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5" r:id="rId2"/>
  </p:sldMasterIdLst>
  <p:notesMasterIdLst>
    <p:notesMasterId r:id="rId19"/>
  </p:notesMasterIdLst>
  <p:sldIdLst>
    <p:sldId id="265" r:id="rId3"/>
    <p:sldId id="304" r:id="rId4"/>
    <p:sldId id="305" r:id="rId5"/>
    <p:sldId id="306" r:id="rId6"/>
    <p:sldId id="314" r:id="rId7"/>
    <p:sldId id="315" r:id="rId8"/>
    <p:sldId id="317" r:id="rId9"/>
    <p:sldId id="329" r:id="rId10"/>
    <p:sldId id="326" r:id="rId11"/>
    <p:sldId id="328" r:id="rId12"/>
    <p:sldId id="330" r:id="rId13"/>
    <p:sldId id="335" r:id="rId14"/>
    <p:sldId id="331" r:id="rId15"/>
    <p:sldId id="332" r:id="rId16"/>
    <p:sldId id="333" r:id="rId17"/>
    <p:sldId id="334" r:id="rId18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VDOVA Jaroslava (JRC-KARLSRUHE)" initials="PJ(" lastIdx="0" clrIdx="0">
    <p:extLst>
      <p:ext uri="{19B8F6BF-5375-455C-9EA6-DF929625EA0E}">
        <p15:presenceInfo xmlns:p15="http://schemas.microsoft.com/office/powerpoint/2012/main" userId="S-1-5-21-1606980848-2025429265-839522115-1681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5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5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F6F87-9A16-4F24-8FF6-94643D65433B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449"/>
            <a:ext cx="2946189" cy="495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99" y="9377449"/>
            <a:ext cx="2946189" cy="495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DA7B9-C227-4F18-9957-E194487B9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9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5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52761">
            <a:off x="-2193677" y="302392"/>
            <a:ext cx="7210228" cy="5175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tx2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8133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B2CCD-BC5D-4EFF-9DB5-BA9229080A36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297" y="0"/>
            <a:ext cx="1714588" cy="220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4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B2CCD-BC5D-4EFF-9DB5-BA9229080A36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297" y="0"/>
            <a:ext cx="1714588" cy="220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5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B2CCD-BC5D-4EFF-9DB5-BA9229080A3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2546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/>
          <a:lstStyle/>
          <a:p>
            <a:fld id="{110B2CCD-BC5D-4EFF-9DB5-BA9229080A36}" type="slidenum">
              <a:rPr lang="en-IE" smtClean="0"/>
              <a:t>‹#›</a:t>
            </a:fld>
            <a:endParaRPr lang="en-IE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70722" y="542375"/>
            <a:ext cx="10389746" cy="822875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26295" y="0"/>
            <a:ext cx="36000" cy="13652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297" y="0"/>
            <a:ext cx="1714588" cy="220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89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750540"/>
            <a:ext cx="12192000" cy="424544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70722" y="542375"/>
            <a:ext cx="10389746" cy="822875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26295" y="0"/>
            <a:ext cx="36000" cy="13652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297" y="0"/>
            <a:ext cx="1714588" cy="220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645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9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2525" y="1825625"/>
            <a:ext cx="5002090" cy="417036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Font typeface="Arial"/>
              <a:buNone/>
              <a:defRPr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297" y="0"/>
            <a:ext cx="1714588" cy="220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60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62615" y="1825627"/>
            <a:ext cx="4583519" cy="4170363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 marL="0"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3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8"/>
            <a:ext cx="2743200" cy="365125"/>
          </a:xfrm>
          <a:prstGeom prst="rect">
            <a:avLst/>
          </a:prstGeom>
        </p:spPr>
        <p:txBody>
          <a:bodyPr/>
          <a:lstStyle/>
          <a:p>
            <a:fld id="{110B2CCD-BC5D-4EFF-9DB5-BA9229080A36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662615" y="586765"/>
            <a:ext cx="4581771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285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2" y="-46383"/>
            <a:ext cx="6142383" cy="6964017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212366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3252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None/>
              <a:defRPr strike="noStrike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itchFamily="34" charset="0"/>
              <a:buNone/>
              <a:defRPr baseline="0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810470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sz="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for Economic Co-operation and Development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fld id="{F1F7FF68-7187-4DAA-B85D-0C61DE402D8B}" type="slidenum">
              <a:rPr lang="en-GB" altLang="fr-FR"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/>
              <a:t>‹#›</a:t>
            </a:fld>
            <a:endParaRPr lang="en-GB" altLang="fr-FR" sz="1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751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852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ter cover (option 2)"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59821" y="-59821"/>
            <a:ext cx="12323036" cy="6981914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28460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284602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95668" y="0"/>
            <a:ext cx="0" cy="347821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929" y="6193922"/>
            <a:ext cx="1718512" cy="451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52761">
            <a:off x="6811537" y="853998"/>
            <a:ext cx="7210228" cy="517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5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2" y="542375"/>
            <a:ext cx="10389746" cy="822875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826295" y="0"/>
            <a:ext cx="36000" cy="13652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B2CCD-BC5D-4EFF-9DB5-BA9229080A36}" type="slidenum">
              <a:rPr lang="en-IE" smtClean="0"/>
              <a:t>‹#›</a:t>
            </a:fld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297" y="0"/>
            <a:ext cx="1714588" cy="220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3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C Square Sans Pro Light" panose="020B0506000000020004" pitchFamily="34" charset="0"/>
              </a:defRPr>
            </a:lvl1pPr>
          </a:lstStyle>
          <a:p>
            <a:fld id="{110B2CCD-BC5D-4EFF-9DB5-BA9229080A3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198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B2CCD-BC5D-4EFF-9DB5-BA9229080A36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70722" y="542375"/>
            <a:ext cx="10389746" cy="822875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26295" y="0"/>
            <a:ext cx="36000" cy="13652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48448">
            <a:off x="10177128" y="-688165"/>
            <a:ext cx="2583535" cy="185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1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B2CCD-BC5D-4EFF-9DB5-BA9229080A36}" type="slidenum">
              <a:rPr lang="en-IE" smtClean="0"/>
              <a:t>‹#›</a:t>
            </a:fld>
            <a:endParaRPr lang="en-IE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70722" y="542375"/>
            <a:ext cx="10389746" cy="822875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26295" y="0"/>
            <a:ext cx="36000" cy="13652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297" y="0"/>
            <a:ext cx="1714588" cy="220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8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B2CCD-BC5D-4EFF-9DB5-BA9229080A36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70722" y="542375"/>
            <a:ext cx="10389746" cy="822875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26295" y="0"/>
            <a:ext cx="36000" cy="13652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48448">
            <a:off x="10177128" y="-688165"/>
            <a:ext cx="2583535" cy="185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5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B2CCD-BC5D-4EFF-9DB5-BA9229080A36}" type="slidenum">
              <a:rPr lang="en-IE" smtClean="0"/>
              <a:t>‹#›</a:t>
            </a:fld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297" y="0"/>
            <a:ext cx="1714588" cy="220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5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B2CCD-BC5D-4EFF-9DB5-BA9229080A36}" type="slidenum">
              <a:rPr lang="en-IE" smtClean="0"/>
              <a:t>‹#›</a:t>
            </a:fld>
            <a:endParaRPr lang="en-IE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297" y="0"/>
            <a:ext cx="1714588" cy="220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7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C Square Sans Pro Light" panose="020B0506000000020004" pitchFamily="34" charset="0"/>
              </a:defRPr>
            </a:lvl1pPr>
          </a:lstStyle>
          <a:p>
            <a:fld id="{110B2CCD-BC5D-4EFF-9DB5-BA9229080A36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 descr="EC-JRC-logo_horizontal_EN_pos_transparent-background.png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t="10944" r="6669" b="9113"/>
          <a:stretch/>
        </p:blipFill>
        <p:spPr>
          <a:xfrm>
            <a:off x="9945929" y="6209797"/>
            <a:ext cx="1727997" cy="46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9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EC Square Sans Pro Light" panose="020B050600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C Square Sans Pro Light" panose="020B050600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C Square Sans Pro Light" panose="020B050600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C Square Sans Pro Light" panose="020B050600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C Square Sans Pro Light" panose="020B050600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C Square Sans Pro Light" panose="020B050600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828675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655763"/>
            <a:ext cx="11277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latin typeface="Arial" pitchFamily="34" charset="0"/>
                <a:cs typeface="Arial" pitchFamily="34" charset="0"/>
              </a:rPr>
              <a:t>©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2020 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Organisation for Economic Co-operation and Development</a:t>
            </a:r>
          </a:p>
        </p:txBody>
      </p:sp>
      <p:pic>
        <p:nvPicPr>
          <p:cNvPr id="1029" name="Picture 5" descr="PPT banne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3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94D450-907B-4D71-6755-64AB4B680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012" y="1122363"/>
            <a:ext cx="10100504" cy="2387600"/>
          </a:xfrm>
        </p:spPr>
        <p:txBody>
          <a:bodyPr/>
          <a:lstStyle/>
          <a:p>
            <a:r>
              <a:rPr lang="en-IE" dirty="0" smtClean="0"/>
              <a:t>JEFF &amp; APRENDE</a:t>
            </a:r>
            <a:r>
              <a:rPr lang="en-IE" dirty="0" smtClean="0"/>
              <a:t/>
            </a:r>
            <a:br>
              <a:rPr lang="en-IE" dirty="0" smtClean="0"/>
            </a:br>
            <a:endParaRPr lang="en-AR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67D53F0-92B7-0982-644D-AB09F9676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916" y="3712875"/>
            <a:ext cx="10284602" cy="1655762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Arjan </a:t>
            </a:r>
            <a:r>
              <a:rPr lang="en-GB" dirty="0" smtClean="0"/>
              <a:t>Plompen</a:t>
            </a:r>
          </a:p>
          <a:p>
            <a:r>
              <a:rPr lang="en-GB" dirty="0" smtClean="0"/>
              <a:t>APRENDE kick-off meeting</a:t>
            </a:r>
          </a:p>
          <a:p>
            <a:r>
              <a:rPr lang="en-GB" dirty="0" smtClean="0"/>
              <a:t>16 October </a:t>
            </a:r>
            <a:r>
              <a:rPr lang="en-GB" dirty="0" smtClean="0"/>
              <a:t>2024</a:t>
            </a:r>
            <a:endParaRPr lang="en-AR" dirty="0"/>
          </a:p>
        </p:txBody>
      </p:sp>
    </p:spTree>
    <p:extLst>
      <p:ext uri="{BB962C8B-B14F-4D97-AF65-F5344CB8AC3E}">
        <p14:creationId xmlns:p14="http://schemas.microsoft.com/office/powerpoint/2010/main" val="32682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F6B39D3-35B0-40CD-BDD6-4C6FDF69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CF6812B-1F43-4D6D-9C2B-044B9F6A7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JEFF is a collaborative project involving many </a:t>
            </a:r>
            <a:r>
              <a:rPr lang="en-US" sz="2000" dirty="0" err="1" smtClean="0"/>
              <a:t>organisations</a:t>
            </a:r>
            <a:endParaRPr lang="en-US" sz="2000" dirty="0" smtClean="0"/>
          </a:p>
          <a:p>
            <a:pPr marL="342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JEFF wants to cater </a:t>
            </a:r>
            <a:r>
              <a:rPr lang="en-US" sz="2000" dirty="0"/>
              <a:t>to stakeholder interests </a:t>
            </a:r>
            <a:r>
              <a:rPr lang="en-US" sz="2000" dirty="0" smtClean="0"/>
              <a:t>and engage stakeholders better</a:t>
            </a:r>
            <a:endParaRPr lang="en-US" sz="2000" dirty="0"/>
          </a:p>
          <a:p>
            <a:pPr marL="342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All aspects of fission, fusion, and many other applications</a:t>
            </a:r>
            <a:endParaRPr lang="en-US" sz="2000" dirty="0"/>
          </a:p>
          <a:p>
            <a:pPr marL="342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There is considerable emphasis on benchmarking and validation</a:t>
            </a:r>
          </a:p>
          <a:p>
            <a:pPr marL="342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Close </a:t>
            </a:r>
            <a:r>
              <a:rPr lang="en-US" sz="2000" dirty="0"/>
              <a:t>interaction with </a:t>
            </a:r>
            <a:r>
              <a:rPr lang="en-US" sz="2000" dirty="0" smtClean="0"/>
              <a:t>TENDL </a:t>
            </a:r>
            <a:r>
              <a:rPr lang="en-US" sz="2000" dirty="0"/>
              <a:t>development community with immediate </a:t>
            </a:r>
            <a:r>
              <a:rPr lang="en-US" sz="2000" dirty="0" smtClean="0"/>
              <a:t>benefits</a:t>
            </a:r>
          </a:p>
          <a:p>
            <a:pPr marL="342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E" sz="2000" dirty="0" smtClean="0"/>
              <a:t>Collaboration with INDEN</a:t>
            </a:r>
          </a:p>
          <a:p>
            <a:pPr marL="342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Working groups: Big-3, Activation, Fission Yield, Random files, Processing, Benchmarking and validation, Experiments, Theory and models, Fusion, Machine </a:t>
            </a:r>
            <a:r>
              <a:rPr lang="en-US" sz="2000" dirty="0" smtClean="0"/>
              <a:t>learning</a:t>
            </a:r>
            <a:endParaRPr lang="en-IE" sz="2000" dirty="0" smtClean="0"/>
          </a:p>
          <a:p>
            <a:pPr marL="342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JEFF-4.0 </a:t>
            </a:r>
            <a:r>
              <a:rPr lang="en-US" sz="2000" dirty="0" smtClean="0"/>
              <a:t>early </a:t>
            </a:r>
            <a:r>
              <a:rPr lang="en-US" sz="2000" dirty="0" smtClean="0"/>
              <a:t>2025.</a:t>
            </a:r>
          </a:p>
          <a:p>
            <a:pPr marL="342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Promising </a:t>
            </a:r>
            <a:r>
              <a:rPr lang="en-US" sz="2000" dirty="0"/>
              <a:t>outlooks: Big-3, DD, FY, …, range and scope of benchmarking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757" t="10572" r="79402" b="81659"/>
          <a:stretch/>
        </p:blipFill>
        <p:spPr>
          <a:xfrm>
            <a:off x="2622731" y="5879976"/>
            <a:ext cx="1356187" cy="5227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9404" t="11674" r="10812" b="81505"/>
          <a:stretch/>
        </p:blipFill>
        <p:spPr>
          <a:xfrm>
            <a:off x="1138671" y="5883423"/>
            <a:ext cx="1384748" cy="51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6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F6B39D3-35B0-40CD-BDD6-4C6FDF69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CF6812B-1F43-4D6D-9C2B-044B9F6A7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JEFF-4.1 in 2028/9</a:t>
            </a:r>
          </a:p>
          <a:p>
            <a:pPr marL="342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2400" dirty="0" smtClean="0"/>
              <a:t>Input from APRENDE will be part of the mandate</a:t>
            </a:r>
          </a:p>
          <a:p>
            <a:pPr marL="342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2400" dirty="0" smtClean="0"/>
              <a:t>Needs a new emphasis on fostering new nuclear data evaluators</a:t>
            </a:r>
          </a:p>
          <a:p>
            <a:pPr marL="342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2400" dirty="0" smtClean="0"/>
              <a:t>Integrate evaluation in both experimental and application programs</a:t>
            </a:r>
          </a:p>
          <a:p>
            <a:pPr marL="342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2400" dirty="0" smtClean="0"/>
              <a:t>Help us stimulate the interaction between the two communities</a:t>
            </a:r>
          </a:p>
          <a:p>
            <a:pPr marL="342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2400" dirty="0" smtClean="0"/>
              <a:t>Help bridge the gap between science and application (data and modelling)</a:t>
            </a:r>
            <a:endParaRPr lang="en-US" sz="2400" dirty="0" smtClean="0"/>
          </a:p>
          <a:p>
            <a:pPr marL="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spcAft>
                <a:spcPts val="0"/>
              </a:spcAft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757" t="10572" r="79402" b="81659"/>
          <a:stretch/>
        </p:blipFill>
        <p:spPr>
          <a:xfrm>
            <a:off x="2622731" y="5879976"/>
            <a:ext cx="1356187" cy="5227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9404" t="11674" r="10812" b="81505"/>
          <a:stretch/>
        </p:blipFill>
        <p:spPr>
          <a:xfrm>
            <a:off x="1138671" y="5883423"/>
            <a:ext cx="1384748" cy="51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460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Actinides: the Big-3</a:t>
            </a:r>
            <a:r>
              <a:rPr lang="en-GB" dirty="0"/>
              <a:t>,</a:t>
            </a:r>
            <a:r>
              <a:rPr lang="en-GB" dirty="0" smtClean="0"/>
              <a:t> </a:t>
            </a:r>
            <a:r>
              <a:rPr lang="en-GB" baseline="30000" dirty="0" smtClean="0"/>
              <a:t>235,238</a:t>
            </a:r>
            <a:r>
              <a:rPr lang="en-GB" dirty="0" smtClean="0"/>
              <a:t>U &amp; </a:t>
            </a:r>
            <a:r>
              <a:rPr lang="en-GB" baseline="30000" dirty="0" smtClean="0"/>
              <a:t>239</a:t>
            </a:r>
            <a:r>
              <a:rPr lang="en-GB" dirty="0" smtClean="0"/>
              <a:t>Pu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 smtClean="0"/>
              <a:t>Revisiting all aspects of the major actinides</a:t>
            </a:r>
          </a:p>
          <a:p>
            <a:pPr marL="342000">
              <a:buFont typeface="Arial" panose="020B0604020202020204" pitchFamily="34" charset="0"/>
              <a:buChar char="•"/>
            </a:pPr>
            <a:r>
              <a:rPr lang="en-GB" dirty="0" smtClean="0"/>
              <a:t>Thermal, resonance and fast ranges</a:t>
            </a:r>
          </a:p>
          <a:p>
            <a:pPr marL="342000">
              <a:buFont typeface="Arial" panose="020B0604020202020204" pitchFamily="34" charset="0"/>
              <a:buChar char="•"/>
            </a:pPr>
            <a:r>
              <a:rPr lang="en-GB" dirty="0" smtClean="0"/>
              <a:t>Cross sections</a:t>
            </a:r>
          </a:p>
          <a:p>
            <a:pPr marL="342000">
              <a:buFont typeface="Arial" panose="020B0604020202020204" pitchFamily="34" charset="0"/>
              <a:buChar char="•"/>
            </a:pPr>
            <a:r>
              <a:rPr lang="en-GB" dirty="0" smtClean="0"/>
              <a:t>Neutron multiplicity and spectra</a:t>
            </a:r>
          </a:p>
          <a:p>
            <a:pPr marL="342000">
              <a:buFont typeface="Arial" panose="020B0604020202020204" pitchFamily="34" charset="0"/>
              <a:buChar char="•"/>
            </a:pPr>
            <a:r>
              <a:rPr lang="en-GB" dirty="0" smtClean="0"/>
              <a:t>Fission yields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330" t="52817" r="23539" b="1701"/>
          <a:stretch/>
        </p:blipFill>
        <p:spPr>
          <a:xfrm>
            <a:off x="5917281" y="1825624"/>
            <a:ext cx="5441381" cy="1562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0668" b="52692"/>
          <a:stretch/>
        </p:blipFill>
        <p:spPr>
          <a:xfrm>
            <a:off x="6766006" y="3739848"/>
            <a:ext cx="4592656" cy="225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2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Minor actinides </a:t>
            </a:r>
            <a:r>
              <a:rPr lang="pl-PL" sz="2400" baseline="30000" dirty="0"/>
              <a:t>236</a:t>
            </a:r>
            <a:r>
              <a:rPr lang="pl-PL" sz="2400" dirty="0"/>
              <a:t>U, </a:t>
            </a:r>
            <a:r>
              <a:rPr lang="pl-PL" sz="2400" baseline="30000" dirty="0"/>
              <a:t>237</a:t>
            </a:r>
            <a:r>
              <a:rPr lang="pl-PL" sz="2400" dirty="0"/>
              <a:t>Np, </a:t>
            </a:r>
            <a:r>
              <a:rPr lang="pl-PL" sz="2400" baseline="30000" dirty="0"/>
              <a:t>238,240,242</a:t>
            </a:r>
            <a:r>
              <a:rPr lang="pl-PL" sz="2400" dirty="0"/>
              <a:t>Pu, </a:t>
            </a:r>
            <a:r>
              <a:rPr lang="pl-PL" sz="2400" baseline="30000" dirty="0"/>
              <a:t>241,</a:t>
            </a:r>
            <a:r>
              <a:rPr lang="pl-PL" sz="2400" baseline="30000" dirty="0">
                <a:solidFill>
                  <a:schemeClr val="accent3"/>
                </a:solidFill>
              </a:rPr>
              <a:t>242m,g</a:t>
            </a:r>
            <a:r>
              <a:rPr lang="pl-PL" sz="2400" baseline="30000" dirty="0"/>
              <a:t>,243</a:t>
            </a:r>
            <a:r>
              <a:rPr lang="pl-PL" sz="2400" dirty="0"/>
              <a:t>Am, </a:t>
            </a:r>
            <a:r>
              <a:rPr lang="pl-PL" sz="2400" baseline="30000" dirty="0">
                <a:solidFill>
                  <a:schemeClr val="accent3"/>
                </a:solidFill>
              </a:rPr>
              <a:t>251,252</a:t>
            </a:r>
            <a:r>
              <a:rPr lang="pl-PL" sz="2400" dirty="0">
                <a:solidFill>
                  <a:schemeClr val="accent3"/>
                </a:solidFill>
              </a:rPr>
              <a:t>Cf</a:t>
            </a:r>
            <a:endParaRPr lang="en-GB" sz="2400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215" r="24309"/>
          <a:stretch/>
        </p:blipFill>
        <p:spPr>
          <a:xfrm>
            <a:off x="1398140" y="2184934"/>
            <a:ext cx="2240212" cy="3407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352" y="2184934"/>
            <a:ext cx="2930121" cy="3542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3909" r="51865"/>
          <a:stretch/>
        </p:blipFill>
        <p:spPr>
          <a:xfrm>
            <a:off x="6888699" y="2252310"/>
            <a:ext cx="1995420" cy="16174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01262" y="5890593"/>
            <a:ext cx="186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29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JENDL-4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54217" y="2435191"/>
            <a:ext cx="758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29"/>
              </a:buClr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240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r="69540"/>
          <a:stretch/>
        </p:blipFill>
        <p:spPr>
          <a:xfrm>
            <a:off x="9080941" y="2252310"/>
            <a:ext cx="2023857" cy="1753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30234"/>
          <a:stretch/>
        </p:blipFill>
        <p:spPr>
          <a:xfrm>
            <a:off x="6765295" y="3933068"/>
            <a:ext cx="4386549" cy="165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8394" r="41364"/>
          <a:stretch/>
        </p:blipFill>
        <p:spPr>
          <a:xfrm>
            <a:off x="4042609" y="1819175"/>
            <a:ext cx="5146873" cy="383248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Kessedjian et al.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New </a:t>
            </a:r>
            <a:r>
              <a:rPr lang="en-GB" sz="2000" baseline="30000" dirty="0" smtClean="0"/>
              <a:t>235</a:t>
            </a:r>
            <a:r>
              <a:rPr lang="en-GB" sz="2000" dirty="0" smtClean="0"/>
              <a:t>U(</a:t>
            </a:r>
            <a:r>
              <a:rPr lang="en-GB" sz="2000" dirty="0" err="1" smtClean="0"/>
              <a:t>n</a:t>
            </a:r>
            <a:r>
              <a:rPr lang="en-GB" sz="2000" baseline="-25000" dirty="0" err="1" smtClean="0"/>
              <a:t>th</a:t>
            </a:r>
            <a:r>
              <a:rPr lang="en-GB" sz="2000" dirty="0" err="1" smtClean="0"/>
              <a:t>,fy</a:t>
            </a:r>
            <a:r>
              <a:rPr lang="en-GB" sz="2000" dirty="0" smtClean="0"/>
              <a:t>) </a:t>
            </a:r>
            <a:r>
              <a:rPr lang="en-GB" sz="2000" dirty="0" err="1" smtClean="0"/>
              <a:t>evals</a:t>
            </a:r>
            <a:endParaRPr lang="en-GB" sz="2000" dirty="0" smtClean="0"/>
          </a:p>
          <a:p>
            <a:pPr>
              <a:spcAft>
                <a:spcPts val="600"/>
              </a:spcAft>
            </a:pPr>
            <a:endParaRPr lang="en-GB" sz="2000" dirty="0" smtClean="0"/>
          </a:p>
          <a:p>
            <a:pPr>
              <a:spcAft>
                <a:spcPts val="600"/>
              </a:spcAft>
            </a:pPr>
            <a:r>
              <a:rPr lang="en-GB" sz="2000" baseline="30000" dirty="0" smtClean="0"/>
              <a:t>239</a:t>
            </a:r>
            <a:r>
              <a:rPr lang="en-GB" sz="2000" dirty="0" smtClean="0"/>
              <a:t>Pu(</a:t>
            </a:r>
            <a:r>
              <a:rPr lang="en-GB" sz="2000" dirty="0" err="1" smtClean="0"/>
              <a:t>n</a:t>
            </a:r>
            <a:r>
              <a:rPr lang="en-GB" sz="2000" baseline="-25000" dirty="0" err="1" smtClean="0"/>
              <a:t>th</a:t>
            </a:r>
            <a:r>
              <a:rPr lang="en-GB" sz="2000" dirty="0" err="1" smtClean="0"/>
              <a:t>,fy</a:t>
            </a:r>
            <a:r>
              <a:rPr lang="en-GB" sz="2000" dirty="0" smtClean="0"/>
              <a:t>) to follow soon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Other FY evaluations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Fission physics w </a:t>
            </a:r>
            <a:r>
              <a:rPr lang="en-GB" sz="2000" dirty="0" err="1" smtClean="0"/>
              <a:t>Fifrelin</a:t>
            </a:r>
            <a:endParaRPr lang="en-GB" sz="2000" dirty="0" smtClean="0"/>
          </a:p>
          <a:p>
            <a:pPr>
              <a:spcAft>
                <a:spcPts val="600"/>
              </a:spcAft>
            </a:pPr>
            <a:endParaRPr lang="en-GB" sz="2000" dirty="0" smtClean="0"/>
          </a:p>
          <a:p>
            <a:pPr>
              <a:spcAft>
                <a:spcPts val="600"/>
              </a:spcAft>
            </a:pPr>
            <a:endParaRPr lang="en-GB" sz="2000" dirty="0"/>
          </a:p>
          <a:p>
            <a:pPr>
              <a:spcAft>
                <a:spcPts val="600"/>
              </a:spcAft>
            </a:pPr>
            <a:endParaRPr lang="en-GB" sz="2000" dirty="0" smtClean="0"/>
          </a:p>
          <a:p>
            <a:pPr>
              <a:spcAft>
                <a:spcPts val="600"/>
              </a:spcAft>
            </a:pPr>
            <a:r>
              <a:rPr lang="en-GB" sz="2000" dirty="0" smtClean="0"/>
              <a:t>Need for fast range energy dependence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Fission yields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52197"/>
          <a:stretch/>
        </p:blipFill>
        <p:spPr>
          <a:xfrm>
            <a:off x="9161313" y="3684256"/>
            <a:ext cx="2111802" cy="1519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269" t="48609" b="3233"/>
          <a:stretch/>
        </p:blipFill>
        <p:spPr>
          <a:xfrm>
            <a:off x="9281231" y="1934398"/>
            <a:ext cx="1991884" cy="160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GB" sz="2200" dirty="0"/>
          </a:p>
          <a:p>
            <a:pPr lvl="1">
              <a:spcAft>
                <a:spcPts val="0"/>
              </a:spcAft>
            </a:pPr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Fission products and many structural materials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036" y="2249351"/>
            <a:ext cx="6218820" cy="35267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18" y="4141636"/>
            <a:ext cx="4070867" cy="23037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29336" y="5062656"/>
            <a:ext cx="1434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29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135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2009"/>
          <a:stretch/>
        </p:blipFill>
        <p:spPr>
          <a:xfrm>
            <a:off x="847918" y="1891551"/>
            <a:ext cx="4746118" cy="20823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06247" y="1852749"/>
            <a:ext cx="1434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29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148m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Pm</a:t>
            </a:r>
          </a:p>
        </p:txBody>
      </p:sp>
    </p:spTree>
    <p:extLst>
      <p:ext uri="{BB962C8B-B14F-4D97-AF65-F5344CB8AC3E}">
        <p14:creationId xmlns:p14="http://schemas.microsoft.com/office/powerpoint/2010/main" val="7308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DB762E3-8091-463E-9394-4F37407F1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EC Square Sans Cond Pro" panose="020B0506040000020004" pitchFamily="34" charset="0"/>
              </a:rPr>
              <a:t>JEFF-4: </a:t>
            </a:r>
            <a:r>
              <a:rPr lang="en-US" sz="3200" dirty="0">
                <a:latin typeface="EC Square Sans Cond Pro" panose="020B0506040000020004" pitchFamily="34" charset="0"/>
              </a:rPr>
              <a:t>n</a:t>
            </a:r>
            <a:r>
              <a:rPr lang="en-US" sz="3200" dirty="0" smtClean="0">
                <a:latin typeface="EC Square Sans Cond Pro" panose="020B0506040000020004" pitchFamily="34" charset="0"/>
              </a:rPr>
              <a:t>uclear data for tomorrow’s solutions</a:t>
            </a:r>
            <a:endParaRPr lang="en-US" sz="3200" dirty="0">
              <a:latin typeface="EC Square Sans Cond Pro" panose="020B05060400000200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3625803" cy="435133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EC Square Sans Cond Pro" panose="020B0506040000020004" pitchFamily="34" charset="0"/>
              </a:rPr>
              <a:t>Modelling is needed at every step of nuclear development</a:t>
            </a:r>
          </a:p>
          <a:p>
            <a:r>
              <a:rPr lang="en-GB" sz="2400" dirty="0">
                <a:latin typeface="EC Square Sans Cond Pro" panose="020B0506040000020004" pitchFamily="34" charset="0"/>
              </a:rPr>
              <a:t>Scoping, design, testing, operation, safety analyses, waste and spent fuel management</a:t>
            </a:r>
          </a:p>
          <a:p>
            <a:r>
              <a:rPr lang="en-GB" sz="2400" dirty="0">
                <a:latin typeface="EC Square Sans Cond Pro" panose="020B0506040000020004" pitchFamily="34" charset="0"/>
              </a:rPr>
              <a:t>Good modelling allows savings and shortening of development</a:t>
            </a:r>
          </a:p>
          <a:p>
            <a:r>
              <a:rPr lang="en-GB" sz="2400" dirty="0">
                <a:latin typeface="EC Square Sans Cond Pro" panose="020B0506040000020004" pitchFamily="34" charset="0"/>
              </a:rPr>
              <a:t>Good data are essential to good modelling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320" y="1825624"/>
            <a:ext cx="4676037" cy="3834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4" t="38139" r="12795" b="6357"/>
          <a:stretch/>
        </p:blipFill>
        <p:spPr>
          <a:xfrm>
            <a:off x="4464003" y="3259307"/>
            <a:ext cx="2233364" cy="2401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1886"/>
          <a:stretch/>
        </p:blipFill>
        <p:spPr>
          <a:xfrm>
            <a:off x="4464003" y="1825624"/>
            <a:ext cx="2243932" cy="131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EC Square Sans Cond Pro" panose="020B0506040000020004" pitchFamily="34" charset="0"/>
              </a:rPr>
              <a:t>From measurement to application</a:t>
            </a:r>
            <a:endParaRPr lang="en-GB" sz="1600" dirty="0">
              <a:latin typeface="EC Square Sans Cond Pro" panose="020B0506040000020004" pitchFamily="34" charset="0"/>
            </a:endParaRPr>
          </a:p>
        </p:txBody>
      </p:sp>
      <p:sp>
        <p:nvSpPr>
          <p:cNvPr id="16" name="Flowchart: Delay 8">
            <a:extLst>
              <a:ext uri="{FF2B5EF4-FFF2-40B4-BE49-F238E27FC236}">
                <a16:creationId xmlns:a16="http://schemas.microsoft.com/office/drawing/2014/main" id="{43D21FCB-D002-4735-A094-17C12CB92F6A}"/>
              </a:ext>
            </a:extLst>
          </p:cNvPr>
          <p:cNvSpPr/>
          <p:nvPr/>
        </p:nvSpPr>
        <p:spPr bwMode="auto">
          <a:xfrm>
            <a:off x="6054579" y="2904346"/>
            <a:ext cx="1366154" cy="1439862"/>
          </a:xfrm>
          <a:prstGeom prst="flowChartDelay">
            <a:avLst/>
          </a:prstGeom>
          <a:solidFill>
            <a:srgbClr val="00B050"/>
          </a:solidFill>
          <a:ln>
            <a:noFill/>
          </a:ln>
          <a:effectLst/>
        </p:spPr>
        <p:txBody>
          <a:bodyPr anchor="ctr"/>
          <a:lstStyle/>
          <a:p>
            <a:pPr marL="317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500" dirty="0">
              <a:solidFill>
                <a:srgbClr val="0F5494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8" name="Rounded Rectangle 35">
            <a:extLst>
              <a:ext uri="{FF2B5EF4-FFF2-40B4-BE49-F238E27FC236}">
                <a16:creationId xmlns:a16="http://schemas.microsoft.com/office/drawing/2014/main" id="{335DFCA8-C2E0-4520-BF47-1B0EA378A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562" y="3366965"/>
            <a:ext cx="1375920" cy="514625"/>
          </a:xfrm>
          <a:prstGeom prst="roundRect">
            <a:avLst>
              <a:gd name="adj" fmla="val 1935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 sz="2400" b="1">
                <a:solidFill>
                  <a:srgbClr val="003399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Char char="•"/>
              <a:defRPr sz="2200" b="1">
                <a:solidFill>
                  <a:srgbClr val="00660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−"/>
              <a:defRPr b="1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1200" dirty="0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Theory</a:t>
            </a:r>
          </a:p>
        </p:txBody>
      </p:sp>
      <p:sp>
        <p:nvSpPr>
          <p:cNvPr id="19" name="Rounded Rectangle 36">
            <a:extLst>
              <a:ext uri="{FF2B5EF4-FFF2-40B4-BE49-F238E27FC236}">
                <a16:creationId xmlns:a16="http://schemas.microsoft.com/office/drawing/2014/main" id="{5BFBDEE3-B7CA-4C98-9A91-46BAF17B9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562" y="4020833"/>
            <a:ext cx="1375920" cy="514625"/>
          </a:xfrm>
          <a:prstGeom prst="roundRect">
            <a:avLst>
              <a:gd name="adj" fmla="val 1935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 sz="2400" b="1">
                <a:solidFill>
                  <a:srgbClr val="003399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Char char="•"/>
              <a:defRPr sz="2200" b="1">
                <a:solidFill>
                  <a:srgbClr val="00660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−"/>
              <a:defRPr b="1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1200" dirty="0" smtClean="0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Benchmarks</a:t>
            </a:r>
            <a:endParaRPr lang="en-GB" altLang="en-US" sz="1200" dirty="0">
              <a:solidFill>
                <a:srgbClr val="004494"/>
              </a:solidFill>
              <a:latin typeface="Verdan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1" name="Right Arrow 9">
            <a:extLst>
              <a:ext uri="{FF2B5EF4-FFF2-40B4-BE49-F238E27FC236}">
                <a16:creationId xmlns:a16="http://schemas.microsoft.com/office/drawing/2014/main" id="{44B1C1D4-82AE-473E-A9F2-47D94CC201D2}"/>
              </a:ext>
            </a:extLst>
          </p:cNvPr>
          <p:cNvSpPr/>
          <p:nvPr/>
        </p:nvSpPr>
        <p:spPr bwMode="auto">
          <a:xfrm>
            <a:off x="5012833" y="2954016"/>
            <a:ext cx="971463" cy="191871"/>
          </a:xfrm>
          <a:prstGeom prst="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317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>
              <a:solidFill>
                <a:srgbClr val="0F5494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E7B21F1F-A65B-459E-B126-2DB1ED84C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5801" y="3482327"/>
            <a:ext cx="15431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 sz="2400" b="1">
                <a:solidFill>
                  <a:srgbClr val="003399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Char char="•"/>
              <a:defRPr sz="2200" b="1">
                <a:solidFill>
                  <a:srgbClr val="00660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−"/>
              <a:defRPr b="1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1200" dirty="0" smtClean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Database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GB" altLang="en-US" sz="1200" dirty="0">
              <a:solidFill>
                <a:schemeClr val="bg1"/>
              </a:solidFill>
              <a:latin typeface="Verdana" pitchFamily="34" charset="0"/>
              <a:ea typeface="ＭＳ Ｐゴシック" pitchFamily="34" charset="-128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1200" dirty="0" smtClean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JEFF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AEA930E5-5331-4901-BFC2-5E1A05F71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119" y="2714304"/>
            <a:ext cx="1376363" cy="514351"/>
          </a:xfrm>
          <a:prstGeom prst="roundRect">
            <a:avLst>
              <a:gd name="adj" fmla="val 1935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91436" tIns="45718" rIns="91436" bIns="45718" anchor="ctr"/>
          <a:lstStyle>
            <a:lvl1pPr marL="3175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 sz="2400" b="1">
                <a:solidFill>
                  <a:srgbClr val="003399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Char char="•"/>
              <a:defRPr sz="2200" b="1">
                <a:solidFill>
                  <a:srgbClr val="00660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−"/>
              <a:defRPr b="1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1200" dirty="0" smtClean="0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Measured data</a:t>
            </a:r>
            <a:endParaRPr lang="en-GB" altLang="en-US" sz="1200" dirty="0">
              <a:solidFill>
                <a:srgbClr val="004494"/>
              </a:solidFill>
              <a:latin typeface="Verdan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1" name="Rounded Rectangle 47">
            <a:extLst>
              <a:ext uri="{FF2B5EF4-FFF2-40B4-BE49-F238E27FC236}">
                <a16:creationId xmlns:a16="http://schemas.microsoft.com/office/drawing/2014/main" id="{D75E3CB9-21F0-4F93-A837-C0FF43806F59}"/>
              </a:ext>
            </a:extLst>
          </p:cNvPr>
          <p:cNvSpPr/>
          <p:nvPr/>
        </p:nvSpPr>
        <p:spPr bwMode="auto">
          <a:xfrm>
            <a:off x="8354834" y="2714303"/>
            <a:ext cx="1468438" cy="514350"/>
          </a:xfrm>
          <a:prstGeom prst="roundRect">
            <a:avLst>
              <a:gd name="adj" fmla="val 19351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rPr>
              <a:t>Research &amp; Development</a:t>
            </a:r>
          </a:p>
        </p:txBody>
      </p:sp>
      <p:sp>
        <p:nvSpPr>
          <p:cNvPr id="32" name="Rounded Rectangle 48">
            <a:extLst>
              <a:ext uri="{FF2B5EF4-FFF2-40B4-BE49-F238E27FC236}">
                <a16:creationId xmlns:a16="http://schemas.microsoft.com/office/drawing/2014/main" id="{D787B3A4-2610-4DED-A999-56A06E732BCC}"/>
              </a:ext>
            </a:extLst>
          </p:cNvPr>
          <p:cNvSpPr/>
          <p:nvPr/>
        </p:nvSpPr>
        <p:spPr bwMode="auto">
          <a:xfrm>
            <a:off x="8323084" y="3367102"/>
            <a:ext cx="1500188" cy="514350"/>
          </a:xfrm>
          <a:prstGeom prst="roundRect">
            <a:avLst>
              <a:gd name="adj" fmla="val 19351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rPr>
              <a:t>Industry</a:t>
            </a:r>
          </a:p>
        </p:txBody>
      </p:sp>
      <p:sp>
        <p:nvSpPr>
          <p:cNvPr id="33" name="Rounded Rectangle 49">
            <a:extLst>
              <a:ext uri="{FF2B5EF4-FFF2-40B4-BE49-F238E27FC236}">
                <a16:creationId xmlns:a16="http://schemas.microsoft.com/office/drawing/2014/main" id="{5AE1827B-9BA3-4B3E-B460-51AF9B6764AB}"/>
              </a:ext>
            </a:extLst>
          </p:cNvPr>
          <p:cNvSpPr/>
          <p:nvPr/>
        </p:nvSpPr>
        <p:spPr bwMode="auto">
          <a:xfrm>
            <a:off x="8321497" y="4020816"/>
            <a:ext cx="1501775" cy="514350"/>
          </a:xfrm>
          <a:prstGeom prst="roundRect">
            <a:avLst>
              <a:gd name="adj" fmla="val 19351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rPr>
              <a:t>Regulatory bodies</a:t>
            </a:r>
          </a:p>
        </p:txBody>
      </p:sp>
      <p:sp>
        <p:nvSpPr>
          <p:cNvPr id="34" name="Right Arrow 50">
            <a:extLst>
              <a:ext uri="{FF2B5EF4-FFF2-40B4-BE49-F238E27FC236}">
                <a16:creationId xmlns:a16="http://schemas.microsoft.com/office/drawing/2014/main" id="{A0396970-6A8F-4156-9FC4-1336FB9894EF}"/>
              </a:ext>
            </a:extLst>
          </p:cNvPr>
          <p:cNvSpPr/>
          <p:nvPr/>
        </p:nvSpPr>
        <p:spPr bwMode="auto">
          <a:xfrm rot="20280000">
            <a:off x="7378015" y="3090773"/>
            <a:ext cx="972000" cy="216000"/>
          </a:xfrm>
          <a:prstGeom prst="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317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>
              <a:solidFill>
                <a:srgbClr val="0F5494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38" name="Right Arrow 9">
            <a:extLst>
              <a:ext uri="{FF2B5EF4-FFF2-40B4-BE49-F238E27FC236}">
                <a16:creationId xmlns:a16="http://schemas.microsoft.com/office/drawing/2014/main" id="{44B1C1D4-82AE-473E-A9F2-47D94CC201D2}"/>
              </a:ext>
            </a:extLst>
          </p:cNvPr>
          <p:cNvSpPr/>
          <p:nvPr/>
        </p:nvSpPr>
        <p:spPr bwMode="auto">
          <a:xfrm>
            <a:off x="3118136" y="2758247"/>
            <a:ext cx="387350" cy="163079"/>
          </a:xfrm>
          <a:prstGeom prst="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3175"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>
              <a:solidFill>
                <a:srgbClr val="0F5494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321" t="18162" r="9824" b="7811"/>
          <a:stretch/>
        </p:blipFill>
        <p:spPr>
          <a:xfrm>
            <a:off x="840619" y="4336760"/>
            <a:ext cx="2156509" cy="1357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73B728-DF74-4553-8965-6233857CB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"/>
          <a:stretch>
            <a:fillRect/>
          </a:stretch>
        </p:blipFill>
        <p:spPr bwMode="auto">
          <a:xfrm>
            <a:off x="1661845" y="1832370"/>
            <a:ext cx="1496385" cy="124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ight Arrow 9">
            <a:extLst>
              <a:ext uri="{FF2B5EF4-FFF2-40B4-BE49-F238E27FC236}">
                <a16:creationId xmlns:a16="http://schemas.microsoft.com/office/drawing/2014/main" id="{44B1C1D4-82AE-473E-A9F2-47D94CC201D2}"/>
              </a:ext>
            </a:extLst>
          </p:cNvPr>
          <p:cNvSpPr/>
          <p:nvPr/>
        </p:nvSpPr>
        <p:spPr bwMode="auto">
          <a:xfrm>
            <a:off x="3118136" y="3534584"/>
            <a:ext cx="387350" cy="179387"/>
          </a:xfrm>
          <a:prstGeom prst="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3175"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>
              <a:solidFill>
                <a:srgbClr val="0F5494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40" name="Right Arrow 9">
            <a:extLst>
              <a:ext uri="{FF2B5EF4-FFF2-40B4-BE49-F238E27FC236}">
                <a16:creationId xmlns:a16="http://schemas.microsoft.com/office/drawing/2014/main" id="{44B1C1D4-82AE-473E-A9F2-47D94CC201D2}"/>
              </a:ext>
            </a:extLst>
          </p:cNvPr>
          <p:cNvSpPr/>
          <p:nvPr/>
        </p:nvSpPr>
        <p:spPr bwMode="auto">
          <a:xfrm>
            <a:off x="3118136" y="4305963"/>
            <a:ext cx="387350" cy="179387"/>
          </a:xfrm>
          <a:prstGeom prst="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3175"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>
              <a:solidFill>
                <a:srgbClr val="0F5494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92" y="3064723"/>
            <a:ext cx="2023776" cy="11191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790" y="1618985"/>
            <a:ext cx="1437557" cy="1437557"/>
          </a:xfrm>
          <a:prstGeom prst="rect">
            <a:avLst/>
          </a:prstGeom>
        </p:spPr>
      </p:pic>
      <p:sp>
        <p:nvSpPr>
          <p:cNvPr id="41" name="Right Arrow 50">
            <a:extLst>
              <a:ext uri="{FF2B5EF4-FFF2-40B4-BE49-F238E27FC236}">
                <a16:creationId xmlns:a16="http://schemas.microsoft.com/office/drawing/2014/main" id="{A0396970-6A8F-4156-9FC4-1336FB9894EF}"/>
              </a:ext>
            </a:extLst>
          </p:cNvPr>
          <p:cNvSpPr/>
          <p:nvPr/>
        </p:nvSpPr>
        <p:spPr bwMode="auto">
          <a:xfrm rot="19500000">
            <a:off x="9801303" y="2407154"/>
            <a:ext cx="300038" cy="161925"/>
          </a:xfrm>
          <a:prstGeom prst="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317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>
              <a:solidFill>
                <a:srgbClr val="0F5494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20423" t="21057" r="11112"/>
          <a:stretch/>
        </p:blipFill>
        <p:spPr>
          <a:xfrm>
            <a:off x="10146438" y="3212516"/>
            <a:ext cx="1275399" cy="8235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/>
          <a:srcRect r="48153" b="11024"/>
          <a:stretch/>
        </p:blipFill>
        <p:spPr>
          <a:xfrm>
            <a:off x="10227154" y="1744487"/>
            <a:ext cx="1113966" cy="1213456"/>
          </a:xfrm>
          <a:prstGeom prst="rect">
            <a:avLst/>
          </a:prstGeom>
        </p:spPr>
      </p:pic>
      <p:sp>
        <p:nvSpPr>
          <p:cNvPr id="42" name="Right Arrow 39">
            <a:extLst>
              <a:ext uri="{FF2B5EF4-FFF2-40B4-BE49-F238E27FC236}">
                <a16:creationId xmlns:a16="http://schemas.microsoft.com/office/drawing/2014/main" id="{85282419-AEEF-4518-8469-D7DBE7292323}"/>
              </a:ext>
            </a:extLst>
          </p:cNvPr>
          <p:cNvSpPr/>
          <p:nvPr/>
        </p:nvSpPr>
        <p:spPr bwMode="auto">
          <a:xfrm>
            <a:off x="9866135" y="3534277"/>
            <a:ext cx="254514" cy="180000"/>
          </a:xfrm>
          <a:prstGeom prst="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317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>
              <a:solidFill>
                <a:srgbClr val="0F5494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25" name="Bent-Up Arrow 24"/>
          <p:cNvSpPr>
            <a:spLocks noChangeAspect="1"/>
          </p:cNvSpPr>
          <p:nvPr/>
        </p:nvSpPr>
        <p:spPr>
          <a:xfrm rot="16200000" flipH="1">
            <a:off x="9508658" y="4345289"/>
            <a:ext cx="1463558" cy="153093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b" anchorCtr="0"/>
          <a:lstStyle/>
          <a:p>
            <a:pPr algn="ctr"/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9538767" y="5275934"/>
            <a:ext cx="1759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GB" sz="1600" noProof="0" dirty="0" smtClean="0">
                <a:solidFill>
                  <a:schemeClr val="bg1"/>
                </a:solidFill>
              </a:rPr>
              <a:t>New questions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2933" y="5547636"/>
            <a:ext cx="3404178" cy="893791"/>
          </a:xfrm>
          <a:prstGeom prst="rect">
            <a:avLst/>
          </a:prstGeom>
        </p:spPr>
      </p:pic>
      <p:sp>
        <p:nvSpPr>
          <p:cNvPr id="46" name="Bent-Up Arrow 45"/>
          <p:cNvSpPr/>
          <p:nvPr/>
        </p:nvSpPr>
        <p:spPr>
          <a:xfrm flipH="1">
            <a:off x="1661843" y="5719798"/>
            <a:ext cx="3291441" cy="663294"/>
          </a:xfrm>
          <a:prstGeom prst="bentUpArrow">
            <a:avLst>
              <a:gd name="adj1" fmla="val 50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2511115" y="6051445"/>
            <a:ext cx="1753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GB" sz="1600" dirty="0" smtClean="0">
                <a:solidFill>
                  <a:schemeClr val="bg1"/>
                </a:solidFill>
              </a:rPr>
              <a:t>Collect new data</a:t>
            </a:r>
            <a:endParaRPr lang="en-GB" sz="1600" noProof="0" dirty="0" smtClean="0">
              <a:solidFill>
                <a:schemeClr val="bg1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5812" y="4665175"/>
            <a:ext cx="2303091" cy="725474"/>
          </a:xfrm>
          <a:prstGeom prst="rect">
            <a:avLst/>
          </a:prstGeom>
        </p:spPr>
      </p:pic>
      <p:sp>
        <p:nvSpPr>
          <p:cNvPr id="43" name="Right Arrow 9">
            <a:extLst>
              <a:ext uri="{FF2B5EF4-FFF2-40B4-BE49-F238E27FC236}">
                <a16:creationId xmlns:a16="http://schemas.microsoft.com/office/drawing/2014/main" id="{44B1C1D4-82AE-473E-A9F2-47D94CC201D2}"/>
              </a:ext>
            </a:extLst>
          </p:cNvPr>
          <p:cNvSpPr/>
          <p:nvPr/>
        </p:nvSpPr>
        <p:spPr bwMode="auto">
          <a:xfrm>
            <a:off x="5012833" y="3531928"/>
            <a:ext cx="971463" cy="191871"/>
          </a:xfrm>
          <a:prstGeom prst="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317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>
              <a:solidFill>
                <a:srgbClr val="0F5494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45" name="Right Arrow 9">
            <a:extLst>
              <a:ext uri="{FF2B5EF4-FFF2-40B4-BE49-F238E27FC236}">
                <a16:creationId xmlns:a16="http://schemas.microsoft.com/office/drawing/2014/main" id="{44B1C1D4-82AE-473E-A9F2-47D94CC201D2}"/>
              </a:ext>
            </a:extLst>
          </p:cNvPr>
          <p:cNvSpPr/>
          <p:nvPr/>
        </p:nvSpPr>
        <p:spPr bwMode="auto">
          <a:xfrm>
            <a:off x="5012833" y="4118886"/>
            <a:ext cx="971463" cy="191871"/>
          </a:xfrm>
          <a:prstGeom prst="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317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>
              <a:solidFill>
                <a:srgbClr val="0F5494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49" name="Right Arrow 50">
            <a:extLst>
              <a:ext uri="{FF2B5EF4-FFF2-40B4-BE49-F238E27FC236}">
                <a16:creationId xmlns:a16="http://schemas.microsoft.com/office/drawing/2014/main" id="{A0396970-6A8F-4156-9FC4-1336FB9894EF}"/>
              </a:ext>
            </a:extLst>
          </p:cNvPr>
          <p:cNvSpPr/>
          <p:nvPr/>
        </p:nvSpPr>
        <p:spPr bwMode="auto">
          <a:xfrm rot="22920000">
            <a:off x="7345668" y="4018771"/>
            <a:ext cx="972000" cy="216000"/>
          </a:xfrm>
          <a:prstGeom prst="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317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>
              <a:solidFill>
                <a:srgbClr val="0F5494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50" name="Right Arrow 50">
            <a:extLst>
              <a:ext uri="{FF2B5EF4-FFF2-40B4-BE49-F238E27FC236}">
                <a16:creationId xmlns:a16="http://schemas.microsoft.com/office/drawing/2014/main" id="{A0396970-6A8F-4156-9FC4-1336FB9894EF}"/>
              </a:ext>
            </a:extLst>
          </p:cNvPr>
          <p:cNvSpPr/>
          <p:nvPr/>
        </p:nvSpPr>
        <p:spPr bwMode="auto">
          <a:xfrm rot="21660000">
            <a:off x="7466182" y="3563852"/>
            <a:ext cx="828000" cy="216000"/>
          </a:xfrm>
          <a:prstGeom prst="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317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>
              <a:solidFill>
                <a:srgbClr val="0F5494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7361"/>
          <a:stretch/>
        </p:blipFill>
        <p:spPr>
          <a:xfrm>
            <a:off x="5971154" y="2695074"/>
            <a:ext cx="2489452" cy="302455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EC Square Sans Cond Pro" panose="020B0506040000020004" pitchFamily="34" charset="0"/>
              </a:rPr>
              <a:t>Working with our partners through collaborative projects</a:t>
            </a:r>
            <a:endParaRPr lang="en-GB" sz="3200" dirty="0">
              <a:latin typeface="EC Square Sans Cond Pro" panose="020B05060400000200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EC Square Sans Cond Pro" panose="020B0506040000020004" pitchFamily="34" charset="0"/>
              </a:rPr>
              <a:t>Structured collaboration with member states</a:t>
            </a:r>
          </a:p>
          <a:p>
            <a:r>
              <a:rPr lang="en-GB" sz="2400" dirty="0">
                <a:latin typeface="EC Square Sans Cond Pro" panose="020B0506040000020004" pitchFamily="34" charset="0"/>
              </a:rPr>
              <a:t>European Research and Innovation programs</a:t>
            </a:r>
          </a:p>
          <a:p>
            <a:r>
              <a:rPr lang="en-GB" sz="2400" dirty="0">
                <a:latin typeface="EC Square Sans Cond Pro" panose="020B0506040000020004" pitchFamily="34" charset="0"/>
              </a:rPr>
              <a:t>Collaborations</a:t>
            </a:r>
          </a:p>
          <a:p>
            <a:r>
              <a:rPr lang="en-GB" sz="2400" dirty="0">
                <a:latin typeface="EC Square Sans Cond Pro" panose="020B0506040000020004" pitchFamily="34" charset="0"/>
              </a:rPr>
              <a:t>Organisation for Economic Cooperation &amp; Development</a:t>
            </a:r>
          </a:p>
          <a:p>
            <a:r>
              <a:rPr lang="en-GB" sz="2400" dirty="0">
                <a:latin typeface="EC Square Sans Cond Pro" panose="020B0506040000020004" pitchFamily="34" charset="0"/>
              </a:rPr>
              <a:t>International Atomic Energy Agency</a:t>
            </a:r>
          </a:p>
          <a:p>
            <a:endParaRPr lang="en-GB" sz="2400" dirty="0">
              <a:latin typeface="EC Square Sans Cond Pro" panose="020B0506040000020004" pitchFamily="34" charset="0"/>
            </a:endParaRPr>
          </a:p>
          <a:p>
            <a:pPr>
              <a:spcAft>
                <a:spcPts val="0"/>
              </a:spcAft>
            </a:pPr>
            <a:endParaRPr lang="en-GB" sz="2400" dirty="0">
              <a:latin typeface="EC Square Sans Cond Pro" panose="020B0506040000020004" pitchFamily="34" charset="0"/>
            </a:endParaRPr>
          </a:p>
          <a:p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3957" y="3357053"/>
            <a:ext cx="2112022" cy="966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3957" y="2764222"/>
            <a:ext cx="3301070" cy="6082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3988" y="3357053"/>
            <a:ext cx="1431039" cy="9540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9898" y="4334716"/>
            <a:ext cx="2295129" cy="11642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1526" y="5719628"/>
            <a:ext cx="3404178" cy="8937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8455" y="5509665"/>
            <a:ext cx="2624249" cy="6291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6526" y="5719628"/>
            <a:ext cx="2837431" cy="89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8222" r="1778"/>
          <a:stretch/>
        </p:blipFill>
        <p:spPr>
          <a:xfrm>
            <a:off x="970722" y="529386"/>
            <a:ext cx="9309059" cy="56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98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JEFF Development – for whom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2400" dirty="0" smtClean="0"/>
              <a:t>Stakeholder meetings 2019, 2023.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IE" sz="2000" dirty="0" smtClean="0"/>
              <a:t>General purpose – wide range of applications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IE" sz="2000" dirty="0" smtClean="0"/>
              <a:t>Uncertainty quantification (covariances)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IE" sz="2000" dirty="0" smtClean="0"/>
              <a:t>Industrial applications (reactivity, depletion, inventory, power map)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IE" sz="2000" dirty="0" smtClean="0"/>
              <a:t>Technical support </a:t>
            </a:r>
            <a:r>
              <a:rPr lang="en-IE" sz="2000" dirty="0"/>
              <a:t>o</a:t>
            </a:r>
            <a:r>
              <a:rPr lang="en-IE" sz="2000" dirty="0" smtClean="0"/>
              <a:t>rganisations of regulators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IE" sz="2000" dirty="0" smtClean="0"/>
              <a:t>Reprocessing and waste management organisations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IE" sz="2000" dirty="0" smtClean="0"/>
              <a:t>Innovative design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IE" sz="2000" dirty="0" smtClean="0"/>
              <a:t>Science and technology (</a:t>
            </a:r>
            <a:r>
              <a:rPr lang="en-IE" sz="2000" dirty="0"/>
              <a:t>energy, </a:t>
            </a:r>
            <a:r>
              <a:rPr lang="en-IE" sz="2000" dirty="0" smtClean="0"/>
              <a:t>dosimetry, ESS, exploration)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2400" dirty="0" smtClean="0"/>
              <a:t>Developers’ interests (about 30 European organisations)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IE" sz="2000" dirty="0" smtClean="0"/>
              <a:t>Evolutionary reactors (LTO, Gen-III+, SMR)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IE" sz="2000" dirty="0" smtClean="0"/>
              <a:t>Spent </a:t>
            </a:r>
            <a:r>
              <a:rPr lang="en-IE" sz="2000" dirty="0"/>
              <a:t>n</a:t>
            </a:r>
            <a:r>
              <a:rPr lang="en-IE" sz="2000" dirty="0" smtClean="0"/>
              <a:t>uclear fuel and radioactive waste management up to final disposal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IE" sz="2000" dirty="0" smtClean="0"/>
              <a:t>Advanced reactors (AMR, Gen-IV)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IE" sz="2000" dirty="0"/>
              <a:t>Fusion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IE" sz="2000" dirty="0" smtClean="0"/>
              <a:t>Accelerator applications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IE" sz="2000" dirty="0"/>
              <a:t>medicine, space, </a:t>
            </a:r>
            <a:r>
              <a:rPr lang="en-IE" sz="2000" dirty="0" smtClean="0"/>
              <a:t>astrophysics</a:t>
            </a:r>
          </a:p>
        </p:txBody>
      </p:sp>
    </p:spTree>
    <p:extLst>
      <p:ext uri="{BB962C8B-B14F-4D97-AF65-F5344CB8AC3E}">
        <p14:creationId xmlns:p14="http://schemas.microsoft.com/office/powerpoint/2010/main" val="13648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DB762E3-8091-463E-9394-4F37407F1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JEFF-4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sz="2000" dirty="0"/>
              <a:t>Target date: December 2024</a:t>
            </a:r>
          </a:p>
          <a:p>
            <a:pPr>
              <a:spcAft>
                <a:spcPts val="300"/>
              </a:spcAft>
            </a:pPr>
            <a:r>
              <a:rPr lang="en-US" sz="2000" dirty="0"/>
              <a:t>Status: </a:t>
            </a:r>
            <a:r>
              <a:rPr lang="en-US" sz="2000" dirty="0" smtClean="0"/>
              <a:t>JEFF-4T4 (yesterday)</a:t>
            </a:r>
            <a:endParaRPr lang="en-US" sz="2000" dirty="0"/>
          </a:p>
          <a:p>
            <a:pPr>
              <a:spcAft>
                <a:spcPts val="300"/>
              </a:spcAft>
            </a:pPr>
            <a:r>
              <a:rPr lang="en-US" sz="2000" dirty="0"/>
              <a:t>Goals</a:t>
            </a:r>
          </a:p>
          <a:p>
            <a:pPr lvl="1">
              <a:spcAft>
                <a:spcPts val="300"/>
              </a:spcAft>
            </a:pPr>
            <a:r>
              <a:rPr lang="en-US" sz="2000" dirty="0"/>
              <a:t>True general purpose</a:t>
            </a:r>
          </a:p>
          <a:p>
            <a:pPr lvl="2">
              <a:spcAft>
                <a:spcPts val="300"/>
              </a:spcAft>
            </a:pPr>
            <a:r>
              <a:rPr lang="en-US" dirty="0"/>
              <a:t>Broad range of application</a:t>
            </a:r>
          </a:p>
          <a:p>
            <a:pPr lvl="1">
              <a:spcAft>
                <a:spcPts val="300"/>
              </a:spcAft>
            </a:pPr>
            <a:r>
              <a:rPr lang="en-US" sz="2000" dirty="0"/>
              <a:t>Best available science for users</a:t>
            </a:r>
          </a:p>
          <a:p>
            <a:pPr lvl="1">
              <a:spcAft>
                <a:spcPts val="300"/>
              </a:spcAft>
            </a:pPr>
            <a:r>
              <a:rPr lang="en-US" sz="2000" dirty="0"/>
              <a:t>Improved focus on stakeholders</a:t>
            </a:r>
          </a:p>
          <a:p>
            <a:pPr lvl="1">
              <a:spcAft>
                <a:spcPts val="300"/>
              </a:spcAft>
            </a:pPr>
            <a:r>
              <a:rPr lang="en-US" sz="2000" dirty="0"/>
              <a:t>Improved production methods</a:t>
            </a:r>
          </a:p>
          <a:p>
            <a:pPr lvl="1">
              <a:spcAft>
                <a:spcPts val="300"/>
              </a:spcAft>
            </a:pPr>
            <a:r>
              <a:rPr lang="en-US" sz="2000" dirty="0"/>
              <a:t>Improved uncertainty estimation</a:t>
            </a:r>
          </a:p>
          <a:p>
            <a:pPr lvl="1">
              <a:spcAft>
                <a:spcPts val="300"/>
              </a:spcAft>
            </a:pPr>
            <a:r>
              <a:rPr lang="en-US" sz="2000" dirty="0"/>
              <a:t>Unadjusted vs adjusted library</a:t>
            </a:r>
          </a:p>
          <a:p>
            <a:pPr lvl="1">
              <a:spcAft>
                <a:spcPts val="300"/>
              </a:spcAft>
            </a:pPr>
            <a:r>
              <a:rPr lang="en-US" sz="2000" dirty="0"/>
              <a:t>Preserve and improve performance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320" y="1825624"/>
            <a:ext cx="4676037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5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E" sz="2400" dirty="0" smtClean="0"/>
              <a:t>Neutron library</a:t>
            </a:r>
          </a:p>
          <a:p>
            <a:pPr lvl="1"/>
            <a:r>
              <a:rPr lang="en-IE" sz="2000" dirty="0" smtClean="0"/>
              <a:t>3 Major actinides (</a:t>
            </a:r>
            <a:r>
              <a:rPr lang="en-IE" sz="2000" dirty="0" err="1" smtClean="0"/>
              <a:t>cs+fy</a:t>
            </a:r>
            <a:r>
              <a:rPr lang="en-IE" sz="2000" dirty="0" smtClean="0"/>
              <a:t>)</a:t>
            </a:r>
          </a:p>
          <a:p>
            <a:pPr lvl="1"/>
            <a:r>
              <a:rPr lang="en-IE" sz="2000" dirty="0" smtClean="0"/>
              <a:t>Minor actinides</a:t>
            </a:r>
          </a:p>
          <a:p>
            <a:pPr lvl="1"/>
            <a:r>
              <a:rPr lang="en-IE" sz="2000" dirty="0" smtClean="0"/>
              <a:t>Completeness: Tendl-2023(.1)</a:t>
            </a:r>
          </a:p>
          <a:p>
            <a:pPr lvl="1"/>
            <a:r>
              <a:rPr lang="en-IE" sz="2000" dirty="0" smtClean="0"/>
              <a:t>Fission products</a:t>
            </a:r>
          </a:p>
          <a:p>
            <a:pPr lvl="1"/>
            <a:r>
              <a:rPr lang="en-IE" sz="2000" dirty="0" smtClean="0"/>
              <a:t>Structural materials (INDEN,++)</a:t>
            </a:r>
          </a:p>
          <a:p>
            <a:pPr lvl="1"/>
            <a:r>
              <a:rPr lang="en-IE" sz="2000" dirty="0" smtClean="0"/>
              <a:t>Standards + IRDFF</a:t>
            </a:r>
          </a:p>
          <a:p>
            <a:r>
              <a:rPr lang="en-IE" sz="2400" dirty="0" smtClean="0"/>
              <a:t>Set of transport files (~500)</a:t>
            </a:r>
          </a:p>
          <a:p>
            <a:r>
              <a:rPr lang="en-IE" sz="2400" dirty="0" smtClean="0"/>
              <a:t>Full set of for heating and activation (TENDL-approach)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E" sz="2400" dirty="0" smtClean="0"/>
              <a:t>Expanded and improved set of thermal scattering files</a:t>
            </a:r>
          </a:p>
          <a:p>
            <a:r>
              <a:rPr lang="en-IE" sz="2400" dirty="0" smtClean="0"/>
              <a:t>New thermal FY for U-235, Pu-239</a:t>
            </a:r>
            <a:endParaRPr lang="en-US" sz="2400" dirty="0"/>
          </a:p>
          <a:p>
            <a:r>
              <a:rPr lang="en-IE" sz="2400" dirty="0" smtClean="0"/>
              <a:t>TENDL-2023 for g, p, d, a induced</a:t>
            </a:r>
          </a:p>
          <a:p>
            <a:pPr lvl="1"/>
            <a:r>
              <a:rPr lang="en-IE" sz="2000" dirty="0" smtClean="0"/>
              <a:t>Selected p-induced from JENDL-5</a:t>
            </a:r>
          </a:p>
          <a:p>
            <a:endParaRPr lang="en-IE" sz="2400" dirty="0" smtClean="0"/>
          </a:p>
          <a:p>
            <a:endParaRPr lang="en-IE" sz="2400" dirty="0"/>
          </a:p>
          <a:p>
            <a:r>
              <a:rPr lang="en-IE" sz="2400" dirty="0" smtClean="0"/>
              <a:t>No new RDD file (JEFF-4.1)</a:t>
            </a:r>
          </a:p>
          <a:p>
            <a:r>
              <a:rPr lang="en-IE" sz="2400" dirty="0" smtClean="0"/>
              <a:t>No adjusted file in 2024 (in progress)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88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82880"/>
            <a:ext cx="617865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+mn-cs"/>
              </a:rPr>
              <a:t>NEA Pipeline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8225" y="1371600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NEA Pipeline was used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JEFF-4T2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760" y="2057399"/>
            <a:ext cx="9305106" cy="318951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Rectangle 2"/>
          <p:cNvSpPr/>
          <p:nvPr/>
        </p:nvSpPr>
        <p:spPr>
          <a:xfrm>
            <a:off x="3013125" y="54898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Daniela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Foligno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NEA / Data Bank / Nuclear Data Services</a:t>
            </a:r>
          </a:p>
        </p:txBody>
      </p:sp>
    </p:spTree>
    <p:extLst>
      <p:ext uri="{BB962C8B-B14F-4D97-AF65-F5344CB8AC3E}">
        <p14:creationId xmlns:p14="http://schemas.microsoft.com/office/powerpoint/2010/main" val="3510878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im_1">
  <a:themeElements>
    <a:clrScheme name="JRC new visual ID">
      <a:dk1>
        <a:sysClr val="windowText" lastClr="000000"/>
      </a:dk1>
      <a:lt1>
        <a:sysClr val="window" lastClr="FFFFFF"/>
      </a:lt1>
      <a:dk2>
        <a:srgbClr val="5E66AB"/>
      </a:dk2>
      <a:lt2>
        <a:srgbClr val="88CAD3"/>
      </a:lt2>
      <a:accent1>
        <a:srgbClr val="2CB3A9"/>
      </a:accent1>
      <a:accent2>
        <a:srgbClr val="F1884D"/>
      </a:accent2>
      <a:accent3>
        <a:srgbClr val="9AC43F"/>
      </a:accent3>
      <a:accent4>
        <a:srgbClr val="585FA8"/>
      </a:accent4>
      <a:accent5>
        <a:srgbClr val="DA5C57"/>
      </a:accent5>
      <a:accent6>
        <a:srgbClr val="0BADDD"/>
      </a:accent6>
      <a:hlink>
        <a:srgbClr val="88CAD3"/>
      </a:hlink>
      <a:folHlink>
        <a:srgbClr val="5E66AB"/>
      </a:folHlink>
    </a:clrScheme>
    <a:fontScheme name="Custom 1">
      <a:majorFont>
        <a:latin typeface="EC Square Sans Pro"/>
        <a:ea typeface=""/>
        <a:cs typeface=""/>
      </a:majorFont>
      <a:minorFont>
        <a:latin typeface="EC Squar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im_1" id="{C7916440-4410-444E-ABDC-928F8D04C89F}" vid="{5D7CFCBA-C8F3-4490-A86C-130AFDCF8A66}"/>
    </a:ext>
  </a:extLst>
</a:theme>
</file>

<file path=ppt/theme/theme2.xml><?xml version="1.0" encoding="utf-8"?>
<a:theme xmlns:a="http://schemas.openxmlformats.org/drawingml/2006/main" name="NEA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2638</TotalTime>
  <Words>594</Words>
  <Application>Microsoft Office PowerPoint</Application>
  <PresentationFormat>Widescreen</PresentationFormat>
  <Paragraphs>130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Microsoft JhengHei Light</vt:lpstr>
      <vt:lpstr>ＭＳ Ｐゴシック</vt:lpstr>
      <vt:lpstr>Arial</vt:lpstr>
      <vt:lpstr>Calibri</vt:lpstr>
      <vt:lpstr>EC Square Sans Cond Pro</vt:lpstr>
      <vt:lpstr>EC Square Sans Pro</vt:lpstr>
      <vt:lpstr>EC Square Sans Pro Light</vt:lpstr>
      <vt:lpstr>Verdana</vt:lpstr>
      <vt:lpstr>Wingdings</vt:lpstr>
      <vt:lpstr>Interim_1</vt:lpstr>
      <vt:lpstr>NEA-PowerPoint-Template</vt:lpstr>
      <vt:lpstr>JEFF &amp; APRENDE </vt:lpstr>
      <vt:lpstr>JEFF-4: nuclear data for tomorrow’s solutions</vt:lpstr>
      <vt:lpstr>From measurement to application</vt:lpstr>
      <vt:lpstr>Working with our partners through collaborative projects</vt:lpstr>
      <vt:lpstr>PowerPoint Presentation</vt:lpstr>
      <vt:lpstr>JEFF Development – for whom</vt:lpstr>
      <vt:lpstr>JEFF-4</vt:lpstr>
      <vt:lpstr>Content</vt:lpstr>
      <vt:lpstr>PowerPoint Presentation</vt:lpstr>
      <vt:lpstr>Summary</vt:lpstr>
      <vt:lpstr>Outlook</vt:lpstr>
      <vt:lpstr>Questions?</vt:lpstr>
      <vt:lpstr>Actinides: the Big-3, 235,238U &amp; 239Pu</vt:lpstr>
      <vt:lpstr>Minor actinides 236U, 237Np, 238,240,242Pu, 241,242m,g,243Am, 251,252Cf</vt:lpstr>
      <vt:lpstr>Fission yields</vt:lpstr>
      <vt:lpstr>Fission products and many structural materials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TOTARO Sara (JRC-ISPRA)</dc:creator>
  <cp:lastModifiedBy>PLOMPEN Arjan (JRC-GEEL)</cp:lastModifiedBy>
  <cp:revision>174</cp:revision>
  <cp:lastPrinted>2024-06-11T07:36:53Z</cp:lastPrinted>
  <dcterms:created xsi:type="dcterms:W3CDTF">2022-12-13T09:22:13Z</dcterms:created>
  <dcterms:modified xsi:type="dcterms:W3CDTF">2024-10-16T05:28:55Z</dcterms:modified>
</cp:coreProperties>
</file>