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257" r:id="rId3"/>
    <p:sldId id="285" r:id="rId4"/>
    <p:sldId id="284" r:id="rId5"/>
    <p:sldId id="269" r:id="rId6"/>
    <p:sldId id="272" r:id="rId7"/>
    <p:sldId id="273" r:id="rId8"/>
    <p:sldId id="275" r:id="rId9"/>
    <p:sldId id="276" r:id="rId10"/>
    <p:sldId id="277" r:id="rId11"/>
    <p:sldId id="278" r:id="rId12"/>
    <p:sldId id="279" r:id="rId13"/>
    <p:sldId id="288" r:id="rId14"/>
    <p:sldId id="286" r:id="rId15"/>
    <p:sldId id="262" r:id="rId16"/>
    <p:sldId id="261" r:id="rId17"/>
    <p:sldId id="287" r:id="rId18"/>
    <p:sldId id="281" r:id="rId19"/>
    <p:sldId id="282" r:id="rId20"/>
    <p:sldId id="283" r:id="rId21"/>
    <p:sldId id="258" r:id="rId22"/>
    <p:sldId id="289" r:id="rId23"/>
    <p:sldId id="26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p:restoredTop sz="94638"/>
  </p:normalViewPr>
  <p:slideViewPr>
    <p:cSldViewPr snapToGrid="0">
      <p:cViewPr varScale="1">
        <p:scale>
          <a:sx n="118" d="100"/>
          <a:sy n="118" d="100"/>
        </p:scale>
        <p:origin x="2088" y="192"/>
      </p:cViewPr>
      <p:guideLst/>
    </p:cSldViewPr>
  </p:slideViewPr>
  <p:notesTextViewPr>
    <p:cViewPr>
      <p:scale>
        <a:sx n="1" d="1"/>
        <a:sy n="1" d="1"/>
      </p:scale>
      <p:origin x="0" y="0"/>
    </p:cViewPr>
  </p:notesTextViewPr>
  <p:notesViewPr>
    <p:cSldViewPr snapToGrid="0">
      <p:cViewPr varScale="1">
        <p:scale>
          <a:sx n="96" d="100"/>
          <a:sy n="96" d="100"/>
        </p:scale>
        <p:origin x="433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49B557B-0E2D-799E-FE05-5E519A2CCC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9FFD099F-BBAF-7893-4009-16665572F4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003D95-581B-6746-8724-9BD8216F381E}" type="datetimeFigureOut">
              <a:rPr lang="en-GB" smtClean="0"/>
              <a:t>16/10/2024</a:t>
            </a:fld>
            <a:endParaRPr lang="en-GB"/>
          </a:p>
        </p:txBody>
      </p:sp>
      <p:sp>
        <p:nvSpPr>
          <p:cNvPr id="4" name="Marcador de pie de página 3">
            <a:extLst>
              <a:ext uri="{FF2B5EF4-FFF2-40B4-BE49-F238E27FC236}">
                <a16:creationId xmlns:a16="http://schemas.microsoft.com/office/drawing/2014/main" id="{446DA2F6-60B8-65EE-5DAB-68B7D6A74E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8AA2784B-79A8-92C4-8836-7C3FE4D426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7024EA-5925-BF4D-A329-2F8DD0E8C271}" type="slidenum">
              <a:rPr lang="en-GB" smtClean="0"/>
              <a:t>‹Nº›</a:t>
            </a:fld>
            <a:endParaRPr lang="en-GB"/>
          </a:p>
        </p:txBody>
      </p:sp>
    </p:spTree>
    <p:extLst>
      <p:ext uri="{BB962C8B-B14F-4D97-AF65-F5344CB8AC3E}">
        <p14:creationId xmlns:p14="http://schemas.microsoft.com/office/powerpoint/2010/main" val="2268892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57EE6-F1CA-8C41-A84F-1272FF098336}" type="datetimeFigureOut">
              <a:rPr lang="en-GB" smtClean="0"/>
              <a:t>16/10/2024</a:t>
            </a:fld>
            <a:endParaRPr lang="en-GB"/>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AFE5C-908B-5141-8F0F-5FCDEEB65819}" type="slidenum">
              <a:rPr lang="en-GB" smtClean="0"/>
              <a:t>‹Nº›</a:t>
            </a:fld>
            <a:endParaRPr lang="en-GB"/>
          </a:p>
        </p:txBody>
      </p:sp>
    </p:spTree>
    <p:extLst>
      <p:ext uri="{BB962C8B-B14F-4D97-AF65-F5344CB8AC3E}">
        <p14:creationId xmlns:p14="http://schemas.microsoft.com/office/powerpoint/2010/main" val="410482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9ADAFE5C-908B-5141-8F0F-5FCDEEB65819}" type="slidenum">
              <a:rPr lang="en-GB" smtClean="0"/>
              <a:t>2</a:t>
            </a:fld>
            <a:endParaRPr lang="en-GB"/>
          </a:p>
        </p:txBody>
      </p:sp>
    </p:spTree>
    <p:extLst>
      <p:ext uri="{BB962C8B-B14F-4D97-AF65-F5344CB8AC3E}">
        <p14:creationId xmlns:p14="http://schemas.microsoft.com/office/powerpoint/2010/main" val="1340674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397D0-681D-DB4F-D80F-E76857CFE13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11F38D1-EDFB-E3F1-AB71-3B203E49FC3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82D9B7B-D1B5-E755-9EF1-5CCF8A7D9CC3}"/>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37CEB991-F6CB-ABF5-A629-FCF75E93B1DB}"/>
              </a:ext>
            </a:extLst>
          </p:cNvPr>
          <p:cNvSpPr>
            <a:spLocks noGrp="1"/>
          </p:cNvSpPr>
          <p:nvPr>
            <p:ph type="sldNum" sz="quarter" idx="5"/>
          </p:nvPr>
        </p:nvSpPr>
        <p:spPr/>
        <p:txBody>
          <a:bodyPr/>
          <a:lstStyle/>
          <a:p>
            <a:fld id="{9ADAFE5C-908B-5141-8F0F-5FCDEEB65819}" type="slidenum">
              <a:rPr lang="en-GB" smtClean="0"/>
              <a:t>12</a:t>
            </a:fld>
            <a:endParaRPr lang="en-GB"/>
          </a:p>
        </p:txBody>
      </p:sp>
    </p:spTree>
    <p:extLst>
      <p:ext uri="{BB962C8B-B14F-4D97-AF65-F5344CB8AC3E}">
        <p14:creationId xmlns:p14="http://schemas.microsoft.com/office/powerpoint/2010/main" val="25750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9ADAFE5C-908B-5141-8F0F-5FCDEEB65819}" type="slidenum">
              <a:rPr lang="en-GB" smtClean="0"/>
              <a:t>13</a:t>
            </a:fld>
            <a:endParaRPr lang="en-GB"/>
          </a:p>
        </p:txBody>
      </p:sp>
    </p:spTree>
    <p:extLst>
      <p:ext uri="{BB962C8B-B14F-4D97-AF65-F5344CB8AC3E}">
        <p14:creationId xmlns:p14="http://schemas.microsoft.com/office/powerpoint/2010/main" val="327933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E955F-716A-F95B-30A6-44F18E304D4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28CF959-033B-A875-5287-6571653EC57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4B190E7-A400-CB74-66B3-ECE2B5954795}"/>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4EB9CE2C-1B54-C675-1B38-67373232FCBC}"/>
              </a:ext>
            </a:extLst>
          </p:cNvPr>
          <p:cNvSpPr>
            <a:spLocks noGrp="1"/>
          </p:cNvSpPr>
          <p:nvPr>
            <p:ph type="sldNum" sz="quarter" idx="5"/>
          </p:nvPr>
        </p:nvSpPr>
        <p:spPr/>
        <p:txBody>
          <a:bodyPr/>
          <a:lstStyle/>
          <a:p>
            <a:fld id="{9ADAFE5C-908B-5141-8F0F-5FCDEEB65819}" type="slidenum">
              <a:rPr lang="en-GB" smtClean="0"/>
              <a:t>14</a:t>
            </a:fld>
            <a:endParaRPr lang="en-GB"/>
          </a:p>
        </p:txBody>
      </p:sp>
    </p:spTree>
    <p:extLst>
      <p:ext uri="{BB962C8B-B14F-4D97-AF65-F5344CB8AC3E}">
        <p14:creationId xmlns:p14="http://schemas.microsoft.com/office/powerpoint/2010/main" val="508307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89FE7-4636-2553-6ED4-A88A56FE5D6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CC83085-A8D5-0C62-2583-1CAA53D40BE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D6A5CF8-2152-7190-1381-60928C3C6BE6}"/>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CCD4744B-E383-ED76-DD07-FABD7F357654}"/>
              </a:ext>
            </a:extLst>
          </p:cNvPr>
          <p:cNvSpPr>
            <a:spLocks noGrp="1"/>
          </p:cNvSpPr>
          <p:nvPr>
            <p:ph type="sldNum" sz="quarter" idx="5"/>
          </p:nvPr>
        </p:nvSpPr>
        <p:spPr/>
        <p:txBody>
          <a:bodyPr/>
          <a:lstStyle/>
          <a:p>
            <a:fld id="{9ADAFE5C-908B-5141-8F0F-5FCDEEB65819}" type="slidenum">
              <a:rPr lang="en-GB" smtClean="0"/>
              <a:t>17</a:t>
            </a:fld>
            <a:endParaRPr lang="en-GB"/>
          </a:p>
        </p:txBody>
      </p:sp>
    </p:spTree>
    <p:extLst>
      <p:ext uri="{BB962C8B-B14F-4D97-AF65-F5344CB8AC3E}">
        <p14:creationId xmlns:p14="http://schemas.microsoft.com/office/powerpoint/2010/main" val="131540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1D3F4-B3B1-DF85-6A06-8A70D13EB17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3F2B5A7-503F-C70F-8A4F-7F369E4D02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A8FFAC0-4386-C9EC-3F7B-F91334884F91}"/>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F4A9AFCA-9693-B4AC-3E17-4D4A2DD43FA5}"/>
              </a:ext>
            </a:extLst>
          </p:cNvPr>
          <p:cNvSpPr>
            <a:spLocks noGrp="1"/>
          </p:cNvSpPr>
          <p:nvPr>
            <p:ph type="sldNum" sz="quarter" idx="5"/>
          </p:nvPr>
        </p:nvSpPr>
        <p:spPr/>
        <p:txBody>
          <a:bodyPr/>
          <a:lstStyle/>
          <a:p>
            <a:fld id="{9ADAFE5C-908B-5141-8F0F-5FCDEEB65819}" type="slidenum">
              <a:rPr lang="en-GB" smtClean="0"/>
              <a:t>18</a:t>
            </a:fld>
            <a:endParaRPr lang="en-GB"/>
          </a:p>
        </p:txBody>
      </p:sp>
    </p:spTree>
    <p:extLst>
      <p:ext uri="{BB962C8B-B14F-4D97-AF65-F5344CB8AC3E}">
        <p14:creationId xmlns:p14="http://schemas.microsoft.com/office/powerpoint/2010/main" val="3844894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1EE5E-4D78-DBD7-F763-2AD4E8D92F8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083E582-D83B-4BAC-383C-E3879A0B9B7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4B732C6-A1C7-40B9-90A7-F814E220BBEE}"/>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E2D9582D-4C96-E9B0-85BD-F01997D06040}"/>
              </a:ext>
            </a:extLst>
          </p:cNvPr>
          <p:cNvSpPr>
            <a:spLocks noGrp="1"/>
          </p:cNvSpPr>
          <p:nvPr>
            <p:ph type="sldNum" sz="quarter" idx="5"/>
          </p:nvPr>
        </p:nvSpPr>
        <p:spPr/>
        <p:txBody>
          <a:bodyPr/>
          <a:lstStyle/>
          <a:p>
            <a:fld id="{9ADAFE5C-908B-5141-8F0F-5FCDEEB65819}" type="slidenum">
              <a:rPr lang="en-GB" smtClean="0"/>
              <a:t>19</a:t>
            </a:fld>
            <a:endParaRPr lang="en-GB"/>
          </a:p>
        </p:txBody>
      </p:sp>
    </p:spTree>
    <p:extLst>
      <p:ext uri="{BB962C8B-B14F-4D97-AF65-F5344CB8AC3E}">
        <p14:creationId xmlns:p14="http://schemas.microsoft.com/office/powerpoint/2010/main" val="1973801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7B50E-9CC2-B6A1-2E96-7577DEE25C8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C883E0B-0A17-DB35-9956-905FFD93489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C3FF4F3-31AA-D381-948A-CEDED0EA41D4}"/>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3B8413DB-663B-45C9-6828-BDE917E58C25}"/>
              </a:ext>
            </a:extLst>
          </p:cNvPr>
          <p:cNvSpPr>
            <a:spLocks noGrp="1"/>
          </p:cNvSpPr>
          <p:nvPr>
            <p:ph type="sldNum" sz="quarter" idx="5"/>
          </p:nvPr>
        </p:nvSpPr>
        <p:spPr/>
        <p:txBody>
          <a:bodyPr/>
          <a:lstStyle/>
          <a:p>
            <a:fld id="{9ADAFE5C-908B-5141-8F0F-5FCDEEB65819}" type="slidenum">
              <a:rPr lang="en-GB" smtClean="0"/>
              <a:t>20</a:t>
            </a:fld>
            <a:endParaRPr lang="en-GB"/>
          </a:p>
        </p:txBody>
      </p:sp>
    </p:spTree>
    <p:extLst>
      <p:ext uri="{BB962C8B-B14F-4D97-AF65-F5344CB8AC3E}">
        <p14:creationId xmlns:p14="http://schemas.microsoft.com/office/powerpoint/2010/main" val="1874927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EDFEE-79B3-9E52-49D2-B4D39CCCD41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42651D8-C7A4-0417-A41E-C2231A4F9E4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37C7DE5-63D3-51FE-12B7-C6E2B1BE78B3}"/>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D48B0DA4-20AA-DBA5-AD6B-8DCAD4725233}"/>
              </a:ext>
            </a:extLst>
          </p:cNvPr>
          <p:cNvSpPr>
            <a:spLocks noGrp="1"/>
          </p:cNvSpPr>
          <p:nvPr>
            <p:ph type="sldNum" sz="quarter" idx="5"/>
          </p:nvPr>
        </p:nvSpPr>
        <p:spPr/>
        <p:txBody>
          <a:bodyPr/>
          <a:lstStyle/>
          <a:p>
            <a:fld id="{9ADAFE5C-908B-5141-8F0F-5FCDEEB65819}" type="slidenum">
              <a:rPr lang="en-GB" smtClean="0"/>
              <a:t>21</a:t>
            </a:fld>
            <a:endParaRPr lang="en-GB"/>
          </a:p>
        </p:txBody>
      </p:sp>
    </p:spTree>
    <p:extLst>
      <p:ext uri="{BB962C8B-B14F-4D97-AF65-F5344CB8AC3E}">
        <p14:creationId xmlns:p14="http://schemas.microsoft.com/office/powerpoint/2010/main" val="265226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F72A0-7A83-9EBF-3189-4480E4DC93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60DEBB4-1018-1C6D-59B8-FFDD86F48AE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A2480E1-DC00-D139-C679-A321EE365DCF}"/>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D602AFD7-0FC7-38AD-D821-F64A703E553B}"/>
              </a:ext>
            </a:extLst>
          </p:cNvPr>
          <p:cNvSpPr>
            <a:spLocks noGrp="1"/>
          </p:cNvSpPr>
          <p:nvPr>
            <p:ph type="sldNum" sz="quarter" idx="5"/>
          </p:nvPr>
        </p:nvSpPr>
        <p:spPr/>
        <p:txBody>
          <a:bodyPr/>
          <a:lstStyle/>
          <a:p>
            <a:fld id="{9ADAFE5C-908B-5141-8F0F-5FCDEEB65819}" type="slidenum">
              <a:rPr lang="en-GB" smtClean="0"/>
              <a:t>22</a:t>
            </a:fld>
            <a:endParaRPr lang="en-GB"/>
          </a:p>
        </p:txBody>
      </p:sp>
    </p:spTree>
    <p:extLst>
      <p:ext uri="{BB962C8B-B14F-4D97-AF65-F5344CB8AC3E}">
        <p14:creationId xmlns:p14="http://schemas.microsoft.com/office/powerpoint/2010/main" val="225071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2B8C0-7477-32CE-9759-3B98A424E26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79A27C3-6BDB-DF6C-404F-97E1F7DE96A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AAC94E4-E9A9-456B-BCFC-2BE214456FEC}"/>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ACCC5425-0D12-23D9-FDC6-14918D3EFC23}"/>
              </a:ext>
            </a:extLst>
          </p:cNvPr>
          <p:cNvSpPr>
            <a:spLocks noGrp="1"/>
          </p:cNvSpPr>
          <p:nvPr>
            <p:ph type="sldNum" sz="quarter" idx="5"/>
          </p:nvPr>
        </p:nvSpPr>
        <p:spPr/>
        <p:txBody>
          <a:bodyPr/>
          <a:lstStyle/>
          <a:p>
            <a:fld id="{9ADAFE5C-908B-5141-8F0F-5FCDEEB65819}" type="slidenum">
              <a:rPr lang="en-GB" smtClean="0"/>
              <a:t>4</a:t>
            </a:fld>
            <a:endParaRPr lang="en-GB"/>
          </a:p>
        </p:txBody>
      </p:sp>
    </p:spTree>
    <p:extLst>
      <p:ext uri="{BB962C8B-B14F-4D97-AF65-F5344CB8AC3E}">
        <p14:creationId xmlns:p14="http://schemas.microsoft.com/office/powerpoint/2010/main" val="209754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0F08C-0254-2A27-233C-B4400A6C05C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FFAEDE-5803-49F6-934F-5E45F4A29D0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8EE0DDA-C338-A2AF-40DF-8D84D3E1430B}"/>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BECD6192-1473-D3AE-BE2C-6009F796E1C6}"/>
              </a:ext>
            </a:extLst>
          </p:cNvPr>
          <p:cNvSpPr>
            <a:spLocks noGrp="1"/>
          </p:cNvSpPr>
          <p:nvPr>
            <p:ph type="sldNum" sz="quarter" idx="5"/>
          </p:nvPr>
        </p:nvSpPr>
        <p:spPr/>
        <p:txBody>
          <a:bodyPr/>
          <a:lstStyle/>
          <a:p>
            <a:fld id="{9ADAFE5C-908B-5141-8F0F-5FCDEEB65819}" type="slidenum">
              <a:rPr lang="en-GB" smtClean="0"/>
              <a:t>5</a:t>
            </a:fld>
            <a:endParaRPr lang="en-GB"/>
          </a:p>
        </p:txBody>
      </p:sp>
    </p:spTree>
    <p:extLst>
      <p:ext uri="{BB962C8B-B14F-4D97-AF65-F5344CB8AC3E}">
        <p14:creationId xmlns:p14="http://schemas.microsoft.com/office/powerpoint/2010/main" val="357504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738D8-9AA6-609C-80AD-68AC7C4C5F5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876DC79-30B5-7B27-E075-E635D1B35EA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8FF1A3-FB76-3BCE-69F2-B2BB739324C8}"/>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8B8CDFDA-8E5D-BF88-2158-E2C17397E865}"/>
              </a:ext>
            </a:extLst>
          </p:cNvPr>
          <p:cNvSpPr>
            <a:spLocks noGrp="1"/>
          </p:cNvSpPr>
          <p:nvPr>
            <p:ph type="sldNum" sz="quarter" idx="5"/>
          </p:nvPr>
        </p:nvSpPr>
        <p:spPr/>
        <p:txBody>
          <a:bodyPr/>
          <a:lstStyle/>
          <a:p>
            <a:fld id="{9ADAFE5C-908B-5141-8F0F-5FCDEEB65819}" type="slidenum">
              <a:rPr lang="en-GB" smtClean="0"/>
              <a:t>6</a:t>
            </a:fld>
            <a:endParaRPr lang="en-GB"/>
          </a:p>
        </p:txBody>
      </p:sp>
    </p:spTree>
    <p:extLst>
      <p:ext uri="{BB962C8B-B14F-4D97-AF65-F5344CB8AC3E}">
        <p14:creationId xmlns:p14="http://schemas.microsoft.com/office/powerpoint/2010/main" val="2343736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3F3E8-0345-67B0-58F7-6B47FD8FFB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6563831-A2EF-37D7-54FA-45FB4A6315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DA9BAA3-87D1-2281-3DCD-45EFBA4174B2}"/>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462F30DF-F1BA-B191-7B85-15CC860959DB}"/>
              </a:ext>
            </a:extLst>
          </p:cNvPr>
          <p:cNvSpPr>
            <a:spLocks noGrp="1"/>
          </p:cNvSpPr>
          <p:nvPr>
            <p:ph type="sldNum" sz="quarter" idx="5"/>
          </p:nvPr>
        </p:nvSpPr>
        <p:spPr/>
        <p:txBody>
          <a:bodyPr/>
          <a:lstStyle/>
          <a:p>
            <a:fld id="{9ADAFE5C-908B-5141-8F0F-5FCDEEB65819}" type="slidenum">
              <a:rPr lang="en-GB" smtClean="0"/>
              <a:t>7</a:t>
            </a:fld>
            <a:endParaRPr lang="en-GB"/>
          </a:p>
        </p:txBody>
      </p:sp>
    </p:spTree>
    <p:extLst>
      <p:ext uri="{BB962C8B-B14F-4D97-AF65-F5344CB8AC3E}">
        <p14:creationId xmlns:p14="http://schemas.microsoft.com/office/powerpoint/2010/main" val="104926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A9424-4953-4052-9A23-1E57F6E474D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160230B-B609-CD41-2FE7-EB0F5D334E2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39AF803-14F2-D801-AA88-7FAA07FFF488}"/>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2E8426EB-737E-3B11-972A-AC98BDDF20A1}"/>
              </a:ext>
            </a:extLst>
          </p:cNvPr>
          <p:cNvSpPr>
            <a:spLocks noGrp="1"/>
          </p:cNvSpPr>
          <p:nvPr>
            <p:ph type="sldNum" sz="quarter" idx="5"/>
          </p:nvPr>
        </p:nvSpPr>
        <p:spPr/>
        <p:txBody>
          <a:bodyPr/>
          <a:lstStyle/>
          <a:p>
            <a:fld id="{9ADAFE5C-908B-5141-8F0F-5FCDEEB65819}" type="slidenum">
              <a:rPr lang="en-GB" smtClean="0"/>
              <a:t>8</a:t>
            </a:fld>
            <a:endParaRPr lang="en-GB"/>
          </a:p>
        </p:txBody>
      </p:sp>
    </p:spTree>
    <p:extLst>
      <p:ext uri="{BB962C8B-B14F-4D97-AF65-F5344CB8AC3E}">
        <p14:creationId xmlns:p14="http://schemas.microsoft.com/office/powerpoint/2010/main" val="251854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5A85C-B292-CA42-4D78-65E892FE321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7F37C45-0868-DBD3-3FAF-2B3B026DE88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4F3AFD-13E3-138E-BA72-8932EDD4218E}"/>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CF002F6F-E052-6643-F014-8B0A43B438DF}"/>
              </a:ext>
            </a:extLst>
          </p:cNvPr>
          <p:cNvSpPr>
            <a:spLocks noGrp="1"/>
          </p:cNvSpPr>
          <p:nvPr>
            <p:ph type="sldNum" sz="quarter" idx="5"/>
          </p:nvPr>
        </p:nvSpPr>
        <p:spPr/>
        <p:txBody>
          <a:bodyPr/>
          <a:lstStyle/>
          <a:p>
            <a:fld id="{9ADAFE5C-908B-5141-8F0F-5FCDEEB65819}" type="slidenum">
              <a:rPr lang="en-GB" smtClean="0"/>
              <a:t>9</a:t>
            </a:fld>
            <a:endParaRPr lang="en-GB"/>
          </a:p>
        </p:txBody>
      </p:sp>
    </p:spTree>
    <p:extLst>
      <p:ext uri="{BB962C8B-B14F-4D97-AF65-F5344CB8AC3E}">
        <p14:creationId xmlns:p14="http://schemas.microsoft.com/office/powerpoint/2010/main" val="259887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6A5B7-5A7C-0919-024F-ACAE6358F20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852CB71-A776-D0B5-3EEA-45CAB42A85E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CD4B8DD-C64F-61C5-C0FB-FCBAEF5CF3B5}"/>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F0F3415F-AE01-BF99-90E9-841CC6E395AB}"/>
              </a:ext>
            </a:extLst>
          </p:cNvPr>
          <p:cNvSpPr>
            <a:spLocks noGrp="1"/>
          </p:cNvSpPr>
          <p:nvPr>
            <p:ph type="sldNum" sz="quarter" idx="5"/>
          </p:nvPr>
        </p:nvSpPr>
        <p:spPr/>
        <p:txBody>
          <a:bodyPr/>
          <a:lstStyle/>
          <a:p>
            <a:fld id="{9ADAFE5C-908B-5141-8F0F-5FCDEEB65819}" type="slidenum">
              <a:rPr lang="en-GB" smtClean="0"/>
              <a:t>10</a:t>
            </a:fld>
            <a:endParaRPr lang="en-GB"/>
          </a:p>
        </p:txBody>
      </p:sp>
    </p:spTree>
    <p:extLst>
      <p:ext uri="{BB962C8B-B14F-4D97-AF65-F5344CB8AC3E}">
        <p14:creationId xmlns:p14="http://schemas.microsoft.com/office/powerpoint/2010/main" val="2275114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D9A6E-1B01-879B-C6C6-15A4522761E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6402492-3008-1496-FEE4-D83457AC669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1881D7-05E9-4E0E-44D1-42AD7CD00195}"/>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4AF3BB92-4A73-BFD4-625F-EE2F0EA93A05}"/>
              </a:ext>
            </a:extLst>
          </p:cNvPr>
          <p:cNvSpPr>
            <a:spLocks noGrp="1"/>
          </p:cNvSpPr>
          <p:nvPr>
            <p:ph type="sldNum" sz="quarter" idx="5"/>
          </p:nvPr>
        </p:nvSpPr>
        <p:spPr/>
        <p:txBody>
          <a:bodyPr/>
          <a:lstStyle/>
          <a:p>
            <a:fld id="{9ADAFE5C-908B-5141-8F0F-5FCDEEB65819}" type="slidenum">
              <a:rPr lang="en-GB" smtClean="0"/>
              <a:t>11</a:t>
            </a:fld>
            <a:endParaRPr lang="en-GB"/>
          </a:p>
        </p:txBody>
      </p:sp>
    </p:spTree>
    <p:extLst>
      <p:ext uri="{BB962C8B-B14F-4D97-AF65-F5344CB8AC3E}">
        <p14:creationId xmlns:p14="http://schemas.microsoft.com/office/powerpoint/2010/main" val="65226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67D1B83-FFB4-344B-8BA9-6E325760B5B0}"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E65DA472-601C-654D-AD0A-9DB8D13EE105}" type="slidenum">
              <a:rPr lang="en-GB" smtClean="0"/>
              <a:pPr/>
              <a:t>‹Nº›</a:t>
            </a:fld>
            <a:endParaRPr lang="en-GB"/>
          </a:p>
        </p:txBody>
      </p:sp>
    </p:spTree>
    <p:extLst>
      <p:ext uri="{BB962C8B-B14F-4D97-AF65-F5344CB8AC3E}">
        <p14:creationId xmlns:p14="http://schemas.microsoft.com/office/powerpoint/2010/main" val="110342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7D1B83-FFB4-344B-8BA9-6E325760B5B0}"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5DA472-601C-654D-AD0A-9DB8D13EE105}" type="slidenum">
              <a:rPr lang="en-GB" smtClean="0"/>
              <a:t>‹Nº›</a:t>
            </a:fld>
            <a:endParaRPr lang="en-GB"/>
          </a:p>
        </p:txBody>
      </p:sp>
    </p:spTree>
    <p:extLst>
      <p:ext uri="{BB962C8B-B14F-4D97-AF65-F5344CB8AC3E}">
        <p14:creationId xmlns:p14="http://schemas.microsoft.com/office/powerpoint/2010/main" val="1808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7D1B83-FFB4-344B-8BA9-6E325760B5B0}"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5DA472-601C-654D-AD0A-9DB8D13EE105}" type="slidenum">
              <a:rPr lang="en-GB" smtClean="0"/>
              <a:t>‹Nº›</a:t>
            </a:fld>
            <a:endParaRPr lang="en-GB"/>
          </a:p>
        </p:txBody>
      </p:sp>
    </p:spTree>
    <p:extLst>
      <p:ext uri="{BB962C8B-B14F-4D97-AF65-F5344CB8AC3E}">
        <p14:creationId xmlns:p14="http://schemas.microsoft.com/office/powerpoint/2010/main" val="128088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7D1B83-FFB4-344B-8BA9-6E325760B5B0}"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5DA472-601C-654D-AD0A-9DB8D13EE105}" type="slidenum">
              <a:rPr lang="en-GB" smtClean="0"/>
              <a:t>‹Nº›</a:t>
            </a:fld>
            <a:endParaRPr lang="en-GB"/>
          </a:p>
        </p:txBody>
      </p:sp>
    </p:spTree>
    <p:extLst>
      <p:ext uri="{BB962C8B-B14F-4D97-AF65-F5344CB8AC3E}">
        <p14:creationId xmlns:p14="http://schemas.microsoft.com/office/powerpoint/2010/main" val="208248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67D1B83-FFB4-344B-8BA9-6E325760B5B0}"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5DA472-601C-654D-AD0A-9DB8D13EE105}" type="slidenum">
              <a:rPr lang="en-GB" smtClean="0"/>
              <a:t>‹Nº›</a:t>
            </a:fld>
            <a:endParaRPr lang="en-GB"/>
          </a:p>
        </p:txBody>
      </p:sp>
    </p:spTree>
    <p:extLst>
      <p:ext uri="{BB962C8B-B14F-4D97-AF65-F5344CB8AC3E}">
        <p14:creationId xmlns:p14="http://schemas.microsoft.com/office/powerpoint/2010/main" val="83636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67D1B83-FFB4-344B-8BA9-6E325760B5B0}" type="datetimeFigureOut">
              <a:rPr lang="en-GB" smtClean="0"/>
              <a:t>16/10/2024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5DA472-601C-654D-AD0A-9DB8D13EE105}" type="slidenum">
              <a:rPr lang="en-GB" smtClean="0"/>
              <a:t>‹Nº›</a:t>
            </a:fld>
            <a:endParaRPr lang="en-GB"/>
          </a:p>
        </p:txBody>
      </p:sp>
    </p:spTree>
    <p:extLst>
      <p:ext uri="{BB962C8B-B14F-4D97-AF65-F5344CB8AC3E}">
        <p14:creationId xmlns:p14="http://schemas.microsoft.com/office/powerpoint/2010/main" val="111405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67D1B83-FFB4-344B-8BA9-6E325760B5B0}" type="datetimeFigureOut">
              <a:rPr lang="en-GB" smtClean="0"/>
              <a:t>16/10/2024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5DA472-601C-654D-AD0A-9DB8D13EE105}" type="slidenum">
              <a:rPr lang="en-GB" smtClean="0"/>
              <a:t>‹Nº›</a:t>
            </a:fld>
            <a:endParaRPr lang="en-GB"/>
          </a:p>
        </p:txBody>
      </p:sp>
    </p:spTree>
    <p:extLst>
      <p:ext uri="{BB962C8B-B14F-4D97-AF65-F5344CB8AC3E}">
        <p14:creationId xmlns:p14="http://schemas.microsoft.com/office/powerpoint/2010/main" val="184112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393CB854-9CE9-CBCC-532B-137E11BD9141}"/>
              </a:ext>
            </a:extLst>
          </p:cNvPr>
          <p:cNvSpPr>
            <a:spLocks noGrp="1"/>
          </p:cNvSpPr>
          <p:nvPr>
            <p:ph type="title"/>
          </p:nvPr>
        </p:nvSpPr>
        <p:spPr/>
        <p:txBody>
          <a:bodyPr/>
          <a:lstStyle/>
          <a:p>
            <a:r>
              <a:rPr lang="es-ES"/>
              <a:t>Haga clic para modificar el estilo de título del patrón</a:t>
            </a:r>
            <a:endParaRPr lang="en-GB"/>
          </a:p>
        </p:txBody>
      </p:sp>
      <p:sp>
        <p:nvSpPr>
          <p:cNvPr id="18" name="Footer Placeholder 2">
            <a:extLst>
              <a:ext uri="{FF2B5EF4-FFF2-40B4-BE49-F238E27FC236}">
                <a16:creationId xmlns:a16="http://schemas.microsoft.com/office/drawing/2014/main" id="{9DB93A89-2F18-A2CF-1BDD-D3EEE9686965}"/>
              </a:ext>
            </a:extLst>
          </p:cNvPr>
          <p:cNvSpPr>
            <a:spLocks noGrp="1"/>
          </p:cNvSpPr>
          <p:nvPr>
            <p:ph type="ftr" sz="quarter" idx="11"/>
          </p:nvPr>
        </p:nvSpPr>
        <p:spPr>
          <a:xfrm>
            <a:off x="3371850" y="6351659"/>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a:t>APRENDE kick off meeting</a:t>
            </a:r>
            <a:endParaRPr lang="en-GB" dirty="0"/>
          </a:p>
        </p:txBody>
      </p:sp>
      <p:sp>
        <p:nvSpPr>
          <p:cNvPr id="19" name="Slide Number Placeholder 3">
            <a:extLst>
              <a:ext uri="{FF2B5EF4-FFF2-40B4-BE49-F238E27FC236}">
                <a16:creationId xmlns:a16="http://schemas.microsoft.com/office/drawing/2014/main" id="{5B297A13-8DBB-65B0-C5A2-A44B31F93BDC}"/>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‹Nº›</a:t>
            </a:fld>
            <a:endParaRPr lang="en-GB"/>
          </a:p>
        </p:txBody>
      </p:sp>
    </p:spTree>
    <p:extLst>
      <p:ext uri="{BB962C8B-B14F-4D97-AF65-F5344CB8AC3E}">
        <p14:creationId xmlns:p14="http://schemas.microsoft.com/office/powerpoint/2010/main" val="326724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371850" y="6351659"/>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a:t>APRENDE kick off meeting</a:t>
            </a:r>
            <a:endParaRPr lang="en-GB" dirty="0"/>
          </a:p>
        </p:txBody>
      </p:sp>
      <p:sp>
        <p:nvSpPr>
          <p:cNvPr id="4" name="Slide Number Placeholder 3"/>
          <p:cNvSpPr>
            <a:spLocks noGrp="1"/>
          </p:cNvSpPr>
          <p:nvPr>
            <p:ph type="sldNum" sz="quarter" idx="12"/>
          </p:nvPr>
        </p:nvSpPr>
        <p:spPr>
          <a:xfrm>
            <a:off x="6905211" y="6351658"/>
            <a:ext cx="2057400" cy="365125"/>
          </a:xfrm>
        </p:spPr>
        <p:txBody>
          <a:bodyPr/>
          <a:lstStyle/>
          <a:p>
            <a:fld id="{E65DA472-601C-654D-AD0A-9DB8D13EE105}" type="slidenum">
              <a:rPr lang="en-GB" smtClean="0"/>
              <a:t>‹Nº›</a:t>
            </a:fld>
            <a:endParaRPr lang="en-GB"/>
          </a:p>
        </p:txBody>
      </p:sp>
    </p:spTree>
    <p:extLst>
      <p:ext uri="{BB962C8B-B14F-4D97-AF65-F5344CB8AC3E}">
        <p14:creationId xmlns:p14="http://schemas.microsoft.com/office/powerpoint/2010/main" val="68860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67D1B83-FFB4-344B-8BA9-6E325760B5B0}" type="datetimeFigureOut">
              <a:rPr lang="en-GB" smtClean="0"/>
              <a:t>16/10/2024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5DA472-601C-654D-AD0A-9DB8D13EE105}" type="slidenum">
              <a:rPr lang="en-GB" smtClean="0"/>
              <a:t>‹Nº›</a:t>
            </a:fld>
            <a:endParaRPr lang="en-GB"/>
          </a:p>
        </p:txBody>
      </p:sp>
    </p:spTree>
    <p:extLst>
      <p:ext uri="{BB962C8B-B14F-4D97-AF65-F5344CB8AC3E}">
        <p14:creationId xmlns:p14="http://schemas.microsoft.com/office/powerpoint/2010/main" val="126218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67D1B83-FFB4-344B-8BA9-6E325760B5B0}" type="datetimeFigureOut">
              <a:rPr lang="en-GB" smtClean="0"/>
              <a:t>16/10/2024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5DA472-601C-654D-AD0A-9DB8D13EE105}" type="slidenum">
              <a:rPr lang="en-GB" smtClean="0"/>
              <a:t>‹Nº›</a:t>
            </a:fld>
            <a:endParaRPr lang="en-GB"/>
          </a:p>
        </p:txBody>
      </p:sp>
    </p:spTree>
    <p:extLst>
      <p:ext uri="{BB962C8B-B14F-4D97-AF65-F5344CB8AC3E}">
        <p14:creationId xmlns:p14="http://schemas.microsoft.com/office/powerpoint/2010/main" val="18428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7D1B83-FFB4-344B-8BA9-6E325760B5B0}" type="datetimeFigureOut">
              <a:rPr lang="en-GB" smtClean="0"/>
              <a:t>16/10/2024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E65DA472-601C-654D-AD0A-9DB8D13EE105}" type="slidenum">
              <a:rPr lang="en-GB" smtClean="0"/>
              <a:pPr/>
              <a:t>‹Nº›</a:t>
            </a:fld>
            <a:endParaRPr lang="en-GB"/>
          </a:p>
        </p:txBody>
      </p:sp>
      <p:pic>
        <p:nvPicPr>
          <p:cNvPr id="7" name="Gráfico 6">
            <a:extLst>
              <a:ext uri="{FF2B5EF4-FFF2-40B4-BE49-F238E27FC236}">
                <a16:creationId xmlns:a16="http://schemas.microsoft.com/office/drawing/2014/main" id="{C5896FB1-6619-7CE3-C028-9C96002E6B4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2180" y="6206988"/>
            <a:ext cx="892171" cy="618572"/>
          </a:xfrm>
          <a:prstGeom prst="rect">
            <a:avLst/>
          </a:prstGeom>
        </p:spPr>
      </p:pic>
      <p:pic>
        <p:nvPicPr>
          <p:cNvPr id="8" name="Imagen 7" descr="Interfaz de usuario gráfica, Sitio web&#10;&#10;Descripción generada automáticamente">
            <a:extLst>
              <a:ext uri="{FF2B5EF4-FFF2-40B4-BE49-F238E27FC236}">
                <a16:creationId xmlns:a16="http://schemas.microsoft.com/office/drawing/2014/main" id="{823FED2E-7532-08FE-B4E3-176336133DE9}"/>
              </a:ext>
            </a:extLst>
          </p:cNvPr>
          <p:cNvPicPr>
            <a:picLocks noChangeAspect="1"/>
          </p:cNvPicPr>
          <p:nvPr userDrawn="1"/>
        </p:nvPicPr>
        <p:blipFill>
          <a:blip r:embed="rId15"/>
          <a:stretch>
            <a:fillRect/>
          </a:stretch>
        </p:blipFill>
        <p:spPr>
          <a:xfrm>
            <a:off x="2070285" y="6312844"/>
            <a:ext cx="769074" cy="512716"/>
          </a:xfrm>
          <a:prstGeom prst="rect">
            <a:avLst/>
          </a:prstGeom>
        </p:spPr>
      </p:pic>
      <p:pic>
        <p:nvPicPr>
          <p:cNvPr id="9" name="Imagen 8" descr="Icono&#10;&#10;Descripción generada automáticamente">
            <a:extLst>
              <a:ext uri="{FF2B5EF4-FFF2-40B4-BE49-F238E27FC236}">
                <a16:creationId xmlns:a16="http://schemas.microsoft.com/office/drawing/2014/main" id="{352B6781-E493-3F14-7AAD-CC7011143FE3}"/>
              </a:ext>
            </a:extLst>
          </p:cNvPr>
          <p:cNvPicPr>
            <a:picLocks noChangeAspect="1"/>
          </p:cNvPicPr>
          <p:nvPr userDrawn="1"/>
        </p:nvPicPr>
        <p:blipFill>
          <a:blip r:embed="rId16"/>
          <a:stretch>
            <a:fillRect/>
          </a:stretch>
        </p:blipFill>
        <p:spPr>
          <a:xfrm>
            <a:off x="998750" y="6312844"/>
            <a:ext cx="999234" cy="512716"/>
          </a:xfrm>
          <a:prstGeom prst="rect">
            <a:avLst/>
          </a:prstGeom>
        </p:spPr>
      </p:pic>
    </p:spTree>
    <p:extLst>
      <p:ext uri="{BB962C8B-B14F-4D97-AF65-F5344CB8AC3E}">
        <p14:creationId xmlns:p14="http://schemas.microsoft.com/office/powerpoint/2010/main" val="3070279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Hoja_de_c_lculo_de_Microsoft_Excel.xlsx"/><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CF4E4089-DC9C-0130-1B8A-FB140A525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255" y="189447"/>
            <a:ext cx="1819074" cy="1261224"/>
          </a:xfrm>
          <a:prstGeom prst="rect">
            <a:avLst/>
          </a:prstGeom>
        </p:spPr>
      </p:pic>
      <p:pic>
        <p:nvPicPr>
          <p:cNvPr id="8" name="Imagen 7" descr="Interfaz de usuario gráfica, Sitio web&#10;&#10;Descripción generada automáticamente">
            <a:extLst>
              <a:ext uri="{FF2B5EF4-FFF2-40B4-BE49-F238E27FC236}">
                <a16:creationId xmlns:a16="http://schemas.microsoft.com/office/drawing/2014/main" id="{334C4A21-7314-6D55-AA1B-D35FC3494E01}"/>
              </a:ext>
            </a:extLst>
          </p:cNvPr>
          <p:cNvPicPr>
            <a:picLocks noChangeAspect="1"/>
          </p:cNvPicPr>
          <p:nvPr/>
        </p:nvPicPr>
        <p:blipFill>
          <a:blip r:embed="rId4"/>
          <a:stretch>
            <a:fillRect/>
          </a:stretch>
        </p:blipFill>
        <p:spPr>
          <a:xfrm>
            <a:off x="7041094" y="180820"/>
            <a:ext cx="1891836" cy="1261224"/>
          </a:xfrm>
          <a:prstGeom prst="rect">
            <a:avLst/>
          </a:prstGeom>
        </p:spPr>
      </p:pic>
      <p:pic>
        <p:nvPicPr>
          <p:cNvPr id="10" name="Imagen 9" descr="Icono&#10;&#10;Descripción generada automáticamente">
            <a:extLst>
              <a:ext uri="{FF2B5EF4-FFF2-40B4-BE49-F238E27FC236}">
                <a16:creationId xmlns:a16="http://schemas.microsoft.com/office/drawing/2014/main" id="{36CD6CBF-C69E-0FC9-B88C-04CCE8062BF4}"/>
              </a:ext>
            </a:extLst>
          </p:cNvPr>
          <p:cNvPicPr>
            <a:picLocks noChangeAspect="1"/>
          </p:cNvPicPr>
          <p:nvPr/>
        </p:nvPicPr>
        <p:blipFill>
          <a:blip r:embed="rId5"/>
          <a:stretch>
            <a:fillRect/>
          </a:stretch>
        </p:blipFill>
        <p:spPr>
          <a:xfrm>
            <a:off x="3411323" y="172194"/>
            <a:ext cx="2491630" cy="1278477"/>
          </a:xfrm>
          <a:prstGeom prst="rect">
            <a:avLst/>
          </a:prstGeom>
        </p:spPr>
      </p:pic>
      <p:sp>
        <p:nvSpPr>
          <p:cNvPr id="11" name="CuadroTexto 10">
            <a:extLst>
              <a:ext uri="{FF2B5EF4-FFF2-40B4-BE49-F238E27FC236}">
                <a16:creationId xmlns:a16="http://schemas.microsoft.com/office/drawing/2014/main" id="{F332F472-EA25-550F-B018-3BBC7958770C}"/>
              </a:ext>
            </a:extLst>
          </p:cNvPr>
          <p:cNvSpPr txBox="1"/>
          <p:nvPr/>
        </p:nvSpPr>
        <p:spPr>
          <a:xfrm>
            <a:off x="336255" y="1694534"/>
            <a:ext cx="8641769" cy="4524315"/>
          </a:xfrm>
          <a:prstGeom prst="rect">
            <a:avLst/>
          </a:prstGeom>
          <a:noFill/>
        </p:spPr>
        <p:txBody>
          <a:bodyPr wrap="square" rtlCol="0">
            <a:spAutoFit/>
          </a:bodyPr>
          <a:lstStyle/>
          <a:p>
            <a:pPr algn="ctr"/>
            <a:r>
              <a:rPr lang="es-ES" sz="2400" b="1" dirty="0">
                <a:effectLst/>
                <a:latin typeface="Arial" panose="020B0604020202020204" pitchFamily="34" charset="0"/>
                <a:cs typeface="Arial" panose="020B0604020202020204" pitchFamily="34" charset="0"/>
              </a:rPr>
              <a:t>A</a:t>
            </a:r>
            <a:r>
              <a:rPr lang="es-ES" dirty="0">
                <a:effectLst/>
                <a:latin typeface="Arial" panose="020B0604020202020204" pitchFamily="34" charset="0"/>
                <a:cs typeface="Arial" panose="020B0604020202020204" pitchFamily="34" charset="0"/>
              </a:rPr>
              <a:t>DDRESSING </a:t>
            </a:r>
            <a:r>
              <a:rPr lang="es-ES" sz="2400" b="1" dirty="0">
                <a:effectLst/>
                <a:latin typeface="Arial" panose="020B0604020202020204" pitchFamily="34" charset="0"/>
                <a:cs typeface="Arial" panose="020B0604020202020204" pitchFamily="34" charset="0"/>
              </a:rPr>
              <a:t>PR</a:t>
            </a:r>
            <a:r>
              <a:rPr lang="es-ES" dirty="0">
                <a:effectLst/>
                <a:latin typeface="Arial" panose="020B0604020202020204" pitchFamily="34" charset="0"/>
                <a:cs typeface="Arial" panose="020B0604020202020204" pitchFamily="34" charset="0"/>
              </a:rPr>
              <a:t>IORITIES OF </a:t>
            </a:r>
            <a:r>
              <a:rPr lang="es-ES" sz="2400" b="1" dirty="0">
                <a:effectLst/>
                <a:latin typeface="Arial" panose="020B0604020202020204" pitchFamily="34" charset="0"/>
                <a:cs typeface="Arial" panose="020B0604020202020204" pitchFamily="34" charset="0"/>
              </a:rPr>
              <a:t>E</a:t>
            </a:r>
            <a:r>
              <a:rPr lang="es-ES" dirty="0">
                <a:effectLst/>
                <a:latin typeface="Arial" panose="020B0604020202020204" pitchFamily="34" charset="0"/>
                <a:cs typeface="Arial" panose="020B0604020202020204" pitchFamily="34" charset="0"/>
              </a:rPr>
              <a:t>VALUATED </a:t>
            </a:r>
            <a:r>
              <a:rPr lang="es-ES" sz="2400" b="1" dirty="0">
                <a:effectLst/>
                <a:latin typeface="Arial" panose="020B0604020202020204" pitchFamily="34" charset="0"/>
                <a:cs typeface="Arial" panose="020B0604020202020204" pitchFamily="34" charset="0"/>
              </a:rPr>
              <a:t>N</a:t>
            </a:r>
            <a:r>
              <a:rPr lang="es-ES" dirty="0">
                <a:effectLst/>
                <a:latin typeface="Arial" panose="020B0604020202020204" pitchFamily="34" charset="0"/>
                <a:cs typeface="Arial" panose="020B0604020202020204" pitchFamily="34" charset="0"/>
              </a:rPr>
              <a:t>UCLEAR </a:t>
            </a:r>
            <a:r>
              <a:rPr lang="es-ES" sz="2400" b="1" dirty="0">
                <a:effectLst/>
                <a:latin typeface="Arial" panose="020B0604020202020204" pitchFamily="34" charset="0"/>
                <a:cs typeface="Arial" panose="020B0604020202020204" pitchFamily="34" charset="0"/>
              </a:rPr>
              <a:t>D</a:t>
            </a:r>
            <a:r>
              <a:rPr lang="es-ES" dirty="0">
                <a:effectLst/>
                <a:latin typeface="Arial" panose="020B0604020202020204" pitchFamily="34" charset="0"/>
                <a:cs typeface="Arial" panose="020B0604020202020204" pitchFamily="34" charset="0"/>
              </a:rPr>
              <a:t>ATA IN </a:t>
            </a:r>
            <a:r>
              <a:rPr lang="es-ES" sz="2400" b="1" dirty="0">
                <a:effectLst/>
                <a:latin typeface="Arial" panose="020B0604020202020204" pitchFamily="34" charset="0"/>
                <a:cs typeface="Arial" panose="020B0604020202020204" pitchFamily="34" charset="0"/>
              </a:rPr>
              <a:t>E</a:t>
            </a:r>
            <a:r>
              <a:rPr lang="es-ES" dirty="0">
                <a:effectLst/>
                <a:latin typeface="Arial" panose="020B0604020202020204" pitchFamily="34" charset="0"/>
                <a:cs typeface="Arial" panose="020B0604020202020204" pitchFamily="34" charset="0"/>
              </a:rPr>
              <a:t>UROPE</a:t>
            </a:r>
          </a:p>
          <a:p>
            <a:pPr algn="ctr"/>
            <a:endParaRPr lang="es-ES"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a:p>
            <a:pPr algn="ctr"/>
            <a:endParaRPr lang="es-ES" sz="2400" b="1" dirty="0">
              <a:effectLst/>
              <a:latin typeface="Arial" panose="020B0604020202020204" pitchFamily="34" charset="0"/>
              <a:cs typeface="Arial" panose="020B0604020202020204" pitchFamily="34" charset="0"/>
            </a:endParaRPr>
          </a:p>
          <a:p>
            <a:pPr algn="ctr"/>
            <a:r>
              <a:rPr lang="es-ES" sz="2400" b="1" dirty="0">
                <a:effectLst/>
                <a:latin typeface="Arial" panose="020B0604020202020204" pitchFamily="34" charset="0"/>
                <a:cs typeface="Arial" panose="020B0604020202020204" pitchFamily="34" charset="0"/>
              </a:rPr>
              <a:t>General </a:t>
            </a:r>
            <a:r>
              <a:rPr lang="es-ES" sz="2400" b="1" dirty="0" err="1">
                <a:effectLst/>
                <a:latin typeface="Arial" panose="020B0604020202020204" pitchFamily="34" charset="0"/>
                <a:cs typeface="Arial" panose="020B0604020202020204" pitchFamily="34" charset="0"/>
              </a:rPr>
              <a:t>Assembly</a:t>
            </a:r>
            <a:r>
              <a:rPr lang="es-ES" sz="2400" b="1" dirty="0">
                <a:effectLst/>
                <a:latin typeface="Arial" panose="020B0604020202020204" pitchFamily="34" charset="0"/>
                <a:cs typeface="Arial" panose="020B0604020202020204" pitchFamily="34" charset="0"/>
              </a:rPr>
              <a:t> meeting</a:t>
            </a:r>
          </a:p>
          <a:p>
            <a:pPr algn="ctr"/>
            <a:endParaRPr lang="es-ES" dirty="0">
              <a:effectLst/>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Daniel Cano Ott</a:t>
            </a:r>
          </a:p>
          <a:p>
            <a:pPr algn="ctr"/>
            <a:endParaRPr lang="en-GB"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C7A3161F-23A6-F5A0-8A3F-A078C0323B8B}"/>
              </a:ext>
            </a:extLst>
          </p:cNvPr>
          <p:cNvSpPr/>
          <p:nvPr/>
        </p:nvSpPr>
        <p:spPr>
          <a:xfrm>
            <a:off x="0" y="6293561"/>
            <a:ext cx="9144000" cy="564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Imagen 3" descr="Logotipo, nombre de la empresa&#10;&#10;Descripción generada automáticamente">
            <a:extLst>
              <a:ext uri="{FF2B5EF4-FFF2-40B4-BE49-F238E27FC236}">
                <a16:creationId xmlns:a16="http://schemas.microsoft.com/office/drawing/2014/main" id="{76B31073-5BB9-7519-B8CD-D7C9343903FD}"/>
              </a:ext>
            </a:extLst>
          </p:cNvPr>
          <p:cNvPicPr>
            <a:picLocks noChangeAspect="1"/>
          </p:cNvPicPr>
          <p:nvPr/>
        </p:nvPicPr>
        <p:blipFill>
          <a:blip r:embed="rId6"/>
          <a:srcRect l="15972" t="21296" r="15047" b="21991"/>
          <a:stretch/>
        </p:blipFill>
        <p:spPr>
          <a:xfrm>
            <a:off x="3035166" y="2255705"/>
            <a:ext cx="3243943" cy="2667000"/>
          </a:xfrm>
          <a:prstGeom prst="rect">
            <a:avLst/>
          </a:prstGeom>
        </p:spPr>
      </p:pic>
    </p:spTree>
    <p:extLst>
      <p:ext uri="{BB962C8B-B14F-4D97-AF65-F5344CB8AC3E}">
        <p14:creationId xmlns:p14="http://schemas.microsoft.com/office/powerpoint/2010/main" val="3679047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0D386-24EF-8600-22F6-FBA7E6B7961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595DECE-A314-A375-2ECF-2C3890AA883B}"/>
              </a:ext>
            </a:extLst>
          </p:cNvPr>
          <p:cNvSpPr txBox="1"/>
          <p:nvPr/>
        </p:nvSpPr>
        <p:spPr>
          <a:xfrm>
            <a:off x="265812" y="635927"/>
            <a:ext cx="8643634" cy="5601533"/>
          </a:xfrm>
          <a:prstGeom prst="rect">
            <a:avLst/>
          </a:prstGeom>
          <a:noFill/>
        </p:spPr>
        <p:txBody>
          <a:bodyPr wrap="square">
            <a:spAutoFit/>
          </a:bodyPr>
          <a:lstStyle/>
          <a:p>
            <a:r>
              <a:rPr lang="en-GB" sz="1700" b="1" dirty="0">
                <a:effectLst/>
                <a:latin typeface="Helvetica" pitchFamily="2" charset="0"/>
              </a:rPr>
              <a:t>Coordinator</a:t>
            </a:r>
            <a:r>
              <a:rPr lang="en-GB" sz="1700" dirty="0">
                <a:effectLst/>
                <a:latin typeface="Helvetica" pitchFamily="2" charset="0"/>
              </a:rPr>
              <a:t>: Robert </a:t>
            </a:r>
            <a:r>
              <a:rPr lang="en-GB" sz="1700" dirty="0" err="1">
                <a:effectLst/>
                <a:latin typeface="Helvetica" pitchFamily="2" charset="0"/>
              </a:rPr>
              <a:t>Jacqmin</a:t>
            </a:r>
            <a:r>
              <a:rPr lang="en-GB" sz="1700" dirty="0">
                <a:effectLst/>
                <a:latin typeface="Helvetica" pitchFamily="2" charset="0"/>
              </a:rPr>
              <a:t> – CEA &amp; </a:t>
            </a:r>
            <a:r>
              <a:rPr lang="en-GB" sz="1700" dirty="0" err="1">
                <a:effectLst/>
                <a:latin typeface="Helvetica" pitchFamily="2" charset="0"/>
              </a:rPr>
              <a:t>Óscar</a:t>
            </a:r>
            <a:r>
              <a:rPr lang="en-GB" sz="1700" dirty="0">
                <a:effectLst/>
                <a:latin typeface="Helvetica" pitchFamily="2" charset="0"/>
              </a:rPr>
              <a:t> </a:t>
            </a:r>
            <a:r>
              <a:rPr lang="en-GB" sz="1700" dirty="0" err="1">
                <a:effectLst/>
                <a:latin typeface="Helvetica" pitchFamily="2" charset="0"/>
              </a:rPr>
              <a:t>Cabellos</a:t>
            </a:r>
            <a:r>
              <a:rPr lang="en-GB" sz="1700" dirty="0">
                <a:effectLst/>
                <a:latin typeface="Helvetica" pitchFamily="2" charset="0"/>
              </a:rPr>
              <a:t> – UPM</a:t>
            </a:r>
          </a:p>
          <a:p>
            <a:r>
              <a:rPr lang="en-GB" sz="1700" b="1" dirty="0">
                <a:latin typeface="Helvetica" pitchFamily="2" charset="0"/>
              </a:rPr>
              <a:t>Objectives</a:t>
            </a:r>
            <a:r>
              <a:rPr lang="en-GB" sz="1700" dirty="0">
                <a:latin typeface="Helvetica" pitchFamily="2" charset="0"/>
              </a:rPr>
              <a:t>:</a:t>
            </a:r>
          </a:p>
          <a:p>
            <a:pPr marL="285750" indent="-285750">
              <a:buFont typeface="Letra del sistema regular"/>
              <a:buChar char="-"/>
            </a:pPr>
            <a:r>
              <a:rPr lang="en-GB" sz="1700" dirty="0">
                <a:latin typeface="Helvetica" pitchFamily="2" charset="0"/>
              </a:rPr>
              <a:t>Producing sensitivity profiles and impact studies</a:t>
            </a:r>
          </a:p>
          <a:p>
            <a:pPr marL="285750" indent="-285750">
              <a:buFont typeface="Letra del sistema regular"/>
              <a:buChar char="-"/>
            </a:pPr>
            <a:r>
              <a:rPr lang="en-GB" sz="1700" dirty="0">
                <a:latin typeface="Helvetica" pitchFamily="2" charset="0"/>
              </a:rPr>
              <a:t>Identifying nuclear data trends from the analyses of integral experiments and data assimilation studies</a:t>
            </a:r>
          </a:p>
          <a:p>
            <a:pPr marL="285750" indent="-285750">
              <a:buFont typeface="Letra del sistema regular"/>
              <a:buChar char="-"/>
            </a:pPr>
            <a:r>
              <a:rPr lang="en-GB" sz="1700" dirty="0">
                <a:latin typeface="Helvetica" pitchFamily="2" charset="0"/>
              </a:rPr>
              <a:t>New integral experiments and needs</a:t>
            </a:r>
          </a:p>
          <a:p>
            <a:endParaRPr lang="en-GB" sz="1600" b="1" dirty="0">
              <a:latin typeface="Arial" panose="020B0604020202020204" pitchFamily="34" charset="0"/>
              <a:cs typeface="Arial" panose="020B0604020202020204" pitchFamily="34" charset="0"/>
            </a:endParaRPr>
          </a:p>
          <a:p>
            <a:r>
              <a:rPr lang="es-ES" sz="1600" b="1" dirty="0" err="1">
                <a:effectLst/>
                <a:latin typeface="Arial" panose="020B0604020202020204" pitchFamily="34" charset="0"/>
                <a:cs typeface="Arial" panose="020B0604020202020204" pitchFamily="34" charset="0"/>
              </a:rPr>
              <a:t>Task</a:t>
            </a:r>
            <a:r>
              <a:rPr lang="es-ES" sz="1600" b="1" dirty="0">
                <a:effectLst/>
                <a:latin typeface="Arial" panose="020B0604020202020204" pitchFamily="34" charset="0"/>
                <a:cs typeface="Arial" panose="020B0604020202020204" pitchFamily="34" charset="0"/>
              </a:rPr>
              <a:t> 5.1. </a:t>
            </a:r>
            <a:r>
              <a:rPr lang="es-ES" sz="1600" b="1" dirty="0" err="1">
                <a:effectLst/>
                <a:latin typeface="Arial" panose="020B0604020202020204" pitchFamily="34" charset="0"/>
                <a:cs typeface="Arial" panose="020B0604020202020204" pitchFamily="34" charset="0"/>
              </a:rPr>
              <a:t>Sensitivity</a:t>
            </a:r>
            <a:r>
              <a:rPr lang="es-ES" sz="1600" b="1" dirty="0">
                <a:effectLst/>
                <a:latin typeface="Arial" panose="020B0604020202020204" pitchFamily="34" charset="0"/>
                <a:cs typeface="Arial" panose="020B0604020202020204" pitchFamily="34" charset="0"/>
              </a:rPr>
              <a:t> </a:t>
            </a:r>
            <a:r>
              <a:rPr lang="es-ES" sz="1600" b="1" dirty="0" err="1">
                <a:effectLst/>
                <a:latin typeface="Arial" panose="020B0604020202020204" pitchFamily="34" charset="0"/>
                <a:cs typeface="Arial" panose="020B0604020202020204" pitchFamily="34" charset="0"/>
              </a:rPr>
              <a:t>analyses</a:t>
            </a:r>
            <a:r>
              <a:rPr lang="es-ES" sz="1600" b="1" dirty="0">
                <a:effectLst/>
                <a:latin typeface="Arial" panose="020B0604020202020204" pitchFamily="34" charset="0"/>
                <a:cs typeface="Arial" panose="020B0604020202020204" pitchFamily="34" charset="0"/>
              </a:rPr>
              <a:t>, </a:t>
            </a:r>
            <a:r>
              <a:rPr lang="es-ES" sz="1600" b="1" dirty="0" err="1">
                <a:effectLst/>
                <a:latin typeface="Arial" panose="020B0604020202020204" pitchFamily="34" charset="0"/>
                <a:cs typeface="Arial" panose="020B0604020202020204" pitchFamily="34" charset="0"/>
              </a:rPr>
              <a:t>uncertainty</a:t>
            </a:r>
            <a:r>
              <a:rPr lang="es-ES" sz="1600" b="1" dirty="0">
                <a:effectLst/>
                <a:latin typeface="Arial" panose="020B0604020202020204" pitchFamily="34" charset="0"/>
                <a:cs typeface="Arial" panose="020B0604020202020204" pitchFamily="34" charset="0"/>
              </a:rPr>
              <a:t> </a:t>
            </a:r>
            <a:r>
              <a:rPr lang="es-ES" sz="1600" b="1" dirty="0" err="1">
                <a:effectLst/>
                <a:latin typeface="Arial" panose="020B0604020202020204" pitchFamily="34" charset="0"/>
                <a:cs typeface="Arial" panose="020B0604020202020204" pitchFamily="34" charset="0"/>
              </a:rPr>
              <a:t>quantification</a:t>
            </a:r>
            <a:r>
              <a:rPr lang="es-ES" sz="1600" b="1" dirty="0">
                <a:effectLst/>
                <a:latin typeface="Arial" panose="020B0604020202020204" pitchFamily="34" charset="0"/>
                <a:cs typeface="Arial" panose="020B0604020202020204" pitchFamily="34" charset="0"/>
              </a:rPr>
              <a:t>, </a:t>
            </a:r>
            <a:r>
              <a:rPr lang="es-ES" sz="1600" b="1" dirty="0" err="1">
                <a:effectLst/>
                <a:latin typeface="Arial" panose="020B0604020202020204" pitchFamily="34" charset="0"/>
                <a:cs typeface="Arial" panose="020B0604020202020204" pitchFamily="34" charset="0"/>
              </a:rPr>
              <a:t>impact</a:t>
            </a:r>
            <a:r>
              <a:rPr lang="es-ES" sz="1600" b="1" dirty="0">
                <a:effectLst/>
                <a:latin typeface="Arial" panose="020B0604020202020204" pitchFamily="34" charset="0"/>
                <a:cs typeface="Arial" panose="020B0604020202020204" pitchFamily="34" charset="0"/>
              </a:rPr>
              <a:t> </a:t>
            </a:r>
            <a:r>
              <a:rPr lang="es-ES" sz="1600" b="1" dirty="0" err="1">
                <a:effectLst/>
                <a:latin typeface="Arial" panose="020B0604020202020204" pitchFamily="34" charset="0"/>
                <a:cs typeface="Arial" panose="020B0604020202020204" pitchFamily="34" charset="0"/>
              </a:rPr>
              <a:t>studies</a:t>
            </a:r>
            <a:r>
              <a:rPr lang="es-ES" sz="1600" b="1" dirty="0">
                <a:effectLst/>
                <a:latin typeface="Arial" panose="020B0604020202020204" pitchFamily="34" charset="0"/>
                <a:cs typeface="Arial" panose="020B0604020202020204" pitchFamily="34" charset="0"/>
              </a:rPr>
              <a:t> (CIEMAT)</a:t>
            </a:r>
          </a:p>
          <a:p>
            <a:pPr lvl="1"/>
            <a:r>
              <a:rPr lang="es-ES" sz="1600" dirty="0">
                <a:effectLst/>
                <a:latin typeface="Arial" panose="020B0604020202020204" pitchFamily="34" charset="0"/>
                <a:cs typeface="Arial" panose="020B0604020202020204" pitchFamily="34" charset="0"/>
              </a:rPr>
              <a:t>5.1.1. </a:t>
            </a:r>
            <a:r>
              <a:rPr lang="es-ES" sz="1600" dirty="0" err="1">
                <a:effectLst/>
                <a:latin typeface="Arial" panose="020B0604020202020204" pitchFamily="34" charset="0"/>
                <a:cs typeface="Arial" panose="020B0604020202020204" pitchFamily="34" charset="0"/>
              </a:rPr>
              <a:t>Sensitivity</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analyses</a:t>
            </a:r>
            <a:r>
              <a:rPr lang="es-ES" sz="1600" dirty="0">
                <a:effectLst/>
                <a:latin typeface="Arial" panose="020B0604020202020204" pitchFamily="34" charset="0"/>
                <a:cs typeface="Arial" panose="020B0604020202020204" pitchFamily="34" charset="0"/>
              </a:rPr>
              <a:t> and </a:t>
            </a:r>
            <a:r>
              <a:rPr lang="es-ES" sz="1600" dirty="0" err="1">
                <a:effectLst/>
                <a:latin typeface="Arial" panose="020B0604020202020204" pitchFamily="34" charset="0"/>
                <a:cs typeface="Arial" panose="020B0604020202020204" pitchFamily="34" charset="0"/>
              </a:rPr>
              <a:t>priorities</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for</a:t>
            </a:r>
            <a:r>
              <a:rPr lang="es-ES" sz="1600" dirty="0">
                <a:effectLst/>
                <a:latin typeface="Arial" panose="020B0604020202020204" pitchFamily="34" charset="0"/>
                <a:cs typeface="Arial" panose="020B0604020202020204" pitchFamily="34" charset="0"/>
              </a:rPr>
              <a:t> nuclear data </a:t>
            </a:r>
            <a:r>
              <a:rPr lang="es-ES" sz="1600" dirty="0" err="1">
                <a:effectLst/>
                <a:latin typeface="Arial" panose="020B0604020202020204" pitchFamily="34" charset="0"/>
                <a:cs typeface="Arial" panose="020B0604020202020204" pitchFamily="34" charset="0"/>
              </a:rPr>
              <a:t>improvements</a:t>
            </a:r>
            <a:endParaRPr lang="es-ES" sz="1600" dirty="0">
              <a:effectLst/>
              <a:latin typeface="Arial" panose="020B0604020202020204" pitchFamily="34" charset="0"/>
              <a:cs typeface="Arial" panose="020B0604020202020204" pitchFamily="34" charset="0"/>
            </a:endParaRPr>
          </a:p>
          <a:p>
            <a:pPr lvl="1"/>
            <a:r>
              <a:rPr lang="es-ES" sz="1600" dirty="0">
                <a:effectLst/>
                <a:latin typeface="Arial" panose="020B0604020202020204" pitchFamily="34" charset="0"/>
                <a:cs typeface="Arial" panose="020B0604020202020204" pitchFamily="34" charset="0"/>
              </a:rPr>
              <a:t>5.1.2. Nuclear data </a:t>
            </a:r>
            <a:r>
              <a:rPr lang="es-ES" sz="1600" dirty="0" err="1">
                <a:effectLst/>
                <a:latin typeface="Arial" panose="020B0604020202020204" pitchFamily="34" charset="0"/>
                <a:cs typeface="Arial" panose="020B0604020202020204" pitchFamily="34" charset="0"/>
              </a:rPr>
              <a:t>uncertainty</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propagation</a:t>
            </a:r>
            <a:r>
              <a:rPr lang="es-ES" sz="1600" dirty="0">
                <a:effectLst/>
                <a:latin typeface="Arial" panose="020B0604020202020204" pitchFamily="34" charset="0"/>
                <a:cs typeface="Arial" panose="020B0604020202020204" pitchFamily="34" charset="0"/>
              </a:rPr>
              <a:t> in reactor and </a:t>
            </a:r>
            <a:r>
              <a:rPr lang="es-ES" sz="1600" dirty="0" err="1">
                <a:effectLst/>
                <a:latin typeface="Arial" panose="020B0604020202020204" pitchFamily="34" charset="0"/>
                <a:cs typeface="Arial" panose="020B0604020202020204" pitchFamily="34" charset="0"/>
              </a:rPr>
              <a:t>shielding</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applications</a:t>
            </a:r>
            <a:endParaRPr lang="es-ES" sz="1600" dirty="0">
              <a:effectLst/>
              <a:latin typeface="Arial" panose="020B0604020202020204" pitchFamily="34" charset="0"/>
              <a:cs typeface="Arial" panose="020B0604020202020204" pitchFamily="34" charset="0"/>
            </a:endParaRPr>
          </a:p>
          <a:p>
            <a:pPr lvl="1"/>
            <a:r>
              <a:rPr lang="es-ES" sz="1600" dirty="0">
                <a:effectLst/>
                <a:latin typeface="Arial" panose="020B0604020202020204" pitchFamily="34" charset="0"/>
                <a:cs typeface="Arial" panose="020B0604020202020204" pitchFamily="34" charset="0"/>
              </a:rPr>
              <a:t>5.1.3. Nuclear data </a:t>
            </a:r>
            <a:r>
              <a:rPr lang="es-ES" sz="1600" dirty="0" err="1">
                <a:effectLst/>
                <a:latin typeface="Arial" panose="020B0604020202020204" pitchFamily="34" charset="0"/>
                <a:cs typeface="Arial" panose="020B0604020202020204" pitchFamily="34" charset="0"/>
              </a:rPr>
              <a:t>uncertainty</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propagation</a:t>
            </a:r>
            <a:r>
              <a:rPr lang="es-ES" sz="1600" dirty="0">
                <a:effectLst/>
                <a:latin typeface="Arial" panose="020B0604020202020204" pitchFamily="34" charset="0"/>
                <a:cs typeface="Arial" panose="020B0604020202020204" pitchFamily="34" charset="0"/>
              </a:rPr>
              <a:t> in </a:t>
            </a:r>
            <a:r>
              <a:rPr lang="es-ES" sz="1600" dirty="0" err="1">
                <a:effectLst/>
                <a:latin typeface="Arial" panose="020B0604020202020204" pitchFamily="34" charset="0"/>
                <a:cs typeface="Arial" panose="020B0604020202020204" pitchFamily="34" charset="0"/>
              </a:rPr>
              <a:t>advanced</a:t>
            </a:r>
            <a:r>
              <a:rPr lang="es-ES" sz="1600" dirty="0">
                <a:effectLst/>
                <a:latin typeface="Arial" panose="020B0604020202020204" pitchFamily="34" charset="0"/>
                <a:cs typeface="Arial" panose="020B0604020202020204" pitchFamily="34" charset="0"/>
              </a:rPr>
              <a:t> fuel </a:t>
            </a:r>
            <a:r>
              <a:rPr lang="es-ES" sz="1600" dirty="0" err="1">
                <a:effectLst/>
                <a:latin typeface="Arial" panose="020B0604020202020204" pitchFamily="34" charset="0"/>
                <a:cs typeface="Arial" panose="020B0604020202020204" pitchFamily="34" charset="0"/>
              </a:rPr>
              <a:t>cycles</a:t>
            </a:r>
            <a:endParaRPr lang="es-ES" sz="1600" dirty="0">
              <a:effectLst/>
              <a:latin typeface="Arial" panose="020B0604020202020204" pitchFamily="34" charset="0"/>
              <a:cs typeface="Arial" panose="020B0604020202020204" pitchFamily="34" charset="0"/>
            </a:endParaRPr>
          </a:p>
          <a:p>
            <a:pPr lvl="1"/>
            <a:endParaRPr lang="es-ES" sz="1600" dirty="0">
              <a:effectLst/>
              <a:latin typeface="Arial" panose="020B0604020202020204" pitchFamily="34" charset="0"/>
              <a:cs typeface="Arial" panose="020B0604020202020204" pitchFamily="34" charset="0"/>
            </a:endParaRPr>
          </a:p>
          <a:p>
            <a:r>
              <a:rPr lang="es-ES" sz="1600" b="1" dirty="0" err="1">
                <a:effectLst/>
                <a:latin typeface="Arial" panose="020B0604020202020204" pitchFamily="34" charset="0"/>
                <a:cs typeface="Arial" panose="020B0604020202020204" pitchFamily="34" charset="0"/>
              </a:rPr>
              <a:t>Task</a:t>
            </a:r>
            <a:r>
              <a:rPr lang="es-ES" sz="1600" b="1" dirty="0">
                <a:effectLst/>
                <a:latin typeface="Arial" panose="020B0604020202020204" pitchFamily="34" charset="0"/>
                <a:cs typeface="Arial" panose="020B0604020202020204" pitchFamily="34" charset="0"/>
              </a:rPr>
              <a:t> 5.2: </a:t>
            </a:r>
            <a:r>
              <a:rPr lang="es-ES" sz="1600" b="1" dirty="0" err="1">
                <a:effectLst/>
                <a:latin typeface="Arial" panose="020B0604020202020204" pitchFamily="34" charset="0"/>
                <a:cs typeface="Arial" panose="020B0604020202020204" pitchFamily="34" charset="0"/>
              </a:rPr>
              <a:t>Analysis</a:t>
            </a:r>
            <a:r>
              <a:rPr lang="es-ES" sz="1600" b="1" dirty="0">
                <a:effectLst/>
                <a:latin typeface="Arial" panose="020B0604020202020204" pitchFamily="34" charset="0"/>
                <a:cs typeface="Arial" panose="020B0604020202020204" pitchFamily="34" charset="0"/>
              </a:rPr>
              <a:t> </a:t>
            </a:r>
            <a:r>
              <a:rPr lang="es-ES" sz="1600" b="1" dirty="0" err="1">
                <a:effectLst/>
                <a:latin typeface="Arial" panose="020B0604020202020204" pitchFamily="34" charset="0"/>
                <a:cs typeface="Arial" panose="020B0604020202020204" pitchFamily="34" charset="0"/>
              </a:rPr>
              <a:t>of</a:t>
            </a:r>
            <a:r>
              <a:rPr lang="es-ES" sz="1600" b="1" dirty="0">
                <a:effectLst/>
                <a:latin typeface="Arial" panose="020B0604020202020204" pitchFamily="34" charset="0"/>
                <a:cs typeface="Arial" panose="020B0604020202020204" pitchFamily="34" charset="0"/>
              </a:rPr>
              <a:t> </a:t>
            </a:r>
            <a:r>
              <a:rPr lang="es-ES" sz="1600" b="1" dirty="0" err="1">
                <a:effectLst/>
                <a:latin typeface="Arial" panose="020B0604020202020204" pitchFamily="34" charset="0"/>
                <a:cs typeface="Arial" panose="020B0604020202020204" pitchFamily="34" charset="0"/>
              </a:rPr>
              <a:t>experiments</a:t>
            </a:r>
            <a:r>
              <a:rPr lang="es-ES" sz="1600" b="1" dirty="0">
                <a:effectLst/>
                <a:latin typeface="Arial" panose="020B0604020202020204" pitchFamily="34" charset="0"/>
                <a:cs typeface="Arial" panose="020B0604020202020204" pitchFamily="34" charset="0"/>
              </a:rPr>
              <a:t>, </a:t>
            </a:r>
            <a:r>
              <a:rPr lang="es-ES" sz="1600" b="1" dirty="0" err="1">
                <a:effectLst/>
                <a:latin typeface="Arial" panose="020B0604020202020204" pitchFamily="34" charset="0"/>
                <a:cs typeface="Arial" panose="020B0604020202020204" pitchFamily="34" charset="0"/>
              </a:rPr>
              <a:t>validation</a:t>
            </a:r>
            <a:r>
              <a:rPr lang="es-ES" sz="1600" b="1" dirty="0">
                <a:effectLst/>
                <a:latin typeface="Arial" panose="020B0604020202020204" pitchFamily="34" charset="0"/>
                <a:cs typeface="Arial" panose="020B0604020202020204" pitchFamily="34" charset="0"/>
              </a:rPr>
              <a:t>, and data </a:t>
            </a:r>
            <a:r>
              <a:rPr lang="es-ES" sz="1600" b="1" dirty="0" err="1">
                <a:effectLst/>
                <a:latin typeface="Arial" panose="020B0604020202020204" pitchFamily="34" charset="0"/>
                <a:cs typeface="Arial" panose="020B0604020202020204" pitchFamily="34" charset="0"/>
              </a:rPr>
              <a:t>assimilation</a:t>
            </a:r>
            <a:r>
              <a:rPr lang="es-ES" sz="1600" b="1" dirty="0">
                <a:effectLst/>
                <a:latin typeface="Arial" panose="020B0604020202020204" pitchFamily="34" charset="0"/>
                <a:cs typeface="Arial" panose="020B0604020202020204" pitchFamily="34" charset="0"/>
              </a:rPr>
              <a:t> (UPM)</a:t>
            </a:r>
          </a:p>
          <a:p>
            <a:pPr lvl="1"/>
            <a:r>
              <a:rPr lang="es-ES" sz="1600" dirty="0">
                <a:effectLst/>
                <a:latin typeface="Arial" panose="020B0604020202020204" pitchFamily="34" charset="0"/>
                <a:cs typeface="Arial" panose="020B0604020202020204" pitchFamily="34" charset="0"/>
              </a:rPr>
              <a:t>5.2.1 </a:t>
            </a:r>
            <a:r>
              <a:rPr lang="es-ES" sz="1600" dirty="0" err="1">
                <a:effectLst/>
                <a:latin typeface="Arial" panose="020B0604020202020204" pitchFamily="34" charset="0"/>
                <a:cs typeface="Arial" panose="020B0604020202020204" pitchFamily="34" charset="0"/>
              </a:rPr>
              <a:t>Analyses</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of</a:t>
            </a:r>
            <a:r>
              <a:rPr lang="es-ES" sz="1600" dirty="0">
                <a:effectLst/>
                <a:latin typeface="Arial" panose="020B0604020202020204" pitchFamily="34" charset="0"/>
                <a:cs typeface="Arial" panose="020B0604020202020204" pitchFamily="34" charset="0"/>
              </a:rPr>
              <a:t> integral </a:t>
            </a:r>
            <a:r>
              <a:rPr lang="es-ES" sz="1600" dirty="0" err="1">
                <a:effectLst/>
                <a:latin typeface="Arial" panose="020B0604020202020204" pitchFamily="34" charset="0"/>
                <a:cs typeface="Arial" panose="020B0604020202020204" pitchFamily="34" charset="0"/>
              </a:rPr>
              <a:t>measurements</a:t>
            </a:r>
            <a:r>
              <a:rPr lang="es-ES" sz="1600" dirty="0">
                <a:effectLst/>
                <a:latin typeface="Arial" panose="020B0604020202020204" pitchFamily="34" charset="0"/>
                <a:cs typeface="Arial" panose="020B0604020202020204" pitchFamily="34" charset="0"/>
              </a:rPr>
              <a:t>, reactor data</a:t>
            </a:r>
          </a:p>
          <a:p>
            <a:pPr lvl="1"/>
            <a:r>
              <a:rPr lang="es-ES" sz="1600" dirty="0">
                <a:effectLst/>
                <a:latin typeface="Arial" panose="020B0604020202020204" pitchFamily="34" charset="0"/>
                <a:cs typeface="Arial" panose="020B0604020202020204" pitchFamily="34" charset="0"/>
              </a:rPr>
              <a:t>5.2.2. </a:t>
            </a:r>
            <a:r>
              <a:rPr lang="es-ES" sz="1600" dirty="0" err="1">
                <a:effectLst/>
                <a:latin typeface="Arial" panose="020B0604020202020204" pitchFamily="34" charset="0"/>
                <a:cs typeface="Arial" panose="020B0604020202020204" pitchFamily="34" charset="0"/>
              </a:rPr>
              <a:t>Correlations</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between</a:t>
            </a:r>
            <a:r>
              <a:rPr lang="es-ES" sz="1600" dirty="0">
                <a:effectLst/>
                <a:latin typeface="Arial" panose="020B0604020202020204" pitchFamily="34" charset="0"/>
                <a:cs typeface="Arial" panose="020B0604020202020204" pitchFamily="34" charset="0"/>
              </a:rPr>
              <a:t> integral data</a:t>
            </a:r>
          </a:p>
          <a:p>
            <a:pPr lvl="1"/>
            <a:r>
              <a:rPr lang="es-ES" sz="1600" dirty="0">
                <a:effectLst/>
                <a:latin typeface="Arial" panose="020B0604020202020204" pitchFamily="34" charset="0"/>
                <a:cs typeface="Arial" panose="020B0604020202020204" pitchFamily="34" charset="0"/>
              </a:rPr>
              <a:t>5.2.3. </a:t>
            </a:r>
            <a:r>
              <a:rPr lang="es-ES" sz="1600" dirty="0" err="1">
                <a:effectLst/>
                <a:latin typeface="Arial" panose="020B0604020202020204" pitchFamily="34" charset="0"/>
                <a:cs typeface="Arial" panose="020B0604020202020204" pitchFamily="34" charset="0"/>
              </a:rPr>
              <a:t>Assimilation</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using</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group-averaged</a:t>
            </a:r>
            <a:r>
              <a:rPr lang="es-ES" sz="1600" dirty="0">
                <a:effectLst/>
                <a:latin typeface="Arial" panose="020B0604020202020204" pitchFamily="34" charset="0"/>
                <a:cs typeface="Arial" panose="020B0604020202020204" pitchFamily="34" charset="0"/>
              </a:rPr>
              <a:t> data, </a:t>
            </a:r>
            <a:r>
              <a:rPr lang="es-ES" sz="1600" dirty="0" err="1">
                <a:effectLst/>
                <a:latin typeface="Arial" panose="020B0604020202020204" pitchFamily="34" charset="0"/>
                <a:cs typeface="Arial" panose="020B0604020202020204" pitchFamily="34" charset="0"/>
              </a:rPr>
              <a:t>derivation</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of</a:t>
            </a:r>
            <a:r>
              <a:rPr lang="es-ES" sz="1600" dirty="0">
                <a:effectLst/>
                <a:latin typeface="Arial" panose="020B0604020202020204" pitchFamily="34" charset="0"/>
                <a:cs typeface="Arial" panose="020B0604020202020204" pitchFamily="34" charset="0"/>
              </a:rPr>
              <a:t> JEFF4 </a:t>
            </a:r>
            <a:r>
              <a:rPr lang="es-ES" sz="1600" dirty="0" err="1">
                <a:effectLst/>
                <a:latin typeface="Arial" panose="020B0604020202020204" pitchFamily="34" charset="0"/>
                <a:cs typeface="Arial" panose="020B0604020202020204" pitchFamily="34" charset="0"/>
              </a:rPr>
              <a:t>trends</a:t>
            </a:r>
            <a:endParaRPr lang="es-ES" sz="1600" dirty="0">
              <a:effectLst/>
              <a:latin typeface="Arial" panose="020B0604020202020204" pitchFamily="34" charset="0"/>
              <a:cs typeface="Arial" panose="020B0604020202020204" pitchFamily="34" charset="0"/>
            </a:endParaRPr>
          </a:p>
          <a:p>
            <a:pPr lvl="1"/>
            <a:r>
              <a:rPr lang="es-ES" sz="1600" dirty="0">
                <a:effectLst/>
                <a:latin typeface="Arial" panose="020B0604020202020204" pitchFamily="34" charset="0"/>
                <a:cs typeface="Arial" panose="020B0604020202020204" pitchFamily="34" charset="0"/>
              </a:rPr>
              <a:t>5.2.4. Direct </a:t>
            </a:r>
            <a:r>
              <a:rPr lang="es-ES" sz="1600" dirty="0" err="1">
                <a:effectLst/>
                <a:latin typeface="Arial" panose="020B0604020202020204" pitchFamily="34" charset="0"/>
                <a:cs typeface="Arial" panose="020B0604020202020204" pitchFamily="34" charset="0"/>
              </a:rPr>
              <a:t>inclusion</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of</a:t>
            </a:r>
            <a:r>
              <a:rPr lang="es-ES" sz="1600" dirty="0">
                <a:effectLst/>
                <a:latin typeface="Arial" panose="020B0604020202020204" pitchFamily="34" charset="0"/>
                <a:cs typeface="Arial" panose="020B0604020202020204" pitchFamily="34" charset="0"/>
              </a:rPr>
              <a:t> EXFOR data in a global </a:t>
            </a:r>
            <a:r>
              <a:rPr lang="es-ES" sz="1600" dirty="0" err="1">
                <a:effectLst/>
                <a:latin typeface="Arial" panose="020B0604020202020204" pitchFamily="34" charset="0"/>
                <a:cs typeface="Arial" panose="020B0604020202020204" pitchFamily="34" charset="0"/>
              </a:rPr>
              <a:t>assimilation</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process</a:t>
            </a:r>
            <a:endParaRPr lang="es-ES" sz="1600" dirty="0">
              <a:effectLst/>
              <a:latin typeface="Arial" panose="020B0604020202020204" pitchFamily="34" charset="0"/>
              <a:cs typeface="Arial" panose="020B0604020202020204" pitchFamily="34" charset="0"/>
            </a:endParaRPr>
          </a:p>
          <a:p>
            <a:pPr lvl="1"/>
            <a:endParaRPr lang="es-ES" sz="1600" dirty="0">
              <a:effectLst/>
              <a:latin typeface="Arial" panose="020B0604020202020204" pitchFamily="34" charset="0"/>
              <a:cs typeface="Arial" panose="020B0604020202020204" pitchFamily="34" charset="0"/>
            </a:endParaRPr>
          </a:p>
          <a:p>
            <a:r>
              <a:rPr lang="es-ES" sz="1600" b="1" dirty="0" err="1">
                <a:effectLst/>
                <a:latin typeface="Arial" panose="020B0604020202020204" pitchFamily="34" charset="0"/>
                <a:cs typeface="Arial" panose="020B0604020202020204" pitchFamily="34" charset="0"/>
              </a:rPr>
              <a:t>Task</a:t>
            </a:r>
            <a:r>
              <a:rPr lang="es-ES" sz="1600" b="1" dirty="0">
                <a:effectLst/>
                <a:latin typeface="Arial" panose="020B0604020202020204" pitchFamily="34" charset="0"/>
                <a:cs typeface="Arial" panose="020B0604020202020204" pitchFamily="34" charset="0"/>
              </a:rPr>
              <a:t> 5.3: New integral </a:t>
            </a:r>
            <a:r>
              <a:rPr lang="es-ES" sz="1600" b="1" dirty="0" err="1">
                <a:effectLst/>
                <a:latin typeface="Arial" panose="020B0604020202020204" pitchFamily="34" charset="0"/>
                <a:cs typeface="Arial" panose="020B0604020202020204" pitchFamily="34" charset="0"/>
              </a:rPr>
              <a:t>experiments</a:t>
            </a:r>
            <a:r>
              <a:rPr lang="es-ES" sz="1600" b="1" dirty="0">
                <a:effectLst/>
                <a:latin typeface="Arial" panose="020B0604020202020204" pitchFamily="34" charset="0"/>
                <a:cs typeface="Arial" panose="020B0604020202020204" pitchFamily="34" charset="0"/>
              </a:rPr>
              <a:t> and </a:t>
            </a:r>
            <a:r>
              <a:rPr lang="es-ES" sz="1600" b="1" dirty="0" err="1">
                <a:effectLst/>
                <a:latin typeface="Arial" panose="020B0604020202020204" pitchFamily="34" charset="0"/>
                <a:cs typeface="Arial" panose="020B0604020202020204" pitchFamily="34" charset="0"/>
              </a:rPr>
              <a:t>validation</a:t>
            </a:r>
            <a:r>
              <a:rPr lang="es-ES" sz="1600" b="1" dirty="0">
                <a:effectLst/>
                <a:latin typeface="Arial" panose="020B0604020202020204" pitchFamily="34" charset="0"/>
                <a:cs typeface="Arial" panose="020B0604020202020204" pitchFamily="34" charset="0"/>
              </a:rPr>
              <a:t> data (CEA)</a:t>
            </a:r>
          </a:p>
          <a:p>
            <a:pPr lvl="1"/>
            <a:r>
              <a:rPr lang="es-ES" sz="1600" dirty="0">
                <a:effectLst/>
                <a:latin typeface="Arial" panose="020B0604020202020204" pitchFamily="34" charset="0"/>
                <a:cs typeface="Arial" panose="020B0604020202020204" pitchFamily="34" charset="0"/>
              </a:rPr>
              <a:t>5.3.1. </a:t>
            </a:r>
            <a:r>
              <a:rPr lang="es-ES" sz="1600" dirty="0" err="1">
                <a:effectLst/>
                <a:latin typeface="Arial" panose="020B0604020202020204" pitchFamily="34" charset="0"/>
                <a:cs typeface="Arial" panose="020B0604020202020204" pitchFamily="34" charset="0"/>
              </a:rPr>
              <a:t>Experiments</a:t>
            </a:r>
            <a:r>
              <a:rPr lang="es-ES" sz="1600" dirty="0">
                <a:effectLst/>
                <a:latin typeface="Arial" panose="020B0604020202020204" pitchFamily="34" charset="0"/>
                <a:cs typeface="Arial" panose="020B0604020202020204" pitchFamily="34" charset="0"/>
              </a:rPr>
              <a:t> in LR-0 and </a:t>
            </a:r>
            <a:r>
              <a:rPr lang="es-ES" sz="1600" dirty="0" err="1">
                <a:effectLst/>
                <a:latin typeface="Arial" panose="020B0604020202020204" pitchFamily="34" charset="0"/>
                <a:cs typeface="Arial" panose="020B0604020202020204" pitchFamily="34" charset="0"/>
              </a:rPr>
              <a:t>other</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reactors</a:t>
            </a:r>
            <a:endParaRPr lang="es-ES" sz="1600" dirty="0">
              <a:effectLst/>
              <a:latin typeface="Arial" panose="020B0604020202020204" pitchFamily="34" charset="0"/>
              <a:cs typeface="Arial" panose="020B0604020202020204" pitchFamily="34" charset="0"/>
            </a:endParaRPr>
          </a:p>
          <a:p>
            <a:pPr lvl="1"/>
            <a:r>
              <a:rPr lang="es-ES" sz="1600" dirty="0">
                <a:effectLst/>
                <a:latin typeface="Arial" panose="020B0604020202020204" pitchFamily="34" charset="0"/>
                <a:cs typeface="Arial" panose="020B0604020202020204" pitchFamily="34" charset="0"/>
              </a:rPr>
              <a:t>5.3.2. </a:t>
            </a:r>
            <a:r>
              <a:rPr lang="es-ES" sz="1600" dirty="0" err="1">
                <a:effectLst/>
                <a:latin typeface="Arial" panose="020B0604020202020204" pitchFamily="34" charset="0"/>
                <a:cs typeface="Arial" panose="020B0604020202020204" pitchFamily="34" charset="0"/>
              </a:rPr>
              <a:t>Source</a:t>
            </a:r>
            <a:r>
              <a:rPr lang="es-ES" sz="1600" dirty="0">
                <a:effectLst/>
                <a:latin typeface="Arial" panose="020B0604020202020204" pitchFamily="34" charset="0"/>
                <a:cs typeface="Arial" panose="020B0604020202020204" pitchFamily="34" charset="0"/>
              </a:rPr>
              <a:t>-detector </a:t>
            </a:r>
            <a:r>
              <a:rPr lang="es-ES" sz="1600" dirty="0" err="1">
                <a:effectLst/>
                <a:latin typeface="Arial" panose="020B0604020202020204" pitchFamily="34" charset="0"/>
                <a:cs typeface="Arial" panose="020B0604020202020204" pitchFamily="34" charset="0"/>
              </a:rPr>
              <a:t>experiments</a:t>
            </a:r>
            <a:endParaRPr lang="es-ES" sz="1600" dirty="0">
              <a:effectLst/>
              <a:latin typeface="Arial" panose="020B0604020202020204" pitchFamily="34" charset="0"/>
              <a:cs typeface="Arial" panose="020B0604020202020204" pitchFamily="34" charset="0"/>
            </a:endParaRPr>
          </a:p>
          <a:p>
            <a:pPr lvl="1"/>
            <a:r>
              <a:rPr lang="es-ES" sz="1600" dirty="0">
                <a:effectLst/>
                <a:latin typeface="Arial" panose="020B0604020202020204" pitchFamily="34" charset="0"/>
                <a:cs typeface="Arial" panose="020B0604020202020204" pitchFamily="34" charset="0"/>
              </a:rPr>
              <a:t>5.3.3. Future </a:t>
            </a:r>
            <a:r>
              <a:rPr lang="es-ES" sz="1600" dirty="0" err="1">
                <a:effectLst/>
                <a:latin typeface="Arial" panose="020B0604020202020204" pitchFamily="34" charset="0"/>
                <a:cs typeface="Arial" panose="020B0604020202020204" pitchFamily="34" charset="0"/>
              </a:rPr>
              <a:t>experiments</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for</a:t>
            </a:r>
            <a:r>
              <a:rPr lang="es-ES" sz="1600" dirty="0">
                <a:effectLst/>
                <a:latin typeface="Arial" panose="020B0604020202020204" pitchFamily="34" charset="0"/>
                <a:cs typeface="Arial" panose="020B0604020202020204" pitchFamily="34" charset="0"/>
              </a:rPr>
              <a:t> nuclear data </a:t>
            </a:r>
            <a:r>
              <a:rPr lang="es-ES" sz="1600" dirty="0" err="1">
                <a:effectLst/>
                <a:latin typeface="Arial" panose="020B0604020202020204" pitchFamily="34" charset="0"/>
                <a:cs typeface="Arial" panose="020B0604020202020204" pitchFamily="34" charset="0"/>
              </a:rPr>
              <a:t>validation</a:t>
            </a:r>
            <a:endParaRPr lang="es-ES" sz="1600" dirty="0">
              <a:effectLst/>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0DF47892-9D3B-C794-F939-5A5AB9009067}"/>
              </a:ext>
            </a:extLst>
          </p:cNvPr>
          <p:cNvSpPr txBox="1"/>
          <p:nvPr/>
        </p:nvSpPr>
        <p:spPr>
          <a:xfrm>
            <a:off x="159488" y="200669"/>
            <a:ext cx="8803123"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WP5 – Nuclear data validation, sensitivity analyses and impact studies</a:t>
            </a:r>
          </a:p>
        </p:txBody>
      </p:sp>
      <p:sp>
        <p:nvSpPr>
          <p:cNvPr id="5" name="Slide Number Placeholder 3">
            <a:extLst>
              <a:ext uri="{FF2B5EF4-FFF2-40B4-BE49-F238E27FC236}">
                <a16:creationId xmlns:a16="http://schemas.microsoft.com/office/drawing/2014/main" id="{ABA92AE2-209A-5354-E6F1-1876F5247B2C}"/>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10</a:t>
            </a:fld>
            <a:endParaRPr lang="en-GB" dirty="0"/>
          </a:p>
        </p:txBody>
      </p:sp>
      <p:sp>
        <p:nvSpPr>
          <p:cNvPr id="6" name="Footer Placeholder 2">
            <a:extLst>
              <a:ext uri="{FF2B5EF4-FFF2-40B4-BE49-F238E27FC236}">
                <a16:creationId xmlns:a16="http://schemas.microsoft.com/office/drawing/2014/main" id="{0E101C56-62AA-C42C-8451-232115F8211E}"/>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Tree>
    <p:extLst>
      <p:ext uri="{BB962C8B-B14F-4D97-AF65-F5344CB8AC3E}">
        <p14:creationId xmlns:p14="http://schemas.microsoft.com/office/powerpoint/2010/main" val="3635637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813D3-1802-6307-71C5-EA64065D90A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B7AF1C-6440-7BED-1973-261E67356ACB}"/>
              </a:ext>
            </a:extLst>
          </p:cNvPr>
          <p:cNvSpPr txBox="1"/>
          <p:nvPr/>
        </p:nvSpPr>
        <p:spPr>
          <a:xfrm>
            <a:off x="250183" y="908555"/>
            <a:ext cx="8643634" cy="5355312"/>
          </a:xfrm>
          <a:prstGeom prst="rect">
            <a:avLst/>
          </a:prstGeom>
          <a:noFill/>
        </p:spPr>
        <p:txBody>
          <a:bodyPr wrap="square">
            <a:spAutoFit/>
          </a:bodyPr>
          <a:lstStyle/>
          <a:p>
            <a:r>
              <a:rPr lang="en-GB" b="1" dirty="0">
                <a:effectLst/>
                <a:latin typeface="Arial" panose="020B0604020202020204" pitchFamily="34" charset="0"/>
                <a:cs typeface="Arial" panose="020B0604020202020204" pitchFamily="34" charset="0"/>
              </a:rPr>
              <a:t>Coordinator</a:t>
            </a:r>
            <a:r>
              <a:rPr lang="en-GB" dirty="0">
                <a:effectLst/>
                <a:latin typeface="Arial" panose="020B0604020202020204" pitchFamily="34" charset="0"/>
                <a:cs typeface="Arial" panose="020B0604020202020204" pitchFamily="34" charset="0"/>
              </a:rPr>
              <a:t>: Arnd </a:t>
            </a:r>
            <a:r>
              <a:rPr lang="en-GB" dirty="0" err="1">
                <a:effectLst/>
                <a:latin typeface="Arial" panose="020B0604020202020204" pitchFamily="34" charset="0"/>
                <a:cs typeface="Arial" panose="020B0604020202020204" pitchFamily="34" charset="0"/>
              </a:rPr>
              <a:t>Junghans</a:t>
            </a:r>
            <a:r>
              <a:rPr lang="en-GB" dirty="0">
                <a:effectLst/>
                <a:latin typeface="Arial" panose="020B0604020202020204" pitchFamily="34" charset="0"/>
                <a:cs typeface="Arial" panose="020B0604020202020204" pitchFamily="34" charset="0"/>
              </a:rPr>
              <a:t> – HZDR</a:t>
            </a:r>
          </a:p>
          <a:p>
            <a:r>
              <a:rPr lang="en-GB" b="1" dirty="0">
                <a:latin typeface="Arial" panose="020B0604020202020204" pitchFamily="34" charset="0"/>
                <a:cs typeface="Arial" panose="020B0604020202020204" pitchFamily="34" charset="0"/>
              </a:rPr>
              <a:t>Objectives</a:t>
            </a:r>
            <a:r>
              <a:rPr lang="en-GB" dirty="0">
                <a:latin typeface="Arial" panose="020B0604020202020204" pitchFamily="34" charset="0"/>
                <a:cs typeface="Arial" panose="020B0604020202020204" pitchFamily="34" charset="0"/>
              </a:rPr>
              <a:t>:</a:t>
            </a:r>
          </a:p>
          <a:p>
            <a:pPr marL="285750" indent="-285750">
              <a:buFont typeface="Letra del sistema regular"/>
              <a:buChar char="-"/>
            </a:pPr>
            <a:r>
              <a:rPr lang="en-GB" dirty="0">
                <a:latin typeface="Arial" panose="020B0604020202020204" pitchFamily="34" charset="0"/>
                <a:cs typeface="Arial" panose="020B0604020202020204" pitchFamily="34" charset="0"/>
              </a:rPr>
              <a:t>Training activities of early-stage researchers and scientific visitors</a:t>
            </a:r>
          </a:p>
          <a:p>
            <a:pPr marL="285750" indent="-285750">
              <a:buFont typeface="Letra del sistema regular"/>
              <a:buChar char="-"/>
            </a:pPr>
            <a:r>
              <a:rPr lang="en-GB" dirty="0">
                <a:latin typeface="Arial" panose="020B0604020202020204" pitchFamily="34" charset="0"/>
                <a:cs typeface="Arial" panose="020B0604020202020204" pitchFamily="34" charset="0"/>
              </a:rPr>
              <a:t>Provide beam time at the consortium facilities and support experiments there.</a:t>
            </a:r>
          </a:p>
          <a:p>
            <a:pPr marL="285750" indent="-285750">
              <a:buFont typeface="Letra del sistema regular"/>
              <a:buChar char="-"/>
            </a:pPr>
            <a:r>
              <a:rPr lang="en-GB" dirty="0">
                <a:latin typeface="Arial" panose="020B0604020202020204" pitchFamily="34" charset="0"/>
                <a:cs typeface="Arial" panose="020B0604020202020204" pitchFamily="34" charset="0"/>
              </a:rPr>
              <a:t>Organize 2 summer schools.</a:t>
            </a:r>
          </a:p>
          <a:p>
            <a:endParaRPr lang="en-GB" b="1" dirty="0">
              <a:latin typeface="Arial" panose="020B0604020202020204" pitchFamily="34" charset="0"/>
              <a:cs typeface="Arial" panose="020B0604020202020204" pitchFamily="34" charset="0"/>
            </a:endParaRPr>
          </a:p>
          <a:p>
            <a:r>
              <a:rPr lang="es-ES" b="1" dirty="0" err="1">
                <a:effectLst/>
                <a:latin typeface="Arial" panose="020B0604020202020204" pitchFamily="34" charset="0"/>
                <a:cs typeface="Arial" panose="020B0604020202020204" pitchFamily="34" charset="0"/>
              </a:rPr>
              <a:t>Task</a:t>
            </a:r>
            <a:r>
              <a:rPr lang="es-ES" b="1" dirty="0">
                <a:effectLst/>
                <a:latin typeface="Arial" panose="020B0604020202020204" pitchFamily="34" charset="0"/>
                <a:cs typeface="Arial" panose="020B0604020202020204" pitchFamily="34" charset="0"/>
              </a:rPr>
              <a:t> 6.1 </a:t>
            </a:r>
            <a:r>
              <a:rPr lang="es-ES" b="1" dirty="0" err="1">
                <a:effectLst/>
                <a:latin typeface="Arial" panose="020B0604020202020204" pitchFamily="34" charset="0"/>
                <a:cs typeface="Arial" panose="020B0604020202020204" pitchFamily="34" charset="0"/>
              </a:rPr>
              <a:t>Public</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Communication</a:t>
            </a:r>
            <a:r>
              <a:rPr lang="es-ES" b="1" dirty="0">
                <a:effectLst/>
                <a:latin typeface="Arial" panose="020B0604020202020204" pitchFamily="34" charset="0"/>
                <a:cs typeface="Arial" panose="020B0604020202020204" pitchFamily="34" charset="0"/>
              </a:rPr>
              <a:t> (LGI)</a:t>
            </a:r>
          </a:p>
          <a:p>
            <a:endParaRPr lang="es-ES" b="1" dirty="0">
              <a:effectLst/>
              <a:latin typeface="Arial" panose="020B0604020202020204" pitchFamily="34" charset="0"/>
              <a:cs typeface="Arial" panose="020B0604020202020204" pitchFamily="34" charset="0"/>
            </a:endParaRPr>
          </a:p>
          <a:p>
            <a:r>
              <a:rPr lang="es-ES" b="1" dirty="0" err="1">
                <a:effectLst/>
                <a:latin typeface="Arial" panose="020B0604020202020204" pitchFamily="34" charset="0"/>
                <a:cs typeface="Arial" panose="020B0604020202020204" pitchFamily="34" charset="0"/>
              </a:rPr>
              <a:t>Task</a:t>
            </a:r>
            <a:r>
              <a:rPr lang="es-ES" b="1" dirty="0">
                <a:effectLst/>
                <a:latin typeface="Arial" panose="020B0604020202020204" pitchFamily="34" charset="0"/>
                <a:cs typeface="Arial" panose="020B0604020202020204" pitchFamily="34" charset="0"/>
              </a:rPr>
              <a:t> 6.2 </a:t>
            </a:r>
            <a:r>
              <a:rPr lang="es-ES" b="1" dirty="0" err="1">
                <a:effectLst/>
                <a:latin typeface="Arial" panose="020B0604020202020204" pitchFamily="34" charset="0"/>
                <a:cs typeface="Arial" panose="020B0604020202020204" pitchFamily="34" charset="0"/>
              </a:rPr>
              <a:t>Proposals</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for</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Transnational</a:t>
            </a:r>
            <a:r>
              <a:rPr lang="es-ES" b="1" dirty="0">
                <a:effectLst/>
                <a:latin typeface="Arial" panose="020B0604020202020204" pitchFamily="34" charset="0"/>
                <a:cs typeface="Arial" panose="020B0604020202020204" pitchFamily="34" charset="0"/>
              </a:rPr>
              <a:t> Access and </a:t>
            </a:r>
            <a:r>
              <a:rPr lang="es-ES" b="1" dirty="0" err="1">
                <a:effectLst/>
                <a:latin typeface="Arial" panose="020B0604020202020204" pitchFamily="34" charset="0"/>
                <a:cs typeface="Arial" panose="020B0604020202020204" pitchFamily="34" charset="0"/>
              </a:rPr>
              <a:t>Education</a:t>
            </a:r>
            <a:r>
              <a:rPr lang="es-ES" b="1" dirty="0">
                <a:effectLst/>
                <a:latin typeface="Arial" panose="020B0604020202020204" pitchFamily="34" charset="0"/>
                <a:cs typeface="Arial" panose="020B0604020202020204" pitchFamily="34" charset="0"/>
              </a:rPr>
              <a:t> and Training (HZDR)</a:t>
            </a:r>
          </a:p>
          <a:p>
            <a:endParaRPr lang="es-ES" b="1" dirty="0">
              <a:effectLst/>
              <a:latin typeface="Arial" panose="020B0604020202020204" pitchFamily="34" charset="0"/>
              <a:cs typeface="Arial" panose="020B0604020202020204" pitchFamily="34" charset="0"/>
            </a:endParaRPr>
          </a:p>
          <a:p>
            <a:r>
              <a:rPr lang="es-ES" b="1" dirty="0" err="1">
                <a:effectLst/>
                <a:latin typeface="Arial" panose="020B0604020202020204" pitchFamily="34" charset="0"/>
                <a:cs typeface="Arial" panose="020B0604020202020204" pitchFamily="34" charset="0"/>
              </a:rPr>
              <a:t>Task</a:t>
            </a:r>
            <a:r>
              <a:rPr lang="es-ES" b="1" dirty="0">
                <a:effectLst/>
                <a:latin typeface="Arial" panose="020B0604020202020204" pitchFamily="34" charset="0"/>
                <a:cs typeface="Arial" panose="020B0604020202020204" pitchFamily="34" charset="0"/>
              </a:rPr>
              <a:t> 6.3 Access </a:t>
            </a:r>
            <a:r>
              <a:rPr lang="es-ES" b="1" dirty="0" err="1">
                <a:effectLst/>
                <a:latin typeface="Arial" panose="020B0604020202020204" pitchFamily="34" charset="0"/>
                <a:cs typeface="Arial" panose="020B0604020202020204" pitchFamily="34" charset="0"/>
              </a:rPr>
              <a:t>to</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neutron</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beam</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facilities</a:t>
            </a:r>
            <a:r>
              <a:rPr lang="es-ES" b="1" dirty="0">
                <a:effectLst/>
                <a:latin typeface="Arial" panose="020B0604020202020204" pitchFamily="34" charset="0"/>
                <a:cs typeface="Arial" panose="020B0604020202020204" pitchFamily="34" charset="0"/>
              </a:rPr>
              <a:t> (HZDR)</a:t>
            </a:r>
          </a:p>
          <a:p>
            <a:endParaRPr lang="es-ES" b="1" dirty="0">
              <a:effectLst/>
              <a:latin typeface="Arial" panose="020B0604020202020204" pitchFamily="34" charset="0"/>
              <a:cs typeface="Arial" panose="020B0604020202020204" pitchFamily="34" charset="0"/>
            </a:endParaRPr>
          </a:p>
          <a:p>
            <a:r>
              <a:rPr lang="es-ES" b="1" dirty="0" err="1">
                <a:effectLst/>
                <a:latin typeface="Arial" panose="020B0604020202020204" pitchFamily="34" charset="0"/>
                <a:cs typeface="Arial" panose="020B0604020202020204" pitchFamily="34" charset="0"/>
              </a:rPr>
              <a:t>Task</a:t>
            </a:r>
            <a:r>
              <a:rPr lang="es-ES" b="1" dirty="0">
                <a:effectLst/>
                <a:latin typeface="Arial" panose="020B0604020202020204" pitchFamily="34" charset="0"/>
                <a:cs typeface="Arial" panose="020B0604020202020204" pitchFamily="34" charset="0"/>
              </a:rPr>
              <a:t> 6.4 Training </a:t>
            </a:r>
            <a:r>
              <a:rPr lang="es-ES" b="1" dirty="0" err="1">
                <a:effectLst/>
                <a:latin typeface="Arial" panose="020B0604020202020204" pitchFamily="34" charset="0"/>
                <a:cs typeface="Arial" panose="020B0604020202020204" pitchFamily="34" charset="0"/>
              </a:rPr>
              <a:t>of</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early-stage</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researchers</a:t>
            </a:r>
            <a:r>
              <a:rPr lang="es-ES" b="1" dirty="0">
                <a:effectLst/>
                <a:latin typeface="Arial" panose="020B0604020202020204" pitchFamily="34" charset="0"/>
                <a:cs typeface="Arial" panose="020B0604020202020204" pitchFamily="34" charset="0"/>
              </a:rPr>
              <a:t> and </a:t>
            </a:r>
            <a:r>
              <a:rPr lang="es-ES" b="1" dirty="0" err="1">
                <a:effectLst/>
                <a:latin typeface="Arial" panose="020B0604020202020204" pitchFamily="34" charset="0"/>
                <a:cs typeface="Arial" panose="020B0604020202020204" pitchFamily="34" charset="0"/>
              </a:rPr>
              <a:t>scientific</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visits</a:t>
            </a:r>
            <a:r>
              <a:rPr lang="es-ES" b="1" dirty="0">
                <a:effectLst/>
                <a:latin typeface="Arial" panose="020B0604020202020204" pitchFamily="34" charset="0"/>
                <a:cs typeface="Arial" panose="020B0604020202020204" pitchFamily="34" charset="0"/>
              </a:rPr>
              <a:t> (HZDR)</a:t>
            </a:r>
          </a:p>
          <a:p>
            <a:endParaRPr lang="es-ES" b="1" dirty="0">
              <a:effectLst/>
              <a:latin typeface="Arial" panose="020B0604020202020204" pitchFamily="34" charset="0"/>
              <a:cs typeface="Arial" panose="020B0604020202020204" pitchFamily="34" charset="0"/>
            </a:endParaRPr>
          </a:p>
          <a:p>
            <a:r>
              <a:rPr lang="es-ES" b="1" dirty="0" err="1">
                <a:effectLst/>
                <a:latin typeface="Arial" panose="020B0604020202020204" pitchFamily="34" charset="0"/>
                <a:cs typeface="Arial" panose="020B0604020202020204" pitchFamily="34" charset="0"/>
              </a:rPr>
              <a:t>Task</a:t>
            </a:r>
            <a:r>
              <a:rPr lang="es-ES" b="1" dirty="0">
                <a:effectLst/>
                <a:latin typeface="Arial" panose="020B0604020202020204" pitchFamily="34" charset="0"/>
                <a:cs typeface="Arial" panose="020B0604020202020204" pitchFamily="34" charset="0"/>
              </a:rPr>
              <a:t> 6.5 </a:t>
            </a:r>
            <a:r>
              <a:rPr lang="es-ES" b="1" dirty="0" err="1">
                <a:effectLst/>
                <a:latin typeface="Arial" panose="020B0604020202020204" pitchFamily="34" charset="0"/>
                <a:cs typeface="Arial" panose="020B0604020202020204" pitchFamily="34" charset="0"/>
              </a:rPr>
              <a:t>Organisation</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of</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two</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summer</a:t>
            </a:r>
            <a:r>
              <a:rPr lang="es-ES" b="1" dirty="0">
                <a:effectLst/>
                <a:latin typeface="Arial" panose="020B0604020202020204" pitchFamily="34" charset="0"/>
                <a:cs typeface="Arial" panose="020B0604020202020204" pitchFamily="34" charset="0"/>
              </a:rPr>
              <a:t> </a:t>
            </a:r>
            <a:r>
              <a:rPr lang="es-ES" b="1" dirty="0" err="1">
                <a:effectLst/>
                <a:latin typeface="Arial" panose="020B0604020202020204" pitchFamily="34" charset="0"/>
                <a:cs typeface="Arial" panose="020B0604020202020204" pitchFamily="34" charset="0"/>
              </a:rPr>
              <a:t>schools</a:t>
            </a:r>
            <a:r>
              <a:rPr lang="es-ES" b="1" dirty="0">
                <a:effectLst/>
                <a:latin typeface="Arial" panose="020B0604020202020204" pitchFamily="34" charset="0"/>
                <a:cs typeface="Arial" panose="020B0604020202020204" pitchFamily="34" charset="0"/>
              </a:rPr>
              <a:t> (USE</a:t>
            </a:r>
            <a:r>
              <a:rPr lang="es-ES" b="1" dirty="0">
                <a:latin typeface="Arial" panose="020B0604020202020204" pitchFamily="34" charset="0"/>
                <a:cs typeface="Arial" panose="020B0604020202020204" pitchFamily="34" charset="0"/>
              </a:rPr>
              <a:t>)</a:t>
            </a:r>
            <a:endParaRPr lang="es-ES" b="1" dirty="0">
              <a:effectLst/>
              <a:latin typeface="Arial" panose="020B0604020202020204" pitchFamily="34" charset="0"/>
              <a:cs typeface="Arial" panose="020B0604020202020204" pitchFamily="34" charset="0"/>
            </a:endParaRPr>
          </a:p>
          <a:p>
            <a:endParaRPr lang="es-ES" b="1" dirty="0">
              <a:effectLst/>
              <a:latin typeface="Arial" panose="020B0604020202020204" pitchFamily="34" charset="0"/>
              <a:cs typeface="Arial" panose="020B0604020202020204" pitchFamily="34" charset="0"/>
            </a:endParaRPr>
          </a:p>
          <a:p>
            <a:r>
              <a:rPr lang="es-ES" b="1" dirty="0" err="1">
                <a:effectLst/>
                <a:latin typeface="Arial" panose="020B0604020202020204" pitchFamily="34" charset="0"/>
                <a:cs typeface="Arial" panose="020B0604020202020204" pitchFamily="34" charset="0"/>
              </a:rPr>
              <a:t>Task</a:t>
            </a:r>
            <a:r>
              <a:rPr lang="es-ES" b="1" dirty="0">
                <a:effectLst/>
                <a:latin typeface="Arial" panose="020B0604020202020204" pitchFamily="34" charset="0"/>
                <a:cs typeface="Arial" panose="020B0604020202020204" pitchFamily="34" charset="0"/>
              </a:rPr>
              <a:t> 6.6 </a:t>
            </a:r>
            <a:r>
              <a:rPr lang="es-ES" b="1" dirty="0" err="1">
                <a:effectLst/>
                <a:latin typeface="Arial" panose="020B0604020202020204" pitchFamily="34" charset="0"/>
                <a:cs typeface="Arial" panose="020B0604020202020204" pitchFamily="34" charset="0"/>
              </a:rPr>
              <a:t>Dissemination</a:t>
            </a:r>
            <a:r>
              <a:rPr lang="es-ES" b="1" dirty="0">
                <a:effectLst/>
                <a:latin typeface="Arial" panose="020B0604020202020204" pitchFamily="34" charset="0"/>
                <a:cs typeface="Arial" panose="020B0604020202020204" pitchFamily="34" charset="0"/>
              </a:rPr>
              <a:t> and </a:t>
            </a:r>
            <a:r>
              <a:rPr lang="es-ES" b="1" dirty="0" err="1">
                <a:effectLst/>
                <a:latin typeface="Arial" panose="020B0604020202020204" pitchFamily="34" charset="0"/>
                <a:cs typeface="Arial" panose="020B0604020202020204" pitchFamily="34" charset="0"/>
              </a:rPr>
              <a:t>exploitation</a:t>
            </a:r>
            <a:r>
              <a:rPr lang="es-ES" b="1" dirty="0">
                <a:effectLst/>
                <a:latin typeface="Arial" panose="020B0604020202020204" pitchFamily="34" charset="0"/>
                <a:cs typeface="Arial" panose="020B0604020202020204" pitchFamily="34" charset="0"/>
              </a:rPr>
              <a:t> (CIEMAT)</a:t>
            </a:r>
          </a:p>
          <a:p>
            <a:endParaRPr lang="es-ES" dirty="0">
              <a:effectLst/>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D76DA568-490D-BC11-6EB2-72C2CB7EE2CD}"/>
              </a:ext>
            </a:extLst>
          </p:cNvPr>
          <p:cNvSpPr txBox="1"/>
          <p:nvPr/>
        </p:nvSpPr>
        <p:spPr>
          <a:xfrm>
            <a:off x="159488" y="200669"/>
            <a:ext cx="8803123" cy="707886"/>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WP6 – Communication, transnational access, education &amp; training,</a:t>
            </a:r>
          </a:p>
          <a:p>
            <a:pPr algn="ctr"/>
            <a:r>
              <a:rPr lang="en-GB" sz="2000" b="1" dirty="0">
                <a:solidFill>
                  <a:srgbClr val="FF0000"/>
                </a:solidFill>
                <a:latin typeface="Arial" panose="020B0604020202020204" pitchFamily="34" charset="0"/>
                <a:cs typeface="Arial" panose="020B0604020202020204" pitchFamily="34" charset="0"/>
              </a:rPr>
              <a:t>dissemination &amp; exploitation</a:t>
            </a:r>
          </a:p>
        </p:txBody>
      </p:sp>
      <p:sp>
        <p:nvSpPr>
          <p:cNvPr id="5" name="Slide Number Placeholder 3">
            <a:extLst>
              <a:ext uri="{FF2B5EF4-FFF2-40B4-BE49-F238E27FC236}">
                <a16:creationId xmlns:a16="http://schemas.microsoft.com/office/drawing/2014/main" id="{CC16220A-76D6-A104-613E-977E49BD7D6F}"/>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11</a:t>
            </a:fld>
            <a:endParaRPr lang="en-GB" dirty="0"/>
          </a:p>
        </p:txBody>
      </p:sp>
      <p:sp>
        <p:nvSpPr>
          <p:cNvPr id="6" name="Footer Placeholder 2">
            <a:extLst>
              <a:ext uri="{FF2B5EF4-FFF2-40B4-BE49-F238E27FC236}">
                <a16:creationId xmlns:a16="http://schemas.microsoft.com/office/drawing/2014/main" id="{EABC1401-54D4-6685-9EA9-306DA2A7CC01}"/>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Tree>
    <p:extLst>
      <p:ext uri="{BB962C8B-B14F-4D97-AF65-F5344CB8AC3E}">
        <p14:creationId xmlns:p14="http://schemas.microsoft.com/office/powerpoint/2010/main" val="334899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25653-0758-0230-207F-8F0496224C4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F61904-2366-F4C5-9AD0-C70F32A8F5CF}"/>
              </a:ext>
            </a:extLst>
          </p:cNvPr>
          <p:cNvSpPr txBox="1"/>
          <p:nvPr/>
        </p:nvSpPr>
        <p:spPr>
          <a:xfrm>
            <a:off x="356191" y="766732"/>
            <a:ext cx="8431618" cy="5324535"/>
          </a:xfrm>
          <a:prstGeom prst="rect">
            <a:avLst/>
          </a:prstGeom>
          <a:noFill/>
        </p:spPr>
        <p:txBody>
          <a:bodyPr wrap="square">
            <a:spAutoFit/>
          </a:bodyPr>
          <a:lstStyle/>
          <a:p>
            <a:r>
              <a:rPr lang="en-GB" sz="1700" b="1" dirty="0">
                <a:effectLst/>
                <a:latin typeface="Helvetica" pitchFamily="2" charset="0"/>
              </a:rPr>
              <a:t>Coordinator</a:t>
            </a:r>
            <a:r>
              <a:rPr lang="en-GB" sz="1700" dirty="0">
                <a:effectLst/>
                <a:latin typeface="Helvetica" pitchFamily="2" charset="0"/>
              </a:rPr>
              <a:t>: Daniel </a:t>
            </a:r>
            <a:r>
              <a:rPr lang="en-GB" sz="1700" dirty="0" err="1">
                <a:effectLst/>
                <a:latin typeface="Helvetica" pitchFamily="2" charset="0"/>
              </a:rPr>
              <a:t>Cano</a:t>
            </a:r>
            <a:r>
              <a:rPr lang="en-GB" sz="1700" dirty="0">
                <a:effectLst/>
                <a:latin typeface="Helvetica" pitchFamily="2" charset="0"/>
              </a:rPr>
              <a:t>-Ott</a:t>
            </a:r>
            <a:r>
              <a:rPr lang="en-GB" sz="1700" dirty="0">
                <a:latin typeface="Helvetica" pitchFamily="2" charset="0"/>
              </a:rPr>
              <a:t> </a:t>
            </a:r>
            <a:r>
              <a:rPr lang="en-GB" sz="1700" dirty="0">
                <a:effectLst/>
                <a:latin typeface="Helvetica" pitchFamily="2" charset="0"/>
              </a:rPr>
              <a:t>– CIEMAT</a:t>
            </a:r>
          </a:p>
          <a:p>
            <a:r>
              <a:rPr lang="en-GB" sz="1700" b="1" dirty="0">
                <a:latin typeface="Helvetica" pitchFamily="2" charset="0"/>
              </a:rPr>
              <a:t>Objectives</a:t>
            </a:r>
            <a:r>
              <a:rPr lang="en-GB" sz="1700" dirty="0">
                <a:latin typeface="Helvetica" pitchFamily="2" charset="0"/>
              </a:rPr>
              <a:t>: </a:t>
            </a:r>
            <a:endParaRPr lang="en-GB" sz="1700" dirty="0">
              <a:effectLst/>
              <a:latin typeface="Helvetica" pitchFamily="2" charset="0"/>
            </a:endParaRPr>
          </a:p>
          <a:p>
            <a:pPr marL="285750" indent="-285750">
              <a:buFont typeface="Letra del sistema regular"/>
              <a:buChar char="-"/>
            </a:pPr>
            <a:r>
              <a:rPr lang="en-GB" sz="1700" dirty="0">
                <a:effectLst/>
                <a:latin typeface="Helvetica" pitchFamily="2" charset="0"/>
              </a:rPr>
              <a:t>Set up an appropriate governance structure and internal communication methods.</a:t>
            </a:r>
          </a:p>
          <a:p>
            <a:pPr marL="285750" indent="-285750">
              <a:buFont typeface="Letra del sistema regular"/>
              <a:buChar char="-"/>
            </a:pPr>
            <a:r>
              <a:rPr lang="en-GB" sz="1700" dirty="0">
                <a:effectLst/>
                <a:latin typeface="Helvetica" pitchFamily="2" charset="0"/>
              </a:rPr>
              <a:t>Closely monitor the project implementation to meet the objectives in time, scope and budget.</a:t>
            </a:r>
          </a:p>
          <a:p>
            <a:pPr marL="285750" indent="-285750">
              <a:buFont typeface="Letra del sistema regular"/>
              <a:buChar char="-"/>
            </a:pPr>
            <a:r>
              <a:rPr lang="en-GB" sz="1700" dirty="0">
                <a:effectLst/>
                <a:latin typeface="Helvetica" pitchFamily="2" charset="0"/>
              </a:rPr>
              <a:t>Define and maintain the decisional and operational framework, including risk management.</a:t>
            </a:r>
          </a:p>
          <a:p>
            <a:pPr marL="285750" indent="-285750">
              <a:buFont typeface="Letra del sistema regular"/>
              <a:buChar char="-"/>
            </a:pPr>
            <a:r>
              <a:rPr lang="en-GB" sz="1700" dirty="0">
                <a:effectLst/>
                <a:latin typeface="Helvetica" pitchFamily="2" charset="0"/>
              </a:rPr>
              <a:t>Ensure high-quality deliverables.</a:t>
            </a:r>
          </a:p>
          <a:p>
            <a:pPr marL="285750" indent="-285750">
              <a:buFont typeface="Letra del sistema regular"/>
              <a:buChar char="-"/>
            </a:pPr>
            <a:r>
              <a:rPr lang="en-GB" sz="1700" dirty="0">
                <a:effectLst/>
                <a:latin typeface="Helvetica" pitchFamily="2" charset="0"/>
              </a:rPr>
              <a:t>Monitor the project’s resources in line with the financial guidelines.</a:t>
            </a:r>
          </a:p>
          <a:p>
            <a:pPr marL="285750" indent="-285750">
              <a:buFont typeface="Letra del sistema regular"/>
              <a:buChar char="-"/>
            </a:pPr>
            <a:r>
              <a:rPr lang="en-GB" sz="1700" dirty="0">
                <a:effectLst/>
                <a:latin typeface="Helvetica" pitchFamily="2" charset="0"/>
              </a:rPr>
              <a:t>Drive the interactions with the project and end-users.</a:t>
            </a:r>
          </a:p>
          <a:p>
            <a:pPr marL="285750" indent="-285750">
              <a:buFont typeface="Letra del sistema regular"/>
              <a:buChar char="-"/>
            </a:pPr>
            <a:r>
              <a:rPr lang="en-GB" sz="1700" dirty="0">
                <a:effectLst/>
                <a:latin typeface="Helvetica" pitchFamily="2" charset="0"/>
              </a:rPr>
              <a:t>Enforce gender equality and mitigate the carbon footprint of the project.</a:t>
            </a:r>
          </a:p>
          <a:p>
            <a:pPr marL="285750" indent="-285750">
              <a:buFont typeface="Letra del sistema regular"/>
              <a:buChar char="-"/>
            </a:pPr>
            <a:r>
              <a:rPr lang="en-GB" sz="1700" dirty="0">
                <a:effectLst/>
                <a:latin typeface="Helvetica" pitchFamily="2" charset="0"/>
              </a:rPr>
              <a:t>Foster the scientific exchange between the projects partners and coordinate the activities with JEFF, IAEA, and OECD-NEA.</a:t>
            </a:r>
          </a:p>
          <a:p>
            <a:pPr marL="285750" indent="-285750">
              <a:buFont typeface="Letra del sistema regular"/>
              <a:buChar char="-"/>
            </a:pPr>
            <a:endParaRPr lang="en-GB" sz="1700" dirty="0">
              <a:latin typeface="Helvetica" pitchFamily="2" charset="0"/>
            </a:endParaRPr>
          </a:p>
          <a:p>
            <a:r>
              <a:rPr lang="en-GB" sz="1700" b="1" dirty="0">
                <a:effectLst/>
                <a:latin typeface="Helvetica" pitchFamily="2" charset="0"/>
              </a:rPr>
              <a:t>Task 7.1 Project management (CIEMAT)</a:t>
            </a:r>
          </a:p>
          <a:p>
            <a:endParaRPr lang="en-GB" sz="1700" b="1" dirty="0">
              <a:effectLst/>
              <a:latin typeface="Helvetica" pitchFamily="2" charset="0"/>
            </a:endParaRPr>
          </a:p>
          <a:p>
            <a:r>
              <a:rPr lang="en-GB" sz="1700" b="1" dirty="0">
                <a:effectLst/>
                <a:latin typeface="Helvetica" pitchFamily="2" charset="0"/>
              </a:rPr>
              <a:t>Task 7.2 Scientific exchange between project partners and coordination with external agencies (CIEMAT)</a:t>
            </a:r>
            <a:endParaRPr lang="en-GB" sz="1700" b="1" dirty="0">
              <a:latin typeface="Helvetica" pitchFamily="2" charset="0"/>
            </a:endParaRPr>
          </a:p>
          <a:p>
            <a:endParaRPr lang="en-GB" sz="1700" b="1" dirty="0">
              <a:effectLst/>
              <a:latin typeface="Helvetica" pitchFamily="2" charset="0"/>
            </a:endParaRPr>
          </a:p>
          <a:p>
            <a:r>
              <a:rPr lang="en-GB" sz="1700" b="1" dirty="0">
                <a:effectLst/>
                <a:latin typeface="Helvetica" pitchFamily="2" charset="0"/>
              </a:rPr>
              <a:t>Task 7.3 Data management (CIEMAT)</a:t>
            </a:r>
          </a:p>
        </p:txBody>
      </p:sp>
      <p:sp>
        <p:nvSpPr>
          <p:cNvPr id="4" name="CuadroTexto 3">
            <a:extLst>
              <a:ext uri="{FF2B5EF4-FFF2-40B4-BE49-F238E27FC236}">
                <a16:creationId xmlns:a16="http://schemas.microsoft.com/office/drawing/2014/main" id="{48EC4BB6-99EB-04A2-9C3D-58D3EDA6BCB5}"/>
              </a:ext>
            </a:extLst>
          </p:cNvPr>
          <p:cNvSpPr txBox="1"/>
          <p:nvPr/>
        </p:nvSpPr>
        <p:spPr>
          <a:xfrm>
            <a:off x="2935077" y="212651"/>
            <a:ext cx="3546164"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WP7 – Project management</a:t>
            </a:r>
          </a:p>
        </p:txBody>
      </p:sp>
      <p:sp>
        <p:nvSpPr>
          <p:cNvPr id="5" name="Slide Number Placeholder 3">
            <a:extLst>
              <a:ext uri="{FF2B5EF4-FFF2-40B4-BE49-F238E27FC236}">
                <a16:creationId xmlns:a16="http://schemas.microsoft.com/office/drawing/2014/main" id="{FE835AD6-38E7-1860-AB24-86BB748106E5}"/>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12</a:t>
            </a:fld>
            <a:endParaRPr lang="en-GB" dirty="0"/>
          </a:p>
        </p:txBody>
      </p:sp>
      <p:sp>
        <p:nvSpPr>
          <p:cNvPr id="6" name="Footer Placeholder 2">
            <a:extLst>
              <a:ext uri="{FF2B5EF4-FFF2-40B4-BE49-F238E27FC236}">
                <a16:creationId xmlns:a16="http://schemas.microsoft.com/office/drawing/2014/main" id="{016F1E26-7DE1-1B23-81FA-3CBD82685A7E}"/>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Tree>
    <p:extLst>
      <p:ext uri="{BB962C8B-B14F-4D97-AF65-F5344CB8AC3E}">
        <p14:creationId xmlns:p14="http://schemas.microsoft.com/office/powerpoint/2010/main" val="286016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9772BBDD-919E-58D5-4741-9205C9EF319B}"/>
              </a:ext>
            </a:extLst>
          </p:cNvPr>
          <p:cNvGraphicFramePr>
            <a:graphicFrameLocks noGrp="1"/>
          </p:cNvGraphicFramePr>
          <p:nvPr>
            <p:extLst>
              <p:ext uri="{D42A27DB-BD31-4B8C-83A1-F6EECF244321}">
                <p14:modId xmlns:p14="http://schemas.microsoft.com/office/powerpoint/2010/main" val="1877162492"/>
              </p:ext>
            </p:extLst>
          </p:nvPr>
        </p:nvGraphicFramePr>
        <p:xfrm>
          <a:off x="238125" y="717331"/>
          <a:ext cx="8667750" cy="5134480"/>
        </p:xfrm>
        <a:graphic>
          <a:graphicData uri="http://schemas.openxmlformats.org/drawingml/2006/table">
            <a:tbl>
              <a:tblPr/>
              <a:tblGrid>
                <a:gridCol w="412224">
                  <a:extLst>
                    <a:ext uri="{9D8B030D-6E8A-4147-A177-3AD203B41FA5}">
                      <a16:colId xmlns:a16="http://schemas.microsoft.com/office/drawing/2014/main" val="1505924484"/>
                    </a:ext>
                  </a:extLst>
                </a:gridCol>
                <a:gridCol w="412224">
                  <a:extLst>
                    <a:ext uri="{9D8B030D-6E8A-4147-A177-3AD203B41FA5}">
                      <a16:colId xmlns:a16="http://schemas.microsoft.com/office/drawing/2014/main" val="1852028196"/>
                    </a:ext>
                  </a:extLst>
                </a:gridCol>
                <a:gridCol w="568585">
                  <a:extLst>
                    <a:ext uri="{9D8B030D-6E8A-4147-A177-3AD203B41FA5}">
                      <a16:colId xmlns:a16="http://schemas.microsoft.com/office/drawing/2014/main" val="344229246"/>
                    </a:ext>
                  </a:extLst>
                </a:gridCol>
                <a:gridCol w="848138">
                  <a:extLst>
                    <a:ext uri="{9D8B030D-6E8A-4147-A177-3AD203B41FA5}">
                      <a16:colId xmlns:a16="http://schemas.microsoft.com/office/drawing/2014/main" val="904434649"/>
                    </a:ext>
                  </a:extLst>
                </a:gridCol>
                <a:gridCol w="563846">
                  <a:extLst>
                    <a:ext uri="{9D8B030D-6E8A-4147-A177-3AD203B41FA5}">
                      <a16:colId xmlns:a16="http://schemas.microsoft.com/office/drawing/2014/main" val="1012255693"/>
                    </a:ext>
                  </a:extLst>
                </a:gridCol>
                <a:gridCol w="473820">
                  <a:extLst>
                    <a:ext uri="{9D8B030D-6E8A-4147-A177-3AD203B41FA5}">
                      <a16:colId xmlns:a16="http://schemas.microsoft.com/office/drawing/2014/main" val="2462951620"/>
                    </a:ext>
                  </a:extLst>
                </a:gridCol>
                <a:gridCol w="488034">
                  <a:extLst>
                    <a:ext uri="{9D8B030D-6E8A-4147-A177-3AD203B41FA5}">
                      <a16:colId xmlns:a16="http://schemas.microsoft.com/office/drawing/2014/main" val="2525629819"/>
                    </a:ext>
                  </a:extLst>
                </a:gridCol>
                <a:gridCol w="606490">
                  <a:extLst>
                    <a:ext uri="{9D8B030D-6E8A-4147-A177-3AD203B41FA5}">
                      <a16:colId xmlns:a16="http://schemas.microsoft.com/office/drawing/2014/main" val="3852784382"/>
                    </a:ext>
                  </a:extLst>
                </a:gridCol>
                <a:gridCol w="374318">
                  <a:extLst>
                    <a:ext uri="{9D8B030D-6E8A-4147-A177-3AD203B41FA5}">
                      <a16:colId xmlns:a16="http://schemas.microsoft.com/office/drawing/2014/main" val="219905300"/>
                    </a:ext>
                  </a:extLst>
                </a:gridCol>
                <a:gridCol w="658609">
                  <a:extLst>
                    <a:ext uri="{9D8B030D-6E8A-4147-A177-3AD203B41FA5}">
                      <a16:colId xmlns:a16="http://schemas.microsoft.com/office/drawing/2014/main" val="1183973312"/>
                    </a:ext>
                  </a:extLst>
                </a:gridCol>
                <a:gridCol w="625443">
                  <a:extLst>
                    <a:ext uri="{9D8B030D-6E8A-4147-A177-3AD203B41FA5}">
                      <a16:colId xmlns:a16="http://schemas.microsoft.com/office/drawing/2014/main" val="1002035436"/>
                    </a:ext>
                  </a:extLst>
                </a:gridCol>
                <a:gridCol w="682301">
                  <a:extLst>
                    <a:ext uri="{9D8B030D-6E8A-4147-A177-3AD203B41FA5}">
                      <a16:colId xmlns:a16="http://schemas.microsoft.com/office/drawing/2014/main" val="2715860227"/>
                    </a:ext>
                  </a:extLst>
                </a:gridCol>
                <a:gridCol w="682301">
                  <a:extLst>
                    <a:ext uri="{9D8B030D-6E8A-4147-A177-3AD203B41FA5}">
                      <a16:colId xmlns:a16="http://schemas.microsoft.com/office/drawing/2014/main" val="53555987"/>
                    </a:ext>
                  </a:extLst>
                </a:gridCol>
                <a:gridCol w="639657">
                  <a:extLst>
                    <a:ext uri="{9D8B030D-6E8A-4147-A177-3AD203B41FA5}">
                      <a16:colId xmlns:a16="http://schemas.microsoft.com/office/drawing/2014/main" val="4101616373"/>
                    </a:ext>
                  </a:extLst>
                </a:gridCol>
                <a:gridCol w="631760">
                  <a:extLst>
                    <a:ext uri="{9D8B030D-6E8A-4147-A177-3AD203B41FA5}">
                      <a16:colId xmlns:a16="http://schemas.microsoft.com/office/drawing/2014/main" val="2662206091"/>
                    </a:ext>
                  </a:extLst>
                </a:gridCol>
              </a:tblGrid>
              <a:tr h="493233">
                <a:tc>
                  <a:txBody>
                    <a:bodyPr/>
                    <a:lstStyle/>
                    <a:p>
                      <a:pPr algn="ctr" fontAlgn="ctr"/>
                      <a:r>
                        <a:rPr lang="es-ES" sz="600" b="1" i="0" u="none" strike="noStrike">
                          <a:solidFill>
                            <a:srgbClr val="222222"/>
                          </a:solidFill>
                          <a:effectLst/>
                          <a:latin typeface="Trebuchet MS" panose="020B0703020202090204" pitchFamily="34" charset="0"/>
                        </a:rPr>
                        <a:t>Number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Country</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Beneficiary</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A.1 Employees (or equivalent), A.2 Natural persons under direct contract, A.3 Seconded persons</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A.1 Employees (or equivalent), A.2 Natural persons under direct contract, A.3 Seconded persons</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A.4 SME owners and natural person beneficiaries</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Subcontracting</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C.1 Travel and subsistence</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C.2 Equipment</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C.3 Other goods, works and services</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D.1 Financial support to third parties</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dirty="0">
                          <a:solidFill>
                            <a:srgbClr val="222222"/>
                          </a:solidFill>
                          <a:effectLst/>
                          <a:latin typeface="Trebuchet MS" panose="020B0703020202090204" pitchFamily="34" charset="0"/>
                        </a:rPr>
                        <a:t>D.2 </a:t>
                      </a:r>
                      <a:r>
                        <a:rPr lang="es-ES" sz="600" b="1" i="0" u="none" strike="noStrike" dirty="0" err="1">
                          <a:solidFill>
                            <a:srgbClr val="222222"/>
                          </a:solidFill>
                          <a:effectLst/>
                          <a:latin typeface="Trebuchet MS" panose="020B0703020202090204" pitchFamily="34" charset="0"/>
                        </a:rPr>
                        <a:t>Internally</a:t>
                      </a:r>
                      <a:r>
                        <a:rPr lang="es-ES" sz="600" b="1" i="0" u="none" strike="noStrike" dirty="0">
                          <a:solidFill>
                            <a:srgbClr val="222222"/>
                          </a:solidFill>
                          <a:effectLst/>
                          <a:latin typeface="Trebuchet MS" panose="020B0703020202090204" pitchFamily="34" charset="0"/>
                        </a:rPr>
                        <a:t> </a:t>
                      </a:r>
                      <a:r>
                        <a:rPr lang="es-ES" sz="600" b="1" i="0" u="none" strike="noStrike" dirty="0" err="1">
                          <a:solidFill>
                            <a:srgbClr val="222222"/>
                          </a:solidFill>
                          <a:effectLst/>
                          <a:latin typeface="Trebuchet MS" panose="020B0703020202090204" pitchFamily="34" charset="0"/>
                        </a:rPr>
                        <a:t>invoiced</a:t>
                      </a:r>
                      <a:r>
                        <a:rPr lang="es-ES" sz="600" b="1" i="0" u="none" strike="noStrike" dirty="0">
                          <a:solidFill>
                            <a:srgbClr val="222222"/>
                          </a:solidFill>
                          <a:effectLst/>
                          <a:latin typeface="Trebuchet MS" panose="020B0703020202090204" pitchFamily="34" charset="0"/>
                        </a:rPr>
                        <a:t> </a:t>
                      </a:r>
                      <a:r>
                        <a:rPr lang="es-ES" sz="600" b="1" i="0" u="none" strike="noStrike" dirty="0" err="1">
                          <a:solidFill>
                            <a:srgbClr val="222222"/>
                          </a:solidFill>
                          <a:effectLst/>
                          <a:latin typeface="Trebuchet MS" panose="020B0703020202090204" pitchFamily="34" charset="0"/>
                        </a:rPr>
                        <a:t>goods</a:t>
                      </a:r>
                      <a:r>
                        <a:rPr lang="es-ES" sz="600" b="1" i="0" u="none" strike="noStrike" dirty="0">
                          <a:solidFill>
                            <a:srgbClr val="222222"/>
                          </a:solidFill>
                          <a:effectLst/>
                          <a:latin typeface="Trebuchet MS" panose="020B0703020202090204" pitchFamily="34" charset="0"/>
                        </a:rPr>
                        <a:t> and </a:t>
                      </a:r>
                      <a:r>
                        <a:rPr lang="es-ES" sz="600" b="1" i="0" u="none" strike="noStrike" dirty="0" err="1">
                          <a:solidFill>
                            <a:srgbClr val="222222"/>
                          </a:solidFill>
                          <a:effectLst/>
                          <a:latin typeface="Trebuchet MS" panose="020B0703020202090204" pitchFamily="34" charset="0"/>
                        </a:rPr>
                        <a:t>services</a:t>
                      </a:r>
                      <a:endParaRPr lang="es-ES" sz="600" b="1" i="0" u="none" strike="noStrike" dirty="0">
                        <a:solidFill>
                          <a:srgbClr val="222222"/>
                        </a:solidFill>
                        <a:effectLst/>
                        <a:latin typeface="Trebuchet MS" panose="020B0703020202090204" pitchFamily="34" charset="0"/>
                      </a:endParaRP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E. Indirect costs</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Total costs</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1" i="0" u="none" strike="noStrike">
                          <a:solidFill>
                            <a:srgbClr val="222222"/>
                          </a:solidFill>
                          <a:effectLst/>
                          <a:latin typeface="Trebuchet MS" panose="020B0703020202090204" pitchFamily="34" charset="0"/>
                        </a:rPr>
                        <a:t>Maximum grant amount</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8977714"/>
                  </a:ext>
                </a:extLst>
              </a:tr>
              <a:tr h="80528">
                <a:tc>
                  <a:txBody>
                    <a:bodyPr/>
                    <a:lstStyle/>
                    <a:p>
                      <a:pPr algn="ctr" fontAlgn="ctr"/>
                      <a:r>
                        <a:rPr lang="es-ES" sz="700" b="0" i="0" u="none" strike="noStrike">
                          <a:solidFill>
                            <a:srgbClr val="222222"/>
                          </a:solidFill>
                          <a:effectLst/>
                          <a:latin typeface="Trebuchet MS" panose="020B0703020202090204" pitchFamily="34" charset="0"/>
                        </a:rPr>
                        <a:t>1</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SP</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CIEMAT</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227,600.00 €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29,600.00 €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8,000.00 €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66,300.00 €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331,500.00 €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331,500.00 €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9983403"/>
                  </a:ext>
                </a:extLst>
              </a:tr>
              <a:tr h="80528">
                <a:tc>
                  <a:txBody>
                    <a:bodyPr/>
                    <a:lstStyle/>
                    <a:p>
                      <a:pPr algn="ctr" fontAlgn="ctr"/>
                      <a:r>
                        <a:rPr lang="es-ES" sz="700" b="0" i="0" u="none" strike="noStrike">
                          <a:solidFill>
                            <a:srgbClr val="222222"/>
                          </a:solidFill>
                          <a:effectLst/>
                          <a:latin typeface="Trebuchet MS" panose="020B0703020202090204" pitchFamily="34" charset="0"/>
                        </a:rPr>
                        <a:t>2</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HU</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Atomki</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15,920.00 €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4,380.00 €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21,900.00 €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21,900.00 €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028444"/>
                  </a:ext>
                </a:extLst>
              </a:tr>
              <a:tr h="80528">
                <a:tc>
                  <a:txBody>
                    <a:bodyPr/>
                    <a:lstStyle/>
                    <a:p>
                      <a:pPr algn="ctr" fontAlgn="ctr"/>
                      <a:r>
                        <a:rPr lang="es-ES" sz="700" b="0" i="0" u="none" strike="noStrike">
                          <a:solidFill>
                            <a:srgbClr val="222222"/>
                          </a:solidFill>
                          <a:effectLst/>
                          <a:latin typeface="Trebuchet MS" panose="020B0703020202090204" pitchFamily="34" charset="0"/>
                        </a:rPr>
                        <a:t>3</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FR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CEA</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75,200.00 €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621,200.00 €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30,400.00 €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8,000.00 €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183,700.00 €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918,500.00 €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918,500.00 €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8048909"/>
                  </a:ext>
                </a:extLst>
              </a:tr>
              <a:tr h="80528">
                <a:tc>
                  <a:txBody>
                    <a:bodyPr/>
                    <a:lstStyle/>
                    <a:p>
                      <a:pPr algn="ctr" fontAlgn="ctr"/>
                      <a:r>
                        <a:rPr lang="es-ES" sz="700" b="0" i="0" u="none" strike="noStrike">
                          <a:solidFill>
                            <a:srgbClr val="222222"/>
                          </a:solidFill>
                          <a:effectLst/>
                          <a:latin typeface="Trebuchet MS" panose="020B0703020202090204" pitchFamily="34" charset="0"/>
                        </a:rPr>
                        <a:t>4</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CH</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CERN</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28,000.00 €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28,000.00 €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28,000.00 €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0624057"/>
                  </a:ext>
                </a:extLst>
              </a:tr>
              <a:tr h="80528">
                <a:tc>
                  <a:txBody>
                    <a:bodyPr/>
                    <a:lstStyle/>
                    <a:p>
                      <a:pPr algn="ctr" fontAlgn="ctr"/>
                      <a:r>
                        <a:rPr lang="es-ES" sz="700" b="0" i="0" u="none" strike="noStrike">
                          <a:solidFill>
                            <a:srgbClr val="222222"/>
                          </a:solidFill>
                          <a:effectLst/>
                          <a:latin typeface="Trebuchet MS" panose="020B0703020202090204" pitchFamily="34" charset="0"/>
                        </a:rPr>
                        <a:t>5</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CZ</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CVREZ</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42,800.00 €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11,900.00 €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59,500.00 €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59,500.00 €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6611870"/>
                  </a:ext>
                </a:extLst>
              </a:tr>
              <a:tr h="80528">
                <a:tc>
                  <a:txBody>
                    <a:bodyPr/>
                    <a:lstStyle/>
                    <a:p>
                      <a:pPr algn="ctr" fontAlgn="ctr"/>
                      <a:r>
                        <a:rPr lang="es-ES" sz="700" b="0" i="0" u="none" strike="noStrike">
                          <a:solidFill>
                            <a:srgbClr val="222222"/>
                          </a:solidFill>
                          <a:effectLst/>
                          <a:latin typeface="Trebuchet MS" panose="020B0703020202090204" pitchFamily="34" charset="0"/>
                        </a:rPr>
                        <a:t>6</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IT</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ENEA</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20,000.00 €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5,400.00 €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27,000.00 €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22,000.00 €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115375"/>
                  </a:ext>
                </a:extLst>
              </a:tr>
              <a:tr h="80528">
                <a:tc>
                  <a:txBody>
                    <a:bodyPr/>
                    <a:lstStyle/>
                    <a:p>
                      <a:pPr algn="ctr" fontAlgn="ctr"/>
                      <a:r>
                        <a:rPr lang="es-ES" sz="700" b="0" i="0" u="none" strike="noStrike">
                          <a:solidFill>
                            <a:srgbClr val="222222"/>
                          </a:solidFill>
                          <a:effectLst/>
                          <a:latin typeface="Trebuchet MS" panose="020B0703020202090204" pitchFamily="34" charset="0"/>
                        </a:rPr>
                        <a:t>7</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SE</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ESS</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57,600.00 €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14,800.00 €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3024539"/>
                  </a:ext>
                </a:extLst>
              </a:tr>
              <a:tr h="80528">
                <a:tc>
                  <a:txBody>
                    <a:bodyPr/>
                    <a:lstStyle/>
                    <a:p>
                      <a:pPr algn="ctr" fontAlgn="ctr"/>
                      <a:r>
                        <a:rPr lang="es-ES" sz="700" b="0" i="0" u="none" strike="noStrike">
                          <a:solidFill>
                            <a:srgbClr val="222222"/>
                          </a:solidFill>
                          <a:effectLst/>
                          <a:latin typeface="Trebuchet MS" panose="020B0703020202090204" pitchFamily="34" charset="0"/>
                        </a:rPr>
                        <a:t>8</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FR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GANIL</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12,250.00 €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4,400.00 €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34,250.00 €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34,250.00 €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2864210"/>
                  </a:ext>
                </a:extLst>
              </a:tr>
              <a:tr h="80528">
                <a:tc>
                  <a:txBody>
                    <a:bodyPr/>
                    <a:lstStyle/>
                    <a:p>
                      <a:pPr algn="ctr" fontAlgn="ctr"/>
                      <a:r>
                        <a:rPr lang="es-ES" sz="700" b="0" i="0" u="none" strike="noStrike" dirty="0">
                          <a:solidFill>
                            <a:srgbClr val="222222"/>
                          </a:solidFill>
                          <a:effectLst/>
                          <a:latin typeface="Trebuchet MS" panose="020B0703020202090204" pitchFamily="34" charset="0"/>
                        </a:rPr>
                        <a:t>9</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GE</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HZDR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83,400.00 €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1" i="0" u="none" strike="noStrike" dirty="0">
                          <a:solidFill>
                            <a:srgbClr val="222222"/>
                          </a:solidFill>
                          <a:effectLst/>
                          <a:latin typeface="Trebuchet MS" panose="020B0703020202090204" pitchFamily="34" charset="0"/>
                        </a:rPr>
                        <a:t>111,200.00 €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34,750.00 €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48,650.00 €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278,000.00 €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700" b="0" i="0" u="none" strike="noStrike" dirty="0">
                          <a:solidFill>
                            <a:srgbClr val="222222"/>
                          </a:solidFill>
                          <a:effectLst/>
                          <a:latin typeface="Trebuchet MS" panose="020B0703020202090204" pitchFamily="34" charset="0"/>
                        </a:rPr>
                        <a:t>278,000.00 €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34676365"/>
                  </a:ext>
                </a:extLst>
              </a:tr>
              <a:tr h="80528">
                <a:tc>
                  <a:txBody>
                    <a:bodyPr/>
                    <a:lstStyle/>
                    <a:p>
                      <a:pPr algn="ctr" fontAlgn="ctr"/>
                      <a:r>
                        <a:rPr lang="es-ES" sz="700" b="0" i="0" u="none" strike="noStrike">
                          <a:solidFill>
                            <a:srgbClr val="222222"/>
                          </a:solidFill>
                          <a:effectLst/>
                          <a:latin typeface="Trebuchet MS" panose="020B0703020202090204" pitchFamily="34" charset="0"/>
                        </a:rPr>
                        <a:t>10</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SP</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CSIC</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66,000.00 €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8,000.00 €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18,500.00 €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92,500.00 €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92,500.00 €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7828179"/>
                  </a:ext>
                </a:extLst>
              </a:tr>
              <a:tr h="80528">
                <a:tc>
                  <a:txBody>
                    <a:bodyPr/>
                    <a:lstStyle/>
                    <a:p>
                      <a:pPr algn="ctr" fontAlgn="ctr"/>
                      <a:r>
                        <a:rPr lang="es-ES" sz="700" b="0" i="0" u="none" strike="noStrike">
                          <a:solidFill>
                            <a:srgbClr val="222222"/>
                          </a:solidFill>
                          <a:effectLst/>
                          <a:latin typeface="Trebuchet MS" panose="020B0703020202090204" pitchFamily="34" charset="0"/>
                        </a:rPr>
                        <a:t>11</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RO</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IFIN-HH</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47,280.00 €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12,620.00 €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70,100.00 €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70,100.00 €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5834728"/>
                  </a:ext>
                </a:extLst>
              </a:tr>
              <a:tr h="80528">
                <a:tc>
                  <a:txBody>
                    <a:bodyPr/>
                    <a:lstStyle/>
                    <a:p>
                      <a:pPr algn="ctr" fontAlgn="ctr"/>
                      <a:r>
                        <a:rPr lang="es-ES" sz="700" b="0" i="0" u="none" strike="noStrike">
                          <a:solidFill>
                            <a:srgbClr val="222222"/>
                          </a:solidFill>
                          <a:effectLst/>
                          <a:latin typeface="Trebuchet MS" panose="020B0703020202090204" pitchFamily="34" charset="0"/>
                        </a:rPr>
                        <a:t>12</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IT</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INFN</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54,400.00 €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14,800.00 €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7635101"/>
                  </a:ext>
                </a:extLst>
              </a:tr>
              <a:tr h="80528">
                <a:tc>
                  <a:txBody>
                    <a:bodyPr/>
                    <a:lstStyle/>
                    <a:p>
                      <a:pPr algn="ctr" fontAlgn="ctr"/>
                      <a:r>
                        <a:rPr lang="es-ES" sz="700" b="0" i="0" u="none" strike="noStrike">
                          <a:solidFill>
                            <a:srgbClr val="222222"/>
                          </a:solidFill>
                          <a:effectLst/>
                          <a:latin typeface="Trebuchet MS" panose="020B0703020202090204" pitchFamily="34" charset="0"/>
                        </a:rPr>
                        <a:t>13</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FR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IRSN</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75,200.00 €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8,000.00 €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20,800.00 €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104,000.00 €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104,000.00 €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0537412"/>
                  </a:ext>
                </a:extLst>
              </a:tr>
              <a:tr h="80528">
                <a:tc>
                  <a:txBody>
                    <a:bodyPr/>
                    <a:lstStyle/>
                    <a:p>
                      <a:pPr algn="ctr" fontAlgn="ctr"/>
                      <a:r>
                        <a:rPr lang="es-ES" sz="700" b="0" i="0" u="none" strike="noStrike">
                          <a:solidFill>
                            <a:srgbClr val="222222"/>
                          </a:solidFill>
                          <a:effectLst/>
                          <a:latin typeface="Trebuchet MS" panose="020B0703020202090204" pitchFamily="34" charset="0"/>
                        </a:rPr>
                        <a:t>14</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SL</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JSI</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60,800.00 €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dirty="0">
                          <a:solidFill>
                            <a:srgbClr val="222222"/>
                          </a:solidFill>
                          <a:effectLst/>
                          <a:latin typeface="Trebuchet MS" panose="020B0703020202090204" pitchFamily="34" charset="0"/>
                        </a:rPr>
                        <a:t>4,800.00 €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16,400.00 €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82,000.00 €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82,000.00 €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1479905"/>
                  </a:ext>
                </a:extLst>
              </a:tr>
              <a:tr h="80528">
                <a:tc>
                  <a:txBody>
                    <a:bodyPr/>
                    <a:lstStyle/>
                    <a:p>
                      <a:pPr algn="ctr" fontAlgn="ctr"/>
                      <a:r>
                        <a:rPr lang="es-ES" sz="700" b="0" i="0" u="none" strike="noStrike">
                          <a:solidFill>
                            <a:srgbClr val="222222"/>
                          </a:solidFill>
                          <a:effectLst/>
                          <a:latin typeface="Trebuchet MS" panose="020B0703020202090204" pitchFamily="34" charset="0"/>
                        </a:rPr>
                        <a:t>15</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GE</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KIT</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33,200.00 €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9,100.00 €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45,500.00 €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45,500.00 €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2541141"/>
                  </a:ext>
                </a:extLst>
              </a:tr>
              <a:tr h="80528">
                <a:tc>
                  <a:txBody>
                    <a:bodyPr/>
                    <a:lstStyle/>
                    <a:p>
                      <a:pPr algn="ctr" fontAlgn="ctr"/>
                      <a:r>
                        <a:rPr lang="es-ES" sz="700" b="0" i="0" u="none" strike="noStrike">
                          <a:solidFill>
                            <a:srgbClr val="222222"/>
                          </a:solidFill>
                          <a:effectLst/>
                          <a:latin typeface="Trebuchet MS" panose="020B0703020202090204" pitchFamily="34" charset="0"/>
                        </a:rPr>
                        <a:t>16</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LGI</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153,000.00 €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41,000.00 €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205,000.00 €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205,000.00 €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1463273"/>
                  </a:ext>
                </a:extLst>
              </a:tr>
              <a:tr h="80528">
                <a:tc>
                  <a:txBody>
                    <a:bodyPr/>
                    <a:lstStyle/>
                    <a:p>
                      <a:pPr algn="ctr" fontAlgn="ctr"/>
                      <a:r>
                        <a:rPr lang="es-ES" sz="700" b="0" i="0" u="none" strike="noStrike">
                          <a:solidFill>
                            <a:srgbClr val="222222"/>
                          </a:solidFill>
                          <a:effectLst/>
                          <a:latin typeface="Trebuchet MS" panose="020B0703020202090204" pitchFamily="34" charset="0"/>
                        </a:rPr>
                        <a:t>17</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NE</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NRG</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36,000.00 €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dirty="0">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9,400.00 €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47,000.00 €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47,000.00 €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5895415"/>
                  </a:ext>
                </a:extLst>
              </a:tr>
              <a:tr h="80528">
                <a:tc>
                  <a:txBody>
                    <a:bodyPr/>
                    <a:lstStyle/>
                    <a:p>
                      <a:pPr algn="ctr" fontAlgn="ctr"/>
                      <a:r>
                        <a:rPr lang="es-ES" sz="700" b="0" i="0" u="none" strike="noStrike">
                          <a:solidFill>
                            <a:srgbClr val="222222"/>
                          </a:solidFill>
                          <a:effectLst/>
                          <a:latin typeface="Trebuchet MS" panose="020B0703020202090204" pitchFamily="34" charset="0"/>
                        </a:rPr>
                        <a:t>18</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GR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NTUA</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35,200.00 €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80,000.00 €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80,000.00 €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4905871"/>
                  </a:ext>
                </a:extLst>
              </a:tr>
              <a:tr h="80528">
                <a:tc>
                  <a:txBody>
                    <a:bodyPr/>
                    <a:lstStyle/>
                    <a:p>
                      <a:pPr algn="ctr" fontAlgn="ctr"/>
                      <a:r>
                        <a:rPr lang="es-ES" sz="700" b="0" i="0" u="none" strike="noStrike">
                          <a:solidFill>
                            <a:srgbClr val="222222"/>
                          </a:solidFill>
                          <a:effectLst/>
                          <a:latin typeface="Trebuchet MS" panose="020B0703020202090204" pitchFamily="34" charset="0"/>
                        </a:rPr>
                        <a:t>19</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GE</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PTB</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38,400.00 €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22,500.00 €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10,000.00 €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72,500.00 €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72,500.00 €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3053610"/>
                  </a:ext>
                </a:extLst>
              </a:tr>
              <a:tr h="80528">
                <a:tc>
                  <a:txBody>
                    <a:bodyPr/>
                    <a:lstStyle/>
                    <a:p>
                      <a:pPr algn="ctr" fontAlgn="ctr"/>
                      <a:r>
                        <a:rPr lang="es-ES" sz="700" b="0" i="0" u="none" strike="noStrike">
                          <a:solidFill>
                            <a:srgbClr val="222222"/>
                          </a:solidFill>
                          <a:effectLst/>
                          <a:latin typeface="Trebuchet MS" panose="020B0703020202090204" pitchFamily="34" charset="0"/>
                        </a:rPr>
                        <a:t>20</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BE</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SCK CEN</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147,200.00 €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8,000.00 €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38,800.00 €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194,000.00 €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194,000.00 €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132825"/>
                  </a:ext>
                </a:extLst>
              </a:tr>
              <a:tr h="80528">
                <a:tc>
                  <a:txBody>
                    <a:bodyPr/>
                    <a:lstStyle/>
                    <a:p>
                      <a:pPr algn="ctr" fontAlgn="ctr"/>
                      <a:r>
                        <a:rPr lang="es-ES" sz="700" b="0" i="0" u="none" strike="noStrike">
                          <a:solidFill>
                            <a:srgbClr val="222222"/>
                          </a:solidFill>
                          <a:effectLst/>
                          <a:latin typeface="Trebuchet MS" panose="020B0703020202090204" pitchFamily="34" charset="0"/>
                        </a:rPr>
                        <a:t>21</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SK</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STUBA</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6566651"/>
                  </a:ext>
                </a:extLst>
              </a:tr>
              <a:tr h="80528">
                <a:tc>
                  <a:txBody>
                    <a:bodyPr/>
                    <a:lstStyle/>
                    <a:p>
                      <a:pPr algn="ctr" fontAlgn="ctr"/>
                      <a:r>
                        <a:rPr lang="es-ES" sz="700" b="0" i="0" u="none" strike="noStrike">
                          <a:solidFill>
                            <a:srgbClr val="222222"/>
                          </a:solidFill>
                          <a:effectLst/>
                          <a:latin typeface="Trebuchet MS" panose="020B0703020202090204" pitchFamily="34" charset="0"/>
                        </a:rPr>
                        <a:t>22</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AT</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TUW</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1,400.00 €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796474"/>
                  </a:ext>
                </a:extLst>
              </a:tr>
              <a:tr h="80528">
                <a:tc>
                  <a:txBody>
                    <a:bodyPr/>
                    <a:lstStyle/>
                    <a:p>
                      <a:pPr algn="ctr" fontAlgn="ctr"/>
                      <a:r>
                        <a:rPr lang="es-ES" sz="700" b="0" i="0" u="none" strike="noStrike">
                          <a:solidFill>
                            <a:srgbClr val="222222"/>
                          </a:solidFill>
                          <a:effectLst/>
                          <a:latin typeface="Trebuchet MS" panose="020B0703020202090204" pitchFamily="34" charset="0"/>
                        </a:rPr>
                        <a:t>23</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BU</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UBU</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10,800.00 €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54,000.00 €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54,000.00 €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3197179"/>
                  </a:ext>
                </a:extLst>
              </a:tr>
              <a:tr h="80528">
                <a:tc>
                  <a:txBody>
                    <a:bodyPr/>
                    <a:lstStyle/>
                    <a:p>
                      <a:pPr algn="ctr" fontAlgn="ctr"/>
                      <a:r>
                        <a:rPr lang="es-ES" sz="700" b="0" i="0" u="none" strike="noStrike">
                          <a:solidFill>
                            <a:srgbClr val="000000"/>
                          </a:solidFill>
                          <a:effectLst/>
                          <a:latin typeface="Trebuchet MS" panose="020B0703020202090204" pitchFamily="34" charset="0"/>
                        </a:rPr>
                        <a:t>24</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NE</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RUG</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48,800.00 €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3,200.00 €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13,000.00 €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65,000.00 €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65,000.00 €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0269003"/>
                  </a:ext>
                </a:extLst>
              </a:tr>
              <a:tr h="80528">
                <a:tc>
                  <a:txBody>
                    <a:bodyPr/>
                    <a:lstStyle/>
                    <a:p>
                      <a:pPr algn="ctr" fontAlgn="ctr"/>
                      <a:r>
                        <a:rPr lang="es-ES" sz="700" b="0" i="0" u="none" strike="noStrike">
                          <a:solidFill>
                            <a:srgbClr val="000000"/>
                          </a:solidFill>
                          <a:effectLst/>
                          <a:latin typeface="Trebuchet MS" panose="020B0703020202090204" pitchFamily="34" charset="0"/>
                        </a:rPr>
                        <a:t>25</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GR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UION</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34,400.00 €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3,200.00 €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9,400.00 €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47,000.00 €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47,000.00 €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4308228"/>
                  </a:ext>
                </a:extLst>
              </a:tr>
              <a:tr h="80528">
                <a:tc>
                  <a:txBody>
                    <a:bodyPr/>
                    <a:lstStyle/>
                    <a:p>
                      <a:pPr algn="ctr" fontAlgn="ctr"/>
                      <a:r>
                        <a:rPr lang="es-ES" sz="700" b="0" i="0" u="none" strike="noStrike">
                          <a:solidFill>
                            <a:srgbClr val="000000"/>
                          </a:solidFill>
                          <a:effectLst/>
                          <a:latin typeface="Trebuchet MS" panose="020B0703020202090204" pitchFamily="34" charset="0"/>
                        </a:rPr>
                        <a:t>26</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FI</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JYU</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23,200.00 €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15,750.00 €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6,200.00 €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46,750.00 €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46,750.00 €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5730990"/>
                  </a:ext>
                </a:extLst>
              </a:tr>
              <a:tr h="80528">
                <a:tc>
                  <a:txBody>
                    <a:bodyPr/>
                    <a:lstStyle/>
                    <a:p>
                      <a:pPr algn="ctr" fontAlgn="ctr"/>
                      <a:r>
                        <a:rPr lang="es-ES" sz="700" b="0" i="0" u="none" strike="noStrike">
                          <a:solidFill>
                            <a:srgbClr val="000000"/>
                          </a:solidFill>
                          <a:effectLst/>
                          <a:latin typeface="Trebuchet MS" panose="020B0703020202090204" pitchFamily="34" charset="0"/>
                        </a:rPr>
                        <a:t>27</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PL</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ULODZ</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45,000.00 €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3,200.00 €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15,000.00 €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15,800.00 €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79,000.00 €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79,000.00 €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306293"/>
                  </a:ext>
                </a:extLst>
              </a:tr>
              <a:tr h="80528">
                <a:tc>
                  <a:txBody>
                    <a:bodyPr/>
                    <a:lstStyle/>
                    <a:p>
                      <a:pPr algn="ctr" fontAlgn="ctr"/>
                      <a:r>
                        <a:rPr lang="es-ES" sz="700" b="0" i="0" u="none" strike="noStrike">
                          <a:solidFill>
                            <a:srgbClr val="000000"/>
                          </a:solidFill>
                          <a:effectLst/>
                          <a:latin typeface="Trebuchet MS" panose="020B0703020202090204" pitchFamily="34" charset="0"/>
                        </a:rPr>
                        <a:t>28</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SL</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UMAR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12,000.00 €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3,200.00 €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19,000.00 €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19,000.00 €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3701574"/>
                  </a:ext>
                </a:extLst>
              </a:tr>
              <a:tr h="80528">
                <a:tc>
                  <a:txBody>
                    <a:bodyPr/>
                    <a:lstStyle/>
                    <a:p>
                      <a:pPr algn="ctr" fontAlgn="ctr"/>
                      <a:r>
                        <a:rPr lang="es-ES" sz="700" b="0" i="0" u="none" strike="noStrike">
                          <a:solidFill>
                            <a:srgbClr val="000000"/>
                          </a:solidFill>
                          <a:effectLst/>
                          <a:latin typeface="Trebuchet MS" panose="020B0703020202090204" pitchFamily="34" charset="0"/>
                        </a:rPr>
                        <a:t>29</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SP</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UPC</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3,900.00 €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19,500.00 €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19,500.00 €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0025181"/>
                  </a:ext>
                </a:extLst>
              </a:tr>
              <a:tr h="80528">
                <a:tc>
                  <a:txBody>
                    <a:bodyPr/>
                    <a:lstStyle/>
                    <a:p>
                      <a:pPr algn="ctr" fontAlgn="ctr"/>
                      <a:r>
                        <a:rPr lang="es-ES" sz="700" b="0" i="0" u="none" strike="noStrike">
                          <a:solidFill>
                            <a:srgbClr val="000000"/>
                          </a:solidFill>
                          <a:effectLst/>
                          <a:latin typeface="Trebuchet MS" panose="020B0703020202090204" pitchFamily="34" charset="0"/>
                        </a:rPr>
                        <a:t>30</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SP</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UPM</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115,200.00 €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40,800.00 €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39,000.00 €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195,000.00 €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195,000.00 €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4605666"/>
                  </a:ext>
                </a:extLst>
              </a:tr>
              <a:tr h="80528">
                <a:tc>
                  <a:txBody>
                    <a:bodyPr/>
                    <a:lstStyle/>
                    <a:p>
                      <a:pPr algn="ctr" fontAlgn="ctr"/>
                      <a:r>
                        <a:rPr lang="es-ES" sz="700" b="0" i="0" u="none" strike="noStrike">
                          <a:solidFill>
                            <a:srgbClr val="000000"/>
                          </a:solidFill>
                          <a:effectLst/>
                          <a:latin typeface="Trebuchet MS" panose="020B0703020202090204" pitchFamily="34" charset="0"/>
                        </a:rPr>
                        <a:t>31</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SP</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USE</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54,000.00 €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32,800.00 €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8,750.00 €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21,700.00 €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117,250.00 €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117,250.00 €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322070"/>
                  </a:ext>
                </a:extLst>
              </a:tr>
              <a:tr h="80528">
                <a:tc>
                  <a:txBody>
                    <a:bodyPr/>
                    <a:lstStyle/>
                    <a:p>
                      <a:pPr algn="ctr" fontAlgn="ctr"/>
                      <a:r>
                        <a:rPr lang="es-ES" sz="700" b="0" i="0" u="none" strike="noStrike">
                          <a:solidFill>
                            <a:srgbClr val="000000"/>
                          </a:solidFill>
                          <a:effectLst/>
                          <a:latin typeface="Trebuchet MS" panose="020B0703020202090204" pitchFamily="34" charset="0"/>
                        </a:rPr>
                        <a:t>32</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BU</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USOF</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48,800.00 €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12,600.00 €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63,000.00 €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63,000.00 €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738138"/>
                  </a:ext>
                </a:extLst>
              </a:tr>
              <a:tr h="80528">
                <a:tc>
                  <a:txBody>
                    <a:bodyPr/>
                    <a:lstStyle/>
                    <a:p>
                      <a:pPr algn="ctr" fontAlgn="ctr"/>
                      <a:r>
                        <a:rPr lang="es-ES" sz="700" b="0" i="0" u="none" strike="noStrike">
                          <a:solidFill>
                            <a:srgbClr val="000000"/>
                          </a:solidFill>
                          <a:effectLst/>
                          <a:latin typeface="Trebuchet MS" panose="020B0703020202090204" pitchFamily="34" charset="0"/>
                        </a:rPr>
                        <a:t>33</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SE</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UU</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112,800.00 €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8,000.00 €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12,250.00 €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30,200.00 €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163,250.00 €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163,250.00 €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118670"/>
                  </a:ext>
                </a:extLst>
              </a:tr>
              <a:tr h="80528">
                <a:tc>
                  <a:txBody>
                    <a:bodyPr/>
                    <a:lstStyle/>
                    <a:p>
                      <a:pPr algn="ctr" fontAlgn="ctr"/>
                      <a:r>
                        <a:rPr lang="es-ES" sz="700" b="0" i="0" u="none" strike="noStrike">
                          <a:solidFill>
                            <a:srgbClr val="000000"/>
                          </a:solidFill>
                          <a:effectLst/>
                          <a:latin typeface="Trebuchet MS" panose="020B0703020202090204" pitchFamily="34" charset="0"/>
                        </a:rPr>
                        <a:t>34</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ENEN</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11,920.00 €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2,980.00 €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14,900.00 €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14,900.00 €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4678740"/>
                  </a:ext>
                </a:extLst>
              </a:tr>
              <a:tr h="80528">
                <a:tc>
                  <a:txBody>
                    <a:bodyPr/>
                    <a:lstStyle/>
                    <a:p>
                      <a:pPr algn="ctr" fontAlgn="ctr"/>
                      <a:r>
                        <a:rPr lang="es-ES" sz="700" b="0" i="0" u="none" strike="noStrike">
                          <a:solidFill>
                            <a:srgbClr val="000000"/>
                          </a:solidFill>
                          <a:effectLst/>
                          <a:latin typeface="Trebuchet MS" panose="020B0703020202090204" pitchFamily="34" charset="0"/>
                        </a:rPr>
                        <a:t>35</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FR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CNRS</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256,350.00 €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27,800.00 €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42,000.00 €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81,537.50 €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407,687.50 €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251,000.00 €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6724937"/>
                  </a:ext>
                </a:extLst>
              </a:tr>
              <a:tr h="80528">
                <a:tc>
                  <a:txBody>
                    <a:bodyPr/>
                    <a:lstStyle/>
                    <a:p>
                      <a:pPr algn="ctr" fontAlgn="ctr"/>
                      <a:r>
                        <a:rPr lang="es-ES" sz="700" b="0" i="0" u="none" strike="noStrike">
                          <a:solidFill>
                            <a:srgbClr val="000000"/>
                          </a:solidFill>
                          <a:effectLst/>
                          <a:latin typeface="Trebuchet MS" panose="020B0703020202090204" pitchFamily="34" charset="0"/>
                        </a:rPr>
                        <a:t>35.1</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FR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(AE) UNANTES</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15,000.00 €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3,750.00 €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18,750.00 €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0787044"/>
                  </a:ext>
                </a:extLst>
              </a:tr>
              <a:tr h="80528">
                <a:tc>
                  <a:txBody>
                    <a:bodyPr/>
                    <a:lstStyle/>
                    <a:p>
                      <a:pPr algn="ctr" fontAlgn="ctr"/>
                      <a:r>
                        <a:rPr lang="es-ES" sz="700" b="0" i="0" u="none" strike="noStrike">
                          <a:solidFill>
                            <a:srgbClr val="000000"/>
                          </a:solidFill>
                          <a:effectLst/>
                          <a:latin typeface="Trebuchet MS" panose="020B0703020202090204" pitchFamily="34" charset="0"/>
                        </a:rPr>
                        <a:t>35.2</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FR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(AE) IMT</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30,000.00 €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7,500.00 €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37,500.00 €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4016247"/>
                  </a:ext>
                </a:extLst>
              </a:tr>
              <a:tr h="80528">
                <a:tc>
                  <a:txBody>
                    <a:bodyPr/>
                    <a:lstStyle/>
                    <a:p>
                      <a:pPr algn="ctr" fontAlgn="ctr"/>
                      <a:r>
                        <a:rPr lang="es-ES" sz="700" b="0" i="0" u="none" strike="noStrike">
                          <a:solidFill>
                            <a:srgbClr val="000000"/>
                          </a:solidFill>
                          <a:effectLst/>
                          <a:latin typeface="Trebuchet MS" panose="020B0703020202090204" pitchFamily="34" charset="0"/>
                        </a:rPr>
                        <a:t>35.3</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FR</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(AE) INPG</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22,500.00 €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5,625.00 €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28,125.00 €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dirty="0">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6240511"/>
                  </a:ext>
                </a:extLst>
              </a:tr>
              <a:tr h="80528">
                <a:tc>
                  <a:txBody>
                    <a:bodyPr/>
                    <a:lstStyle/>
                    <a:p>
                      <a:pPr algn="ctr" fontAlgn="ctr"/>
                      <a:r>
                        <a:rPr lang="es-ES" sz="700" b="0" i="0" u="none" strike="noStrike">
                          <a:solidFill>
                            <a:srgbClr val="000000"/>
                          </a:solidFill>
                          <a:effectLst/>
                          <a:latin typeface="Trebuchet MS" panose="020B0703020202090204" pitchFamily="34" charset="0"/>
                        </a:rPr>
                        <a:t>36</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BE</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JRC</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430,009.00 €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9,600.00 €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109,902.25 €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222222"/>
                          </a:solidFill>
                          <a:effectLst/>
                          <a:latin typeface="Trebuchet MS" panose="020B0703020202090204" pitchFamily="34" charset="0"/>
                        </a:rPr>
                        <a:t>549,511.25 €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dirty="0">
                          <a:solidFill>
                            <a:srgbClr val="000000"/>
                          </a:solidFill>
                          <a:effectLst/>
                          <a:latin typeface="Trebuchet MS" panose="020B0703020202090204" pitchFamily="34" charset="0"/>
                        </a:rPr>
                        <a:t>0.00 €</a:t>
                      </a:r>
                    </a:p>
                  </a:txBody>
                  <a:tcPr marL="3775" marR="3775" marT="3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1215866"/>
                  </a:ext>
                </a:extLst>
              </a:tr>
            </a:tbl>
          </a:graphicData>
        </a:graphic>
      </p:graphicFrame>
      <p:sp>
        <p:nvSpPr>
          <p:cNvPr id="4" name="CuadroTexto 3">
            <a:extLst>
              <a:ext uri="{FF2B5EF4-FFF2-40B4-BE49-F238E27FC236}">
                <a16:creationId xmlns:a16="http://schemas.microsoft.com/office/drawing/2014/main" id="{9515B5B1-8EC8-CCE1-593A-D9F324FE70BC}"/>
              </a:ext>
            </a:extLst>
          </p:cNvPr>
          <p:cNvSpPr txBox="1"/>
          <p:nvPr/>
        </p:nvSpPr>
        <p:spPr>
          <a:xfrm>
            <a:off x="2935077" y="212651"/>
            <a:ext cx="3038011"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APRENDE budget table</a:t>
            </a:r>
          </a:p>
        </p:txBody>
      </p:sp>
    </p:spTree>
    <p:extLst>
      <p:ext uri="{BB962C8B-B14F-4D97-AF65-F5344CB8AC3E}">
        <p14:creationId xmlns:p14="http://schemas.microsoft.com/office/powerpoint/2010/main" val="529988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37C6-7D66-62F2-E103-D0E7BAAC3B7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877D74C-6411-A7E5-2283-E3C339DE4DEE}"/>
              </a:ext>
            </a:extLst>
          </p:cNvPr>
          <p:cNvSpPr txBox="1"/>
          <p:nvPr/>
        </p:nvSpPr>
        <p:spPr>
          <a:xfrm>
            <a:off x="356191" y="766732"/>
            <a:ext cx="8431618" cy="5355312"/>
          </a:xfrm>
          <a:prstGeom prst="rect">
            <a:avLst/>
          </a:prstGeom>
          <a:noFill/>
        </p:spPr>
        <p:txBody>
          <a:bodyPr wrap="square">
            <a:spAutoFit/>
          </a:bodyPr>
          <a:lstStyle/>
          <a:p>
            <a:r>
              <a:rPr lang="en-GB" b="1" noProof="0" dirty="0">
                <a:effectLst/>
                <a:latin typeface="Arial" panose="020B0604020202020204" pitchFamily="34" charset="0"/>
              </a:rPr>
              <a:t>Payments from the EC </a:t>
            </a:r>
          </a:p>
          <a:p>
            <a:pPr marL="285750" indent="-285750">
              <a:buFontTx/>
              <a:buChar char="-"/>
            </a:pPr>
            <a:r>
              <a:rPr lang="en-GB" noProof="0" dirty="0">
                <a:effectLst/>
                <a:latin typeface="Arial" panose="020B0604020202020204" pitchFamily="34" charset="0"/>
              </a:rPr>
              <a:t>pre-financing payment; </a:t>
            </a:r>
          </a:p>
          <a:p>
            <a:pPr marL="285750" indent="-285750">
              <a:buFontTx/>
              <a:buChar char="-"/>
            </a:pPr>
            <a:r>
              <a:rPr lang="en-GB" noProof="0" dirty="0">
                <a:effectLst/>
                <a:latin typeface="Arial" panose="020B0604020202020204" pitchFamily="34" charset="0"/>
              </a:rPr>
              <a:t>one or more interim payments, on the basis of the request(s) for interim payment, </a:t>
            </a:r>
          </a:p>
          <a:p>
            <a:pPr marL="285750" indent="-285750">
              <a:buFontTx/>
              <a:buChar char="-"/>
            </a:pPr>
            <a:r>
              <a:rPr lang="en-GB" noProof="0" dirty="0">
                <a:effectLst/>
                <a:latin typeface="Arial" panose="020B0604020202020204" pitchFamily="34" charset="0"/>
              </a:rPr>
              <a:t>one payment of the balance </a:t>
            </a:r>
          </a:p>
          <a:p>
            <a:endParaRPr lang="en-GB" noProof="0" dirty="0">
              <a:latin typeface="Arial" panose="020B0604020202020204" pitchFamily="34" charset="0"/>
            </a:endParaRPr>
          </a:p>
          <a:p>
            <a:r>
              <a:rPr lang="en-GB" b="1" dirty="0">
                <a:latin typeface="Arial" panose="020B0604020202020204" pitchFamily="34" charset="0"/>
              </a:rPr>
              <a:t>Pre-financing payment to CIEMAT</a:t>
            </a:r>
            <a:r>
              <a:rPr lang="en-GB" dirty="0">
                <a:latin typeface="Arial" panose="020B0604020202020204" pitchFamily="34" charset="0"/>
              </a:rPr>
              <a:t>. Net payment: 1,933,151.67 €</a:t>
            </a:r>
          </a:p>
          <a:p>
            <a:r>
              <a:rPr lang="en-GB" dirty="0">
                <a:latin typeface="Arial" panose="020B0604020202020204" pitchFamily="34" charset="0"/>
              </a:rPr>
              <a:t>The pre-financing payment is 2,133,146.67 €, out of which 199,995.00 € have been reserved by the EC for the Mutual insurance mechanism.</a:t>
            </a:r>
          </a:p>
          <a:p>
            <a:endParaRPr lang="en-GB" dirty="0">
              <a:effectLst/>
              <a:latin typeface="Arial" panose="020B0604020202020204" pitchFamily="34" charset="0"/>
            </a:endParaRPr>
          </a:p>
          <a:p>
            <a:r>
              <a:rPr lang="en-GB" b="1" dirty="0">
                <a:latin typeface="Arial" panose="020B0604020202020204" pitchFamily="34" charset="0"/>
              </a:rPr>
              <a:t>Transfer of the funding </a:t>
            </a:r>
            <a:r>
              <a:rPr lang="en-GB" dirty="0">
                <a:latin typeface="Arial" panose="020B0604020202020204" pitchFamily="34" charset="0"/>
              </a:rPr>
              <a:t>from the coordinator </a:t>
            </a:r>
            <a:r>
              <a:rPr lang="en-GB" b="1" dirty="0">
                <a:latin typeface="Arial" panose="020B0604020202020204" pitchFamily="34" charset="0"/>
              </a:rPr>
              <a:t>to the beneficiaries</a:t>
            </a:r>
            <a:r>
              <a:rPr lang="en-GB" dirty="0">
                <a:latin typeface="Arial" panose="020B0604020202020204" pitchFamily="34" charset="0"/>
              </a:rPr>
              <a:t>:</a:t>
            </a:r>
          </a:p>
          <a:p>
            <a:pPr marL="285750" indent="-285750">
              <a:buFontTx/>
              <a:buChar char="-"/>
            </a:pPr>
            <a:r>
              <a:rPr lang="en-GB" dirty="0">
                <a:latin typeface="Arial" panose="020B0604020202020204" pitchFamily="34" charset="0"/>
              </a:rPr>
              <a:t>The Consortium Agreement should be finalized and signed, except if a different agreement is reached in the GA.</a:t>
            </a:r>
          </a:p>
          <a:p>
            <a:pPr marL="285750" indent="-285750">
              <a:buFontTx/>
              <a:buChar char="-"/>
            </a:pPr>
            <a:r>
              <a:rPr lang="en-GB" dirty="0">
                <a:latin typeface="Arial" panose="020B0604020202020204" pitchFamily="34" charset="0"/>
              </a:rPr>
              <a:t>Bank identification forms sent to Coordinator (Signed and with stamps). Missing: CEA, HZDR, JSI, KIT, NTUA, Sofia, UB, </a:t>
            </a:r>
            <a:r>
              <a:rPr lang="en-GB" dirty="0" err="1">
                <a:latin typeface="Arial" panose="020B0604020202020204" pitchFamily="34" charset="0"/>
              </a:rPr>
              <a:t>ULodz</a:t>
            </a:r>
            <a:r>
              <a:rPr lang="en-GB" dirty="0">
                <a:latin typeface="Arial" panose="020B0604020202020204" pitchFamily="34" charset="0"/>
              </a:rPr>
              <a:t>, </a:t>
            </a:r>
            <a:r>
              <a:rPr lang="en-GB" dirty="0" err="1">
                <a:latin typeface="Arial" panose="020B0604020202020204" pitchFamily="34" charset="0"/>
              </a:rPr>
              <a:t>UMainz</a:t>
            </a:r>
            <a:r>
              <a:rPr lang="en-GB" dirty="0">
                <a:latin typeface="Arial" panose="020B0604020202020204" pitchFamily="34" charset="0"/>
              </a:rPr>
              <a:t>, </a:t>
            </a:r>
            <a:r>
              <a:rPr lang="en-GB" dirty="0" err="1">
                <a:latin typeface="Arial" panose="020B0604020202020204" pitchFamily="34" charset="0"/>
              </a:rPr>
              <a:t>UManch</a:t>
            </a:r>
            <a:r>
              <a:rPr lang="en-GB" dirty="0">
                <a:latin typeface="Arial" panose="020B0604020202020204" pitchFamily="34" charset="0"/>
              </a:rPr>
              <a:t>, USC.</a:t>
            </a:r>
          </a:p>
          <a:p>
            <a:endParaRPr lang="en-GB" noProof="0" dirty="0">
              <a:latin typeface="Arial" panose="020B0604020202020204" pitchFamily="34" charset="0"/>
            </a:endParaRPr>
          </a:p>
          <a:p>
            <a:r>
              <a:rPr lang="en-GB" dirty="0">
                <a:latin typeface="Arial" panose="020B0604020202020204" pitchFamily="34" charset="0"/>
              </a:rPr>
              <a:t>If any beneficiary would like to reduce the amount to be transferred, it should be </a:t>
            </a:r>
            <a:r>
              <a:rPr lang="en-GB" b="1" dirty="0">
                <a:latin typeface="Arial" panose="020B0604020202020204" pitchFamily="34" charset="0"/>
              </a:rPr>
              <a:t>reported formally via a signed letter to the Coordinator </a:t>
            </a:r>
            <a:r>
              <a:rPr lang="en-GB" dirty="0">
                <a:latin typeface="Arial" panose="020B0604020202020204" pitchFamily="34" charset="0"/>
              </a:rPr>
              <a:t>(with the PMO in cc</a:t>
            </a:r>
            <a:r>
              <a:rPr lang="en-GB" dirty="0">
                <a:latin typeface="Arial" panose="020B0604020202020204" pitchFamily="34" charset="0"/>
                <a:sym typeface="Wingdings" pitchFamily="2" charset="2"/>
              </a:rPr>
              <a:t>:)</a:t>
            </a:r>
            <a:endParaRPr lang="en-GB" noProof="0" dirty="0">
              <a:latin typeface="Arial" panose="020B0604020202020204" pitchFamily="34" charset="0"/>
            </a:endParaRPr>
          </a:p>
        </p:txBody>
      </p:sp>
      <p:sp>
        <p:nvSpPr>
          <p:cNvPr id="4" name="CuadroTexto 3">
            <a:extLst>
              <a:ext uri="{FF2B5EF4-FFF2-40B4-BE49-F238E27FC236}">
                <a16:creationId xmlns:a16="http://schemas.microsoft.com/office/drawing/2014/main" id="{72DDB4C1-6B75-C0EA-A756-AEFCE6E93AD0}"/>
              </a:ext>
            </a:extLst>
          </p:cNvPr>
          <p:cNvSpPr txBox="1"/>
          <p:nvPr/>
        </p:nvSpPr>
        <p:spPr>
          <a:xfrm>
            <a:off x="3873732" y="236427"/>
            <a:ext cx="1396536"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Payments</a:t>
            </a:r>
          </a:p>
        </p:txBody>
      </p:sp>
      <p:sp>
        <p:nvSpPr>
          <p:cNvPr id="5" name="Slide Number Placeholder 3">
            <a:extLst>
              <a:ext uri="{FF2B5EF4-FFF2-40B4-BE49-F238E27FC236}">
                <a16:creationId xmlns:a16="http://schemas.microsoft.com/office/drawing/2014/main" id="{27175964-6B71-7C2F-A21E-4FEC5D18CF4E}"/>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14</a:t>
            </a:fld>
            <a:endParaRPr lang="en-GB" dirty="0"/>
          </a:p>
        </p:txBody>
      </p:sp>
      <p:sp>
        <p:nvSpPr>
          <p:cNvPr id="6" name="Footer Placeholder 2">
            <a:extLst>
              <a:ext uri="{FF2B5EF4-FFF2-40B4-BE49-F238E27FC236}">
                <a16:creationId xmlns:a16="http://schemas.microsoft.com/office/drawing/2014/main" id="{BA038171-13ED-2637-BC4F-9107675AF7E5}"/>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Tree>
    <p:extLst>
      <p:ext uri="{BB962C8B-B14F-4D97-AF65-F5344CB8AC3E}">
        <p14:creationId xmlns:p14="http://schemas.microsoft.com/office/powerpoint/2010/main" val="219516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9F3E9-8959-7C22-9374-EC22738E3214}"/>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4A2ACE0E-0213-B63C-EA8D-0096D36FD95F}"/>
              </a:ext>
            </a:extLst>
          </p:cNvPr>
          <p:cNvSpPr txBox="1"/>
          <p:nvPr/>
        </p:nvSpPr>
        <p:spPr>
          <a:xfrm>
            <a:off x="3324703" y="130706"/>
            <a:ext cx="2759089"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1</a:t>
            </a:r>
            <a:r>
              <a:rPr lang="en-GB" sz="2000" b="1" baseline="30000" dirty="0">
                <a:solidFill>
                  <a:srgbClr val="FF0000"/>
                </a:solidFill>
                <a:latin typeface="Arial" panose="020B0604020202020204" pitchFamily="34" charset="0"/>
                <a:cs typeface="Arial" panose="020B0604020202020204" pitchFamily="34" charset="0"/>
              </a:rPr>
              <a:t>st</a:t>
            </a:r>
            <a:r>
              <a:rPr lang="en-GB" sz="2000" b="1" dirty="0">
                <a:solidFill>
                  <a:srgbClr val="FF0000"/>
                </a:solidFill>
                <a:latin typeface="Arial" panose="020B0604020202020204" pitchFamily="34" charset="0"/>
                <a:cs typeface="Arial" panose="020B0604020202020204" pitchFamily="34" charset="0"/>
              </a:rPr>
              <a:t> payment proposal</a:t>
            </a:r>
          </a:p>
        </p:txBody>
      </p:sp>
      <p:graphicFrame>
        <p:nvGraphicFramePr>
          <p:cNvPr id="7" name="Tabla 6">
            <a:extLst>
              <a:ext uri="{FF2B5EF4-FFF2-40B4-BE49-F238E27FC236}">
                <a16:creationId xmlns:a16="http://schemas.microsoft.com/office/drawing/2014/main" id="{61AE4614-67E6-0CD6-2B3E-08A7BC9FC7EE}"/>
              </a:ext>
            </a:extLst>
          </p:cNvPr>
          <p:cNvGraphicFramePr>
            <a:graphicFrameLocks noGrp="1"/>
          </p:cNvGraphicFramePr>
          <p:nvPr>
            <p:extLst>
              <p:ext uri="{D42A27DB-BD31-4B8C-83A1-F6EECF244321}">
                <p14:modId xmlns:p14="http://schemas.microsoft.com/office/powerpoint/2010/main" val="2415113226"/>
              </p:ext>
            </p:extLst>
          </p:nvPr>
        </p:nvGraphicFramePr>
        <p:xfrm>
          <a:off x="2080407" y="1244907"/>
          <a:ext cx="5247679" cy="2078990"/>
        </p:xfrm>
        <a:graphic>
          <a:graphicData uri="http://schemas.openxmlformats.org/drawingml/2006/table">
            <a:tbl>
              <a:tblPr/>
              <a:tblGrid>
                <a:gridCol w="2106091">
                  <a:extLst>
                    <a:ext uri="{9D8B030D-6E8A-4147-A177-3AD203B41FA5}">
                      <a16:colId xmlns:a16="http://schemas.microsoft.com/office/drawing/2014/main" val="2723330443"/>
                    </a:ext>
                  </a:extLst>
                </a:gridCol>
                <a:gridCol w="3141588">
                  <a:extLst>
                    <a:ext uri="{9D8B030D-6E8A-4147-A177-3AD203B41FA5}">
                      <a16:colId xmlns:a16="http://schemas.microsoft.com/office/drawing/2014/main" val="2956523598"/>
                    </a:ext>
                  </a:extLst>
                </a:gridCol>
              </a:tblGrid>
              <a:tr h="203200">
                <a:tc>
                  <a:txBody>
                    <a:bodyPr/>
                    <a:lstStyle/>
                    <a:p>
                      <a:pPr algn="ctr" fontAlgn="ctr"/>
                      <a:r>
                        <a:rPr lang="es-ES" sz="1800" b="1" i="0" u="none" strike="noStrike" dirty="0">
                          <a:solidFill>
                            <a:srgbClr val="222222"/>
                          </a:solidFill>
                          <a:effectLst/>
                          <a:latin typeface="Arial" panose="020B0604020202020204" pitchFamily="34" charset="0"/>
                          <a:cs typeface="Arial" panose="020B0604020202020204" pitchFamily="34" charset="0"/>
                        </a:rPr>
                        <a:t>TOTAL EC </a:t>
                      </a:r>
                      <a:r>
                        <a:rPr lang="es-ES" sz="1800" b="1" i="0" u="none" strike="noStrike" dirty="0" err="1">
                          <a:solidFill>
                            <a:srgbClr val="222222"/>
                          </a:solidFill>
                          <a:effectLst/>
                          <a:latin typeface="Arial" panose="020B0604020202020204" pitchFamily="34" charset="0"/>
                          <a:cs typeface="Arial" panose="020B0604020202020204" pitchFamily="34" charset="0"/>
                        </a:rPr>
                        <a:t>grant</a:t>
                      </a:r>
                      <a:endParaRPr lang="es-E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1" i="0" u="none" strike="noStrike">
                          <a:solidFill>
                            <a:srgbClr val="222222"/>
                          </a:solidFill>
                          <a:effectLst/>
                          <a:latin typeface="Arial" panose="020B0604020202020204" pitchFamily="34" charset="0"/>
                          <a:cs typeface="Arial" panose="020B0604020202020204" pitchFamily="34" charset="0"/>
                        </a:rPr>
                        <a:t>3,999,900.00 €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478966"/>
                  </a:ext>
                </a:extLst>
              </a:tr>
              <a:tr h="203200">
                <a:tc>
                  <a:txBody>
                    <a:bodyPr/>
                    <a:lstStyle/>
                    <a:p>
                      <a:pPr algn="ctr" fontAlgn="ctr"/>
                      <a:endParaRPr lang="es-E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6203817"/>
                  </a:ext>
                </a:extLst>
              </a:tr>
              <a:tr h="431800">
                <a:tc>
                  <a:txBody>
                    <a:bodyPr/>
                    <a:lstStyle/>
                    <a:p>
                      <a:pPr algn="ctr" fontAlgn="ctr"/>
                      <a:r>
                        <a:rPr lang="es-ES" sz="1800" b="0" i="0" u="none" strike="noStrike" dirty="0">
                          <a:solidFill>
                            <a:srgbClr val="000000"/>
                          </a:solidFill>
                          <a:effectLst/>
                          <a:latin typeface="Arial" panose="020B0604020202020204" pitchFamily="34" charset="0"/>
                          <a:cs typeface="Arial" panose="020B0604020202020204" pitchFamily="34" charset="0"/>
                        </a:rPr>
                        <a:t>1st EC </a:t>
                      </a:r>
                      <a:r>
                        <a:rPr lang="es-ES" sz="1800" b="0" i="0" u="none" strike="noStrike" dirty="0" err="1">
                          <a:solidFill>
                            <a:srgbClr val="000000"/>
                          </a:solidFill>
                          <a:effectLst/>
                          <a:latin typeface="Arial" panose="020B0604020202020204" pitchFamily="34" charset="0"/>
                          <a:cs typeface="Arial" panose="020B0604020202020204" pitchFamily="34" charset="0"/>
                        </a:rPr>
                        <a:t>Payment</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Arial" panose="020B0604020202020204" pitchFamily="34" charset="0"/>
                          <a:cs typeface="Arial" panose="020B0604020202020204" pitchFamily="34" charset="0"/>
                        </a:rPr>
                        <a:t>2,133,146.67 €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6267795"/>
                  </a:ext>
                </a:extLst>
              </a:tr>
              <a:tr h="647700">
                <a:tc>
                  <a:txBody>
                    <a:bodyPr/>
                    <a:lstStyle/>
                    <a:p>
                      <a:pPr algn="ctr" fontAlgn="ctr"/>
                      <a:r>
                        <a:rPr lang="es-ES" sz="1800" b="0" i="0" u="none" strike="noStrike" dirty="0">
                          <a:solidFill>
                            <a:srgbClr val="000000"/>
                          </a:solidFill>
                          <a:effectLst/>
                          <a:latin typeface="Arial" panose="020B0604020202020204" pitchFamily="34" charset="0"/>
                          <a:cs typeface="Arial" panose="020B0604020202020204" pitchFamily="34" charset="0"/>
                        </a:rPr>
                        <a:t>Mutual </a:t>
                      </a:r>
                      <a:r>
                        <a:rPr lang="es-ES" sz="1800" b="0" i="0" u="none" strike="noStrike" dirty="0" err="1">
                          <a:solidFill>
                            <a:srgbClr val="000000"/>
                          </a:solidFill>
                          <a:effectLst/>
                          <a:latin typeface="Arial" panose="020B0604020202020204" pitchFamily="34" charset="0"/>
                          <a:cs typeface="Arial" panose="020B0604020202020204" pitchFamily="34" charset="0"/>
                        </a:rPr>
                        <a:t>insurance</a:t>
                      </a:r>
                      <a:r>
                        <a:rPr lang="es-ES" sz="1800" b="0" i="0" u="none" strike="noStrike" dirty="0">
                          <a:solidFill>
                            <a:srgbClr val="000000"/>
                          </a:solidFill>
                          <a:effectLst/>
                          <a:latin typeface="Arial" panose="020B0604020202020204" pitchFamily="34" charset="0"/>
                          <a:cs typeface="Arial" panose="020B0604020202020204" pitchFamily="34" charset="0"/>
                        </a:rPr>
                        <a:t> </a:t>
                      </a:r>
                      <a:r>
                        <a:rPr lang="es-ES" sz="1800" b="0" i="0" u="none" strike="noStrike" dirty="0" err="1">
                          <a:solidFill>
                            <a:srgbClr val="000000"/>
                          </a:solidFill>
                          <a:effectLst/>
                          <a:latin typeface="Arial" panose="020B0604020202020204" pitchFamily="34" charset="0"/>
                          <a:cs typeface="Arial" panose="020B0604020202020204" pitchFamily="34" charset="0"/>
                        </a:rPr>
                        <a:t>mechanism</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Arial" panose="020B0604020202020204" pitchFamily="34" charset="0"/>
                          <a:cs typeface="Arial" panose="020B0604020202020204" pitchFamily="34" charset="0"/>
                        </a:rPr>
                        <a:t>199,995.00 €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3804244"/>
                  </a:ext>
                </a:extLst>
              </a:tr>
              <a:tr h="431800">
                <a:tc>
                  <a:txBody>
                    <a:bodyPr/>
                    <a:lstStyle/>
                    <a:p>
                      <a:pPr algn="ctr" fontAlgn="ctr"/>
                      <a:r>
                        <a:rPr lang="es-ES" sz="1800" b="0" i="0" u="none" strike="noStrike">
                          <a:solidFill>
                            <a:srgbClr val="000000"/>
                          </a:solidFill>
                          <a:effectLst/>
                          <a:latin typeface="Arial" panose="020B0604020202020204" pitchFamily="34" charset="0"/>
                          <a:cs typeface="Arial" panose="020B0604020202020204" pitchFamily="34" charset="0"/>
                        </a:rPr>
                        <a:t>To be distributed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1" i="0" u="none" strike="noStrike" dirty="0">
                          <a:solidFill>
                            <a:srgbClr val="000000"/>
                          </a:solidFill>
                          <a:effectLst/>
                          <a:latin typeface="Arial" panose="020B0604020202020204" pitchFamily="34" charset="0"/>
                          <a:cs typeface="Arial" panose="020B0604020202020204" pitchFamily="34" charset="0"/>
                        </a:rPr>
                        <a:t>1,933,151.67 €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2672777"/>
                  </a:ext>
                </a:extLst>
              </a:tr>
            </a:tbl>
          </a:graphicData>
        </a:graphic>
      </p:graphicFrame>
      <p:sp>
        <p:nvSpPr>
          <p:cNvPr id="8" name="CuadroTexto 7">
            <a:extLst>
              <a:ext uri="{FF2B5EF4-FFF2-40B4-BE49-F238E27FC236}">
                <a16:creationId xmlns:a16="http://schemas.microsoft.com/office/drawing/2014/main" id="{4B33FBDB-C333-F560-2013-241A5F66C8EF}"/>
              </a:ext>
            </a:extLst>
          </p:cNvPr>
          <p:cNvSpPr txBox="1"/>
          <p:nvPr/>
        </p:nvSpPr>
        <p:spPr>
          <a:xfrm>
            <a:off x="103404" y="3858767"/>
            <a:ext cx="8937191" cy="1754326"/>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payment = (EC funding of the institution / Total EC funding) * EC funding received</a:t>
            </a:r>
          </a:p>
          <a:p>
            <a:pPr algn="ctr"/>
            <a:endParaRPr lang="en-GB" dirty="0">
              <a:latin typeface="Arial" panose="020B0604020202020204" pitchFamily="34" charset="0"/>
              <a:cs typeface="Arial" panose="020B0604020202020204" pitchFamily="34" charset="0"/>
            </a:endParaRPr>
          </a:p>
          <a:p>
            <a:pPr algn="ctr"/>
            <a:r>
              <a:rPr lang="en-GB" dirty="0" err="1">
                <a:latin typeface="Arial" panose="020B0604020202020204" pitchFamily="34" charset="0"/>
                <a:cs typeface="Arial" panose="020B0604020202020204" pitchFamily="34" charset="0"/>
              </a:rPr>
              <a:t>Money_i</a:t>
            </a:r>
            <a:r>
              <a:rPr lang="en-GB" dirty="0">
                <a:latin typeface="Arial" panose="020B0604020202020204" pitchFamily="34" charset="0"/>
                <a:cs typeface="Arial" panose="020B0604020202020204" pitchFamily="34" charset="0"/>
              </a:rPr>
              <a:t> = (EC funding of partner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 3.999.900) * 1,933,151.67 €</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CIEMAT will keep a pool of 64,762.20 €, to be transferred to the project beneficiaries with approved proposals in WP6.</a:t>
            </a:r>
          </a:p>
        </p:txBody>
      </p:sp>
      <p:sp>
        <p:nvSpPr>
          <p:cNvPr id="2" name="Footer Placeholder 2">
            <a:extLst>
              <a:ext uri="{FF2B5EF4-FFF2-40B4-BE49-F238E27FC236}">
                <a16:creationId xmlns:a16="http://schemas.microsoft.com/office/drawing/2014/main" id="{D7D4F529-F2F5-2426-AD6F-FA9F8ECD44BF}"/>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
        <p:nvSpPr>
          <p:cNvPr id="3" name="Slide Number Placeholder 3">
            <a:extLst>
              <a:ext uri="{FF2B5EF4-FFF2-40B4-BE49-F238E27FC236}">
                <a16:creationId xmlns:a16="http://schemas.microsoft.com/office/drawing/2014/main" id="{94724A46-687D-A064-745C-1F86D56D643A}"/>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15</a:t>
            </a:fld>
            <a:endParaRPr lang="en-GB"/>
          </a:p>
        </p:txBody>
      </p:sp>
    </p:spTree>
    <p:extLst>
      <p:ext uri="{BB962C8B-B14F-4D97-AF65-F5344CB8AC3E}">
        <p14:creationId xmlns:p14="http://schemas.microsoft.com/office/powerpoint/2010/main" val="270435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F079D962-41B3-6ECF-79FD-66B479ACAE29}"/>
              </a:ext>
            </a:extLst>
          </p:cNvPr>
          <p:cNvGraphicFramePr>
            <a:graphicFrameLocks noGrp="1"/>
          </p:cNvGraphicFramePr>
          <p:nvPr>
            <p:extLst>
              <p:ext uri="{D42A27DB-BD31-4B8C-83A1-F6EECF244321}">
                <p14:modId xmlns:p14="http://schemas.microsoft.com/office/powerpoint/2010/main" val="253100630"/>
              </p:ext>
            </p:extLst>
          </p:nvPr>
        </p:nvGraphicFramePr>
        <p:xfrm>
          <a:off x="114345" y="798787"/>
          <a:ext cx="8915310" cy="4979760"/>
        </p:xfrm>
        <a:graphic>
          <a:graphicData uri="http://schemas.openxmlformats.org/drawingml/2006/table">
            <a:tbl>
              <a:tblPr/>
              <a:tblGrid>
                <a:gridCol w="636396">
                  <a:extLst>
                    <a:ext uri="{9D8B030D-6E8A-4147-A177-3AD203B41FA5}">
                      <a16:colId xmlns:a16="http://schemas.microsoft.com/office/drawing/2014/main" val="673935202"/>
                    </a:ext>
                  </a:extLst>
                </a:gridCol>
                <a:gridCol w="800031">
                  <a:extLst>
                    <a:ext uri="{9D8B030D-6E8A-4147-A177-3AD203B41FA5}">
                      <a16:colId xmlns:a16="http://schemas.microsoft.com/office/drawing/2014/main" val="2606917798"/>
                    </a:ext>
                  </a:extLst>
                </a:gridCol>
                <a:gridCol w="1032812">
                  <a:extLst>
                    <a:ext uri="{9D8B030D-6E8A-4147-A177-3AD203B41FA5}">
                      <a16:colId xmlns:a16="http://schemas.microsoft.com/office/drawing/2014/main" val="1754438578"/>
                    </a:ext>
                  </a:extLst>
                </a:gridCol>
                <a:gridCol w="686619">
                  <a:extLst>
                    <a:ext uri="{9D8B030D-6E8A-4147-A177-3AD203B41FA5}">
                      <a16:colId xmlns:a16="http://schemas.microsoft.com/office/drawing/2014/main" val="3450796049"/>
                    </a:ext>
                  </a:extLst>
                </a:gridCol>
                <a:gridCol w="1088309">
                  <a:extLst>
                    <a:ext uri="{9D8B030D-6E8A-4147-A177-3AD203B41FA5}">
                      <a16:colId xmlns:a16="http://schemas.microsoft.com/office/drawing/2014/main" val="447018245"/>
                    </a:ext>
                  </a:extLst>
                </a:gridCol>
                <a:gridCol w="377246">
                  <a:extLst>
                    <a:ext uri="{9D8B030D-6E8A-4147-A177-3AD203B41FA5}">
                      <a16:colId xmlns:a16="http://schemas.microsoft.com/office/drawing/2014/main" val="3671651674"/>
                    </a:ext>
                  </a:extLst>
                </a:gridCol>
                <a:gridCol w="802016">
                  <a:extLst>
                    <a:ext uri="{9D8B030D-6E8A-4147-A177-3AD203B41FA5}">
                      <a16:colId xmlns:a16="http://schemas.microsoft.com/office/drawing/2014/main" val="2700955541"/>
                    </a:ext>
                  </a:extLst>
                </a:gridCol>
                <a:gridCol w="830866">
                  <a:extLst>
                    <a:ext uri="{9D8B030D-6E8A-4147-A177-3AD203B41FA5}">
                      <a16:colId xmlns:a16="http://schemas.microsoft.com/office/drawing/2014/main" val="784082145"/>
                    </a:ext>
                  </a:extLst>
                </a:gridCol>
                <a:gridCol w="830866">
                  <a:extLst>
                    <a:ext uri="{9D8B030D-6E8A-4147-A177-3AD203B41FA5}">
                      <a16:colId xmlns:a16="http://schemas.microsoft.com/office/drawing/2014/main" val="1681073559"/>
                    </a:ext>
                  </a:extLst>
                </a:gridCol>
                <a:gridCol w="778936">
                  <a:extLst>
                    <a:ext uri="{9D8B030D-6E8A-4147-A177-3AD203B41FA5}">
                      <a16:colId xmlns:a16="http://schemas.microsoft.com/office/drawing/2014/main" val="1736650708"/>
                    </a:ext>
                  </a:extLst>
                </a:gridCol>
                <a:gridCol w="1051213">
                  <a:extLst>
                    <a:ext uri="{9D8B030D-6E8A-4147-A177-3AD203B41FA5}">
                      <a16:colId xmlns:a16="http://schemas.microsoft.com/office/drawing/2014/main" val="2621787267"/>
                    </a:ext>
                  </a:extLst>
                </a:gridCol>
              </a:tblGrid>
              <a:tr h="176521">
                <a:tc>
                  <a:txBody>
                    <a:bodyPr/>
                    <a:lstStyle/>
                    <a:p>
                      <a:pPr algn="ctr" fontAlgn="ctr"/>
                      <a:r>
                        <a:rPr lang="es-ES" sz="1100" b="1" i="0" u="none" strike="noStrike">
                          <a:solidFill>
                            <a:srgbClr val="222222"/>
                          </a:solidFill>
                          <a:effectLst/>
                          <a:latin typeface="Arial" panose="020B0604020202020204" pitchFamily="34" charset="0"/>
                          <a:cs typeface="Arial" panose="020B0604020202020204" pitchFamily="34" charset="0"/>
                        </a:rPr>
                        <a:t>Number</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1" i="0" u="none" strike="noStrike">
                          <a:solidFill>
                            <a:srgbClr val="222222"/>
                          </a:solidFill>
                          <a:effectLst/>
                          <a:latin typeface="Arial" panose="020B0604020202020204" pitchFamily="34" charset="0"/>
                          <a:cs typeface="Arial" panose="020B0604020202020204" pitchFamily="34" charset="0"/>
                        </a:rPr>
                        <a:t>Beneficiary</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1" i="0" u="none" strike="noStrike">
                          <a:solidFill>
                            <a:srgbClr val="222222"/>
                          </a:solidFill>
                          <a:effectLst/>
                          <a:latin typeface="Arial" panose="020B0604020202020204" pitchFamily="34" charset="0"/>
                          <a:cs typeface="Arial" panose="020B0604020202020204" pitchFamily="34" charset="0"/>
                        </a:rPr>
                        <a:t>Maximum grant amount</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1" i="0" u="none" strike="noStrike">
                          <a:solidFill>
                            <a:srgbClr val="222222"/>
                          </a:solidFill>
                          <a:effectLst/>
                          <a:latin typeface="Arial" panose="020B0604020202020204" pitchFamily="34" charset="0"/>
                          <a:cs typeface="Arial" panose="020B0604020202020204" pitchFamily="34" charset="0"/>
                        </a:rPr>
                        <a:t>% of the total EC contribution</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1" i="0" u="none" strike="noStrike">
                          <a:solidFill>
                            <a:srgbClr val="222222"/>
                          </a:solidFill>
                          <a:effectLst/>
                          <a:latin typeface="Arial" panose="020B0604020202020204" pitchFamily="34" charset="0"/>
                          <a:cs typeface="Arial" panose="020B0604020202020204" pitchFamily="34" charset="0"/>
                        </a:rPr>
                        <a:t>1st payment</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1" i="0" u="none" strike="noStrike">
                          <a:solidFill>
                            <a:srgbClr val="222222"/>
                          </a:solidFill>
                          <a:effectLst/>
                          <a:latin typeface="Arial" panose="020B0604020202020204" pitchFamily="34" charset="0"/>
                          <a:cs typeface="Arial" panose="020B0604020202020204" pitchFamily="34" charset="0"/>
                        </a:rPr>
                        <a:t>Number</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1" i="0" u="none" strike="noStrike">
                          <a:solidFill>
                            <a:srgbClr val="222222"/>
                          </a:solidFill>
                          <a:effectLst/>
                          <a:latin typeface="Arial" panose="020B0604020202020204" pitchFamily="34" charset="0"/>
                          <a:cs typeface="Arial" panose="020B0604020202020204" pitchFamily="34" charset="0"/>
                        </a:rPr>
                        <a:t>Beneficiary</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1" i="0" u="none" strike="noStrike">
                          <a:solidFill>
                            <a:srgbClr val="222222"/>
                          </a:solidFill>
                          <a:effectLst/>
                          <a:latin typeface="Arial" panose="020B0604020202020204" pitchFamily="34" charset="0"/>
                          <a:cs typeface="Arial" panose="020B0604020202020204" pitchFamily="34" charset="0"/>
                        </a:rPr>
                        <a:t>Maximum grant amount</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1" i="0" u="none" strike="noStrike">
                          <a:solidFill>
                            <a:srgbClr val="222222"/>
                          </a:solidFill>
                          <a:effectLst/>
                          <a:latin typeface="Arial" panose="020B0604020202020204" pitchFamily="34" charset="0"/>
                          <a:cs typeface="Arial" panose="020B0604020202020204" pitchFamily="34" charset="0"/>
                        </a:rPr>
                        <a:t>% of the total EC contribution</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1" i="0" u="none" strike="noStrike">
                          <a:solidFill>
                            <a:srgbClr val="222222"/>
                          </a:solidFill>
                          <a:effectLst/>
                          <a:latin typeface="Arial" panose="020B0604020202020204" pitchFamily="34" charset="0"/>
                          <a:cs typeface="Arial" panose="020B0604020202020204" pitchFamily="34" charset="0"/>
                        </a:rPr>
                        <a:t>1st payment</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0008749"/>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CIEMAT</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331,500.00 €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8.29%</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160,213.95 €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21</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STUBA</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24,000.00 €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0.60%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11,599.20 €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068524"/>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Atomki</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21,900.00 €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0.55%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10,584.27 €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22</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TUW</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7,000.00 €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0.18%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3,383.10 €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9629379"/>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CEA</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918,500.00 €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22.96%</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443,911.05 €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23</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UBU</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54,000.00 €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1.35%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26,098.20 €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0022444"/>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4</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CERN</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28,000.00 €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0.70%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13,532.40 €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24</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RUG</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65,000.00 €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1.63%</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31,414.50 €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342917"/>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CVREZ</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59,500.00 €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1.49%</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28,756.35 €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UION</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47,000.00 €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1.18%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22,715.10 €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6318472"/>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6</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ENEA</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22,000.00 €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0.55%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10,632.60 €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26</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JYU</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46,750.00 €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1.17%</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22,594.28 €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343224"/>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7</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ESS</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74,000.00 €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1.85%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35,764.20 €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27</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ULODZ</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79,000.00 €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1.98%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38,180.70 €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7268142"/>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GANIL</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34,250.00 €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0.86%</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16,553.03 €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UMAR</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19,000.00 €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0.48%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9,182.70 €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359208"/>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9</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HZDR</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278,000.00 €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3.60%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69,595.20 €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29</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UPC</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19,500.00 €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0.49%</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9,424.35 €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8205251"/>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CSIC</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92,500.00 €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2.31%</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44,705.25 €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UPM</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195,000.00 €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4.88%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94,243.50 €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7483706"/>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11</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IFIN-HH</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70,100.00 €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1.75%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33,879.33 €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31</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USE</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117,250.00 €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2.93%</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56,666.93 €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3592747"/>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12</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INFN</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74,000.00 €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1.85%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35,764.20 €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32</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USOF</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63,000.00 €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1.58%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30,447.90 €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997567"/>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13</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IRSN</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104,000.00 €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2.60%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50,263.20 €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33</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UU</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163,250.00 €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4.08%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78,898.73 €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6861958"/>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14</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JSI</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82,000.00 €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2.05%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39,630.60 €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34</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ENEN</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14,900.00 €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0.37%</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7,201.17 €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4427598"/>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KIT</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45,500.00 €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1.14%</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21,990.15 €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CNRS</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251,000.00 €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6.28%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121,308.30 €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3537727"/>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16</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LGI</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205,000.00 €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5.13%</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99,076.50 €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35.1</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(AE) UNANTES</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0.00%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2800134"/>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17</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NRG</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47,000.00 €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1.18%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22,715.10 €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35.2</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(AE) IMT</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0.00%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5014015"/>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NTUA</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80,000.00 €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2.00%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38,664.00 €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35.3</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dirty="0">
                          <a:solidFill>
                            <a:srgbClr val="000000"/>
                          </a:solidFill>
                          <a:effectLst/>
                          <a:latin typeface="Arial" panose="020B0604020202020204" pitchFamily="34" charset="0"/>
                          <a:cs typeface="Arial" panose="020B0604020202020204" pitchFamily="34" charset="0"/>
                        </a:rPr>
                        <a:t>(AE) INPG</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0.00%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8644703"/>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19</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PTB</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72,500.00 €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1.81%</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35,039.25 €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36</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JRC</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0.00%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994718"/>
                  </a:ext>
                </a:extLst>
              </a:tr>
              <a:tr h="100869">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20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dirty="0">
                          <a:solidFill>
                            <a:srgbClr val="222222"/>
                          </a:solidFill>
                          <a:effectLst/>
                          <a:latin typeface="Arial" panose="020B0604020202020204" pitchFamily="34" charset="0"/>
                          <a:cs typeface="Arial" panose="020B0604020202020204" pitchFamily="34" charset="0"/>
                        </a:rPr>
                        <a:t>SCK CEN</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194,000.00 €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4.85%</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a:solidFill>
                            <a:srgbClr val="222222"/>
                          </a:solidFill>
                          <a:effectLst/>
                          <a:latin typeface="Arial" panose="020B0604020202020204" pitchFamily="34" charset="0"/>
                          <a:cs typeface="Arial" panose="020B0604020202020204" pitchFamily="34" charset="0"/>
                        </a:rPr>
                        <a:t>93,760.20 €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37</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s-ES" sz="1100" b="0" i="0" u="none" strike="noStrike" dirty="0">
                          <a:solidFill>
                            <a:srgbClr val="000000"/>
                          </a:solidFill>
                          <a:effectLst/>
                          <a:latin typeface="Arial" panose="020B0604020202020204" pitchFamily="34" charset="0"/>
                          <a:cs typeface="Arial" panose="020B0604020202020204" pitchFamily="34" charset="0"/>
                        </a:rPr>
                        <a:t>EPFL</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158,000.00 €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b"/>
                      <a:r>
                        <a:rPr lang="es-ES" sz="1100" b="0" i="0" u="none" strike="noStrike">
                          <a:solidFill>
                            <a:srgbClr val="000000"/>
                          </a:solidFill>
                          <a:effectLst/>
                          <a:latin typeface="Arial" panose="020B0604020202020204" pitchFamily="34" charset="0"/>
                          <a:cs typeface="Arial" panose="020B0604020202020204" pitchFamily="34" charset="0"/>
                        </a:rPr>
                        <a:t> </a:t>
                      </a: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b"/>
                      <a:r>
                        <a:rPr lang="es-ES" sz="1100" b="0" i="0" u="none" strike="noStrike">
                          <a:solidFill>
                            <a:srgbClr val="000000"/>
                          </a:solidFill>
                          <a:effectLst/>
                          <a:latin typeface="Arial" panose="020B0604020202020204" pitchFamily="34" charset="0"/>
                          <a:cs typeface="Arial" panose="020B0604020202020204" pitchFamily="34" charset="0"/>
                        </a:rPr>
                        <a:t> </a:t>
                      </a: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798110296"/>
                  </a:ext>
                </a:extLst>
              </a:tr>
              <a:tr h="100869">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38</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s-ES" sz="1100" b="0" i="0" u="none" strike="noStrike" dirty="0">
                          <a:solidFill>
                            <a:srgbClr val="000000"/>
                          </a:solidFill>
                          <a:effectLst/>
                          <a:latin typeface="Arial" panose="020B0604020202020204" pitchFamily="34" charset="0"/>
                          <a:cs typeface="Arial" panose="020B0604020202020204" pitchFamily="34" charset="0"/>
                        </a:rPr>
                        <a:t>PSI</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616,500.00 €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b"/>
                      <a:r>
                        <a:rPr lang="es-ES" sz="1100" b="0" i="0" u="none" strike="noStrike">
                          <a:solidFill>
                            <a:srgbClr val="000000"/>
                          </a:solidFill>
                          <a:effectLst/>
                          <a:latin typeface="Arial" panose="020B0604020202020204" pitchFamily="34" charset="0"/>
                          <a:cs typeface="Arial" panose="020B0604020202020204" pitchFamily="34" charset="0"/>
                        </a:rPr>
                        <a:t> </a:t>
                      </a: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b"/>
                      <a:r>
                        <a:rPr lang="es-ES" sz="1100" b="0" i="0" u="none" strike="noStrike">
                          <a:solidFill>
                            <a:srgbClr val="000000"/>
                          </a:solidFill>
                          <a:effectLst/>
                          <a:latin typeface="Arial" panose="020B0604020202020204" pitchFamily="34" charset="0"/>
                          <a:cs typeface="Arial" panose="020B0604020202020204" pitchFamily="34" charset="0"/>
                        </a:rPr>
                        <a:t> </a:t>
                      </a: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304188413"/>
                  </a:ext>
                </a:extLst>
              </a:tr>
              <a:tr h="100869">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39</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s-ES" sz="1100" b="0" i="0" u="none" strike="noStrike" dirty="0">
                          <a:solidFill>
                            <a:srgbClr val="000000"/>
                          </a:solidFill>
                          <a:effectLst/>
                          <a:latin typeface="Arial" panose="020B0604020202020204" pitchFamily="34" charset="0"/>
                          <a:cs typeface="Arial" panose="020B0604020202020204" pitchFamily="34" charset="0"/>
                        </a:rPr>
                        <a:t>UKAEA</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16,000.00 €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b"/>
                      <a:r>
                        <a:rPr lang="es-ES" sz="1100" b="0" i="0" u="none" strike="noStrike">
                          <a:solidFill>
                            <a:srgbClr val="000000"/>
                          </a:solidFill>
                          <a:effectLst/>
                          <a:latin typeface="Arial" panose="020B0604020202020204" pitchFamily="34" charset="0"/>
                          <a:cs typeface="Arial" panose="020B0604020202020204" pitchFamily="34" charset="0"/>
                        </a:rPr>
                        <a:t> </a:t>
                      </a: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b"/>
                      <a:r>
                        <a:rPr lang="es-ES" sz="1100" b="0" i="0" u="none" strike="noStrike">
                          <a:solidFill>
                            <a:srgbClr val="000000"/>
                          </a:solidFill>
                          <a:effectLst/>
                          <a:latin typeface="Arial" panose="020B0604020202020204" pitchFamily="34" charset="0"/>
                          <a:cs typeface="Arial" panose="020B0604020202020204" pitchFamily="34" charset="0"/>
                        </a:rPr>
                        <a:t> </a:t>
                      </a: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102597975"/>
                  </a:ext>
                </a:extLst>
              </a:tr>
              <a:tr h="100869">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40</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s-ES" sz="1100" b="0" i="0" u="none" strike="noStrike" dirty="0">
                          <a:solidFill>
                            <a:srgbClr val="000000"/>
                          </a:solidFill>
                          <a:effectLst/>
                          <a:latin typeface="Arial" panose="020B0604020202020204" pitchFamily="34" charset="0"/>
                          <a:cs typeface="Arial" panose="020B0604020202020204" pitchFamily="34" charset="0"/>
                        </a:rPr>
                        <a:t>NPL</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140,000.00 €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b"/>
                      <a:r>
                        <a:rPr lang="es-ES" sz="1100" b="0" i="0" u="none" strike="noStrike">
                          <a:solidFill>
                            <a:srgbClr val="000000"/>
                          </a:solidFill>
                          <a:effectLst/>
                          <a:latin typeface="Arial" panose="020B0604020202020204" pitchFamily="34" charset="0"/>
                          <a:cs typeface="Arial" panose="020B0604020202020204" pitchFamily="34" charset="0"/>
                        </a:rPr>
                        <a:t> </a:t>
                      </a: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b"/>
                      <a:r>
                        <a:rPr lang="es-ES" sz="1100" b="0" i="0" u="none" strike="noStrike">
                          <a:solidFill>
                            <a:srgbClr val="000000"/>
                          </a:solidFill>
                          <a:effectLst/>
                          <a:latin typeface="Arial" panose="020B0604020202020204" pitchFamily="34" charset="0"/>
                          <a:cs typeface="Arial" panose="020B0604020202020204" pitchFamily="34" charset="0"/>
                        </a:rPr>
                        <a:t> </a:t>
                      </a: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344688447"/>
                  </a:ext>
                </a:extLst>
              </a:tr>
              <a:tr h="100869">
                <a:tc>
                  <a:txBody>
                    <a:bodyPr/>
                    <a:lstStyle/>
                    <a:p>
                      <a:pPr algn="ctr" fontAlgn="ct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ctr">
                    <a:lnL>
                      <a:noFill/>
                    </a:lnL>
                    <a:lnR>
                      <a:noFill/>
                    </a:lnR>
                    <a:lnT>
                      <a:noFill/>
                    </a:lnT>
                    <a:lnB>
                      <a:noFill/>
                    </a:lnB>
                    <a:noFill/>
                  </a:tcPr>
                </a:tc>
                <a:tc>
                  <a:txBody>
                    <a:bodyPr/>
                    <a:lstStyle/>
                    <a:p>
                      <a:pPr algn="ctr" fontAlgn="ctr"/>
                      <a:endParaRPr lang="es-ES" sz="1100" b="0" i="0" u="none" strike="noStrike" dirty="0">
                        <a:solidFill>
                          <a:srgbClr val="000000"/>
                        </a:solidFill>
                        <a:effectLst/>
                        <a:latin typeface="Arial" panose="020B0604020202020204" pitchFamily="34" charset="0"/>
                        <a:cs typeface="Arial" panose="020B0604020202020204" pitchFamily="34" charset="0"/>
                      </a:endParaRPr>
                    </a:p>
                  </a:txBody>
                  <a:tcPr marL="4728" marR="4728" marT="4728" marB="0" anchor="ctr">
                    <a:lnL>
                      <a:noFill/>
                    </a:lnL>
                    <a:lnR>
                      <a:noFill/>
                    </a:lnR>
                    <a:lnT>
                      <a:noFill/>
                    </a:lnT>
                    <a:lnB>
                      <a:noFill/>
                    </a:lnB>
                    <a:noFill/>
                  </a:tcPr>
                </a:tc>
                <a:tc>
                  <a:txBody>
                    <a:bodyPr/>
                    <a:lstStyle/>
                    <a:p>
                      <a:pPr algn="ctr" fontAlgn="ct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ctr">
                    <a:lnL>
                      <a:noFill/>
                    </a:lnL>
                    <a:lnR>
                      <a:noFill/>
                    </a:lnR>
                    <a:lnT>
                      <a:noFill/>
                    </a:lnT>
                    <a:lnB>
                      <a:noFill/>
                    </a:lnB>
                    <a:noFill/>
                  </a:tcPr>
                </a:tc>
                <a:tc>
                  <a:txBody>
                    <a:bodyPr/>
                    <a:lstStyle/>
                    <a:p>
                      <a:pPr algn="ctr" fontAlgn="ct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ctr">
                    <a:lnL>
                      <a:noFill/>
                    </a:lnL>
                    <a:lnR>
                      <a:noFill/>
                    </a:lnR>
                    <a:lnT>
                      <a:noFill/>
                    </a:lnT>
                    <a:lnB>
                      <a:noFill/>
                    </a:lnB>
                    <a:noFill/>
                  </a:tcPr>
                </a:tc>
                <a:tc>
                  <a:txBody>
                    <a:bodyPr/>
                    <a:lstStyle/>
                    <a:p>
                      <a:pPr algn="ctr" fontAlgn="ct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ctr">
                    <a:lnL>
                      <a:noFill/>
                    </a:lnL>
                    <a:lnR>
                      <a:noFill/>
                    </a:lnR>
                    <a:lnT>
                      <a:noFill/>
                    </a:lnT>
                    <a:lnB>
                      <a:noFill/>
                    </a:lnB>
                    <a:noFill/>
                  </a:tcPr>
                </a:tc>
                <a:tc>
                  <a:txBody>
                    <a:bodyPr/>
                    <a:lstStyle/>
                    <a:p>
                      <a:pPr algn="l" fontAlgn="b"/>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4728" marR="4728" marT="47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41</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s-ES" sz="1100" b="0" i="0" u="none" strike="noStrike" dirty="0">
                          <a:solidFill>
                            <a:srgbClr val="000000"/>
                          </a:solidFill>
                          <a:effectLst/>
                          <a:latin typeface="Arial" panose="020B0604020202020204" pitchFamily="34" charset="0"/>
                          <a:cs typeface="Arial" panose="020B0604020202020204" pitchFamily="34" charset="0"/>
                        </a:rPr>
                        <a:t>UEDIN</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s-ES" sz="1100" b="0" i="0" u="none" strike="noStrike">
                          <a:solidFill>
                            <a:srgbClr val="000000"/>
                          </a:solidFill>
                          <a:effectLst/>
                          <a:latin typeface="Arial" panose="020B0604020202020204" pitchFamily="34" charset="0"/>
                          <a:cs typeface="Arial" panose="020B0604020202020204" pitchFamily="34" charset="0"/>
                        </a:rPr>
                        <a:t>52,000.00 €</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b"/>
                      <a:r>
                        <a:rPr lang="es-ES" sz="1100" b="0" i="0" u="none" strike="noStrike">
                          <a:solidFill>
                            <a:srgbClr val="000000"/>
                          </a:solidFill>
                          <a:effectLst/>
                          <a:latin typeface="Arial" panose="020B0604020202020204" pitchFamily="34" charset="0"/>
                          <a:cs typeface="Arial" panose="020B0604020202020204" pitchFamily="34" charset="0"/>
                        </a:rPr>
                        <a:t> </a:t>
                      </a: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b"/>
                      <a:r>
                        <a:rPr lang="es-ES" sz="1100" b="0" i="0" u="none" strike="noStrike" dirty="0">
                          <a:solidFill>
                            <a:srgbClr val="000000"/>
                          </a:solidFill>
                          <a:effectLst/>
                          <a:latin typeface="Arial" panose="020B0604020202020204" pitchFamily="34" charset="0"/>
                          <a:cs typeface="Arial" panose="020B0604020202020204" pitchFamily="34" charset="0"/>
                        </a:rPr>
                        <a:t> </a:t>
                      </a:r>
                    </a:p>
                  </a:txBody>
                  <a:tcPr marL="4728" marR="4728" marT="4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438272800"/>
                  </a:ext>
                </a:extLst>
              </a:tr>
            </a:tbl>
          </a:graphicData>
        </a:graphic>
      </p:graphicFrame>
      <p:sp>
        <p:nvSpPr>
          <p:cNvPr id="4" name="CuadroTexto 3">
            <a:extLst>
              <a:ext uri="{FF2B5EF4-FFF2-40B4-BE49-F238E27FC236}">
                <a16:creationId xmlns:a16="http://schemas.microsoft.com/office/drawing/2014/main" id="{B1CD0117-4835-1452-C01C-F64F3747FB02}"/>
              </a:ext>
            </a:extLst>
          </p:cNvPr>
          <p:cNvSpPr txBox="1"/>
          <p:nvPr/>
        </p:nvSpPr>
        <p:spPr>
          <a:xfrm>
            <a:off x="3324703" y="130706"/>
            <a:ext cx="2759089"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1</a:t>
            </a:r>
            <a:r>
              <a:rPr lang="en-GB" sz="2000" b="1" baseline="30000" dirty="0">
                <a:solidFill>
                  <a:srgbClr val="FF0000"/>
                </a:solidFill>
                <a:latin typeface="Arial" panose="020B0604020202020204" pitchFamily="34" charset="0"/>
                <a:cs typeface="Arial" panose="020B0604020202020204" pitchFamily="34" charset="0"/>
              </a:rPr>
              <a:t>st</a:t>
            </a:r>
            <a:r>
              <a:rPr lang="en-GB" sz="2000" b="1" dirty="0">
                <a:solidFill>
                  <a:srgbClr val="FF0000"/>
                </a:solidFill>
                <a:latin typeface="Arial" panose="020B0604020202020204" pitchFamily="34" charset="0"/>
                <a:cs typeface="Arial" panose="020B0604020202020204" pitchFamily="34" charset="0"/>
              </a:rPr>
              <a:t> payment proposal</a:t>
            </a:r>
          </a:p>
        </p:txBody>
      </p:sp>
      <p:sp>
        <p:nvSpPr>
          <p:cNvPr id="2" name="Footer Placeholder 2">
            <a:extLst>
              <a:ext uri="{FF2B5EF4-FFF2-40B4-BE49-F238E27FC236}">
                <a16:creationId xmlns:a16="http://schemas.microsoft.com/office/drawing/2014/main" id="{17B1AA01-9E7F-36E5-6D09-B3242F6ACD0F}"/>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
        <p:nvSpPr>
          <p:cNvPr id="5" name="Slide Number Placeholder 3">
            <a:extLst>
              <a:ext uri="{FF2B5EF4-FFF2-40B4-BE49-F238E27FC236}">
                <a16:creationId xmlns:a16="http://schemas.microsoft.com/office/drawing/2014/main" id="{86FB6295-D66A-952D-4D8B-D6837B772BB7}"/>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16</a:t>
            </a:fld>
            <a:endParaRPr lang="en-GB" dirty="0"/>
          </a:p>
        </p:txBody>
      </p:sp>
    </p:spTree>
    <p:extLst>
      <p:ext uri="{BB962C8B-B14F-4D97-AF65-F5344CB8AC3E}">
        <p14:creationId xmlns:p14="http://schemas.microsoft.com/office/powerpoint/2010/main" val="2338885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71A8C-8E29-B707-263C-DECFB64D33A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91B9C7C-E27A-4CC7-A040-6DB3D56C2B01}"/>
              </a:ext>
            </a:extLst>
          </p:cNvPr>
          <p:cNvSpPr txBox="1"/>
          <p:nvPr/>
        </p:nvSpPr>
        <p:spPr>
          <a:xfrm>
            <a:off x="356191" y="766732"/>
            <a:ext cx="8431618" cy="3416320"/>
          </a:xfrm>
          <a:prstGeom prst="rect">
            <a:avLst/>
          </a:prstGeom>
          <a:noFill/>
        </p:spPr>
        <p:txBody>
          <a:bodyPr wrap="square">
            <a:spAutoFit/>
          </a:bodyPr>
          <a:lstStyle/>
          <a:p>
            <a:r>
              <a:rPr lang="en-GB" noProof="0" dirty="0">
                <a:effectLst/>
                <a:latin typeface="Arial" panose="020B0604020202020204" pitchFamily="34" charset="0"/>
              </a:rPr>
              <a:t>Formal decisions of the GA:</a:t>
            </a:r>
          </a:p>
          <a:p>
            <a:endParaRPr lang="en-GB" dirty="0">
              <a:latin typeface="Arial" panose="020B0604020202020204" pitchFamily="34" charset="0"/>
            </a:endParaRPr>
          </a:p>
          <a:p>
            <a:r>
              <a:rPr lang="en-GB" dirty="0">
                <a:latin typeface="Arial" panose="020B0604020202020204" pitchFamily="34" charset="0"/>
              </a:rPr>
              <a:t>Is the general rule for distributing the funding accepted?</a:t>
            </a:r>
          </a:p>
          <a:p>
            <a:endParaRPr lang="en-GB" dirty="0">
              <a:latin typeface="Arial" panose="020B0604020202020204" pitchFamily="34" charset="0"/>
            </a:endParaRPr>
          </a:p>
          <a:p>
            <a:r>
              <a:rPr lang="en-GB" dirty="0">
                <a:latin typeface="Arial" panose="020B0604020202020204" pitchFamily="34" charset="0"/>
              </a:rPr>
              <a:t>Is there any beneficiary will to lower the amount of its 1</a:t>
            </a:r>
            <a:r>
              <a:rPr lang="en-GB" baseline="30000" dirty="0">
                <a:latin typeface="Arial" panose="020B0604020202020204" pitchFamily="34" charset="0"/>
              </a:rPr>
              <a:t>st</a:t>
            </a:r>
            <a:r>
              <a:rPr lang="en-GB" dirty="0">
                <a:latin typeface="Arial" panose="020B0604020202020204" pitchFamily="34" charset="0"/>
              </a:rPr>
              <a:t> payment?</a:t>
            </a:r>
          </a:p>
          <a:p>
            <a:endParaRPr lang="en-GB" dirty="0">
              <a:latin typeface="Arial" panose="020B0604020202020204" pitchFamily="34" charset="0"/>
            </a:endParaRPr>
          </a:p>
          <a:p>
            <a:r>
              <a:rPr lang="en-GB" noProof="0" dirty="0">
                <a:latin typeface="Arial" panose="020B0604020202020204" pitchFamily="34" charset="0"/>
              </a:rPr>
              <a:t>Is it accept</a:t>
            </a:r>
            <a:r>
              <a:rPr lang="en-GB" dirty="0">
                <a:latin typeface="Arial" panose="020B0604020202020204" pitchFamily="34" charset="0"/>
              </a:rPr>
              <a:t>ed that the Coordinator keeps 64,762.20 € as a pool for the T&amp;S funding of accepted proposals of beneficiaries approved in WP6?</a:t>
            </a: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r>
              <a:rPr lang="en-GB" dirty="0">
                <a:latin typeface="Arial" panose="020B0604020202020204" pitchFamily="34" charset="0"/>
              </a:rPr>
              <a:t> </a:t>
            </a:r>
            <a:endParaRPr lang="en-GB" noProof="0" dirty="0">
              <a:latin typeface="Arial" panose="020B0604020202020204" pitchFamily="34" charset="0"/>
            </a:endParaRPr>
          </a:p>
        </p:txBody>
      </p:sp>
      <p:sp>
        <p:nvSpPr>
          <p:cNvPr id="4" name="CuadroTexto 3">
            <a:extLst>
              <a:ext uri="{FF2B5EF4-FFF2-40B4-BE49-F238E27FC236}">
                <a16:creationId xmlns:a16="http://schemas.microsoft.com/office/drawing/2014/main" id="{4D1824AE-136A-4A6E-BB3B-0074E1A8C453}"/>
              </a:ext>
            </a:extLst>
          </p:cNvPr>
          <p:cNvSpPr txBox="1"/>
          <p:nvPr/>
        </p:nvSpPr>
        <p:spPr>
          <a:xfrm>
            <a:off x="3873732" y="236427"/>
            <a:ext cx="1396536"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Payments</a:t>
            </a:r>
          </a:p>
        </p:txBody>
      </p:sp>
      <p:sp>
        <p:nvSpPr>
          <p:cNvPr id="5" name="Slide Number Placeholder 3">
            <a:extLst>
              <a:ext uri="{FF2B5EF4-FFF2-40B4-BE49-F238E27FC236}">
                <a16:creationId xmlns:a16="http://schemas.microsoft.com/office/drawing/2014/main" id="{3DF81E85-D23F-F16C-28D4-2F1153CA0FC4}"/>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17</a:t>
            </a:fld>
            <a:endParaRPr lang="en-GB" dirty="0"/>
          </a:p>
        </p:txBody>
      </p:sp>
      <p:sp>
        <p:nvSpPr>
          <p:cNvPr id="6" name="Footer Placeholder 2">
            <a:extLst>
              <a:ext uri="{FF2B5EF4-FFF2-40B4-BE49-F238E27FC236}">
                <a16:creationId xmlns:a16="http://schemas.microsoft.com/office/drawing/2014/main" id="{CF33B5F7-E577-C651-98A4-B85EEAF52BAB}"/>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Tree>
    <p:extLst>
      <p:ext uri="{BB962C8B-B14F-4D97-AF65-F5344CB8AC3E}">
        <p14:creationId xmlns:p14="http://schemas.microsoft.com/office/powerpoint/2010/main" val="3246021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5A08A-71C8-93D4-C4A8-28CD0DBD40E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BB5BE620-04B5-38AA-8662-A901930F7049}"/>
              </a:ext>
            </a:extLst>
          </p:cNvPr>
          <p:cNvSpPr txBox="1"/>
          <p:nvPr/>
        </p:nvSpPr>
        <p:spPr>
          <a:xfrm>
            <a:off x="2286757" y="141216"/>
            <a:ext cx="4570482"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Status of the consortium agreement</a:t>
            </a:r>
          </a:p>
        </p:txBody>
      </p:sp>
      <p:sp>
        <p:nvSpPr>
          <p:cNvPr id="3" name="Footer Placeholder 2">
            <a:extLst>
              <a:ext uri="{FF2B5EF4-FFF2-40B4-BE49-F238E27FC236}">
                <a16:creationId xmlns:a16="http://schemas.microsoft.com/office/drawing/2014/main" id="{8EEA6250-1221-FBA6-3C68-83CB76377634}"/>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
        <p:nvSpPr>
          <p:cNvPr id="7" name="Slide Number Placeholder 3">
            <a:extLst>
              <a:ext uri="{FF2B5EF4-FFF2-40B4-BE49-F238E27FC236}">
                <a16:creationId xmlns:a16="http://schemas.microsoft.com/office/drawing/2014/main" id="{50216FBC-BA6E-9638-E9D4-517D60E4B8CA}"/>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18</a:t>
            </a:fld>
            <a:endParaRPr lang="en-GB" dirty="0"/>
          </a:p>
        </p:txBody>
      </p:sp>
      <p:pic>
        <p:nvPicPr>
          <p:cNvPr id="5" name="Imagen 4" descr="Imagen que contiene Diagrama&#10;&#10;Descripción generada automáticamente">
            <a:extLst>
              <a:ext uri="{FF2B5EF4-FFF2-40B4-BE49-F238E27FC236}">
                <a16:creationId xmlns:a16="http://schemas.microsoft.com/office/drawing/2014/main" id="{B6229AF7-CEA8-3325-8FC1-42F5AF6838F1}"/>
              </a:ext>
            </a:extLst>
          </p:cNvPr>
          <p:cNvPicPr>
            <a:picLocks noChangeAspect="1"/>
          </p:cNvPicPr>
          <p:nvPr/>
        </p:nvPicPr>
        <p:blipFill>
          <a:blip r:embed="rId3"/>
          <a:stretch>
            <a:fillRect/>
          </a:stretch>
        </p:blipFill>
        <p:spPr>
          <a:xfrm>
            <a:off x="1529166" y="541328"/>
            <a:ext cx="6085665" cy="5722883"/>
          </a:xfrm>
          <a:prstGeom prst="rect">
            <a:avLst/>
          </a:prstGeom>
        </p:spPr>
      </p:pic>
      <p:sp>
        <p:nvSpPr>
          <p:cNvPr id="9" name="CuadroTexto 8">
            <a:extLst>
              <a:ext uri="{FF2B5EF4-FFF2-40B4-BE49-F238E27FC236}">
                <a16:creationId xmlns:a16="http://schemas.microsoft.com/office/drawing/2014/main" id="{264217C6-8A84-8FEB-7E62-F7E3F00A4C52}"/>
              </a:ext>
            </a:extLst>
          </p:cNvPr>
          <p:cNvSpPr txBox="1"/>
          <p:nvPr/>
        </p:nvSpPr>
        <p:spPr>
          <a:xfrm>
            <a:off x="458876" y="2802604"/>
            <a:ext cx="3091148" cy="1200329"/>
          </a:xfrm>
          <a:prstGeom prst="rect">
            <a:avLst/>
          </a:prstGeom>
          <a:noFill/>
        </p:spPr>
        <p:txBody>
          <a:bodyPr wrap="square">
            <a:spAutoFit/>
          </a:bodyPr>
          <a:lstStyle/>
          <a:p>
            <a:r>
              <a:rPr lang="en-GB" sz="1800" dirty="0">
                <a:effectLst/>
                <a:latin typeface="Arial" panose="020B0604020202020204" pitchFamily="34" charset="0"/>
                <a:cs typeface="Arial" panose="020B0604020202020204" pitchFamily="34" charset="0"/>
              </a:rPr>
              <a:t>Based on DESCA version 1, December 2021, adapted for the participation of Associated Partners.</a:t>
            </a:r>
          </a:p>
        </p:txBody>
      </p:sp>
    </p:spTree>
    <p:extLst>
      <p:ext uri="{BB962C8B-B14F-4D97-AF65-F5344CB8AC3E}">
        <p14:creationId xmlns:p14="http://schemas.microsoft.com/office/powerpoint/2010/main" val="386986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088E5-BE32-3139-0F93-DED1FF29C9F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35A14E-A347-7762-32FC-E2CCFF4BC67B}"/>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
        <p:nvSpPr>
          <p:cNvPr id="7" name="Slide Number Placeholder 3">
            <a:extLst>
              <a:ext uri="{FF2B5EF4-FFF2-40B4-BE49-F238E27FC236}">
                <a16:creationId xmlns:a16="http://schemas.microsoft.com/office/drawing/2014/main" id="{528B936E-657B-7F1B-55F2-680640A20CD2}"/>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19</a:t>
            </a:fld>
            <a:endParaRPr lang="en-GB" dirty="0"/>
          </a:p>
        </p:txBody>
      </p:sp>
      <p:pic>
        <p:nvPicPr>
          <p:cNvPr id="6" name="Imagen 5" descr="Tabla&#10;&#10;Descripción generada automáticamente">
            <a:extLst>
              <a:ext uri="{FF2B5EF4-FFF2-40B4-BE49-F238E27FC236}">
                <a16:creationId xmlns:a16="http://schemas.microsoft.com/office/drawing/2014/main" id="{34F76BF7-3033-2E58-317A-A87C0CBC075F}"/>
              </a:ext>
            </a:extLst>
          </p:cNvPr>
          <p:cNvPicPr>
            <a:picLocks noChangeAspect="1"/>
          </p:cNvPicPr>
          <p:nvPr/>
        </p:nvPicPr>
        <p:blipFill>
          <a:blip r:embed="rId3"/>
          <a:stretch>
            <a:fillRect/>
          </a:stretch>
        </p:blipFill>
        <p:spPr>
          <a:xfrm>
            <a:off x="1570430" y="541328"/>
            <a:ext cx="6003138" cy="5659821"/>
          </a:xfrm>
          <a:prstGeom prst="rect">
            <a:avLst/>
          </a:prstGeom>
        </p:spPr>
      </p:pic>
      <p:sp>
        <p:nvSpPr>
          <p:cNvPr id="8" name="CuadroTexto 7">
            <a:extLst>
              <a:ext uri="{FF2B5EF4-FFF2-40B4-BE49-F238E27FC236}">
                <a16:creationId xmlns:a16="http://schemas.microsoft.com/office/drawing/2014/main" id="{6FCF4118-B019-229C-0515-763E6CFA0CDE}"/>
              </a:ext>
            </a:extLst>
          </p:cNvPr>
          <p:cNvSpPr txBox="1"/>
          <p:nvPr/>
        </p:nvSpPr>
        <p:spPr>
          <a:xfrm>
            <a:off x="2286757" y="141216"/>
            <a:ext cx="4570482"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Status of the consortium agreement</a:t>
            </a:r>
          </a:p>
        </p:txBody>
      </p:sp>
    </p:spTree>
    <p:extLst>
      <p:ext uri="{BB962C8B-B14F-4D97-AF65-F5344CB8AC3E}">
        <p14:creationId xmlns:p14="http://schemas.microsoft.com/office/powerpoint/2010/main" val="229601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C4745BB-4F14-A16E-DC35-04E2BE765270}"/>
              </a:ext>
            </a:extLst>
          </p:cNvPr>
          <p:cNvSpPr txBox="1"/>
          <p:nvPr/>
        </p:nvSpPr>
        <p:spPr>
          <a:xfrm>
            <a:off x="4144639" y="141216"/>
            <a:ext cx="1127232"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Agenda</a:t>
            </a:r>
          </a:p>
        </p:txBody>
      </p:sp>
      <p:sp>
        <p:nvSpPr>
          <p:cNvPr id="2" name="Footer Placeholder 2">
            <a:extLst>
              <a:ext uri="{FF2B5EF4-FFF2-40B4-BE49-F238E27FC236}">
                <a16:creationId xmlns:a16="http://schemas.microsoft.com/office/drawing/2014/main" id="{A8C139B3-3306-DBB9-16DE-FA14206514BA}"/>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
        <p:nvSpPr>
          <p:cNvPr id="5" name="Slide Number Placeholder 3">
            <a:extLst>
              <a:ext uri="{FF2B5EF4-FFF2-40B4-BE49-F238E27FC236}">
                <a16:creationId xmlns:a16="http://schemas.microsoft.com/office/drawing/2014/main" id="{68B4DC2D-739E-A21D-E850-177A0C2E1501}"/>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2</a:t>
            </a:fld>
            <a:endParaRPr lang="en-GB"/>
          </a:p>
        </p:txBody>
      </p:sp>
      <p:sp>
        <p:nvSpPr>
          <p:cNvPr id="6" name="CuadroTexto 5">
            <a:extLst>
              <a:ext uri="{FF2B5EF4-FFF2-40B4-BE49-F238E27FC236}">
                <a16:creationId xmlns:a16="http://schemas.microsoft.com/office/drawing/2014/main" id="{C7C41A6D-EC5D-B782-8635-E9CCB7D6F74F}"/>
              </a:ext>
            </a:extLst>
          </p:cNvPr>
          <p:cNvSpPr txBox="1"/>
          <p:nvPr/>
        </p:nvSpPr>
        <p:spPr>
          <a:xfrm>
            <a:off x="276446" y="1148316"/>
            <a:ext cx="8346559" cy="46519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Constitution of the General Assembly</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Identification of participants, delegations and quorum</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Chairing the General Assembly</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Distribution of the 1</a:t>
            </a:r>
            <a:r>
              <a:rPr lang="en-GB" sz="2000" baseline="30000" dirty="0">
                <a:latin typeface="Arial" panose="020B0604020202020204" pitchFamily="34" charset="0"/>
                <a:cs typeface="Arial" panose="020B0604020202020204" pitchFamily="34" charset="0"/>
              </a:rPr>
              <a:t>st</a:t>
            </a:r>
            <a:r>
              <a:rPr lang="en-GB" sz="2000" dirty="0">
                <a:latin typeface="Arial" panose="020B0604020202020204" pitchFamily="34" charset="0"/>
                <a:cs typeface="Arial" panose="020B0604020202020204" pitchFamily="34" charset="0"/>
              </a:rPr>
              <a:t> EC payment</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Consortium Agreement finalization</a:t>
            </a:r>
          </a:p>
          <a:p>
            <a:pPr marL="285750" indent="-285750">
              <a:lnSpc>
                <a:spcPct val="150000"/>
              </a:lnSpc>
              <a:buFontTx/>
              <a:buChar char="-"/>
            </a:pPr>
            <a:r>
              <a:rPr lang="en-GB" sz="2000" dirty="0">
                <a:latin typeface="Arial" panose="020B0604020202020204" pitchFamily="34" charset="0"/>
                <a:cs typeface="Arial" panose="020B0604020202020204" pitchFamily="34" charset="0"/>
              </a:rPr>
              <a:t>Partner requests</a:t>
            </a:r>
          </a:p>
          <a:p>
            <a:pPr marL="285750" indent="-285750">
              <a:lnSpc>
                <a:spcPct val="150000"/>
              </a:lnSpc>
              <a:buFontTx/>
              <a:buChar char="-"/>
            </a:pPr>
            <a:r>
              <a:rPr lang="en-GB" sz="2000" dirty="0">
                <a:latin typeface="Arial" panose="020B0604020202020204" pitchFamily="34" charset="0"/>
                <a:cs typeface="Arial" panose="020B0604020202020204" pitchFamily="34" charset="0"/>
              </a:rPr>
              <a:t>Distribution and modification of the revised version</a:t>
            </a:r>
          </a:p>
          <a:p>
            <a:pPr marL="285750" indent="-285750">
              <a:lnSpc>
                <a:spcPct val="150000"/>
              </a:lnSpc>
              <a:buFontTx/>
              <a:buChar char="-"/>
            </a:pPr>
            <a:r>
              <a:rPr lang="en-GB" sz="2000" dirty="0">
                <a:latin typeface="Arial" panose="020B0604020202020204" pitchFamily="34" charset="0"/>
                <a:cs typeface="Arial" panose="020B0604020202020204" pitchFamily="34" charset="0"/>
              </a:rPr>
              <a:t>Signature process</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Election of the WP6 PAC</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AOB</a:t>
            </a:r>
          </a:p>
        </p:txBody>
      </p:sp>
    </p:spTree>
    <p:extLst>
      <p:ext uri="{BB962C8B-B14F-4D97-AF65-F5344CB8AC3E}">
        <p14:creationId xmlns:p14="http://schemas.microsoft.com/office/powerpoint/2010/main" val="127252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CCFA8-5283-FFB6-4C03-AC2D76A058B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267A380E-F2FF-64D5-427D-8CEB9C27F52C}"/>
              </a:ext>
            </a:extLst>
          </p:cNvPr>
          <p:cNvSpPr txBox="1"/>
          <p:nvPr/>
        </p:nvSpPr>
        <p:spPr>
          <a:xfrm>
            <a:off x="290622" y="590229"/>
            <a:ext cx="8562754" cy="5712526"/>
          </a:xfrm>
          <a:prstGeom prst="rect">
            <a:avLst/>
          </a:prstGeom>
          <a:noFill/>
        </p:spPr>
        <p:txBody>
          <a:bodyPr wrap="square" rtlCol="0">
            <a:spAutoFit/>
          </a:bodyPr>
          <a:lstStyle/>
          <a:p>
            <a:pPr algn="just">
              <a:lnSpc>
                <a:spcPct val="120000"/>
              </a:lnSpc>
            </a:pPr>
            <a:r>
              <a:rPr lang="en-GB" sz="1800" noProof="0" dirty="0">
                <a:effectLst/>
                <a:latin typeface="Arial" panose="020B0604020202020204" pitchFamily="34" charset="0"/>
                <a:ea typeface="Calibri" panose="020F0502020204030204" pitchFamily="34" charset="0"/>
                <a:cs typeface="Times New Roman" panose="02020603050405020304" pitchFamily="18" charset="0"/>
              </a:rPr>
              <a:t>Comments received so far:</a:t>
            </a:r>
          </a:p>
          <a:p>
            <a:pPr algn="just">
              <a:lnSpc>
                <a:spcPct val="120000"/>
              </a:lnSpc>
            </a:pPr>
            <a:endParaRPr lang="en-GB" sz="1800" noProof="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20000"/>
              </a:lnSpc>
              <a:buFontTx/>
              <a:buChar char="-"/>
            </a:pPr>
            <a:r>
              <a:rPr lang="en-GB" noProof="0" dirty="0">
                <a:latin typeface="Arial" panose="020B0604020202020204" pitchFamily="34" charset="0"/>
                <a:ea typeface="Calibri" panose="020F0502020204030204" pitchFamily="34" charset="0"/>
                <a:cs typeface="Times New Roman" panose="02020603050405020304" pitchFamily="18" charset="0"/>
              </a:rPr>
              <a:t>About the inclusion of Associated parties (done in the new version) and all relevant sections.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20000"/>
              </a:lnSpc>
              <a:buFontTx/>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About the election of the cha</a:t>
            </a:r>
            <a:r>
              <a:rPr lang="en-GB" dirty="0">
                <a:latin typeface="Arial" panose="020B0604020202020204" pitchFamily="34" charset="0"/>
                <a:ea typeface="Calibri" panose="020F0502020204030204" pitchFamily="34" charset="0"/>
                <a:cs typeface="Times New Roman" panose="02020603050405020304" pitchFamily="18" charset="0"/>
              </a:rPr>
              <a:t>irperson of the GA.</a:t>
            </a:r>
          </a:p>
          <a:p>
            <a:pPr marL="285750" indent="-285750" algn="just">
              <a:lnSpc>
                <a:spcPct val="120000"/>
              </a:lnSpc>
              <a:buFontTx/>
              <a:buChar char="-"/>
            </a:pPr>
            <a:r>
              <a:rPr lang="en-GB" dirty="0">
                <a:latin typeface="Arial" panose="020B0604020202020204" pitchFamily="34" charset="0"/>
                <a:ea typeface="Calibri" panose="020F0502020204030204" pitchFamily="34" charset="0"/>
                <a:cs typeface="Times New Roman" panose="02020603050405020304" pitchFamily="18" charset="0"/>
              </a:rPr>
              <a:t>Comments on the structure</a:t>
            </a:r>
            <a:r>
              <a:rPr lang="en-GB" dirty="0">
                <a:latin typeface="Arial" panose="020B0604020202020204" pitchFamily="34" charset="0"/>
                <a:ea typeface="Calibri" panose="020F0502020204030204" pitchFamily="34" charset="0"/>
                <a:cs typeface="Times New Roman" panose="02020603050405020304" pitchFamily="18" charset="0"/>
                <a:sym typeface="Wingdings" pitchFamily="2" charset="2"/>
              </a:rPr>
              <a:t> (ExCom)</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20000"/>
              </a:lnSpc>
              <a:buFontTx/>
              <a:buChar char="-"/>
            </a:pPr>
            <a:r>
              <a:rPr lang="en-GB" dirty="0">
                <a:latin typeface="Arial" panose="020B0604020202020204" pitchFamily="34" charset="0"/>
                <a:ea typeface="Calibri" panose="020F0502020204030204" pitchFamily="34" charset="0"/>
                <a:cs typeface="Times New Roman" panose="02020603050405020304" pitchFamily="18" charset="0"/>
              </a:rPr>
              <a:t>About the non-use of the data for military applications.</a:t>
            </a:r>
          </a:p>
          <a:p>
            <a:pPr marL="285750" indent="-285750" algn="just">
              <a:lnSpc>
                <a:spcPct val="120000"/>
              </a:lnSpc>
              <a:buFontTx/>
              <a:buChar char="-"/>
            </a:pPr>
            <a:r>
              <a:rPr lang="en-GB" dirty="0">
                <a:latin typeface="Arial" panose="020B0604020202020204" pitchFamily="34" charset="0"/>
                <a:ea typeface="Calibri" panose="020F0502020204030204" pitchFamily="34" charset="0"/>
                <a:cs typeface="Times New Roman" panose="02020603050405020304" pitchFamily="18" charset="0"/>
              </a:rPr>
              <a:t>About including the term funding agency (associated partners).</a:t>
            </a:r>
          </a:p>
          <a:p>
            <a:pPr marL="285750" indent="-285750" algn="just">
              <a:lnSpc>
                <a:spcPct val="120000"/>
              </a:lnSpc>
              <a:buFontTx/>
              <a:buChar char="-"/>
            </a:pPr>
            <a:r>
              <a:rPr lang="en-GB" dirty="0">
                <a:latin typeface="Arial" panose="020B0604020202020204" pitchFamily="34" charset="0"/>
                <a:ea typeface="Calibri" panose="020F0502020204030204" pitchFamily="34" charset="0"/>
                <a:cs typeface="Times New Roman" panose="02020603050405020304" pitchFamily="18" charset="0"/>
              </a:rPr>
              <a:t>About replacing the term “Affiliated entities” by “Entities under the same control” (new DESCA version after we started to prepare the CA).</a:t>
            </a:r>
          </a:p>
          <a:p>
            <a:pPr algn="just">
              <a:lnSpc>
                <a:spcPct val="120000"/>
              </a:lnSpc>
            </a:pPr>
            <a:r>
              <a:rPr lang="en-GB" dirty="0">
                <a:latin typeface="Arial" panose="020B0604020202020204" pitchFamily="34" charset="0"/>
                <a:ea typeface="Calibri" panose="020F0502020204030204" pitchFamily="34" charset="0"/>
                <a:cs typeface="Times New Roman" panose="02020603050405020304" pitchFamily="18" charset="0"/>
              </a:rPr>
              <a:t>…</a:t>
            </a:r>
            <a:endParaRPr lang="en-GB" noProof="0" dirty="0">
              <a:latin typeface="Arial" panose="020B0604020202020204" pitchFamily="34" charset="0"/>
              <a:ea typeface="Calibri" panose="020F0502020204030204" pitchFamily="34" charset="0"/>
              <a:cs typeface="Times New Roman" panose="02020603050405020304" pitchFamily="18" charset="0"/>
            </a:endParaRPr>
          </a:p>
          <a:p>
            <a:pPr algn="just">
              <a:lnSpc>
                <a:spcPct val="12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 new version of the CA including them is </a:t>
            </a:r>
            <a:r>
              <a:rPr lang="en-GB" dirty="0">
                <a:latin typeface="Arial" panose="020B0604020202020204" pitchFamily="34" charset="0"/>
                <a:ea typeface="Calibri" panose="020F0502020204030204" pitchFamily="34" charset="0"/>
                <a:cs typeface="Times New Roman" panose="02020603050405020304" pitchFamily="18" charset="0"/>
              </a:rPr>
              <a:t>on the way and will be made available at the LGI Teams site. Every partner should add the comments / modifications and will be able to see what the others have written.</a:t>
            </a:r>
          </a:p>
          <a:p>
            <a:pPr algn="just">
              <a:lnSpc>
                <a:spcPct val="120000"/>
              </a:lnSpc>
            </a:pPr>
            <a:r>
              <a:rPr lang="en-GB" dirty="0">
                <a:latin typeface="Arial" panose="020B0604020202020204" pitchFamily="34" charset="0"/>
                <a:ea typeface="Calibri" panose="020F0502020204030204" pitchFamily="34" charset="0"/>
                <a:cs typeface="Times New Roman" panose="02020603050405020304" pitchFamily="18" charset="0"/>
              </a:rPr>
              <a:t>Please make the minimum number of comments. It is not easy to find an agreement among 43 different legal departments!</a:t>
            </a:r>
          </a:p>
          <a:p>
            <a:pPr algn="just">
              <a:lnSpc>
                <a:spcPct val="120000"/>
              </a:lnSpc>
            </a:pPr>
            <a:r>
              <a:rPr lang="en-GB" b="1" dirty="0">
                <a:latin typeface="Arial" panose="020B0604020202020204" pitchFamily="34" charset="0"/>
                <a:ea typeface="Calibri" panose="020F0502020204030204" pitchFamily="34" charset="0"/>
                <a:cs typeface="Times New Roman" panose="02020603050405020304" pitchFamily="18" charset="0"/>
              </a:rPr>
              <a:t>Deadline for submitting the comments: 15</a:t>
            </a:r>
            <a:r>
              <a:rPr lang="en-GB" b="1" baseline="30000" dirty="0">
                <a:latin typeface="Arial" panose="020B0604020202020204" pitchFamily="34" charset="0"/>
                <a:ea typeface="Calibri" panose="020F0502020204030204" pitchFamily="34" charset="0"/>
                <a:cs typeface="Times New Roman" panose="02020603050405020304" pitchFamily="18" charset="0"/>
              </a:rPr>
              <a:t>th</a:t>
            </a:r>
            <a:r>
              <a:rPr lang="en-GB" b="1" dirty="0">
                <a:latin typeface="Arial" panose="020B0604020202020204" pitchFamily="34" charset="0"/>
                <a:ea typeface="Calibri" panose="020F0502020204030204" pitchFamily="34" charset="0"/>
                <a:cs typeface="Times New Roman" panose="02020603050405020304" pitchFamily="18" charset="0"/>
              </a:rPr>
              <a:t> of November.</a:t>
            </a:r>
            <a:endParaRPr lang="en-GB" b="1" noProof="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1FBACDA-EF3A-906C-A7D1-C9C3448F8F80}"/>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
        <p:nvSpPr>
          <p:cNvPr id="7" name="Slide Number Placeholder 3">
            <a:extLst>
              <a:ext uri="{FF2B5EF4-FFF2-40B4-BE49-F238E27FC236}">
                <a16:creationId xmlns:a16="http://schemas.microsoft.com/office/drawing/2014/main" id="{E1C36490-62E4-5A2C-BB45-998608769981}"/>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20</a:t>
            </a:fld>
            <a:endParaRPr lang="en-GB" dirty="0"/>
          </a:p>
        </p:txBody>
      </p:sp>
      <p:sp>
        <p:nvSpPr>
          <p:cNvPr id="2" name="CuadroTexto 1">
            <a:extLst>
              <a:ext uri="{FF2B5EF4-FFF2-40B4-BE49-F238E27FC236}">
                <a16:creationId xmlns:a16="http://schemas.microsoft.com/office/drawing/2014/main" id="{5E51B347-8DC5-8ABD-6264-F161A4C7FD27}"/>
              </a:ext>
            </a:extLst>
          </p:cNvPr>
          <p:cNvSpPr txBox="1"/>
          <p:nvPr/>
        </p:nvSpPr>
        <p:spPr>
          <a:xfrm>
            <a:off x="2286757" y="141216"/>
            <a:ext cx="4570482"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Status of the consortium agreement</a:t>
            </a:r>
          </a:p>
        </p:txBody>
      </p:sp>
    </p:spTree>
    <p:extLst>
      <p:ext uri="{BB962C8B-B14F-4D97-AF65-F5344CB8AC3E}">
        <p14:creationId xmlns:p14="http://schemas.microsoft.com/office/powerpoint/2010/main" val="1003705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40DC4-BA6E-EAEC-0DFB-2AD90354880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973C4171-F81D-A9E4-175C-0EAFC585BF96}"/>
              </a:ext>
            </a:extLst>
          </p:cNvPr>
          <p:cNvSpPr txBox="1"/>
          <p:nvPr/>
        </p:nvSpPr>
        <p:spPr>
          <a:xfrm>
            <a:off x="290623" y="751344"/>
            <a:ext cx="8562754" cy="5308120"/>
          </a:xfrm>
          <a:prstGeom prst="rect">
            <a:avLst/>
          </a:prstGeom>
          <a:noFill/>
        </p:spPr>
        <p:txBody>
          <a:bodyPr wrap="square" rtlCol="0">
            <a:spAutoFit/>
          </a:bodyPr>
          <a:lstStyle/>
          <a:p>
            <a:pPr algn="just">
              <a:lnSpc>
                <a:spcPct val="120000"/>
              </a:lnSpc>
              <a:spcBef>
                <a:spcPts val="1200"/>
              </a:spcBef>
              <a:spcAft>
                <a:spcPts val="12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organisational structure of the consortium shall comprise the following Consortium Bodies:</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20000"/>
              </a:lnSpc>
              <a:spcBef>
                <a:spcPts val="1200"/>
              </a:spcBef>
              <a:spcAft>
                <a:spcPts val="12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a:t>
            </a:r>
            <a:r>
              <a:rPr lang="en-GB" sz="1800" b="1" dirty="0">
                <a:effectLst/>
                <a:latin typeface="Arial" panose="020B0604020202020204" pitchFamily="34" charset="0"/>
                <a:ea typeface="Calibri" panose="020F0502020204030204" pitchFamily="34" charset="0"/>
                <a:cs typeface="Times New Roman" panose="02020603050405020304" pitchFamily="18" charset="0"/>
              </a:rPr>
              <a:t>General Assembly</a:t>
            </a:r>
            <a:r>
              <a:rPr lang="en-GB" sz="1800" dirty="0">
                <a:effectLst/>
                <a:latin typeface="Arial" panose="020B0604020202020204" pitchFamily="34" charset="0"/>
                <a:ea typeface="Calibri" panose="020F0502020204030204" pitchFamily="34" charset="0"/>
                <a:cs typeface="Times New Roman" panose="02020603050405020304" pitchFamily="18" charset="0"/>
              </a:rPr>
              <a:t> is the ultimate decision-making body of the consortium.</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20000"/>
              </a:lnSpc>
              <a:spcBef>
                <a:spcPts val="1200"/>
              </a:spcBef>
              <a:spcAft>
                <a:spcPts val="4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a:t>
            </a:r>
            <a:r>
              <a:rPr lang="en-GB" sz="1800" b="1" dirty="0">
                <a:effectLst/>
                <a:latin typeface="Arial" panose="020B0604020202020204" pitchFamily="34" charset="0"/>
                <a:ea typeface="Calibri" panose="020F0502020204030204" pitchFamily="34" charset="0"/>
                <a:cs typeface="Times New Roman" panose="02020603050405020304" pitchFamily="18" charset="0"/>
              </a:rPr>
              <a:t>Executive Committee</a:t>
            </a:r>
            <a:r>
              <a:rPr lang="en-GB" sz="1800" dirty="0">
                <a:effectLst/>
                <a:latin typeface="Arial" panose="020B0604020202020204" pitchFamily="34" charset="0"/>
                <a:ea typeface="Calibri" panose="020F0502020204030204" pitchFamily="34" charset="0"/>
                <a:cs typeface="Times New Roman" panose="02020603050405020304" pitchFamily="18" charset="0"/>
              </a:rPr>
              <a:t> as the supervisory body for the execution of the Project which shall report to and be accountable to the General Assembly; formed by the WPL, the coordinator and possibly some external experts.</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20000"/>
              </a:lnSpc>
              <a:spcBef>
                <a:spcPts val="1200"/>
              </a:spcBef>
              <a:spcAft>
                <a:spcPts val="12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a:t>
            </a:r>
            <a:r>
              <a:rPr lang="en-GB" sz="1800" b="1" dirty="0">
                <a:effectLst/>
                <a:latin typeface="Arial" panose="020B0604020202020204" pitchFamily="34" charset="0"/>
                <a:ea typeface="Calibri" panose="020F0502020204030204" pitchFamily="34" charset="0"/>
                <a:cs typeface="Times New Roman" panose="02020603050405020304" pitchFamily="18" charset="0"/>
              </a:rPr>
              <a:t>Coordinator</a:t>
            </a:r>
            <a:r>
              <a:rPr lang="en-GB" sz="1800" dirty="0">
                <a:effectLst/>
                <a:latin typeface="Arial" panose="020B0604020202020204" pitchFamily="34" charset="0"/>
                <a:ea typeface="Calibri" panose="020F0502020204030204" pitchFamily="34" charset="0"/>
                <a:cs typeface="Times New Roman" panose="02020603050405020304" pitchFamily="18" charset="0"/>
              </a:rPr>
              <a:t> is the legal entity acting as the intermediary between the Parties and the Granting Authority. The Coordinator shall, in addition to its responsibilities as a Party, perform the tasks assigned to it as described in the Grant Agreement and this Consortium Agreement. </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20000"/>
              </a:lnSpc>
              <a:spcBef>
                <a:spcPts val="1200"/>
              </a:spcBef>
              <a:spcAft>
                <a:spcPts val="12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The Project Management</a:t>
            </a:r>
            <a:r>
              <a:rPr lang="en-GB" sz="1800" dirty="0">
                <a:effectLst/>
                <a:latin typeface="Arial" panose="020B0604020202020204" pitchFamily="34" charset="0"/>
                <a:ea typeface="Calibri" panose="020F0502020204030204" pitchFamily="34" charset="0"/>
                <a:cs typeface="Times New Roman" panose="02020603050405020304" pitchFamily="18" charset="0"/>
              </a:rPr>
              <a:t> Office (PMO) assists the Coordinator.</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38680B7C-980C-9485-C908-42EE7EB96B3B}"/>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
        <p:nvSpPr>
          <p:cNvPr id="7" name="Slide Number Placeholder 3">
            <a:extLst>
              <a:ext uri="{FF2B5EF4-FFF2-40B4-BE49-F238E27FC236}">
                <a16:creationId xmlns:a16="http://schemas.microsoft.com/office/drawing/2014/main" id="{905E4600-789E-B4D3-82F8-B13CC9618512}"/>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21</a:t>
            </a:fld>
            <a:endParaRPr lang="en-GB" dirty="0"/>
          </a:p>
        </p:txBody>
      </p:sp>
      <p:sp>
        <p:nvSpPr>
          <p:cNvPr id="8" name="CuadroTexto 7">
            <a:extLst>
              <a:ext uri="{FF2B5EF4-FFF2-40B4-BE49-F238E27FC236}">
                <a16:creationId xmlns:a16="http://schemas.microsoft.com/office/drawing/2014/main" id="{667A45AF-1798-492A-73AF-C293343A1332}"/>
              </a:ext>
            </a:extLst>
          </p:cNvPr>
          <p:cNvSpPr txBox="1"/>
          <p:nvPr/>
        </p:nvSpPr>
        <p:spPr>
          <a:xfrm>
            <a:off x="2286757" y="141216"/>
            <a:ext cx="4570482"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Status of the consortium agreement</a:t>
            </a:r>
          </a:p>
        </p:txBody>
      </p:sp>
    </p:spTree>
    <p:extLst>
      <p:ext uri="{BB962C8B-B14F-4D97-AF65-F5344CB8AC3E}">
        <p14:creationId xmlns:p14="http://schemas.microsoft.com/office/powerpoint/2010/main" val="592473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8F3EB-8A92-4913-26D7-254D419D6FE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BA5399E2-5F4A-1F4B-5EF8-E26A1D7D6986}"/>
              </a:ext>
            </a:extLst>
          </p:cNvPr>
          <p:cNvSpPr txBox="1"/>
          <p:nvPr/>
        </p:nvSpPr>
        <p:spPr>
          <a:xfrm>
            <a:off x="290623" y="862143"/>
            <a:ext cx="8562754" cy="5133713"/>
          </a:xfrm>
          <a:prstGeom prst="rect">
            <a:avLst/>
          </a:prstGeom>
          <a:noFill/>
        </p:spPr>
        <p:txBody>
          <a:bodyPr wrap="square" rtlCol="0">
            <a:spAutoFit/>
          </a:bodyPr>
          <a:lstStyle/>
          <a:p>
            <a:pPr algn="just"/>
            <a:r>
              <a:rPr lang="es-ES" dirty="0" err="1">
                <a:latin typeface="Arial" panose="020B0604020202020204" pitchFamily="34" charset="0"/>
                <a:ea typeface="Calibri" panose="020F0502020204030204" pitchFamily="34" charset="0"/>
                <a:cs typeface="Times New Roman" panose="02020603050405020304" pitchFamily="18" charset="0"/>
              </a:rPr>
              <a:t>Selection</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criteria</a:t>
            </a:r>
            <a:r>
              <a:rPr lang="es-ES" dirty="0">
                <a:latin typeface="Arial" panose="020B0604020202020204" pitchFamily="34" charset="0"/>
                <a:ea typeface="Calibri" panose="020F0502020204030204" pitchFamily="34" charset="0"/>
                <a:cs typeface="Times New Roman" panose="02020603050405020304" pitchFamily="18" charset="0"/>
              </a:rPr>
              <a:t>:</a:t>
            </a:r>
          </a:p>
          <a:p>
            <a:pPr algn="just"/>
            <a:endParaRPr lang="es-ES"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Tx/>
              <a:buChar char="-"/>
            </a:pPr>
            <a:r>
              <a:rPr lang="es-ES" dirty="0" err="1">
                <a:latin typeface="Arial" panose="020B0604020202020204" pitchFamily="34" charset="0"/>
                <a:ea typeface="Calibri" panose="020F0502020204030204" pitchFamily="34" charset="0"/>
                <a:cs typeface="Times New Roman" panose="02020603050405020304" pitchFamily="18" charset="0"/>
              </a:rPr>
              <a:t>Expertise</a:t>
            </a:r>
            <a:r>
              <a:rPr lang="es-ES" dirty="0">
                <a:latin typeface="Arial" panose="020B0604020202020204" pitchFamily="34" charset="0"/>
                <a:ea typeface="Calibri" panose="020F0502020204030204" pitchFamily="34" charset="0"/>
                <a:cs typeface="Times New Roman" panose="02020603050405020304" pitchFamily="18" charset="0"/>
              </a:rPr>
              <a:t> in </a:t>
            </a:r>
            <a:r>
              <a:rPr lang="es-ES" dirty="0" err="1">
                <a:latin typeface="Arial" panose="020B0604020202020204" pitchFamily="34" charset="0"/>
                <a:ea typeface="Calibri" panose="020F0502020204030204" pitchFamily="34" charset="0"/>
                <a:cs typeface="Times New Roman" panose="02020603050405020304" pitchFamily="18" charset="0"/>
              </a:rPr>
              <a:t>different</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fields</a:t>
            </a:r>
            <a:r>
              <a:rPr lang="es-ES" dirty="0">
                <a:latin typeface="Arial" panose="020B0604020202020204" pitchFamily="34" charset="0"/>
                <a:ea typeface="Calibri" panose="020F0502020204030204" pitchFamily="34" charset="0"/>
                <a:cs typeface="Times New Roman" panose="02020603050405020304" pitchFamily="18" charset="0"/>
              </a:rPr>
              <a:t> and in </a:t>
            </a:r>
            <a:r>
              <a:rPr lang="es-ES" dirty="0" err="1">
                <a:latin typeface="Arial" panose="020B0604020202020204" pitchFamily="34" charset="0"/>
                <a:ea typeface="Calibri" panose="020F0502020204030204" pitchFamily="34" charset="0"/>
                <a:cs typeface="Times New Roman" panose="02020603050405020304" pitchFamily="18" charset="0"/>
              </a:rPr>
              <a:t>previous</a:t>
            </a:r>
            <a:r>
              <a:rPr lang="es-ES" dirty="0">
                <a:latin typeface="Arial" panose="020B0604020202020204" pitchFamily="34" charset="0"/>
                <a:ea typeface="Calibri" panose="020F0502020204030204" pitchFamily="34" charset="0"/>
                <a:cs typeface="Times New Roman" panose="02020603050405020304" pitchFamily="18" charset="0"/>
              </a:rPr>
              <a:t> TNA </a:t>
            </a:r>
            <a:r>
              <a:rPr lang="es-ES" dirty="0" err="1">
                <a:latin typeface="Arial" panose="020B0604020202020204" pitchFamily="34" charset="0"/>
                <a:ea typeface="Calibri" panose="020F0502020204030204" pitchFamily="34" charset="0"/>
                <a:cs typeface="Times New Roman" panose="02020603050405020304" pitchFamily="18" charset="0"/>
              </a:rPr>
              <a:t>projects</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already</a:t>
            </a:r>
            <a:r>
              <a:rPr lang="es-ES" dirty="0">
                <a:latin typeface="Arial" panose="020B0604020202020204" pitchFamily="34" charset="0"/>
                <a:ea typeface="Calibri" panose="020F0502020204030204" pitchFamily="34" charset="0"/>
                <a:cs typeface="Times New Roman" panose="02020603050405020304" pitchFamily="18" charset="0"/>
              </a:rPr>
              <a:t> in </a:t>
            </a:r>
            <a:r>
              <a:rPr lang="es-ES" dirty="0" err="1">
                <a:latin typeface="Arial" panose="020B0604020202020204" pitchFamily="34" charset="0"/>
                <a:ea typeface="Calibri" panose="020F0502020204030204" pitchFamily="34" charset="0"/>
                <a:cs typeface="Times New Roman" panose="02020603050405020304" pitchFamily="18" charset="0"/>
              </a:rPr>
              <a:t>the</a:t>
            </a:r>
            <a:r>
              <a:rPr lang="es-ES" dirty="0">
                <a:latin typeface="Arial" panose="020B0604020202020204" pitchFamily="34" charset="0"/>
                <a:ea typeface="Calibri" panose="020F0502020204030204" pitchFamily="34" charset="0"/>
                <a:cs typeface="Times New Roman" panose="02020603050405020304" pitchFamily="18" charset="0"/>
              </a:rPr>
              <a:t> ARIEL PAC).</a:t>
            </a:r>
          </a:p>
          <a:p>
            <a:pPr marL="285750" indent="-285750" algn="just">
              <a:buFontTx/>
              <a:buChar char="-"/>
            </a:pPr>
            <a:r>
              <a:rPr lang="es-ES" dirty="0" err="1">
                <a:latin typeface="Arial" panose="020B0604020202020204" pitchFamily="34" charset="0"/>
                <a:ea typeface="Calibri" panose="020F0502020204030204" pitchFamily="34" charset="0"/>
                <a:cs typeface="Times New Roman" panose="02020603050405020304" pitchFamily="18" charset="0"/>
              </a:rPr>
              <a:t>Economy</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Maximise</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the</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amount</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of</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funding</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allocated</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to</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experiments</a:t>
            </a:r>
            <a:r>
              <a:rPr lang="es-ES" dirty="0">
                <a:latin typeface="Arial" panose="020B0604020202020204" pitchFamily="34" charset="0"/>
                <a:ea typeface="Calibri" panose="020F0502020204030204" pitchFamily="34" charset="0"/>
                <a:cs typeface="Times New Roman" panose="02020603050405020304" pitchFamily="18" charset="0"/>
              </a:rPr>
              <a:t> and </a:t>
            </a:r>
            <a:r>
              <a:rPr lang="es-ES" dirty="0" err="1">
                <a:latin typeface="Arial" panose="020B0604020202020204" pitchFamily="34" charset="0"/>
                <a:ea typeface="Calibri" panose="020F0502020204030204" pitchFamily="34" charset="0"/>
                <a:cs typeface="Times New Roman" panose="02020603050405020304" pitchFamily="18" charset="0"/>
              </a:rPr>
              <a:t>visits</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Involve</a:t>
            </a:r>
            <a:r>
              <a:rPr lang="es-ES" dirty="0">
                <a:latin typeface="Arial" panose="020B0604020202020204" pitchFamily="34" charset="0"/>
                <a:ea typeface="Calibri" panose="020F0502020204030204" pitchFamily="34" charset="0"/>
                <a:cs typeface="Times New Roman" panose="02020603050405020304" pitchFamily="18" charset="0"/>
              </a:rPr>
              <a:t> beneficiaries </a:t>
            </a:r>
            <a:r>
              <a:rPr lang="es-ES" dirty="0" err="1">
                <a:latin typeface="Arial" panose="020B0604020202020204" pitchFamily="34" charset="0"/>
                <a:ea typeface="Calibri" panose="020F0502020204030204" pitchFamily="34" charset="0"/>
                <a:cs typeface="Times New Roman" panose="02020603050405020304" pitchFamily="18" charset="0"/>
              </a:rPr>
              <a:t>or</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experts</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who</a:t>
            </a:r>
            <a:r>
              <a:rPr lang="es-ES" dirty="0">
                <a:latin typeface="Arial" panose="020B0604020202020204" pitchFamily="34" charset="0"/>
                <a:ea typeface="Calibri" panose="020F0502020204030204" pitchFamily="34" charset="0"/>
                <a:cs typeface="Times New Roman" panose="02020603050405020304" pitchFamily="18" charset="0"/>
              </a:rPr>
              <a:t> can </a:t>
            </a:r>
            <a:r>
              <a:rPr lang="es-ES" dirty="0" err="1">
                <a:latin typeface="Arial" panose="020B0604020202020204" pitchFamily="34" charset="0"/>
                <a:ea typeface="Calibri" panose="020F0502020204030204" pitchFamily="34" charset="0"/>
                <a:cs typeface="Times New Roman" panose="02020603050405020304" pitchFamily="18" charset="0"/>
              </a:rPr>
              <a:t>pay</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for</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their</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own</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travel</a:t>
            </a:r>
            <a:r>
              <a:rPr lang="es-ES" dirty="0">
                <a:latin typeface="Arial" panose="020B0604020202020204" pitchFamily="34" charset="0"/>
                <a:ea typeface="Calibri" panose="020F0502020204030204" pitchFamily="34" charset="0"/>
                <a:cs typeface="Times New Roman" panose="02020603050405020304" pitchFamily="18" charset="0"/>
              </a:rPr>
              <a:t> expenses (</a:t>
            </a:r>
            <a:r>
              <a:rPr lang="es-ES" dirty="0" err="1">
                <a:latin typeface="Arial" panose="020B0604020202020204" pitchFamily="34" charset="0"/>
                <a:ea typeface="Calibri" panose="020F0502020204030204" pitchFamily="34" charset="0"/>
                <a:cs typeface="Times New Roman" panose="02020603050405020304" pitchFamily="18" charset="0"/>
              </a:rPr>
              <a:t>international</a:t>
            </a:r>
            <a:r>
              <a:rPr lang="es-ES" dirty="0">
                <a:latin typeface="Arial" panose="020B0604020202020204" pitchFamily="34" charset="0"/>
                <a:ea typeface="Calibri" panose="020F0502020204030204" pitchFamily="34" charset="0"/>
                <a:cs typeface="Times New Roman" panose="02020603050405020304" pitchFamily="18" charset="0"/>
              </a:rPr>
              <a:t> agencies)</a:t>
            </a:r>
          </a:p>
          <a:p>
            <a:pPr marL="285750" indent="-285750" algn="just">
              <a:buFontTx/>
              <a:buChar char="-"/>
            </a:pPr>
            <a:r>
              <a:rPr lang="es-ES" sz="1800" dirty="0" err="1">
                <a:effectLst/>
                <a:latin typeface="Arial" panose="020B0604020202020204" pitchFamily="34" charset="0"/>
                <a:ea typeface="Calibri" panose="020F0502020204030204" pitchFamily="34" charset="0"/>
                <a:cs typeface="Times New Roman" panose="02020603050405020304" pitchFamily="18" charset="0"/>
              </a:rPr>
              <a:t>Knowledge</a:t>
            </a:r>
            <a:r>
              <a:rPr lang="es-ES" sz="1800"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of</a:t>
            </a:r>
            <a:r>
              <a:rPr lang="es-ES" sz="1800"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the</a:t>
            </a:r>
            <a:r>
              <a:rPr lang="es-ES" sz="1800" dirty="0">
                <a:effectLst/>
                <a:latin typeface="Arial" panose="020B0604020202020204" pitchFamily="34" charset="0"/>
                <a:ea typeface="Calibri" panose="020F0502020204030204" pitchFamily="34" charset="0"/>
                <a:cs typeface="Times New Roman" panose="02020603050405020304" pitchFamily="18" charset="0"/>
              </a:rPr>
              <a:t> APRENDE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priorities</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20000"/>
              </a:lnSpc>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r>
              <a:rPr lang="de-DE" dirty="0">
                <a:latin typeface="Arial" panose="020B0604020202020204" pitchFamily="34" charset="0"/>
                <a:cs typeface="Arial" panose="020B0604020202020204" pitchFamily="34" charset="0"/>
              </a:rPr>
              <a:t>Daniel Cano-Ott, CIEMAT / </a:t>
            </a:r>
            <a:r>
              <a:rPr lang="de-DE" dirty="0" err="1">
                <a:latin typeface="Arial" panose="020B0604020202020204" pitchFamily="34" charset="0"/>
                <a:cs typeface="Arial" panose="020B0604020202020204" pitchFamily="34" charset="0"/>
              </a:rPr>
              <a:t>coord</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Roberto Capote, IAEA </a:t>
            </a:r>
            <a:r>
              <a:rPr lang="de-DE" dirty="0" err="1">
                <a:latin typeface="Arial" panose="020B0604020202020204" pitchFamily="34" charset="0"/>
                <a:cs typeface="Arial" panose="020B0604020202020204" pitchFamily="34" charset="0"/>
              </a:rPr>
              <a:t>Nuclear</a:t>
            </a:r>
            <a:r>
              <a:rPr lang="de-DE" dirty="0">
                <a:latin typeface="Arial" panose="020B0604020202020204" pitchFamily="34" charset="0"/>
                <a:cs typeface="Arial" panose="020B0604020202020204" pitchFamily="34" charset="0"/>
              </a:rPr>
              <a:t> Data </a:t>
            </a:r>
            <a:r>
              <a:rPr lang="de-DE" dirty="0" err="1">
                <a:latin typeface="Arial" panose="020B0604020202020204" pitchFamily="34" charset="0"/>
                <a:cs typeface="Arial" panose="020B0604020202020204" pitchFamily="34" charset="0"/>
              </a:rPr>
              <a:t>Section</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Robert </a:t>
            </a:r>
            <a:r>
              <a:rPr lang="de-DE" dirty="0" err="1">
                <a:latin typeface="Arial" panose="020B0604020202020204" pitchFamily="34" charset="0"/>
                <a:cs typeface="Arial" panose="020B0604020202020204" pitchFamily="34" charset="0"/>
              </a:rPr>
              <a:t>Jacqmin</a:t>
            </a:r>
            <a:r>
              <a:rPr lang="de-DE" dirty="0">
                <a:latin typeface="Arial" panose="020B0604020202020204" pitchFamily="34" charset="0"/>
                <a:cs typeface="Arial" panose="020B0604020202020204" pitchFamily="34" charset="0"/>
              </a:rPr>
              <a:t>, CEA / WP5 </a:t>
            </a:r>
            <a:r>
              <a:rPr lang="de-DE" dirty="0" err="1">
                <a:latin typeface="Arial" panose="020B0604020202020204" pitchFamily="34" charset="0"/>
                <a:cs typeface="Arial" panose="020B0604020202020204" pitchFamily="34" charset="0"/>
              </a:rPr>
              <a:t>leader</a:t>
            </a:r>
            <a:r>
              <a:rPr lang="de-DE" dirty="0">
                <a:latin typeface="Arial" panose="020B0604020202020204" pitchFamily="34" charset="0"/>
                <a:cs typeface="Arial" panose="020B0604020202020204" pitchFamily="34" charset="0"/>
              </a:rPr>
              <a:t> (integral </a:t>
            </a:r>
            <a:r>
              <a:rPr lang="de-DE" dirty="0" err="1">
                <a:latin typeface="Arial" panose="020B0604020202020204" pitchFamily="34" charset="0"/>
                <a:cs typeface="Arial" panose="020B0604020202020204" pitchFamily="34" charset="0"/>
              </a:rPr>
              <a:t>experiments</a:t>
            </a:r>
            <a:r>
              <a:rPr lang="de-DE" dirty="0">
                <a:latin typeface="Arial" panose="020B0604020202020204" pitchFamily="34" charset="0"/>
                <a:cs typeface="Arial" panose="020B0604020202020204" pitchFamily="34" charset="0"/>
              </a:rPr>
              <a:t>)</a:t>
            </a:r>
          </a:p>
          <a:p>
            <a:r>
              <a:rPr lang="de-DE" dirty="0">
                <a:latin typeface="Arial" panose="020B0604020202020204" pitchFamily="34" charset="0"/>
                <a:cs typeface="Arial" panose="020B0604020202020204" pitchFamily="34" charset="0"/>
              </a:rPr>
              <a:t>Maëlle </a:t>
            </a:r>
            <a:r>
              <a:rPr lang="de-DE" dirty="0" err="1">
                <a:latin typeface="Arial" panose="020B0604020202020204" pitchFamily="34" charset="0"/>
                <a:cs typeface="Arial" panose="020B0604020202020204" pitchFamily="34" charset="0"/>
              </a:rPr>
              <a:t>Kerveno</a:t>
            </a:r>
            <a:r>
              <a:rPr lang="de-DE" dirty="0">
                <a:latin typeface="Arial" panose="020B0604020202020204" pitchFamily="34" charset="0"/>
                <a:cs typeface="Arial" panose="020B0604020202020204" pitchFamily="34" charset="0"/>
              </a:rPr>
              <a:t>, CNRS / WP2 </a:t>
            </a:r>
            <a:r>
              <a:rPr lang="de-DE" dirty="0" err="1">
                <a:latin typeface="Arial" panose="020B0604020202020204" pitchFamily="34" charset="0"/>
                <a:cs typeface="Arial" panose="020B0604020202020204" pitchFamily="34" charset="0"/>
              </a:rPr>
              <a:t>leader</a:t>
            </a:r>
            <a:r>
              <a:rPr lang="de-DE" dirty="0">
                <a:latin typeface="Arial" panose="020B0604020202020204" pitchFamily="34" charset="0"/>
                <a:cs typeface="Arial" panose="020B0604020202020204" pitchFamily="34" charset="0"/>
              </a:rPr>
              <a:t> (differential </a:t>
            </a:r>
            <a:r>
              <a:rPr lang="de-DE" dirty="0" err="1">
                <a:latin typeface="Arial" panose="020B0604020202020204" pitchFamily="34" charset="0"/>
                <a:cs typeface="Arial" panose="020B0604020202020204" pitchFamily="34" charset="0"/>
              </a:rPr>
              <a:t>experiments</a:t>
            </a:r>
            <a:r>
              <a:rPr lang="de-DE" dirty="0">
                <a:latin typeface="Arial" panose="020B0604020202020204" pitchFamily="34" charset="0"/>
                <a:cs typeface="Arial" panose="020B0604020202020204" pitchFamily="34" charset="0"/>
              </a:rPr>
              <a:t>)</a:t>
            </a:r>
          </a:p>
          <a:p>
            <a:r>
              <a:rPr lang="de-DE" dirty="0">
                <a:latin typeface="Arial" panose="020B0604020202020204" pitchFamily="34" charset="0"/>
                <a:cs typeface="Arial" panose="020B0604020202020204" pitchFamily="34" charset="0"/>
              </a:rPr>
              <a:t>Gert van den Eynde, SCK CEN </a:t>
            </a:r>
            <a:r>
              <a:rPr lang="de-DE" dirty="0" err="1">
                <a:latin typeface="Arial" panose="020B0604020202020204" pitchFamily="34" charset="0"/>
                <a:cs typeface="Arial" panose="020B0604020202020204" pitchFamily="34" charset="0"/>
              </a:rPr>
              <a:t>applications</a:t>
            </a: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rPr>
              <a:t>Decision</a:t>
            </a:r>
            <a:r>
              <a:rPr lang="de-DE" dirty="0">
                <a:latin typeface="Arial" panose="020B0604020202020204" pitchFamily="34" charset="0"/>
                <a:cs typeface="Arial" panose="020B0604020202020204" pitchFamily="34" charset="0"/>
              </a:rPr>
              <a:t>: </a:t>
            </a:r>
          </a:p>
          <a:p>
            <a:r>
              <a:rPr lang="de-DE" dirty="0">
                <a:latin typeface="Arial" panose="020B0604020202020204" pitchFamily="34" charset="0"/>
                <a:cs typeface="Arial" panose="020B0604020202020204" pitchFamily="34" charset="0"/>
              </a:rPr>
              <a:t>do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accept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actual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list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APRENDE PAC </a:t>
            </a:r>
            <a:r>
              <a:rPr lang="de-DE" dirty="0" err="1">
                <a:latin typeface="Arial" panose="020B0604020202020204" pitchFamily="34" charset="0"/>
                <a:cs typeface="Arial" panose="020B0604020202020204" pitchFamily="34" charset="0"/>
              </a:rPr>
              <a:t>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want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propose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modifications</a:t>
            </a:r>
            <a:r>
              <a:rPr lang="de-DE" dirty="0">
                <a:latin typeface="Arial" panose="020B0604020202020204" pitchFamily="34" charset="0"/>
                <a:cs typeface="Arial" panose="020B0604020202020204" pitchFamily="34" charset="0"/>
              </a:rPr>
              <a:t>? </a:t>
            </a:r>
          </a:p>
        </p:txBody>
      </p:sp>
      <p:sp>
        <p:nvSpPr>
          <p:cNvPr id="3" name="Footer Placeholder 2">
            <a:extLst>
              <a:ext uri="{FF2B5EF4-FFF2-40B4-BE49-F238E27FC236}">
                <a16:creationId xmlns:a16="http://schemas.microsoft.com/office/drawing/2014/main" id="{67DD40F8-E69D-6CC0-3DAE-EC799DCFACF5}"/>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
        <p:nvSpPr>
          <p:cNvPr id="7" name="Slide Number Placeholder 3">
            <a:extLst>
              <a:ext uri="{FF2B5EF4-FFF2-40B4-BE49-F238E27FC236}">
                <a16:creationId xmlns:a16="http://schemas.microsoft.com/office/drawing/2014/main" id="{70D6E950-E875-780D-0B58-9C306D1F6479}"/>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22</a:t>
            </a:fld>
            <a:endParaRPr lang="en-GB" dirty="0"/>
          </a:p>
        </p:txBody>
      </p:sp>
      <p:sp>
        <p:nvSpPr>
          <p:cNvPr id="8" name="CuadroTexto 7">
            <a:extLst>
              <a:ext uri="{FF2B5EF4-FFF2-40B4-BE49-F238E27FC236}">
                <a16:creationId xmlns:a16="http://schemas.microsoft.com/office/drawing/2014/main" id="{B5B75B0A-F70D-3170-0AF8-252AED1C2F9D}"/>
              </a:ext>
            </a:extLst>
          </p:cNvPr>
          <p:cNvSpPr txBox="1"/>
          <p:nvPr/>
        </p:nvSpPr>
        <p:spPr>
          <a:xfrm>
            <a:off x="3624464" y="141218"/>
            <a:ext cx="2489977"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WP6 PAC proposal</a:t>
            </a:r>
          </a:p>
        </p:txBody>
      </p:sp>
    </p:spTree>
    <p:extLst>
      <p:ext uri="{BB962C8B-B14F-4D97-AF65-F5344CB8AC3E}">
        <p14:creationId xmlns:p14="http://schemas.microsoft.com/office/powerpoint/2010/main" val="2900845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07D21-497E-9A3E-73E9-3943454C5C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3F7FA56-D487-2E27-9C15-0893582AF9CB}"/>
              </a:ext>
            </a:extLst>
          </p:cNvPr>
          <p:cNvSpPr txBox="1"/>
          <p:nvPr/>
        </p:nvSpPr>
        <p:spPr>
          <a:xfrm>
            <a:off x="515006" y="751344"/>
            <a:ext cx="8113987" cy="1477328"/>
          </a:xfrm>
          <a:prstGeom prst="rect">
            <a:avLst/>
          </a:prstGeom>
          <a:noFill/>
        </p:spPr>
        <p:txBody>
          <a:bodyPr wrap="square">
            <a:spAutoFit/>
          </a:bodyPr>
          <a:lstStyle/>
          <a:p>
            <a:r>
              <a:rPr lang="en-GB" dirty="0">
                <a:latin typeface="Helvetica" pitchFamily="2" charset="0"/>
              </a:rPr>
              <a:t>Please add the PMO in cc: in all the communications related to the project management.</a:t>
            </a:r>
          </a:p>
          <a:p>
            <a:endParaRPr lang="en-GB" dirty="0">
              <a:latin typeface="Helvetica" pitchFamily="2" charset="0"/>
            </a:endParaRPr>
          </a:p>
          <a:p>
            <a:r>
              <a:rPr lang="en-GB" dirty="0">
                <a:latin typeface="Helvetica" pitchFamily="2" charset="0"/>
              </a:rPr>
              <a:t>Please use the APRENDE logos in your future presentations, together with the EC / EURATOM logos.</a:t>
            </a:r>
          </a:p>
        </p:txBody>
      </p:sp>
      <p:sp>
        <p:nvSpPr>
          <p:cNvPr id="4" name="CuadroTexto 3">
            <a:extLst>
              <a:ext uri="{FF2B5EF4-FFF2-40B4-BE49-F238E27FC236}">
                <a16:creationId xmlns:a16="http://schemas.microsoft.com/office/drawing/2014/main" id="{D166015B-5FCF-FD5C-CD6A-6BD98592BA2C}"/>
              </a:ext>
            </a:extLst>
          </p:cNvPr>
          <p:cNvSpPr txBox="1"/>
          <p:nvPr/>
        </p:nvSpPr>
        <p:spPr>
          <a:xfrm>
            <a:off x="4194331" y="141218"/>
            <a:ext cx="755335"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AOB</a:t>
            </a:r>
          </a:p>
        </p:txBody>
      </p:sp>
      <p:sp>
        <p:nvSpPr>
          <p:cNvPr id="2" name="Footer Placeholder 2">
            <a:extLst>
              <a:ext uri="{FF2B5EF4-FFF2-40B4-BE49-F238E27FC236}">
                <a16:creationId xmlns:a16="http://schemas.microsoft.com/office/drawing/2014/main" id="{92F81AA8-1A36-2A51-B627-3D423CE333DA}"/>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
        <p:nvSpPr>
          <p:cNvPr id="5" name="Slide Number Placeholder 3">
            <a:extLst>
              <a:ext uri="{FF2B5EF4-FFF2-40B4-BE49-F238E27FC236}">
                <a16:creationId xmlns:a16="http://schemas.microsoft.com/office/drawing/2014/main" id="{77B6D208-5046-C6D8-4027-FA9532B6D4E4}"/>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23</a:t>
            </a:fld>
            <a:endParaRPr lang="en-GB" dirty="0"/>
          </a:p>
        </p:txBody>
      </p:sp>
      <p:pic>
        <p:nvPicPr>
          <p:cNvPr id="7" name="Imagen 6">
            <a:extLst>
              <a:ext uri="{FF2B5EF4-FFF2-40B4-BE49-F238E27FC236}">
                <a16:creationId xmlns:a16="http://schemas.microsoft.com/office/drawing/2014/main" id="{7DAF2AC0-38D1-4807-2596-810D8F4A2AE6}"/>
              </a:ext>
            </a:extLst>
          </p:cNvPr>
          <p:cNvPicPr>
            <a:picLocks noChangeAspect="1"/>
          </p:cNvPicPr>
          <p:nvPr/>
        </p:nvPicPr>
        <p:blipFill>
          <a:blip r:embed="rId2"/>
          <a:srcRect t="28928" b="29094"/>
          <a:stretch/>
        </p:blipFill>
        <p:spPr>
          <a:xfrm>
            <a:off x="77001" y="2873432"/>
            <a:ext cx="5293895" cy="1111135"/>
          </a:xfrm>
          <a:prstGeom prst="rect">
            <a:avLst/>
          </a:prstGeom>
        </p:spPr>
      </p:pic>
      <p:pic>
        <p:nvPicPr>
          <p:cNvPr id="9" name="Imagen 8" descr="Logotipo, nombre de la empresa&#10;&#10;Descripción generada automáticamente">
            <a:extLst>
              <a:ext uri="{FF2B5EF4-FFF2-40B4-BE49-F238E27FC236}">
                <a16:creationId xmlns:a16="http://schemas.microsoft.com/office/drawing/2014/main" id="{AFCD735D-1149-45CE-E968-EBD6E409DCE4}"/>
              </a:ext>
            </a:extLst>
          </p:cNvPr>
          <p:cNvPicPr>
            <a:picLocks noChangeAspect="1"/>
          </p:cNvPicPr>
          <p:nvPr/>
        </p:nvPicPr>
        <p:blipFill>
          <a:blip r:embed="rId3"/>
          <a:srcRect l="15549" t="18752" r="13339" b="20482"/>
          <a:stretch/>
        </p:blipFill>
        <p:spPr>
          <a:xfrm>
            <a:off x="5318574" y="2228672"/>
            <a:ext cx="2993456" cy="2557914"/>
          </a:xfrm>
          <a:prstGeom prst="rect">
            <a:avLst/>
          </a:prstGeom>
        </p:spPr>
      </p:pic>
    </p:spTree>
    <p:extLst>
      <p:ext uri="{BB962C8B-B14F-4D97-AF65-F5344CB8AC3E}">
        <p14:creationId xmlns:p14="http://schemas.microsoft.com/office/powerpoint/2010/main" val="88010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F75E8A42-9728-C9BF-6599-83D9DA89BBDE}"/>
              </a:ext>
            </a:extLst>
          </p:cNvPr>
          <p:cNvGraphicFramePr>
            <a:graphicFrameLocks noChangeAspect="1"/>
          </p:cNvGraphicFramePr>
          <p:nvPr>
            <p:extLst>
              <p:ext uri="{D42A27DB-BD31-4B8C-83A1-F6EECF244321}">
                <p14:modId xmlns:p14="http://schemas.microsoft.com/office/powerpoint/2010/main" val="1942028111"/>
              </p:ext>
            </p:extLst>
          </p:nvPr>
        </p:nvGraphicFramePr>
        <p:xfrm>
          <a:off x="227199" y="1323192"/>
          <a:ext cx="8703978" cy="4216996"/>
        </p:xfrm>
        <a:graphic>
          <a:graphicData uri="http://schemas.openxmlformats.org/presentationml/2006/ole">
            <mc:AlternateContent xmlns:mc="http://schemas.openxmlformats.org/markup-compatibility/2006">
              <mc:Choice xmlns:v="urn:schemas-microsoft-com:vml" Requires="v">
                <p:oleObj name="Hoja de cálculo" r:id="rId2" imgW="11379200" imgH="5511800" progId="Excel.Sheet.12">
                  <p:embed/>
                </p:oleObj>
              </mc:Choice>
              <mc:Fallback>
                <p:oleObj name="Hoja de cálculo" r:id="rId2" imgW="11379200" imgH="5511800" progId="Excel.Sheet.12">
                  <p:embed/>
                  <p:pic>
                    <p:nvPicPr>
                      <p:cNvPr id="0" name=""/>
                      <p:cNvPicPr/>
                      <p:nvPr/>
                    </p:nvPicPr>
                    <p:blipFill>
                      <a:blip r:embed="rId3"/>
                      <a:stretch>
                        <a:fillRect/>
                      </a:stretch>
                    </p:blipFill>
                    <p:spPr>
                      <a:xfrm>
                        <a:off x="227199" y="1323192"/>
                        <a:ext cx="8703978" cy="4216996"/>
                      </a:xfrm>
                      <a:prstGeom prst="rect">
                        <a:avLst/>
                      </a:prstGeom>
                    </p:spPr>
                  </p:pic>
                </p:oleObj>
              </mc:Fallback>
            </mc:AlternateContent>
          </a:graphicData>
        </a:graphic>
      </p:graphicFrame>
      <p:sp>
        <p:nvSpPr>
          <p:cNvPr id="3" name="CuadroTexto 2">
            <a:extLst>
              <a:ext uri="{FF2B5EF4-FFF2-40B4-BE49-F238E27FC236}">
                <a16:creationId xmlns:a16="http://schemas.microsoft.com/office/drawing/2014/main" id="{715D5EA3-7A7D-CE3C-7882-388C15CFE8F1}"/>
              </a:ext>
            </a:extLst>
          </p:cNvPr>
          <p:cNvSpPr txBox="1"/>
          <p:nvPr/>
        </p:nvSpPr>
        <p:spPr>
          <a:xfrm>
            <a:off x="805417" y="200669"/>
            <a:ext cx="7533166"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Attendance, representations and quorum</a:t>
            </a:r>
          </a:p>
        </p:txBody>
      </p:sp>
    </p:spTree>
    <p:extLst>
      <p:ext uri="{BB962C8B-B14F-4D97-AF65-F5344CB8AC3E}">
        <p14:creationId xmlns:p14="http://schemas.microsoft.com/office/powerpoint/2010/main" val="264646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6694F-4BD7-C733-629B-B0FD2667B08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6F98025-E2CB-8112-F603-5626913ABFB5}"/>
              </a:ext>
            </a:extLst>
          </p:cNvPr>
          <p:cNvSpPr txBox="1"/>
          <p:nvPr/>
        </p:nvSpPr>
        <p:spPr>
          <a:xfrm>
            <a:off x="170257" y="815176"/>
            <a:ext cx="8643634" cy="5380191"/>
          </a:xfrm>
          <a:prstGeom prst="rect">
            <a:avLst/>
          </a:prstGeom>
          <a:noFill/>
        </p:spPr>
        <p:txBody>
          <a:bodyPr wrap="square">
            <a:spAutoFit/>
          </a:bodyPr>
          <a:lstStyle/>
          <a:p>
            <a:pPr algn="just">
              <a:lnSpc>
                <a:spcPct val="12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Text as it is right now in the new DESCA version (with associated partners) in 6.2.2.8</a:t>
            </a:r>
          </a:p>
          <a:p>
            <a:pPr algn="just">
              <a:lnSpc>
                <a:spcPct val="120000"/>
              </a:lnSpc>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2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Coordinator shall chair the meetings of the General Assembly (GA), unless decided otherwise by a majority of two-thirds of those present and represented during the kick-off meeting (provided that the quorum established in Section 6.2.3.1 is satisfied). If that case, the chair of the General Assembly will be elected by the same majority of two-thirds of those present and represented.”</a:t>
            </a:r>
          </a:p>
          <a:p>
            <a:pPr algn="just">
              <a:lnSpc>
                <a:spcPct val="120000"/>
              </a:lnSpc>
            </a:pPr>
            <a:endParaRPr lang="en-GB" dirty="0">
              <a:latin typeface="Arial" panose="020B0604020202020204" pitchFamily="34" charset="0"/>
              <a:ea typeface="Calibri" panose="020F0502020204030204" pitchFamily="34" charset="0"/>
              <a:cs typeface="Times New Roman" panose="02020603050405020304" pitchFamily="18" charset="0"/>
            </a:endParaRPr>
          </a:p>
          <a:p>
            <a:pPr algn="just">
              <a:lnSpc>
                <a:spcPct val="120000"/>
              </a:lnSpc>
            </a:pPr>
            <a:r>
              <a:rPr lang="en-GB" dirty="0">
                <a:latin typeface="Arial" panose="020B0604020202020204" pitchFamily="34" charset="0"/>
                <a:ea typeface="Calibri" panose="020F0502020204030204" pitchFamily="34" charset="0"/>
                <a:cs typeface="Times New Roman" panose="02020603050405020304" pitchFamily="18" charset="0"/>
              </a:rPr>
              <a:t>Summary of the roles of the chairperson of the GA (Consortium Body):</a:t>
            </a:r>
          </a:p>
          <a:p>
            <a:pPr algn="just">
              <a:lnSpc>
                <a:spcPct val="12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Call for the GA meetings, prepare the agendas, write the draft minutes (supported by the PMO) and incorporate the changes from the beneficiaries, prepare notifications on the decision to the GA and coordinator, monitor the implementation of the decisions adopted in the GA...</a:t>
            </a:r>
          </a:p>
          <a:p>
            <a:pPr algn="just">
              <a:lnSpc>
                <a:spcPct val="120000"/>
              </a:lnSpc>
            </a:pPr>
            <a:endParaRPr lang="en-GB" dirty="0">
              <a:latin typeface="Arial" panose="020B0604020202020204" pitchFamily="34" charset="0"/>
              <a:ea typeface="Calibri" panose="020F0502020204030204" pitchFamily="34" charset="0"/>
              <a:cs typeface="Times New Roman" panose="02020603050405020304" pitchFamily="18" charset="0"/>
            </a:endParaRPr>
          </a:p>
          <a:p>
            <a:pPr algn="just">
              <a:lnSpc>
                <a:spcPct val="12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Decision: keep it like that or look for a different chairperson.</a:t>
            </a:r>
          </a:p>
        </p:txBody>
      </p:sp>
      <p:sp>
        <p:nvSpPr>
          <p:cNvPr id="4" name="CuadroTexto 3">
            <a:extLst>
              <a:ext uri="{FF2B5EF4-FFF2-40B4-BE49-F238E27FC236}">
                <a16:creationId xmlns:a16="http://schemas.microsoft.com/office/drawing/2014/main" id="{D79F598F-F652-63F4-CF21-770D65D75743}"/>
              </a:ext>
            </a:extLst>
          </p:cNvPr>
          <p:cNvSpPr txBox="1"/>
          <p:nvPr/>
        </p:nvSpPr>
        <p:spPr>
          <a:xfrm>
            <a:off x="805417" y="200669"/>
            <a:ext cx="7533166"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Chairing the General Assembly</a:t>
            </a:r>
          </a:p>
        </p:txBody>
      </p:sp>
      <p:sp>
        <p:nvSpPr>
          <p:cNvPr id="5" name="Slide Number Placeholder 3">
            <a:extLst>
              <a:ext uri="{FF2B5EF4-FFF2-40B4-BE49-F238E27FC236}">
                <a16:creationId xmlns:a16="http://schemas.microsoft.com/office/drawing/2014/main" id="{7FCE19BF-5D67-E8A8-2C48-417ED224897C}"/>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4</a:t>
            </a:fld>
            <a:endParaRPr lang="en-GB"/>
          </a:p>
        </p:txBody>
      </p:sp>
      <p:sp>
        <p:nvSpPr>
          <p:cNvPr id="6" name="Footer Placeholder 2">
            <a:extLst>
              <a:ext uri="{FF2B5EF4-FFF2-40B4-BE49-F238E27FC236}">
                <a16:creationId xmlns:a16="http://schemas.microsoft.com/office/drawing/2014/main" id="{0C358115-34E2-26B1-85A9-BB35BE277BA1}"/>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Tree>
    <p:extLst>
      <p:ext uri="{BB962C8B-B14F-4D97-AF65-F5344CB8AC3E}">
        <p14:creationId xmlns:p14="http://schemas.microsoft.com/office/powerpoint/2010/main" val="33016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18B25-CCCB-A42A-4DC8-79FBF894DF8F}"/>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00BAB506-7A2A-B03C-37C5-2D822AE466C1}"/>
              </a:ext>
            </a:extLst>
          </p:cNvPr>
          <p:cNvSpPr txBox="1"/>
          <p:nvPr/>
        </p:nvSpPr>
        <p:spPr>
          <a:xfrm>
            <a:off x="3436706" y="141216"/>
            <a:ext cx="2956387"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Structure of APRENDE</a:t>
            </a:r>
          </a:p>
        </p:txBody>
      </p:sp>
      <p:pic>
        <p:nvPicPr>
          <p:cNvPr id="6" name="Imagen 5">
            <a:extLst>
              <a:ext uri="{FF2B5EF4-FFF2-40B4-BE49-F238E27FC236}">
                <a16:creationId xmlns:a16="http://schemas.microsoft.com/office/drawing/2014/main" id="{A22D86A1-F3C1-164B-437B-F9E204447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04" y="995621"/>
            <a:ext cx="7690069" cy="4901742"/>
          </a:xfrm>
          <a:prstGeom prst="rect">
            <a:avLst/>
          </a:prstGeom>
        </p:spPr>
      </p:pic>
      <p:sp>
        <p:nvSpPr>
          <p:cNvPr id="3" name="Footer Placeholder 2">
            <a:extLst>
              <a:ext uri="{FF2B5EF4-FFF2-40B4-BE49-F238E27FC236}">
                <a16:creationId xmlns:a16="http://schemas.microsoft.com/office/drawing/2014/main" id="{0A7D5D8B-0D8D-F3DB-7026-CD5C710B68AF}"/>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
        <p:nvSpPr>
          <p:cNvPr id="7" name="Slide Number Placeholder 3">
            <a:extLst>
              <a:ext uri="{FF2B5EF4-FFF2-40B4-BE49-F238E27FC236}">
                <a16:creationId xmlns:a16="http://schemas.microsoft.com/office/drawing/2014/main" id="{8D1B3F8E-47DD-6CDD-832E-7B5ACFFBF02C}"/>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5</a:t>
            </a:fld>
            <a:endParaRPr lang="en-GB"/>
          </a:p>
        </p:txBody>
      </p:sp>
    </p:spTree>
    <p:extLst>
      <p:ext uri="{BB962C8B-B14F-4D97-AF65-F5344CB8AC3E}">
        <p14:creationId xmlns:p14="http://schemas.microsoft.com/office/powerpoint/2010/main" val="389856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BCC65-9CF9-3CDD-D411-ABA6B3142F6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807081B-FCFB-5731-160C-86F9F60641B5}"/>
              </a:ext>
            </a:extLst>
          </p:cNvPr>
          <p:cNvSpPr txBox="1"/>
          <p:nvPr/>
        </p:nvSpPr>
        <p:spPr>
          <a:xfrm>
            <a:off x="213287" y="761388"/>
            <a:ext cx="8643634" cy="5355312"/>
          </a:xfrm>
          <a:prstGeom prst="rect">
            <a:avLst/>
          </a:prstGeom>
          <a:noFill/>
        </p:spPr>
        <p:txBody>
          <a:bodyPr wrap="square">
            <a:spAutoFit/>
          </a:bodyPr>
          <a:lstStyle/>
          <a:p>
            <a:r>
              <a:rPr lang="en-GB" b="1" dirty="0">
                <a:effectLst/>
                <a:latin typeface="Helvetica" pitchFamily="2" charset="0"/>
              </a:rPr>
              <a:t>Coordinator</a:t>
            </a:r>
            <a:r>
              <a:rPr lang="en-GB" dirty="0">
                <a:effectLst/>
                <a:latin typeface="Helvetica" pitchFamily="2" charset="0"/>
              </a:rPr>
              <a:t>: Carlos Guerrero – Universidad de Sevilla</a:t>
            </a:r>
          </a:p>
          <a:p>
            <a:r>
              <a:rPr lang="en-GB" b="1" dirty="0">
                <a:latin typeface="Helvetica" pitchFamily="2" charset="0"/>
              </a:rPr>
              <a:t>Objectives</a:t>
            </a:r>
            <a:r>
              <a:rPr lang="en-GB" dirty="0">
                <a:latin typeface="Helvetica" pitchFamily="2" charset="0"/>
              </a:rPr>
              <a:t>: upgrades of facilities and systems. R&amp;D of detectors.</a:t>
            </a:r>
          </a:p>
          <a:p>
            <a:endParaRPr lang="en-GB" dirty="0">
              <a:latin typeface="Helvetica" pitchFamily="2" charset="0"/>
            </a:endParaRPr>
          </a:p>
          <a:p>
            <a:r>
              <a:rPr lang="es-ES" b="1" dirty="0" err="1">
                <a:effectLst/>
                <a:latin typeface="Helvetica" pitchFamily="2" charset="0"/>
              </a:rPr>
              <a:t>Task</a:t>
            </a:r>
            <a:r>
              <a:rPr lang="es-ES" b="1" dirty="0">
                <a:effectLst/>
                <a:latin typeface="Helvetica" pitchFamily="2" charset="0"/>
              </a:rPr>
              <a:t> 1.1 Detector and </a:t>
            </a:r>
            <a:r>
              <a:rPr lang="es-ES" b="1" dirty="0" err="1">
                <a:effectLst/>
                <a:latin typeface="Helvetica" pitchFamily="2" charset="0"/>
              </a:rPr>
              <a:t>facility</a:t>
            </a:r>
            <a:r>
              <a:rPr lang="es-ES" b="1" dirty="0">
                <a:effectLst/>
                <a:latin typeface="Helvetica" pitchFamily="2" charset="0"/>
              </a:rPr>
              <a:t> </a:t>
            </a:r>
            <a:r>
              <a:rPr lang="es-ES" b="1" dirty="0" err="1">
                <a:effectLst/>
                <a:latin typeface="Helvetica" pitchFamily="2" charset="0"/>
              </a:rPr>
              <a:t>upgrades</a:t>
            </a:r>
            <a:r>
              <a:rPr lang="es-ES" b="1" dirty="0">
                <a:effectLst/>
                <a:latin typeface="Helvetica" pitchFamily="2" charset="0"/>
              </a:rPr>
              <a:t> (CNRS)</a:t>
            </a:r>
          </a:p>
          <a:p>
            <a:r>
              <a:rPr lang="es-ES" dirty="0">
                <a:effectLst/>
                <a:latin typeface="Helvetica" pitchFamily="2" charset="0"/>
              </a:rPr>
              <a:t>1.1.1 </a:t>
            </a:r>
            <a:r>
              <a:rPr lang="es-ES" dirty="0" err="1">
                <a:effectLst/>
                <a:latin typeface="Helvetica" pitchFamily="2" charset="0"/>
              </a:rPr>
              <a:t>Enabling</a:t>
            </a:r>
            <a:r>
              <a:rPr lang="es-ES" dirty="0">
                <a:effectLst/>
                <a:latin typeface="Helvetica" pitchFamily="2" charset="0"/>
              </a:rPr>
              <a:t> </a:t>
            </a:r>
            <a:r>
              <a:rPr lang="es-ES" dirty="0" err="1">
                <a:effectLst/>
                <a:latin typeface="Helvetica" pitchFamily="2" charset="0"/>
              </a:rPr>
              <a:t>experiments</a:t>
            </a:r>
            <a:r>
              <a:rPr lang="es-ES" dirty="0">
                <a:effectLst/>
                <a:latin typeface="Helvetica" pitchFamily="2" charset="0"/>
              </a:rPr>
              <a:t> in </a:t>
            </a:r>
            <a:r>
              <a:rPr lang="es-ES" dirty="0" err="1">
                <a:effectLst/>
                <a:latin typeface="Helvetica" pitchFamily="2" charset="0"/>
              </a:rPr>
              <a:t>vacuum</a:t>
            </a:r>
            <a:r>
              <a:rPr lang="es-ES" dirty="0">
                <a:effectLst/>
                <a:latin typeface="Helvetica" pitchFamily="2" charset="0"/>
              </a:rPr>
              <a:t> </a:t>
            </a:r>
            <a:r>
              <a:rPr lang="es-ES" dirty="0" err="1">
                <a:effectLst/>
                <a:latin typeface="Helvetica" pitchFamily="2" charset="0"/>
              </a:rPr>
              <a:t>with</a:t>
            </a:r>
            <a:r>
              <a:rPr lang="es-ES" dirty="0">
                <a:effectLst/>
                <a:latin typeface="Helvetica" pitchFamily="2" charset="0"/>
              </a:rPr>
              <a:t> ELISA at JRC-</a:t>
            </a:r>
            <a:r>
              <a:rPr lang="es-ES" dirty="0" err="1">
                <a:effectLst/>
                <a:latin typeface="Helvetica" pitchFamily="2" charset="0"/>
              </a:rPr>
              <a:t>Geel</a:t>
            </a:r>
            <a:r>
              <a:rPr lang="es-ES" dirty="0">
                <a:effectLst/>
                <a:latin typeface="Helvetica" pitchFamily="2" charset="0"/>
              </a:rPr>
              <a:t>.</a:t>
            </a:r>
          </a:p>
          <a:p>
            <a:r>
              <a:rPr lang="es-ES" dirty="0">
                <a:effectLst/>
                <a:latin typeface="Helvetica" pitchFamily="2" charset="0"/>
              </a:rPr>
              <a:t>1.1.2 </a:t>
            </a:r>
            <a:r>
              <a:rPr lang="es-ES" dirty="0" err="1">
                <a:effectLst/>
                <a:latin typeface="Helvetica" pitchFamily="2" charset="0"/>
              </a:rPr>
              <a:t>Enhancement</a:t>
            </a:r>
            <a:r>
              <a:rPr lang="es-ES" dirty="0">
                <a:effectLst/>
                <a:latin typeface="Helvetica" pitchFamily="2" charset="0"/>
              </a:rPr>
              <a:t> </a:t>
            </a:r>
            <a:r>
              <a:rPr lang="es-ES" dirty="0" err="1">
                <a:effectLst/>
                <a:latin typeface="Helvetica" pitchFamily="2" charset="0"/>
              </a:rPr>
              <a:t>with</a:t>
            </a:r>
            <a:r>
              <a:rPr lang="es-ES" dirty="0">
                <a:effectLst/>
                <a:latin typeface="Helvetica" pitchFamily="2" charset="0"/>
              </a:rPr>
              <a:t> LaBr3 </a:t>
            </a:r>
            <a:r>
              <a:rPr lang="es-ES" dirty="0" err="1">
                <a:effectLst/>
                <a:latin typeface="Helvetica" pitchFamily="2" charset="0"/>
              </a:rPr>
              <a:t>detectors</a:t>
            </a:r>
            <a:r>
              <a:rPr lang="es-ES" dirty="0">
                <a:effectLst/>
                <a:latin typeface="Helvetica" pitchFamily="2" charset="0"/>
              </a:rPr>
              <a:t> </a:t>
            </a:r>
            <a:r>
              <a:rPr lang="es-ES" dirty="0" err="1">
                <a:effectLst/>
                <a:latin typeface="Helvetica" pitchFamily="2" charset="0"/>
              </a:rPr>
              <a:t>of</a:t>
            </a:r>
            <a:r>
              <a:rPr lang="es-ES" dirty="0">
                <a:effectLst/>
                <a:latin typeface="Helvetica" pitchFamily="2" charset="0"/>
              </a:rPr>
              <a:t> </a:t>
            </a:r>
            <a:r>
              <a:rPr lang="es-ES" dirty="0" err="1">
                <a:effectLst/>
                <a:latin typeface="Helvetica" pitchFamily="2" charset="0"/>
              </a:rPr>
              <a:t>the</a:t>
            </a:r>
            <a:r>
              <a:rPr lang="es-ES" dirty="0">
                <a:effectLst/>
                <a:latin typeface="Helvetica" pitchFamily="2" charset="0"/>
              </a:rPr>
              <a:t> TAS </a:t>
            </a:r>
            <a:r>
              <a:rPr lang="es-ES" dirty="0" err="1">
                <a:effectLst/>
                <a:latin typeface="Helvetica" pitchFamily="2" charset="0"/>
              </a:rPr>
              <a:t>capabilities</a:t>
            </a:r>
            <a:r>
              <a:rPr lang="es-ES" dirty="0">
                <a:effectLst/>
                <a:latin typeface="Helvetica" pitchFamily="2" charset="0"/>
              </a:rPr>
              <a:t> </a:t>
            </a:r>
            <a:r>
              <a:rPr lang="es-ES" dirty="0" err="1">
                <a:effectLst/>
                <a:latin typeface="Helvetica" pitchFamily="2" charset="0"/>
              </a:rPr>
              <a:t>for</a:t>
            </a:r>
            <a:r>
              <a:rPr lang="es-ES" dirty="0">
                <a:effectLst/>
                <a:latin typeface="Helvetica" pitchFamily="2" charset="0"/>
              </a:rPr>
              <a:t> </a:t>
            </a:r>
            <a:r>
              <a:rPr lang="es-ES" dirty="0" err="1">
                <a:effectLst/>
                <a:latin typeface="Helvetica" pitchFamily="2" charset="0"/>
              </a:rPr>
              <a:t>decay</a:t>
            </a:r>
            <a:r>
              <a:rPr lang="es-ES" dirty="0">
                <a:effectLst/>
                <a:latin typeface="Helvetica" pitchFamily="2" charset="0"/>
              </a:rPr>
              <a:t> data</a:t>
            </a:r>
          </a:p>
          <a:p>
            <a:r>
              <a:rPr lang="es-ES" dirty="0">
                <a:effectLst/>
                <a:latin typeface="Helvetica" pitchFamily="2" charset="0"/>
              </a:rPr>
              <a:t>1.1.3 </a:t>
            </a:r>
            <a:r>
              <a:rPr lang="es-ES" dirty="0" err="1">
                <a:effectLst/>
                <a:latin typeface="Helvetica" pitchFamily="2" charset="0"/>
              </a:rPr>
              <a:t>Higher</a:t>
            </a:r>
            <a:r>
              <a:rPr lang="es-ES" dirty="0">
                <a:effectLst/>
                <a:latin typeface="Helvetica" pitchFamily="2" charset="0"/>
              </a:rPr>
              <a:t> </a:t>
            </a:r>
            <a:r>
              <a:rPr lang="es-ES" dirty="0" err="1">
                <a:effectLst/>
                <a:latin typeface="Helvetica" pitchFamily="2" charset="0"/>
              </a:rPr>
              <a:t>power</a:t>
            </a:r>
            <a:r>
              <a:rPr lang="es-ES" dirty="0">
                <a:effectLst/>
                <a:latin typeface="Helvetica" pitchFamily="2" charset="0"/>
              </a:rPr>
              <a:t> target </a:t>
            </a:r>
            <a:r>
              <a:rPr lang="es-ES" dirty="0" err="1">
                <a:effectLst/>
                <a:latin typeface="Helvetica" pitchFamily="2" charset="0"/>
              </a:rPr>
              <a:t>designs</a:t>
            </a:r>
            <a:r>
              <a:rPr lang="es-ES" dirty="0">
                <a:effectLst/>
                <a:latin typeface="Helvetica" pitchFamily="2" charset="0"/>
              </a:rPr>
              <a:t> </a:t>
            </a:r>
            <a:r>
              <a:rPr lang="es-ES" dirty="0" err="1">
                <a:effectLst/>
                <a:latin typeface="Helvetica" pitchFamily="2" charset="0"/>
              </a:rPr>
              <a:t>for</a:t>
            </a:r>
            <a:r>
              <a:rPr lang="es-ES" dirty="0">
                <a:effectLst/>
                <a:latin typeface="Helvetica" pitchFamily="2" charset="0"/>
              </a:rPr>
              <a:t> </a:t>
            </a:r>
            <a:r>
              <a:rPr lang="es-ES" dirty="0" err="1">
                <a:effectLst/>
                <a:latin typeface="Helvetica" pitchFamily="2" charset="0"/>
              </a:rPr>
              <a:t>neutron</a:t>
            </a:r>
            <a:r>
              <a:rPr lang="es-ES" dirty="0">
                <a:effectLst/>
                <a:latin typeface="Helvetica" pitchFamily="2" charset="0"/>
              </a:rPr>
              <a:t> </a:t>
            </a:r>
            <a:r>
              <a:rPr lang="es-ES" dirty="0" err="1">
                <a:effectLst/>
                <a:latin typeface="Helvetica" pitchFamily="2" charset="0"/>
              </a:rPr>
              <a:t>production</a:t>
            </a:r>
            <a:r>
              <a:rPr lang="es-ES" dirty="0">
                <a:effectLst/>
                <a:latin typeface="Helvetica" pitchFamily="2" charset="0"/>
              </a:rPr>
              <a:t> </a:t>
            </a:r>
            <a:r>
              <a:rPr lang="es-ES" dirty="0" err="1">
                <a:effectLst/>
                <a:latin typeface="Helvetica" pitchFamily="2" charset="0"/>
              </a:rPr>
              <a:t>for</a:t>
            </a:r>
            <a:r>
              <a:rPr lang="es-ES" dirty="0">
                <a:effectLst/>
                <a:latin typeface="Helvetica" pitchFamily="2" charset="0"/>
              </a:rPr>
              <a:t> nuclear data</a:t>
            </a:r>
          </a:p>
          <a:p>
            <a:r>
              <a:rPr lang="es-ES" dirty="0">
                <a:effectLst/>
                <a:latin typeface="Helvetica" pitchFamily="2" charset="0"/>
              </a:rPr>
              <a:t>1.1.4 </a:t>
            </a:r>
            <a:r>
              <a:rPr lang="es-ES" dirty="0" err="1">
                <a:effectLst/>
                <a:latin typeface="Helvetica" pitchFamily="2" charset="0"/>
              </a:rPr>
              <a:t>Neutron-induced</a:t>
            </a:r>
            <a:r>
              <a:rPr lang="es-ES" dirty="0">
                <a:effectLst/>
                <a:latin typeface="Helvetica" pitchFamily="2" charset="0"/>
              </a:rPr>
              <a:t> </a:t>
            </a:r>
            <a:r>
              <a:rPr lang="es-ES" dirty="0" err="1">
                <a:effectLst/>
                <a:latin typeface="Helvetica" pitchFamily="2" charset="0"/>
              </a:rPr>
              <a:t>independent</a:t>
            </a:r>
            <a:r>
              <a:rPr lang="es-ES" dirty="0">
                <a:effectLst/>
                <a:latin typeface="Helvetica" pitchFamily="2" charset="0"/>
              </a:rPr>
              <a:t> and </a:t>
            </a:r>
            <a:r>
              <a:rPr lang="es-ES" dirty="0" err="1">
                <a:effectLst/>
                <a:latin typeface="Helvetica" pitchFamily="2" charset="0"/>
              </a:rPr>
              <a:t>isomeric</a:t>
            </a:r>
            <a:r>
              <a:rPr lang="es-ES" dirty="0">
                <a:effectLst/>
                <a:latin typeface="Helvetica" pitchFamily="2" charset="0"/>
              </a:rPr>
              <a:t> </a:t>
            </a:r>
            <a:r>
              <a:rPr lang="es-ES" dirty="0" err="1">
                <a:effectLst/>
                <a:latin typeface="Helvetica" pitchFamily="2" charset="0"/>
              </a:rPr>
              <a:t>fission</a:t>
            </a:r>
            <a:r>
              <a:rPr lang="es-ES" dirty="0">
                <a:effectLst/>
                <a:latin typeface="Helvetica" pitchFamily="2" charset="0"/>
              </a:rPr>
              <a:t> </a:t>
            </a:r>
            <a:r>
              <a:rPr lang="es-ES" dirty="0" err="1">
                <a:effectLst/>
                <a:latin typeface="Helvetica" pitchFamily="2" charset="0"/>
              </a:rPr>
              <a:t>yield</a:t>
            </a:r>
            <a:r>
              <a:rPr lang="es-ES" dirty="0">
                <a:effectLst/>
                <a:latin typeface="Helvetica" pitchFamily="2" charset="0"/>
              </a:rPr>
              <a:t> </a:t>
            </a:r>
            <a:r>
              <a:rPr lang="es-ES" dirty="0" err="1">
                <a:effectLst/>
                <a:latin typeface="Helvetica" pitchFamily="2" charset="0"/>
              </a:rPr>
              <a:t>studies</a:t>
            </a:r>
            <a:r>
              <a:rPr lang="es-ES" dirty="0">
                <a:effectLst/>
                <a:latin typeface="Helvetica" pitchFamily="2" charset="0"/>
              </a:rPr>
              <a:t> at </a:t>
            </a:r>
            <a:r>
              <a:rPr lang="es-ES" dirty="0" err="1">
                <a:effectLst/>
                <a:latin typeface="Helvetica" pitchFamily="2" charset="0"/>
              </a:rPr>
              <a:t>the</a:t>
            </a:r>
            <a:r>
              <a:rPr lang="es-ES" dirty="0">
                <a:effectLst/>
                <a:latin typeface="Helvetica" pitchFamily="2" charset="0"/>
              </a:rPr>
              <a:t> IGISOL</a:t>
            </a:r>
          </a:p>
          <a:p>
            <a:endParaRPr lang="en-GB" dirty="0">
              <a:latin typeface="Helvetica" pitchFamily="2" charset="0"/>
            </a:endParaRPr>
          </a:p>
          <a:p>
            <a:r>
              <a:rPr lang="es-ES" b="1" dirty="0" err="1">
                <a:effectLst/>
                <a:latin typeface="Helvetica" pitchFamily="2" charset="0"/>
              </a:rPr>
              <a:t>Task</a:t>
            </a:r>
            <a:r>
              <a:rPr lang="es-ES" b="1" dirty="0">
                <a:effectLst/>
                <a:latin typeface="Helvetica" pitchFamily="2" charset="0"/>
              </a:rPr>
              <a:t> 1.2 </a:t>
            </a:r>
            <a:r>
              <a:rPr lang="es-ES" b="1" dirty="0" err="1">
                <a:effectLst/>
                <a:latin typeface="Helvetica" pitchFamily="2" charset="0"/>
              </a:rPr>
              <a:t>Neutron</a:t>
            </a:r>
            <a:r>
              <a:rPr lang="es-ES" b="1" dirty="0">
                <a:effectLst/>
                <a:latin typeface="Helvetica" pitchFamily="2" charset="0"/>
              </a:rPr>
              <a:t> </a:t>
            </a:r>
            <a:r>
              <a:rPr lang="es-ES" b="1" dirty="0" err="1">
                <a:effectLst/>
                <a:latin typeface="Helvetica" pitchFamily="2" charset="0"/>
              </a:rPr>
              <a:t>detectors</a:t>
            </a:r>
            <a:r>
              <a:rPr lang="es-ES" b="1" dirty="0">
                <a:effectLst/>
                <a:latin typeface="Helvetica" pitchFamily="2" charset="0"/>
              </a:rPr>
              <a:t> </a:t>
            </a:r>
            <a:r>
              <a:rPr lang="es-ES" b="1" dirty="0" err="1">
                <a:effectLst/>
                <a:latin typeface="Helvetica" pitchFamily="2" charset="0"/>
              </a:rPr>
              <a:t>with</a:t>
            </a:r>
            <a:r>
              <a:rPr lang="es-ES" b="1" dirty="0">
                <a:effectLst/>
                <a:latin typeface="Helvetica" pitchFamily="2" charset="0"/>
              </a:rPr>
              <a:t> new experimental </a:t>
            </a:r>
            <a:r>
              <a:rPr lang="es-ES" b="1" dirty="0" err="1">
                <a:effectLst/>
                <a:latin typeface="Helvetica" pitchFamily="2" charset="0"/>
              </a:rPr>
              <a:t>capabilities</a:t>
            </a:r>
            <a:r>
              <a:rPr lang="es-ES" b="1" dirty="0">
                <a:effectLst/>
                <a:latin typeface="Helvetica" pitchFamily="2" charset="0"/>
              </a:rPr>
              <a:t> (PTB)</a:t>
            </a:r>
          </a:p>
          <a:p>
            <a:r>
              <a:rPr lang="es-ES" dirty="0">
                <a:effectLst/>
                <a:latin typeface="Helvetica" pitchFamily="2" charset="0"/>
              </a:rPr>
              <a:t>1.2.1 </a:t>
            </a:r>
            <a:r>
              <a:rPr lang="es-ES" dirty="0" err="1">
                <a:effectLst/>
                <a:latin typeface="Helvetica" pitchFamily="2" charset="0"/>
              </a:rPr>
              <a:t>An</a:t>
            </a:r>
            <a:r>
              <a:rPr lang="es-ES" dirty="0">
                <a:effectLst/>
                <a:latin typeface="Helvetica" pitchFamily="2" charset="0"/>
              </a:rPr>
              <a:t> active target </a:t>
            </a:r>
            <a:r>
              <a:rPr lang="es-ES" dirty="0" err="1">
                <a:effectLst/>
                <a:latin typeface="Helvetica" pitchFamily="2" charset="0"/>
              </a:rPr>
              <a:t>for</a:t>
            </a:r>
            <a:r>
              <a:rPr lang="es-ES" dirty="0">
                <a:effectLst/>
                <a:latin typeface="Helvetica" pitchFamily="2" charset="0"/>
              </a:rPr>
              <a:t> n-p </a:t>
            </a:r>
            <a:r>
              <a:rPr lang="es-ES" dirty="0" err="1">
                <a:effectLst/>
                <a:latin typeface="Helvetica" pitchFamily="2" charset="0"/>
              </a:rPr>
              <a:t>cross</a:t>
            </a:r>
            <a:r>
              <a:rPr lang="es-ES" dirty="0">
                <a:effectLst/>
                <a:latin typeface="Helvetica" pitchFamily="2" charset="0"/>
              </a:rPr>
              <a:t> </a:t>
            </a:r>
            <a:r>
              <a:rPr lang="es-ES" dirty="0" err="1">
                <a:effectLst/>
                <a:latin typeface="Helvetica" pitchFamily="2" charset="0"/>
              </a:rPr>
              <a:t>section</a:t>
            </a:r>
            <a:r>
              <a:rPr lang="es-ES" dirty="0">
                <a:effectLst/>
                <a:latin typeface="Helvetica" pitchFamily="2" charset="0"/>
              </a:rPr>
              <a:t> </a:t>
            </a:r>
            <a:r>
              <a:rPr lang="es-ES" dirty="0" err="1">
                <a:effectLst/>
                <a:latin typeface="Helvetica" pitchFamily="2" charset="0"/>
              </a:rPr>
              <a:t>measurements</a:t>
            </a:r>
            <a:r>
              <a:rPr lang="es-ES" dirty="0">
                <a:effectLst/>
                <a:latin typeface="Helvetica" pitchFamily="2" charset="0"/>
              </a:rPr>
              <a:t> at PTB</a:t>
            </a:r>
          </a:p>
          <a:p>
            <a:r>
              <a:rPr lang="es-ES" dirty="0">
                <a:effectLst/>
                <a:latin typeface="Helvetica" pitchFamily="2" charset="0"/>
              </a:rPr>
              <a:t>1.2.3 </a:t>
            </a:r>
            <a:r>
              <a:rPr lang="es-ES" dirty="0" err="1">
                <a:effectLst/>
                <a:latin typeface="Helvetica" pitchFamily="2" charset="0"/>
              </a:rPr>
              <a:t>Diamond</a:t>
            </a:r>
            <a:r>
              <a:rPr lang="es-ES" dirty="0">
                <a:effectLst/>
                <a:latin typeface="Helvetica" pitchFamily="2" charset="0"/>
              </a:rPr>
              <a:t> </a:t>
            </a:r>
            <a:r>
              <a:rPr lang="es-ES" dirty="0" err="1">
                <a:effectLst/>
                <a:latin typeface="Helvetica" pitchFamily="2" charset="0"/>
              </a:rPr>
              <a:t>detectors</a:t>
            </a:r>
            <a:r>
              <a:rPr lang="es-ES" dirty="0">
                <a:effectLst/>
                <a:latin typeface="Helvetica" pitchFamily="2" charset="0"/>
              </a:rPr>
              <a:t> </a:t>
            </a:r>
            <a:r>
              <a:rPr lang="es-ES" dirty="0" err="1">
                <a:effectLst/>
                <a:latin typeface="Helvetica" pitchFamily="2" charset="0"/>
              </a:rPr>
              <a:t>for</a:t>
            </a:r>
            <a:r>
              <a:rPr lang="es-ES" dirty="0">
                <a:effectLst/>
                <a:latin typeface="Helvetica" pitchFamily="2" charset="0"/>
              </a:rPr>
              <a:t> in-</a:t>
            </a:r>
            <a:r>
              <a:rPr lang="es-ES" dirty="0" err="1">
                <a:effectLst/>
                <a:latin typeface="Helvetica" pitchFamily="2" charset="0"/>
              </a:rPr>
              <a:t>beam</a:t>
            </a:r>
            <a:r>
              <a:rPr lang="es-ES" dirty="0">
                <a:effectLst/>
                <a:latin typeface="Helvetica" pitchFamily="2" charset="0"/>
              </a:rPr>
              <a:t> </a:t>
            </a:r>
            <a:r>
              <a:rPr lang="es-ES" dirty="0" err="1">
                <a:effectLst/>
                <a:latin typeface="Helvetica" pitchFamily="2" charset="0"/>
              </a:rPr>
              <a:t>measurements</a:t>
            </a:r>
            <a:r>
              <a:rPr lang="es-ES" dirty="0">
                <a:effectLst/>
                <a:latin typeface="Helvetica" pitchFamily="2" charset="0"/>
              </a:rPr>
              <a:t> at </a:t>
            </a:r>
            <a:r>
              <a:rPr lang="es-ES" dirty="0" err="1">
                <a:effectLst/>
                <a:latin typeface="Helvetica" pitchFamily="2" charset="0"/>
              </a:rPr>
              <a:t>n_TOF</a:t>
            </a:r>
            <a:r>
              <a:rPr lang="es-ES" dirty="0">
                <a:effectLst/>
                <a:latin typeface="Helvetica" pitchFamily="2" charset="0"/>
              </a:rPr>
              <a:t>-NEAR</a:t>
            </a:r>
          </a:p>
          <a:p>
            <a:r>
              <a:rPr lang="es-ES" dirty="0">
                <a:effectLst/>
                <a:latin typeface="Helvetica" pitchFamily="2" charset="0"/>
              </a:rPr>
              <a:t>1.2.4 </a:t>
            </a:r>
            <a:r>
              <a:rPr lang="es-ES" dirty="0" err="1">
                <a:effectLst/>
                <a:latin typeface="Helvetica" pitchFamily="2" charset="0"/>
              </a:rPr>
              <a:t>Characterization</a:t>
            </a:r>
            <a:r>
              <a:rPr lang="es-ES" dirty="0">
                <a:effectLst/>
                <a:latin typeface="Helvetica" pitchFamily="2" charset="0"/>
              </a:rPr>
              <a:t> </a:t>
            </a:r>
            <a:r>
              <a:rPr lang="es-ES" dirty="0" err="1">
                <a:effectLst/>
                <a:latin typeface="Helvetica" pitchFamily="2" charset="0"/>
              </a:rPr>
              <a:t>of</a:t>
            </a:r>
            <a:r>
              <a:rPr lang="es-ES" dirty="0">
                <a:effectLst/>
                <a:latin typeface="Helvetica" pitchFamily="2" charset="0"/>
              </a:rPr>
              <a:t> </a:t>
            </a:r>
            <a:r>
              <a:rPr lang="es-ES" dirty="0" err="1">
                <a:effectLst/>
                <a:latin typeface="Helvetica" pitchFamily="2" charset="0"/>
              </a:rPr>
              <a:t>liquid</a:t>
            </a:r>
            <a:r>
              <a:rPr lang="es-ES" dirty="0">
                <a:effectLst/>
                <a:latin typeface="Helvetica" pitchFamily="2" charset="0"/>
              </a:rPr>
              <a:t> </a:t>
            </a:r>
            <a:r>
              <a:rPr lang="es-ES" dirty="0" err="1">
                <a:effectLst/>
                <a:latin typeface="Helvetica" pitchFamily="2" charset="0"/>
              </a:rPr>
              <a:t>scintillator</a:t>
            </a:r>
            <a:r>
              <a:rPr lang="es-ES" dirty="0">
                <a:effectLst/>
                <a:latin typeface="Helvetica" pitchFamily="2" charset="0"/>
              </a:rPr>
              <a:t> </a:t>
            </a:r>
            <a:r>
              <a:rPr lang="es-ES" dirty="0" err="1">
                <a:effectLst/>
                <a:latin typeface="Helvetica" pitchFamily="2" charset="0"/>
              </a:rPr>
              <a:t>detectors</a:t>
            </a:r>
            <a:r>
              <a:rPr lang="es-ES" dirty="0">
                <a:effectLst/>
                <a:latin typeface="Helvetica" pitchFamily="2" charset="0"/>
              </a:rPr>
              <a:t> up </a:t>
            </a:r>
            <a:r>
              <a:rPr lang="es-ES" dirty="0" err="1">
                <a:effectLst/>
                <a:latin typeface="Helvetica" pitchFamily="2" charset="0"/>
              </a:rPr>
              <a:t>to</a:t>
            </a:r>
            <a:r>
              <a:rPr lang="es-ES" dirty="0">
                <a:effectLst/>
                <a:latin typeface="Helvetica" pitchFamily="2" charset="0"/>
              </a:rPr>
              <a:t> 40 </a:t>
            </a:r>
            <a:r>
              <a:rPr lang="es-ES" dirty="0" err="1">
                <a:effectLst/>
                <a:latin typeface="Helvetica" pitchFamily="2" charset="0"/>
              </a:rPr>
              <a:t>MeV</a:t>
            </a:r>
            <a:endParaRPr lang="es-ES" dirty="0">
              <a:effectLst/>
              <a:latin typeface="Helvetica" pitchFamily="2" charset="0"/>
            </a:endParaRPr>
          </a:p>
          <a:p>
            <a:endParaRPr lang="es-ES" dirty="0">
              <a:effectLst/>
              <a:latin typeface="Helvetica" pitchFamily="2" charset="0"/>
            </a:endParaRPr>
          </a:p>
          <a:p>
            <a:r>
              <a:rPr lang="es-ES" b="1" dirty="0" err="1">
                <a:effectLst/>
                <a:latin typeface="Helvetica" pitchFamily="2" charset="0"/>
              </a:rPr>
              <a:t>Task</a:t>
            </a:r>
            <a:r>
              <a:rPr lang="es-ES" b="1" dirty="0">
                <a:effectLst/>
                <a:latin typeface="Helvetica" pitchFamily="2" charset="0"/>
              </a:rPr>
              <a:t> 1.3 </a:t>
            </a:r>
            <a:r>
              <a:rPr lang="es-ES" b="1" dirty="0" err="1">
                <a:effectLst/>
                <a:latin typeface="Helvetica" pitchFamily="2" charset="0"/>
              </a:rPr>
              <a:t>Developments</a:t>
            </a:r>
            <a:r>
              <a:rPr lang="es-ES" b="1" dirty="0">
                <a:effectLst/>
                <a:latin typeface="Helvetica" pitchFamily="2" charset="0"/>
              </a:rPr>
              <a:t> </a:t>
            </a:r>
            <a:r>
              <a:rPr lang="es-ES" b="1" dirty="0" err="1">
                <a:effectLst/>
                <a:latin typeface="Helvetica" pitchFamily="2" charset="0"/>
              </a:rPr>
              <a:t>of</a:t>
            </a:r>
            <a:r>
              <a:rPr lang="es-ES" b="1" dirty="0">
                <a:effectLst/>
                <a:latin typeface="Helvetica" pitchFamily="2" charset="0"/>
              </a:rPr>
              <a:t> </a:t>
            </a:r>
            <a:r>
              <a:rPr lang="es-ES" b="1" dirty="0" err="1">
                <a:effectLst/>
                <a:latin typeface="Helvetica" pitchFamily="2" charset="0"/>
              </a:rPr>
              <a:t>silicon-based</a:t>
            </a:r>
            <a:r>
              <a:rPr lang="es-ES" b="1" dirty="0">
                <a:effectLst/>
                <a:latin typeface="Helvetica" pitchFamily="2" charset="0"/>
              </a:rPr>
              <a:t> </a:t>
            </a:r>
            <a:r>
              <a:rPr lang="es-ES" b="1" dirty="0" err="1">
                <a:effectLst/>
                <a:latin typeface="Helvetica" pitchFamily="2" charset="0"/>
              </a:rPr>
              <a:t>devices</a:t>
            </a:r>
            <a:r>
              <a:rPr lang="es-ES" b="1" dirty="0">
                <a:effectLst/>
                <a:latin typeface="Helvetica" pitchFamily="2" charset="0"/>
              </a:rPr>
              <a:t> </a:t>
            </a:r>
            <a:r>
              <a:rPr lang="es-ES" b="1" dirty="0" err="1">
                <a:effectLst/>
                <a:latin typeface="Helvetica" pitchFamily="2" charset="0"/>
              </a:rPr>
              <a:t>for</a:t>
            </a:r>
            <a:r>
              <a:rPr lang="es-ES" b="1" dirty="0">
                <a:effectLst/>
                <a:latin typeface="Helvetica" pitchFamily="2" charset="0"/>
              </a:rPr>
              <a:t> (</a:t>
            </a:r>
            <a:r>
              <a:rPr lang="es-ES" b="1" dirty="0" err="1">
                <a:effectLst/>
                <a:latin typeface="Helvetica" pitchFamily="2" charset="0"/>
              </a:rPr>
              <a:t>n,chp</a:t>
            </a:r>
            <a:r>
              <a:rPr lang="es-ES" b="1" dirty="0">
                <a:effectLst/>
                <a:latin typeface="Helvetica" pitchFamily="2" charset="0"/>
              </a:rPr>
              <a:t>) </a:t>
            </a:r>
            <a:r>
              <a:rPr lang="es-ES" b="1" dirty="0" err="1">
                <a:effectLst/>
                <a:latin typeface="Helvetica" pitchFamily="2" charset="0"/>
              </a:rPr>
              <a:t>cross</a:t>
            </a:r>
            <a:r>
              <a:rPr lang="es-ES" b="1" dirty="0">
                <a:effectLst/>
                <a:latin typeface="Helvetica" pitchFamily="2" charset="0"/>
              </a:rPr>
              <a:t> </a:t>
            </a:r>
            <a:r>
              <a:rPr lang="es-ES" b="1" dirty="0" err="1">
                <a:effectLst/>
                <a:latin typeface="Helvetica" pitchFamily="2" charset="0"/>
              </a:rPr>
              <a:t>sections</a:t>
            </a:r>
            <a:r>
              <a:rPr lang="es-ES" b="1" dirty="0">
                <a:effectLst/>
                <a:latin typeface="Helvetica" pitchFamily="2" charset="0"/>
              </a:rPr>
              <a:t> (UION)</a:t>
            </a:r>
          </a:p>
          <a:p>
            <a:r>
              <a:rPr lang="es-ES" dirty="0">
                <a:effectLst/>
                <a:latin typeface="Helvetica" pitchFamily="2" charset="0"/>
              </a:rPr>
              <a:t>1.3.1 Silicon </a:t>
            </a:r>
            <a:r>
              <a:rPr lang="es-ES" dirty="0" err="1">
                <a:effectLst/>
                <a:latin typeface="Helvetica" pitchFamily="2" charset="0"/>
              </a:rPr>
              <a:t>telescope</a:t>
            </a:r>
            <a:r>
              <a:rPr lang="es-ES" dirty="0">
                <a:effectLst/>
                <a:latin typeface="Helvetica" pitchFamily="2" charset="0"/>
              </a:rPr>
              <a:t> </a:t>
            </a:r>
            <a:r>
              <a:rPr lang="es-ES" dirty="0" err="1">
                <a:effectLst/>
                <a:latin typeface="Helvetica" pitchFamily="2" charset="0"/>
              </a:rPr>
              <a:t>for</a:t>
            </a:r>
            <a:r>
              <a:rPr lang="es-ES" dirty="0">
                <a:effectLst/>
                <a:latin typeface="Helvetica" pitchFamily="2" charset="0"/>
              </a:rPr>
              <a:t> (</a:t>
            </a:r>
            <a:r>
              <a:rPr lang="es-ES" dirty="0" err="1">
                <a:effectLst/>
                <a:latin typeface="Helvetica" pitchFamily="2" charset="0"/>
              </a:rPr>
              <a:t>n,chp</a:t>
            </a:r>
            <a:r>
              <a:rPr lang="es-ES" dirty="0">
                <a:effectLst/>
                <a:latin typeface="Helvetica" pitchFamily="2" charset="0"/>
              </a:rPr>
              <a:t>) </a:t>
            </a:r>
            <a:r>
              <a:rPr lang="es-ES" dirty="0" err="1">
                <a:effectLst/>
                <a:latin typeface="Helvetica" pitchFamily="2" charset="0"/>
              </a:rPr>
              <a:t>cross</a:t>
            </a:r>
            <a:r>
              <a:rPr lang="es-ES" dirty="0">
                <a:effectLst/>
                <a:latin typeface="Helvetica" pitchFamily="2" charset="0"/>
              </a:rPr>
              <a:t> </a:t>
            </a:r>
            <a:r>
              <a:rPr lang="es-ES" dirty="0" err="1">
                <a:effectLst/>
                <a:latin typeface="Helvetica" pitchFamily="2" charset="0"/>
              </a:rPr>
              <a:t>section</a:t>
            </a:r>
            <a:r>
              <a:rPr lang="es-ES" dirty="0">
                <a:effectLst/>
                <a:latin typeface="Helvetica" pitchFamily="2" charset="0"/>
              </a:rPr>
              <a:t> </a:t>
            </a:r>
            <a:r>
              <a:rPr lang="es-ES" dirty="0" err="1">
                <a:effectLst/>
                <a:latin typeface="Helvetica" pitchFamily="2" charset="0"/>
              </a:rPr>
              <a:t>measurements</a:t>
            </a:r>
            <a:r>
              <a:rPr lang="es-ES" dirty="0">
                <a:effectLst/>
                <a:latin typeface="Helvetica" pitchFamily="2" charset="0"/>
              </a:rPr>
              <a:t> at </a:t>
            </a:r>
            <a:r>
              <a:rPr lang="es-ES" dirty="0" err="1">
                <a:effectLst/>
                <a:latin typeface="Helvetica" pitchFamily="2" charset="0"/>
              </a:rPr>
              <a:t>n_TOF</a:t>
            </a:r>
            <a:r>
              <a:rPr lang="es-ES" dirty="0">
                <a:effectLst/>
                <a:latin typeface="Helvetica" pitchFamily="2" charset="0"/>
              </a:rPr>
              <a:t> </a:t>
            </a:r>
            <a:r>
              <a:rPr lang="es-ES" dirty="0" err="1">
                <a:effectLst/>
                <a:latin typeface="Helvetica" pitchFamily="2" charset="0"/>
              </a:rPr>
              <a:t>towards</a:t>
            </a:r>
            <a:r>
              <a:rPr lang="es-ES" dirty="0">
                <a:effectLst/>
                <a:latin typeface="Helvetica" pitchFamily="2" charset="0"/>
              </a:rPr>
              <a:t> </a:t>
            </a:r>
            <a:r>
              <a:rPr lang="es-ES" dirty="0" err="1">
                <a:effectLst/>
                <a:latin typeface="Helvetica" pitchFamily="2" charset="0"/>
              </a:rPr>
              <a:t>the</a:t>
            </a:r>
            <a:r>
              <a:rPr lang="es-ES" dirty="0">
                <a:effectLst/>
                <a:latin typeface="Helvetica" pitchFamily="2" charset="0"/>
              </a:rPr>
              <a:t> </a:t>
            </a:r>
            <a:r>
              <a:rPr lang="es-ES" dirty="0" err="1">
                <a:effectLst/>
                <a:latin typeface="Helvetica" pitchFamily="2" charset="0"/>
              </a:rPr>
              <a:t>measurement</a:t>
            </a:r>
            <a:r>
              <a:rPr lang="es-ES" dirty="0">
                <a:effectLst/>
                <a:latin typeface="Helvetica" pitchFamily="2" charset="0"/>
              </a:rPr>
              <a:t> </a:t>
            </a:r>
            <a:r>
              <a:rPr lang="es-ES" dirty="0" err="1">
                <a:effectLst/>
                <a:latin typeface="Helvetica" pitchFamily="2" charset="0"/>
              </a:rPr>
              <a:t>of</a:t>
            </a:r>
            <a:r>
              <a:rPr lang="es-ES" dirty="0">
                <a:effectLst/>
                <a:latin typeface="Helvetica" pitchFamily="2" charset="0"/>
              </a:rPr>
              <a:t> </a:t>
            </a:r>
            <a:r>
              <a:rPr lang="es-ES" baseline="30000" dirty="0">
                <a:effectLst/>
                <a:latin typeface="Helvetica" pitchFamily="2" charset="0"/>
              </a:rPr>
              <a:t>39</a:t>
            </a:r>
            <a:r>
              <a:rPr lang="es-ES" dirty="0">
                <a:effectLst/>
                <a:latin typeface="Helvetica" pitchFamily="2" charset="0"/>
              </a:rPr>
              <a:t>K(n, </a:t>
            </a:r>
            <a:r>
              <a:rPr lang="es-ES" dirty="0" err="1">
                <a:effectLst/>
                <a:latin typeface="Helvetica" pitchFamily="2" charset="0"/>
              </a:rPr>
              <a:t>chp</a:t>
            </a:r>
            <a:r>
              <a:rPr lang="es-ES" dirty="0">
                <a:effectLst/>
                <a:latin typeface="Helvetica" pitchFamily="2" charset="0"/>
              </a:rPr>
              <a:t>)</a:t>
            </a:r>
          </a:p>
          <a:p>
            <a:r>
              <a:rPr lang="es-ES" dirty="0">
                <a:effectLst/>
                <a:latin typeface="Helvetica" pitchFamily="2" charset="0"/>
              </a:rPr>
              <a:t>1.3.2 New </a:t>
            </a:r>
            <a:r>
              <a:rPr lang="es-ES" dirty="0" err="1">
                <a:effectLst/>
                <a:latin typeface="Helvetica" pitchFamily="2" charset="0"/>
              </a:rPr>
              <a:t>annular</a:t>
            </a:r>
            <a:r>
              <a:rPr lang="es-ES" dirty="0">
                <a:effectLst/>
                <a:latin typeface="Helvetica" pitchFamily="2" charset="0"/>
              </a:rPr>
              <a:t> DSSSD </a:t>
            </a:r>
            <a:r>
              <a:rPr lang="es-ES" dirty="0" err="1">
                <a:effectLst/>
                <a:latin typeface="Helvetica" pitchFamily="2" charset="0"/>
              </a:rPr>
              <a:t>for</a:t>
            </a:r>
            <a:r>
              <a:rPr lang="es-ES" dirty="0">
                <a:effectLst/>
                <a:latin typeface="Helvetica" pitchFamily="2" charset="0"/>
              </a:rPr>
              <a:t> (</a:t>
            </a:r>
            <a:r>
              <a:rPr lang="es-ES" dirty="0" err="1">
                <a:effectLst/>
                <a:latin typeface="Helvetica" pitchFamily="2" charset="0"/>
              </a:rPr>
              <a:t>n,chp</a:t>
            </a:r>
            <a:r>
              <a:rPr lang="es-ES" dirty="0">
                <a:effectLst/>
                <a:latin typeface="Helvetica" pitchFamily="2" charset="0"/>
              </a:rPr>
              <a:t>) </a:t>
            </a:r>
            <a:r>
              <a:rPr lang="es-ES" dirty="0" err="1">
                <a:effectLst/>
                <a:latin typeface="Helvetica" pitchFamily="2" charset="0"/>
              </a:rPr>
              <a:t>cross</a:t>
            </a:r>
            <a:r>
              <a:rPr lang="es-ES" dirty="0">
                <a:effectLst/>
                <a:latin typeface="Helvetica" pitchFamily="2" charset="0"/>
              </a:rPr>
              <a:t> </a:t>
            </a:r>
            <a:r>
              <a:rPr lang="es-ES" dirty="0" err="1">
                <a:effectLst/>
                <a:latin typeface="Helvetica" pitchFamily="2" charset="0"/>
              </a:rPr>
              <a:t>section</a:t>
            </a:r>
            <a:r>
              <a:rPr lang="es-ES" dirty="0">
                <a:effectLst/>
                <a:latin typeface="Helvetica" pitchFamily="2" charset="0"/>
              </a:rPr>
              <a:t> </a:t>
            </a:r>
            <a:r>
              <a:rPr lang="es-ES" dirty="0" err="1">
                <a:effectLst/>
                <a:latin typeface="Helvetica" pitchFamily="2" charset="0"/>
              </a:rPr>
              <a:t>measurements</a:t>
            </a:r>
            <a:r>
              <a:rPr lang="es-ES" dirty="0">
                <a:effectLst/>
                <a:latin typeface="Helvetica" pitchFamily="2" charset="0"/>
              </a:rPr>
              <a:t> at </a:t>
            </a:r>
            <a:r>
              <a:rPr lang="es-ES" dirty="0" err="1">
                <a:effectLst/>
                <a:latin typeface="Helvetica" pitchFamily="2" charset="0"/>
              </a:rPr>
              <a:t>n_TOF</a:t>
            </a:r>
            <a:endParaRPr lang="es-ES" dirty="0">
              <a:effectLst/>
              <a:latin typeface="Helvetica" pitchFamily="2" charset="0"/>
            </a:endParaRPr>
          </a:p>
        </p:txBody>
      </p:sp>
      <p:sp>
        <p:nvSpPr>
          <p:cNvPr id="4" name="CuadroTexto 3">
            <a:extLst>
              <a:ext uri="{FF2B5EF4-FFF2-40B4-BE49-F238E27FC236}">
                <a16:creationId xmlns:a16="http://schemas.microsoft.com/office/drawing/2014/main" id="{CCC8A2CD-F0DC-8726-A937-08041AD0C00B}"/>
              </a:ext>
            </a:extLst>
          </p:cNvPr>
          <p:cNvSpPr txBox="1"/>
          <p:nvPr/>
        </p:nvSpPr>
        <p:spPr>
          <a:xfrm>
            <a:off x="805417" y="200669"/>
            <a:ext cx="7533166" cy="400110"/>
          </a:xfrm>
          <a:prstGeom prst="rect">
            <a:avLst/>
          </a:prstGeom>
          <a:noFill/>
        </p:spPr>
        <p:txBody>
          <a:bodyPr wrap="square" rtlCol="0">
            <a:spAutoFit/>
          </a:bodyPr>
          <a:lstStyle/>
          <a:p>
            <a:r>
              <a:rPr lang="en-GB" sz="2000" b="1" dirty="0">
                <a:solidFill>
                  <a:srgbClr val="FF0000"/>
                </a:solidFill>
                <a:latin typeface="Arial" panose="020B0604020202020204" pitchFamily="34" charset="0"/>
                <a:cs typeface="Arial" panose="020B0604020202020204" pitchFamily="34" charset="0"/>
              </a:rPr>
              <a:t>WP1 – Development of new equipment and infrastructures</a:t>
            </a:r>
          </a:p>
        </p:txBody>
      </p:sp>
      <p:sp>
        <p:nvSpPr>
          <p:cNvPr id="5" name="Slide Number Placeholder 3">
            <a:extLst>
              <a:ext uri="{FF2B5EF4-FFF2-40B4-BE49-F238E27FC236}">
                <a16:creationId xmlns:a16="http://schemas.microsoft.com/office/drawing/2014/main" id="{4F16BB10-027D-810A-E8B1-93D535D6D7B6}"/>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6</a:t>
            </a:fld>
            <a:endParaRPr lang="en-GB"/>
          </a:p>
        </p:txBody>
      </p:sp>
      <p:sp>
        <p:nvSpPr>
          <p:cNvPr id="6" name="Footer Placeholder 2">
            <a:extLst>
              <a:ext uri="{FF2B5EF4-FFF2-40B4-BE49-F238E27FC236}">
                <a16:creationId xmlns:a16="http://schemas.microsoft.com/office/drawing/2014/main" id="{A556EF11-2381-7716-6692-F89FABD4BD2E}"/>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Tree>
    <p:extLst>
      <p:ext uri="{BB962C8B-B14F-4D97-AF65-F5344CB8AC3E}">
        <p14:creationId xmlns:p14="http://schemas.microsoft.com/office/powerpoint/2010/main" val="375145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B2B66-F8F5-40C4-4CEE-0B70A10DCF1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8396C3D-212D-7512-54C2-5F5A406240E0}"/>
              </a:ext>
            </a:extLst>
          </p:cNvPr>
          <p:cNvSpPr txBox="1"/>
          <p:nvPr/>
        </p:nvSpPr>
        <p:spPr>
          <a:xfrm>
            <a:off x="318977" y="576023"/>
            <a:ext cx="8643634" cy="5832366"/>
          </a:xfrm>
          <a:prstGeom prst="rect">
            <a:avLst/>
          </a:prstGeom>
          <a:noFill/>
        </p:spPr>
        <p:txBody>
          <a:bodyPr wrap="square">
            <a:spAutoFit/>
          </a:bodyPr>
          <a:lstStyle/>
          <a:p>
            <a:r>
              <a:rPr lang="en-GB" sz="1600" b="1" dirty="0">
                <a:effectLst/>
                <a:latin typeface="Helvetica" pitchFamily="2" charset="0"/>
              </a:rPr>
              <a:t>Coordinator</a:t>
            </a:r>
            <a:r>
              <a:rPr lang="en-GB" sz="1600" dirty="0">
                <a:effectLst/>
                <a:latin typeface="Helvetica" pitchFamily="2" charset="0"/>
              </a:rPr>
              <a:t>: </a:t>
            </a:r>
            <a:r>
              <a:rPr lang="en-GB" sz="1600" dirty="0" err="1">
                <a:effectLst/>
                <a:latin typeface="Helvetica" pitchFamily="2" charset="0"/>
              </a:rPr>
              <a:t>Maëlle</a:t>
            </a:r>
            <a:r>
              <a:rPr lang="en-GB" sz="1600" dirty="0">
                <a:effectLst/>
                <a:latin typeface="Helvetica" pitchFamily="2" charset="0"/>
              </a:rPr>
              <a:t> </a:t>
            </a:r>
            <a:r>
              <a:rPr lang="en-GB" sz="1600" dirty="0" err="1">
                <a:effectLst/>
                <a:latin typeface="Helvetica" pitchFamily="2" charset="0"/>
              </a:rPr>
              <a:t>Kerveno</a:t>
            </a:r>
            <a:r>
              <a:rPr lang="en-GB" sz="1600" dirty="0">
                <a:effectLst/>
                <a:latin typeface="Helvetica" pitchFamily="2" charset="0"/>
              </a:rPr>
              <a:t> – CNRS</a:t>
            </a:r>
          </a:p>
          <a:p>
            <a:r>
              <a:rPr lang="en-GB" sz="1600" b="1" dirty="0">
                <a:latin typeface="Helvetica" pitchFamily="2" charset="0"/>
              </a:rPr>
              <a:t>Objectives</a:t>
            </a:r>
            <a:r>
              <a:rPr lang="en-GB" sz="1600" dirty="0">
                <a:latin typeface="Helvetica" pitchFamily="2" charset="0"/>
              </a:rPr>
              <a:t>: perform new and </a:t>
            </a:r>
            <a:r>
              <a:rPr lang="en-GB" sz="1600" dirty="0" err="1">
                <a:latin typeface="Helvetica" pitchFamily="2" charset="0"/>
              </a:rPr>
              <a:t>prioritary</a:t>
            </a:r>
            <a:r>
              <a:rPr lang="en-GB" sz="1600" dirty="0">
                <a:latin typeface="Helvetica" pitchFamily="2" charset="0"/>
              </a:rPr>
              <a:t> nuclear data measurements</a:t>
            </a:r>
          </a:p>
          <a:p>
            <a:endParaRPr lang="en-GB" sz="1700" dirty="0">
              <a:latin typeface="Helvetica" pitchFamily="2" charset="0"/>
            </a:endParaRPr>
          </a:p>
          <a:p>
            <a:r>
              <a:rPr lang="es-ES" sz="1600" b="1" dirty="0" err="1">
                <a:effectLst/>
                <a:latin typeface="Helvetica" pitchFamily="2" charset="0"/>
              </a:rPr>
              <a:t>Task</a:t>
            </a:r>
            <a:r>
              <a:rPr lang="es-ES" sz="1600" b="1" dirty="0">
                <a:effectLst/>
                <a:latin typeface="Helvetica" pitchFamily="2" charset="0"/>
              </a:rPr>
              <a:t> 2.1 </a:t>
            </a:r>
            <a:r>
              <a:rPr lang="es-ES" sz="1600" b="1" dirty="0" err="1">
                <a:effectLst/>
                <a:latin typeface="Helvetica" pitchFamily="2" charset="0"/>
              </a:rPr>
              <a:t>Decay</a:t>
            </a:r>
            <a:r>
              <a:rPr lang="es-ES" sz="1600" b="1" dirty="0">
                <a:effectLst/>
                <a:latin typeface="Helvetica" pitchFamily="2" charset="0"/>
              </a:rPr>
              <a:t> data (CNRS)</a:t>
            </a:r>
          </a:p>
          <a:p>
            <a:endParaRPr lang="es-ES" sz="1600" b="1" dirty="0">
              <a:effectLst/>
              <a:latin typeface="Helvetica" pitchFamily="2" charset="0"/>
            </a:endParaRPr>
          </a:p>
          <a:p>
            <a:r>
              <a:rPr lang="es-ES" sz="1600" b="1" dirty="0" err="1">
                <a:effectLst/>
                <a:latin typeface="Helvetica" pitchFamily="2" charset="0"/>
              </a:rPr>
              <a:t>Task</a:t>
            </a:r>
            <a:r>
              <a:rPr lang="es-ES" sz="1600" b="1" dirty="0">
                <a:effectLst/>
                <a:latin typeface="Helvetica" pitchFamily="2" charset="0"/>
              </a:rPr>
              <a:t> 2.2 (</a:t>
            </a:r>
            <a:r>
              <a:rPr lang="es-ES" sz="1600" b="1" dirty="0" err="1">
                <a:effectLst/>
                <a:latin typeface="Helvetica" pitchFamily="2" charset="0"/>
              </a:rPr>
              <a:t>n,f</a:t>
            </a:r>
            <a:r>
              <a:rPr lang="es-ES" sz="1600" b="1" dirty="0">
                <a:effectLst/>
                <a:latin typeface="Helvetica" pitchFamily="2" charset="0"/>
              </a:rPr>
              <a:t>) </a:t>
            </a:r>
            <a:r>
              <a:rPr lang="es-ES" sz="1600" b="1" dirty="0" err="1">
                <a:effectLst/>
                <a:latin typeface="Helvetica" pitchFamily="2" charset="0"/>
              </a:rPr>
              <a:t>cross</a:t>
            </a:r>
            <a:r>
              <a:rPr lang="es-ES" sz="1600" b="1" dirty="0">
                <a:effectLst/>
                <a:latin typeface="Helvetica" pitchFamily="2" charset="0"/>
              </a:rPr>
              <a:t> </a:t>
            </a:r>
            <a:r>
              <a:rPr lang="es-ES" sz="1600" b="1" dirty="0" err="1">
                <a:effectLst/>
                <a:latin typeface="Helvetica" pitchFamily="2" charset="0"/>
              </a:rPr>
              <a:t>section</a:t>
            </a:r>
            <a:r>
              <a:rPr lang="es-ES" sz="1600" b="1" dirty="0">
                <a:effectLst/>
                <a:latin typeface="Helvetica" pitchFamily="2" charset="0"/>
              </a:rPr>
              <a:t> </a:t>
            </a:r>
            <a:r>
              <a:rPr lang="es-ES" sz="1600" b="1" dirty="0" err="1">
                <a:effectLst/>
                <a:latin typeface="Helvetica" pitchFamily="2" charset="0"/>
              </a:rPr>
              <a:t>measurements</a:t>
            </a:r>
            <a:r>
              <a:rPr lang="es-ES" sz="1600" b="1" dirty="0">
                <a:effectLst/>
                <a:latin typeface="Helvetica" pitchFamily="2" charset="0"/>
              </a:rPr>
              <a:t> and </a:t>
            </a:r>
            <a:r>
              <a:rPr lang="es-ES" sz="1600" b="1" dirty="0" err="1">
                <a:effectLst/>
                <a:latin typeface="Helvetica" pitchFamily="2" charset="0"/>
              </a:rPr>
              <a:t>fission</a:t>
            </a:r>
            <a:r>
              <a:rPr lang="es-ES" sz="1600" b="1" dirty="0">
                <a:effectLst/>
                <a:latin typeface="Helvetica" pitchFamily="2" charset="0"/>
              </a:rPr>
              <a:t> </a:t>
            </a:r>
            <a:r>
              <a:rPr lang="es-ES" sz="1600" b="1" dirty="0" err="1">
                <a:effectLst/>
                <a:latin typeface="Helvetica" pitchFamily="2" charset="0"/>
              </a:rPr>
              <a:t>yields</a:t>
            </a:r>
            <a:r>
              <a:rPr lang="es-ES" sz="1600" b="1" dirty="0">
                <a:effectLst/>
                <a:latin typeface="Helvetica" pitchFamily="2" charset="0"/>
              </a:rPr>
              <a:t> (CEA)</a:t>
            </a:r>
          </a:p>
          <a:p>
            <a:pPr lvl="1"/>
            <a:r>
              <a:rPr lang="es-ES" sz="1600" dirty="0">
                <a:effectLst/>
                <a:latin typeface="Helvetica" pitchFamily="2" charset="0"/>
              </a:rPr>
              <a:t>2.2.1 </a:t>
            </a:r>
            <a:r>
              <a:rPr lang="es-ES" sz="1600" dirty="0" err="1">
                <a:effectLst/>
                <a:latin typeface="Helvetica" pitchFamily="2" charset="0"/>
              </a:rPr>
              <a:t>Fission</a:t>
            </a:r>
            <a:r>
              <a:rPr lang="es-ES" sz="1600" dirty="0">
                <a:effectLst/>
                <a:latin typeface="Helvetica" pitchFamily="2" charset="0"/>
              </a:rPr>
              <a:t> </a:t>
            </a:r>
            <a:r>
              <a:rPr lang="es-ES" sz="1600" dirty="0" err="1">
                <a:effectLst/>
                <a:latin typeface="Helvetica" pitchFamily="2" charset="0"/>
              </a:rPr>
              <a:t>yields</a:t>
            </a:r>
            <a:r>
              <a:rPr lang="es-ES" sz="1600" dirty="0">
                <a:effectLst/>
                <a:latin typeface="Helvetica" pitchFamily="2" charset="0"/>
              </a:rPr>
              <a:t> </a:t>
            </a:r>
            <a:r>
              <a:rPr lang="es-ES" sz="1600" dirty="0" err="1">
                <a:effectLst/>
                <a:latin typeface="Helvetica" pitchFamily="2" charset="0"/>
              </a:rPr>
              <a:t>measurements</a:t>
            </a:r>
            <a:endParaRPr lang="es-ES" sz="1600" dirty="0">
              <a:effectLst/>
              <a:latin typeface="Helvetica" pitchFamily="2" charset="0"/>
            </a:endParaRPr>
          </a:p>
          <a:p>
            <a:pPr lvl="1"/>
            <a:r>
              <a:rPr lang="es-ES" sz="1600" dirty="0">
                <a:effectLst/>
                <a:latin typeface="Helvetica" pitchFamily="2" charset="0"/>
              </a:rPr>
              <a:t>2.2.2 </a:t>
            </a:r>
            <a:r>
              <a:rPr lang="es-ES" sz="1600" dirty="0" err="1">
                <a:effectLst/>
                <a:latin typeface="Helvetica" pitchFamily="2" charset="0"/>
              </a:rPr>
              <a:t>Neutron</a:t>
            </a:r>
            <a:r>
              <a:rPr lang="es-ES" sz="1600" dirty="0">
                <a:effectLst/>
                <a:latin typeface="Helvetica" pitchFamily="2" charset="0"/>
              </a:rPr>
              <a:t> </a:t>
            </a:r>
            <a:r>
              <a:rPr lang="es-ES" sz="1600" dirty="0" err="1">
                <a:effectLst/>
                <a:latin typeface="Helvetica" pitchFamily="2" charset="0"/>
              </a:rPr>
              <a:t>induced</a:t>
            </a:r>
            <a:r>
              <a:rPr lang="es-ES" sz="1600" dirty="0">
                <a:effectLst/>
                <a:latin typeface="Helvetica" pitchFamily="2" charset="0"/>
              </a:rPr>
              <a:t> </a:t>
            </a:r>
            <a:r>
              <a:rPr lang="es-ES" sz="1600" dirty="0" err="1">
                <a:effectLst/>
                <a:latin typeface="Helvetica" pitchFamily="2" charset="0"/>
              </a:rPr>
              <a:t>fission</a:t>
            </a:r>
            <a:r>
              <a:rPr lang="es-ES" sz="1600" dirty="0">
                <a:effectLst/>
                <a:latin typeface="Helvetica" pitchFamily="2" charset="0"/>
              </a:rPr>
              <a:t> </a:t>
            </a:r>
            <a:r>
              <a:rPr lang="es-ES" sz="1600" dirty="0" err="1">
                <a:effectLst/>
                <a:latin typeface="Helvetica" pitchFamily="2" charset="0"/>
              </a:rPr>
              <a:t>cross</a:t>
            </a:r>
            <a:r>
              <a:rPr lang="es-ES" sz="1600" dirty="0">
                <a:effectLst/>
                <a:latin typeface="Helvetica" pitchFamily="2" charset="0"/>
              </a:rPr>
              <a:t> </a:t>
            </a:r>
            <a:r>
              <a:rPr lang="es-ES" sz="1600" dirty="0" err="1">
                <a:effectLst/>
                <a:latin typeface="Helvetica" pitchFamily="2" charset="0"/>
              </a:rPr>
              <a:t>section</a:t>
            </a:r>
            <a:r>
              <a:rPr lang="es-ES" sz="1600" dirty="0">
                <a:effectLst/>
                <a:latin typeface="Helvetica" pitchFamily="2" charset="0"/>
              </a:rPr>
              <a:t> </a:t>
            </a:r>
            <a:r>
              <a:rPr lang="es-ES" sz="1600" dirty="0" err="1">
                <a:effectLst/>
                <a:latin typeface="Helvetica" pitchFamily="2" charset="0"/>
              </a:rPr>
              <a:t>measurements</a:t>
            </a:r>
            <a:endParaRPr lang="es-ES" sz="1600" dirty="0">
              <a:latin typeface="Helvetica" pitchFamily="2" charset="0"/>
            </a:endParaRPr>
          </a:p>
          <a:p>
            <a:pPr lvl="1"/>
            <a:r>
              <a:rPr lang="es-ES" sz="1600" dirty="0">
                <a:effectLst/>
                <a:latin typeface="Helvetica" pitchFamily="2" charset="0"/>
              </a:rPr>
              <a:t>2.2.3 </a:t>
            </a:r>
            <a:r>
              <a:rPr lang="es-ES" sz="1600" baseline="30000" dirty="0">
                <a:effectLst/>
                <a:latin typeface="Helvetica" pitchFamily="2" charset="0"/>
              </a:rPr>
              <a:t>239</a:t>
            </a:r>
            <a:r>
              <a:rPr lang="es-ES" sz="1600" dirty="0">
                <a:effectLst/>
                <a:latin typeface="Helvetica" pitchFamily="2" charset="0"/>
              </a:rPr>
              <a:t>Pu </a:t>
            </a:r>
            <a:r>
              <a:rPr lang="es-ES" sz="1600" dirty="0" err="1">
                <a:effectLst/>
                <a:latin typeface="Helvetica" pitchFamily="2" charset="0"/>
              </a:rPr>
              <a:t>fission</a:t>
            </a:r>
            <a:r>
              <a:rPr lang="es-ES" sz="1600" dirty="0">
                <a:effectLst/>
                <a:latin typeface="Helvetica" pitchFamily="2" charset="0"/>
              </a:rPr>
              <a:t> </a:t>
            </a:r>
            <a:r>
              <a:rPr lang="es-ES" sz="1600" dirty="0" err="1">
                <a:effectLst/>
                <a:latin typeface="Helvetica" pitchFamily="2" charset="0"/>
              </a:rPr>
              <a:t>studies</a:t>
            </a:r>
            <a:r>
              <a:rPr lang="es-ES" sz="1600" dirty="0">
                <a:effectLst/>
                <a:latin typeface="Helvetica" pitchFamily="2" charset="0"/>
              </a:rPr>
              <a:t> in </a:t>
            </a:r>
            <a:r>
              <a:rPr lang="es-ES" sz="1600" dirty="0" err="1">
                <a:effectLst/>
                <a:latin typeface="Helvetica" pitchFamily="2" charset="0"/>
              </a:rPr>
              <a:t>the</a:t>
            </a:r>
            <a:r>
              <a:rPr lang="es-ES" sz="1600" dirty="0">
                <a:effectLst/>
                <a:latin typeface="Helvetica" pitchFamily="2" charset="0"/>
              </a:rPr>
              <a:t> </a:t>
            </a:r>
            <a:r>
              <a:rPr lang="es-ES" sz="1600" dirty="0" err="1">
                <a:effectLst/>
                <a:latin typeface="Helvetica" pitchFamily="2" charset="0"/>
              </a:rPr>
              <a:t>resonance</a:t>
            </a:r>
            <a:r>
              <a:rPr lang="es-ES" sz="1600" dirty="0">
                <a:effectLst/>
                <a:latin typeface="Helvetica" pitchFamily="2" charset="0"/>
              </a:rPr>
              <a:t> </a:t>
            </a:r>
            <a:r>
              <a:rPr lang="es-ES" sz="1600" dirty="0" err="1">
                <a:effectLst/>
                <a:latin typeface="Helvetica" pitchFamily="2" charset="0"/>
              </a:rPr>
              <a:t>range</a:t>
            </a:r>
            <a:endParaRPr lang="es-ES" sz="1600" dirty="0">
              <a:effectLst/>
              <a:latin typeface="Helvetica" pitchFamily="2" charset="0"/>
            </a:endParaRPr>
          </a:p>
          <a:p>
            <a:endParaRPr lang="es-ES" sz="1600" b="1" dirty="0">
              <a:effectLst/>
              <a:latin typeface="Helvetica" pitchFamily="2" charset="0"/>
            </a:endParaRPr>
          </a:p>
          <a:p>
            <a:r>
              <a:rPr lang="es-ES" sz="1600" b="1" dirty="0" err="1">
                <a:effectLst/>
                <a:latin typeface="Helvetica" pitchFamily="2" charset="0"/>
              </a:rPr>
              <a:t>Task</a:t>
            </a:r>
            <a:r>
              <a:rPr lang="es-ES" sz="1600" b="1" dirty="0">
                <a:effectLst/>
                <a:latin typeface="Helvetica" pitchFamily="2" charset="0"/>
              </a:rPr>
              <a:t> 2.3 (n,𝛄) </a:t>
            </a:r>
            <a:r>
              <a:rPr lang="es-ES" sz="1600" b="1" dirty="0" err="1">
                <a:effectLst/>
                <a:latin typeface="Helvetica" pitchFamily="2" charset="0"/>
              </a:rPr>
              <a:t>cross</a:t>
            </a:r>
            <a:r>
              <a:rPr lang="es-ES" sz="1600" b="1" dirty="0">
                <a:effectLst/>
                <a:latin typeface="Helvetica" pitchFamily="2" charset="0"/>
              </a:rPr>
              <a:t> </a:t>
            </a:r>
            <a:r>
              <a:rPr lang="es-ES" sz="1600" b="1" dirty="0" err="1">
                <a:effectLst/>
                <a:latin typeface="Helvetica" pitchFamily="2" charset="0"/>
              </a:rPr>
              <a:t>section</a:t>
            </a:r>
            <a:r>
              <a:rPr lang="es-ES" sz="1600" b="1" dirty="0">
                <a:effectLst/>
                <a:latin typeface="Helvetica" pitchFamily="2" charset="0"/>
              </a:rPr>
              <a:t> </a:t>
            </a:r>
            <a:r>
              <a:rPr lang="es-ES" sz="1600" b="1" dirty="0" err="1">
                <a:effectLst/>
                <a:latin typeface="Helvetica" pitchFamily="2" charset="0"/>
              </a:rPr>
              <a:t>measurements</a:t>
            </a:r>
            <a:r>
              <a:rPr lang="es-ES" sz="1600" b="1" dirty="0">
                <a:effectLst/>
                <a:latin typeface="Helvetica" pitchFamily="2" charset="0"/>
              </a:rPr>
              <a:t> (CIEMAT)</a:t>
            </a:r>
          </a:p>
          <a:p>
            <a:pPr lvl="1"/>
            <a:r>
              <a:rPr lang="es-ES" sz="1600" dirty="0">
                <a:effectLst/>
                <a:latin typeface="Helvetica" pitchFamily="2" charset="0"/>
              </a:rPr>
              <a:t>2.3.1 Capture </a:t>
            </a:r>
            <a:r>
              <a:rPr lang="es-ES" sz="1600" dirty="0" err="1">
                <a:effectLst/>
                <a:latin typeface="Helvetica" pitchFamily="2" charset="0"/>
              </a:rPr>
              <a:t>reaction</a:t>
            </a:r>
            <a:r>
              <a:rPr lang="es-ES" sz="1600" dirty="0">
                <a:effectLst/>
                <a:latin typeface="Helvetica" pitchFamily="2" charset="0"/>
              </a:rPr>
              <a:t> </a:t>
            </a:r>
            <a:r>
              <a:rPr lang="es-ES" sz="1600" dirty="0" err="1">
                <a:effectLst/>
                <a:latin typeface="Helvetica" pitchFamily="2" charset="0"/>
              </a:rPr>
              <a:t>measurements</a:t>
            </a:r>
            <a:r>
              <a:rPr lang="es-ES" sz="1600" dirty="0">
                <a:effectLst/>
                <a:latin typeface="Helvetica" pitchFamily="2" charset="0"/>
              </a:rPr>
              <a:t> </a:t>
            </a:r>
            <a:r>
              <a:rPr lang="es-ES" sz="1600" dirty="0" err="1">
                <a:effectLst/>
                <a:latin typeface="Helvetica" pitchFamily="2" charset="0"/>
              </a:rPr>
              <a:t>on</a:t>
            </a:r>
            <a:r>
              <a:rPr lang="es-ES" sz="1600" dirty="0">
                <a:effectLst/>
                <a:latin typeface="Helvetica" pitchFamily="2" charset="0"/>
              </a:rPr>
              <a:t> </a:t>
            </a:r>
            <a:r>
              <a:rPr lang="es-ES" sz="1600" dirty="0" err="1">
                <a:effectLst/>
                <a:latin typeface="Helvetica" pitchFamily="2" charset="0"/>
              </a:rPr>
              <a:t>structural</a:t>
            </a:r>
            <a:r>
              <a:rPr lang="es-ES" sz="1600" dirty="0">
                <a:effectLst/>
                <a:latin typeface="Helvetica" pitchFamily="2" charset="0"/>
              </a:rPr>
              <a:t> </a:t>
            </a:r>
            <a:r>
              <a:rPr lang="es-ES" sz="1600" dirty="0" err="1">
                <a:effectLst/>
                <a:latin typeface="Helvetica" pitchFamily="2" charset="0"/>
              </a:rPr>
              <a:t>materials</a:t>
            </a:r>
            <a:endParaRPr lang="es-ES" sz="1600" dirty="0">
              <a:effectLst/>
              <a:latin typeface="Helvetica" pitchFamily="2" charset="0"/>
            </a:endParaRPr>
          </a:p>
          <a:p>
            <a:pPr lvl="1"/>
            <a:r>
              <a:rPr lang="es-ES" sz="1600" dirty="0">
                <a:effectLst/>
                <a:latin typeface="Helvetica" pitchFamily="2" charset="0"/>
              </a:rPr>
              <a:t>2.3.2 Capture </a:t>
            </a:r>
            <a:r>
              <a:rPr lang="es-ES" sz="1600" dirty="0" err="1">
                <a:effectLst/>
                <a:latin typeface="Helvetica" pitchFamily="2" charset="0"/>
              </a:rPr>
              <a:t>reaction</a:t>
            </a:r>
            <a:r>
              <a:rPr lang="es-ES" sz="1600" dirty="0">
                <a:effectLst/>
                <a:latin typeface="Helvetica" pitchFamily="2" charset="0"/>
              </a:rPr>
              <a:t> </a:t>
            </a:r>
            <a:r>
              <a:rPr lang="es-ES" sz="1600" dirty="0" err="1">
                <a:effectLst/>
                <a:latin typeface="Helvetica" pitchFamily="2" charset="0"/>
              </a:rPr>
              <a:t>measurements</a:t>
            </a:r>
            <a:r>
              <a:rPr lang="es-ES" sz="1600" dirty="0">
                <a:effectLst/>
                <a:latin typeface="Helvetica" pitchFamily="2" charset="0"/>
              </a:rPr>
              <a:t> </a:t>
            </a:r>
            <a:r>
              <a:rPr lang="es-ES" sz="1600" dirty="0" err="1">
                <a:effectLst/>
                <a:latin typeface="Helvetica" pitchFamily="2" charset="0"/>
              </a:rPr>
              <a:t>on</a:t>
            </a:r>
            <a:r>
              <a:rPr lang="es-ES" sz="1600" dirty="0">
                <a:effectLst/>
                <a:latin typeface="Helvetica" pitchFamily="2" charset="0"/>
              </a:rPr>
              <a:t> </a:t>
            </a:r>
            <a:r>
              <a:rPr lang="es-ES" sz="1600" dirty="0" err="1">
                <a:effectLst/>
                <a:latin typeface="Helvetica" pitchFamily="2" charset="0"/>
              </a:rPr>
              <a:t>actinides</a:t>
            </a:r>
            <a:endParaRPr lang="es-ES" sz="1600" dirty="0">
              <a:effectLst/>
              <a:latin typeface="Helvetica" pitchFamily="2" charset="0"/>
            </a:endParaRPr>
          </a:p>
          <a:p>
            <a:pPr lvl="1"/>
            <a:r>
              <a:rPr lang="es-ES" sz="1600" dirty="0">
                <a:effectLst/>
                <a:latin typeface="Helvetica" pitchFamily="2" charset="0"/>
              </a:rPr>
              <a:t>2.3.3 Capture </a:t>
            </a:r>
            <a:r>
              <a:rPr lang="es-ES" sz="1600" dirty="0" err="1">
                <a:effectLst/>
                <a:latin typeface="Helvetica" pitchFamily="2" charset="0"/>
              </a:rPr>
              <a:t>reaction</a:t>
            </a:r>
            <a:r>
              <a:rPr lang="es-ES" sz="1600" dirty="0">
                <a:effectLst/>
                <a:latin typeface="Helvetica" pitchFamily="2" charset="0"/>
              </a:rPr>
              <a:t> </a:t>
            </a:r>
            <a:r>
              <a:rPr lang="es-ES" sz="1600" dirty="0" err="1">
                <a:effectLst/>
                <a:latin typeface="Helvetica" pitchFamily="2" charset="0"/>
              </a:rPr>
              <a:t>measurements</a:t>
            </a:r>
            <a:r>
              <a:rPr lang="es-ES" sz="1600" dirty="0">
                <a:effectLst/>
                <a:latin typeface="Helvetica" pitchFamily="2" charset="0"/>
              </a:rPr>
              <a:t> </a:t>
            </a:r>
            <a:r>
              <a:rPr lang="es-ES" sz="1600" dirty="0" err="1">
                <a:effectLst/>
                <a:latin typeface="Helvetica" pitchFamily="2" charset="0"/>
              </a:rPr>
              <a:t>for</a:t>
            </a:r>
            <a:r>
              <a:rPr lang="es-ES" sz="1600" dirty="0">
                <a:effectLst/>
                <a:latin typeface="Helvetica" pitchFamily="2" charset="0"/>
              </a:rPr>
              <a:t> </a:t>
            </a:r>
            <a:r>
              <a:rPr lang="es-ES" sz="1600" dirty="0" err="1">
                <a:effectLst/>
                <a:latin typeface="Helvetica" pitchFamily="2" charset="0"/>
              </a:rPr>
              <a:t>neutron</a:t>
            </a:r>
            <a:r>
              <a:rPr lang="es-ES" sz="1600" dirty="0">
                <a:effectLst/>
                <a:latin typeface="Helvetica" pitchFamily="2" charset="0"/>
              </a:rPr>
              <a:t> </a:t>
            </a:r>
            <a:r>
              <a:rPr lang="es-ES" sz="1600" dirty="0" err="1">
                <a:effectLst/>
                <a:latin typeface="Helvetica" pitchFamily="2" charset="0"/>
              </a:rPr>
              <a:t>metrology</a:t>
            </a:r>
            <a:endParaRPr lang="en-GB" sz="1600" dirty="0">
              <a:latin typeface="Helvetica" pitchFamily="2" charset="0"/>
            </a:endParaRPr>
          </a:p>
          <a:p>
            <a:endParaRPr lang="es-ES" sz="1600" b="1" dirty="0">
              <a:effectLst/>
              <a:latin typeface="Helvetica" pitchFamily="2" charset="0"/>
            </a:endParaRPr>
          </a:p>
          <a:p>
            <a:r>
              <a:rPr lang="es-ES" sz="1600" b="1" dirty="0" err="1">
                <a:effectLst/>
                <a:latin typeface="Helvetica" pitchFamily="2" charset="0"/>
              </a:rPr>
              <a:t>Task</a:t>
            </a:r>
            <a:r>
              <a:rPr lang="es-ES" sz="1600" b="1" dirty="0">
                <a:effectLst/>
                <a:latin typeface="Helvetica" pitchFamily="2" charset="0"/>
              </a:rPr>
              <a:t> 2.4 </a:t>
            </a:r>
            <a:r>
              <a:rPr lang="es-ES" sz="1600" b="1" dirty="0" err="1">
                <a:effectLst/>
                <a:latin typeface="Helvetica" pitchFamily="2" charset="0"/>
              </a:rPr>
              <a:t>Neutron</a:t>
            </a:r>
            <a:r>
              <a:rPr lang="es-ES" sz="1600" b="1" dirty="0">
                <a:effectLst/>
                <a:latin typeface="Helvetica" pitchFamily="2" charset="0"/>
              </a:rPr>
              <a:t> </a:t>
            </a:r>
            <a:r>
              <a:rPr lang="es-ES" sz="1600" b="1" dirty="0" err="1">
                <a:effectLst/>
                <a:latin typeface="Helvetica" pitchFamily="2" charset="0"/>
              </a:rPr>
              <a:t>elastic</a:t>
            </a:r>
            <a:r>
              <a:rPr lang="es-ES" sz="1600" b="1" dirty="0">
                <a:effectLst/>
                <a:latin typeface="Helvetica" pitchFamily="2" charset="0"/>
              </a:rPr>
              <a:t> and </a:t>
            </a:r>
            <a:r>
              <a:rPr lang="es-ES" sz="1600" b="1" dirty="0" err="1">
                <a:effectLst/>
                <a:latin typeface="Helvetica" pitchFamily="2" charset="0"/>
              </a:rPr>
              <a:t>inelastic</a:t>
            </a:r>
            <a:r>
              <a:rPr lang="es-ES" sz="1600" b="1" dirty="0">
                <a:effectLst/>
                <a:latin typeface="Helvetica" pitchFamily="2" charset="0"/>
              </a:rPr>
              <a:t> </a:t>
            </a:r>
            <a:r>
              <a:rPr lang="es-ES" sz="1600" b="1" dirty="0" err="1">
                <a:effectLst/>
                <a:latin typeface="Helvetica" pitchFamily="2" charset="0"/>
              </a:rPr>
              <a:t>scattering</a:t>
            </a:r>
            <a:r>
              <a:rPr lang="es-ES" sz="1600" b="1" dirty="0">
                <a:effectLst/>
                <a:latin typeface="Helvetica" pitchFamily="2" charset="0"/>
              </a:rPr>
              <a:t> </a:t>
            </a:r>
            <a:r>
              <a:rPr lang="es-ES" sz="1600" b="1" dirty="0" err="1">
                <a:effectLst/>
                <a:latin typeface="Helvetica" pitchFamily="2" charset="0"/>
              </a:rPr>
              <a:t>cross</a:t>
            </a:r>
            <a:r>
              <a:rPr lang="es-ES" sz="1600" b="1" dirty="0">
                <a:effectLst/>
                <a:latin typeface="Helvetica" pitchFamily="2" charset="0"/>
              </a:rPr>
              <a:t> </a:t>
            </a:r>
            <a:r>
              <a:rPr lang="es-ES" sz="1600" b="1" dirty="0" err="1">
                <a:effectLst/>
                <a:latin typeface="Helvetica" pitchFamily="2" charset="0"/>
              </a:rPr>
              <a:t>section</a:t>
            </a:r>
            <a:r>
              <a:rPr lang="es-ES" sz="1600" b="1" dirty="0">
                <a:effectLst/>
                <a:latin typeface="Helvetica" pitchFamily="2" charset="0"/>
              </a:rPr>
              <a:t> </a:t>
            </a:r>
            <a:r>
              <a:rPr lang="es-ES" sz="1600" b="1" dirty="0" err="1">
                <a:effectLst/>
                <a:latin typeface="Helvetica" pitchFamily="2" charset="0"/>
              </a:rPr>
              <a:t>measurements</a:t>
            </a:r>
            <a:r>
              <a:rPr lang="es-ES" sz="1600" b="1" dirty="0">
                <a:effectLst/>
                <a:latin typeface="Helvetica" pitchFamily="2" charset="0"/>
              </a:rPr>
              <a:t> (IFIN-HH)</a:t>
            </a:r>
          </a:p>
          <a:p>
            <a:pPr lvl="1"/>
            <a:r>
              <a:rPr lang="es-ES" sz="1600" dirty="0">
                <a:effectLst/>
                <a:latin typeface="Helvetica" pitchFamily="2" charset="0"/>
              </a:rPr>
              <a:t>2.4.1 (</a:t>
            </a:r>
            <a:r>
              <a:rPr lang="es-ES" sz="1600" dirty="0" err="1">
                <a:effectLst/>
                <a:latin typeface="Helvetica" pitchFamily="2" charset="0"/>
              </a:rPr>
              <a:t>n,xn</a:t>
            </a:r>
            <a:r>
              <a:rPr lang="es-ES" sz="1600" dirty="0">
                <a:effectLst/>
                <a:latin typeface="Helvetica" pitchFamily="2" charset="0"/>
              </a:rPr>
              <a:t>𝛄) </a:t>
            </a:r>
            <a:r>
              <a:rPr lang="es-ES" sz="1600" dirty="0" err="1">
                <a:effectLst/>
                <a:latin typeface="Helvetica" pitchFamily="2" charset="0"/>
              </a:rPr>
              <a:t>cross</a:t>
            </a:r>
            <a:r>
              <a:rPr lang="es-ES" sz="1600" dirty="0">
                <a:effectLst/>
                <a:latin typeface="Helvetica" pitchFamily="2" charset="0"/>
              </a:rPr>
              <a:t> </a:t>
            </a:r>
            <a:r>
              <a:rPr lang="es-ES" sz="1600" dirty="0" err="1">
                <a:effectLst/>
                <a:latin typeface="Helvetica" pitchFamily="2" charset="0"/>
              </a:rPr>
              <a:t>section</a:t>
            </a:r>
            <a:r>
              <a:rPr lang="es-ES" sz="1600" dirty="0">
                <a:effectLst/>
                <a:latin typeface="Helvetica" pitchFamily="2" charset="0"/>
              </a:rPr>
              <a:t> </a:t>
            </a:r>
            <a:r>
              <a:rPr lang="es-ES" sz="1600" dirty="0" err="1">
                <a:effectLst/>
                <a:latin typeface="Helvetica" pitchFamily="2" charset="0"/>
              </a:rPr>
              <a:t>measurement</a:t>
            </a:r>
            <a:endParaRPr lang="es-ES" sz="1600" dirty="0">
              <a:effectLst/>
              <a:latin typeface="Helvetica" pitchFamily="2" charset="0"/>
            </a:endParaRPr>
          </a:p>
          <a:p>
            <a:pPr lvl="1"/>
            <a:r>
              <a:rPr lang="es-ES" sz="1600" dirty="0">
                <a:effectLst/>
                <a:latin typeface="Helvetica" pitchFamily="2" charset="0"/>
              </a:rPr>
              <a:t>2.4.2 </a:t>
            </a:r>
            <a:r>
              <a:rPr lang="es-ES" sz="1600" dirty="0" err="1">
                <a:effectLst/>
                <a:latin typeface="Helvetica" pitchFamily="2" charset="0"/>
              </a:rPr>
              <a:t>Elastic</a:t>
            </a:r>
            <a:r>
              <a:rPr lang="es-ES" sz="1600" dirty="0">
                <a:effectLst/>
                <a:latin typeface="Helvetica" pitchFamily="2" charset="0"/>
              </a:rPr>
              <a:t> and </a:t>
            </a:r>
            <a:r>
              <a:rPr lang="es-ES" sz="1600" dirty="0" err="1">
                <a:effectLst/>
                <a:latin typeface="Helvetica" pitchFamily="2" charset="0"/>
              </a:rPr>
              <a:t>inelastic</a:t>
            </a:r>
            <a:r>
              <a:rPr lang="es-ES" sz="1600" dirty="0">
                <a:effectLst/>
                <a:latin typeface="Helvetica" pitchFamily="2" charset="0"/>
              </a:rPr>
              <a:t> </a:t>
            </a:r>
            <a:r>
              <a:rPr lang="es-ES" sz="1600" dirty="0" err="1">
                <a:effectLst/>
                <a:latin typeface="Helvetica" pitchFamily="2" charset="0"/>
              </a:rPr>
              <a:t>scattering</a:t>
            </a:r>
            <a:r>
              <a:rPr lang="es-ES" sz="1600" dirty="0">
                <a:effectLst/>
                <a:latin typeface="Helvetica" pitchFamily="2" charset="0"/>
              </a:rPr>
              <a:t> </a:t>
            </a:r>
            <a:r>
              <a:rPr lang="es-ES" sz="1600" dirty="0" err="1">
                <a:effectLst/>
                <a:latin typeface="Helvetica" pitchFamily="2" charset="0"/>
              </a:rPr>
              <a:t>measurement</a:t>
            </a:r>
            <a:endParaRPr lang="es-ES" sz="1600" dirty="0">
              <a:latin typeface="Helvetica" pitchFamily="2" charset="0"/>
            </a:endParaRPr>
          </a:p>
          <a:p>
            <a:endParaRPr lang="es-ES" sz="1600" b="1" dirty="0">
              <a:effectLst/>
              <a:latin typeface="Helvetica" pitchFamily="2" charset="0"/>
            </a:endParaRPr>
          </a:p>
          <a:p>
            <a:r>
              <a:rPr lang="es-ES" sz="1600" b="1" dirty="0" err="1">
                <a:effectLst/>
                <a:latin typeface="Helvetica" pitchFamily="2" charset="0"/>
              </a:rPr>
              <a:t>Task</a:t>
            </a:r>
            <a:r>
              <a:rPr lang="es-ES" sz="1600" b="1" dirty="0">
                <a:effectLst/>
                <a:latin typeface="Helvetica" pitchFamily="2" charset="0"/>
              </a:rPr>
              <a:t> 2.5 (n ,X) and (</a:t>
            </a:r>
            <a:r>
              <a:rPr lang="es-ES" sz="1600" b="1" dirty="0" err="1">
                <a:effectLst/>
                <a:latin typeface="Helvetica" pitchFamily="2" charset="0"/>
              </a:rPr>
              <a:t>ch.p</a:t>
            </a:r>
            <a:r>
              <a:rPr lang="es-ES" sz="1600" b="1" dirty="0">
                <a:effectLst/>
                <a:latin typeface="Helvetica" pitchFamily="2" charset="0"/>
              </a:rPr>
              <a:t>., X) </a:t>
            </a:r>
            <a:r>
              <a:rPr lang="es-ES" sz="1600" b="1" dirty="0" err="1">
                <a:effectLst/>
                <a:latin typeface="Helvetica" pitchFamily="2" charset="0"/>
              </a:rPr>
              <a:t>reactions</a:t>
            </a:r>
            <a:r>
              <a:rPr lang="es-ES" sz="1600" b="1" dirty="0">
                <a:effectLst/>
                <a:latin typeface="Helvetica" pitchFamily="2" charset="0"/>
              </a:rPr>
              <a:t> (NPL)</a:t>
            </a:r>
          </a:p>
          <a:p>
            <a:pPr lvl="1"/>
            <a:r>
              <a:rPr lang="es-ES" sz="1600" dirty="0">
                <a:effectLst/>
                <a:latin typeface="Helvetica" pitchFamily="2" charset="0"/>
              </a:rPr>
              <a:t>2.5.1 </a:t>
            </a:r>
            <a:r>
              <a:rPr lang="es-ES" sz="1600" baseline="30000" dirty="0">
                <a:effectLst/>
                <a:latin typeface="Helvetica" pitchFamily="2" charset="0"/>
              </a:rPr>
              <a:t>35</a:t>
            </a:r>
            <a:r>
              <a:rPr lang="es-ES" sz="1600" dirty="0">
                <a:effectLst/>
                <a:latin typeface="Helvetica" pitchFamily="2" charset="0"/>
              </a:rPr>
              <a:t>Cl(n, </a:t>
            </a:r>
            <a:r>
              <a:rPr lang="es-ES" sz="1600" dirty="0" err="1">
                <a:effectLst/>
                <a:latin typeface="Helvetica" pitchFamily="2" charset="0"/>
              </a:rPr>
              <a:t>lcp</a:t>
            </a:r>
            <a:r>
              <a:rPr lang="es-ES" sz="1600" dirty="0">
                <a:effectLst/>
                <a:latin typeface="Helvetica" pitchFamily="2" charset="0"/>
              </a:rPr>
              <a:t>) </a:t>
            </a:r>
            <a:r>
              <a:rPr lang="es-ES" sz="1600" dirty="0" err="1">
                <a:effectLst/>
                <a:latin typeface="Helvetica" pitchFamily="2" charset="0"/>
              </a:rPr>
              <a:t>cross</a:t>
            </a:r>
            <a:r>
              <a:rPr lang="es-ES" sz="1600" dirty="0">
                <a:effectLst/>
                <a:latin typeface="Helvetica" pitchFamily="2" charset="0"/>
              </a:rPr>
              <a:t> </a:t>
            </a:r>
            <a:r>
              <a:rPr lang="es-ES" sz="1600" dirty="0" err="1">
                <a:effectLst/>
                <a:latin typeface="Helvetica" pitchFamily="2" charset="0"/>
              </a:rPr>
              <a:t>section</a:t>
            </a:r>
            <a:r>
              <a:rPr lang="es-ES" sz="1600" dirty="0">
                <a:effectLst/>
                <a:latin typeface="Helvetica" pitchFamily="2" charset="0"/>
              </a:rPr>
              <a:t> </a:t>
            </a:r>
            <a:r>
              <a:rPr lang="es-ES" sz="1600" dirty="0" err="1">
                <a:effectLst/>
                <a:latin typeface="Helvetica" pitchFamily="2" charset="0"/>
              </a:rPr>
              <a:t>measurement</a:t>
            </a:r>
            <a:r>
              <a:rPr lang="es-ES" sz="1600" dirty="0">
                <a:effectLst/>
                <a:latin typeface="Helvetica" pitchFamily="2" charset="0"/>
              </a:rPr>
              <a:t> </a:t>
            </a:r>
            <a:r>
              <a:rPr lang="es-ES" sz="1600" dirty="0" err="1">
                <a:effectLst/>
                <a:latin typeface="Helvetica" pitchFamily="2" charset="0"/>
              </a:rPr>
              <a:t>for</a:t>
            </a:r>
            <a:r>
              <a:rPr lang="es-ES" sz="1600" dirty="0">
                <a:effectLst/>
                <a:latin typeface="Helvetica" pitchFamily="2" charset="0"/>
              </a:rPr>
              <a:t> </a:t>
            </a:r>
            <a:r>
              <a:rPr lang="es-ES" sz="1600" dirty="0" err="1">
                <a:effectLst/>
                <a:latin typeface="Helvetica" pitchFamily="2" charset="0"/>
              </a:rPr>
              <a:t>advanced</a:t>
            </a:r>
            <a:r>
              <a:rPr lang="es-ES" sz="1600" dirty="0">
                <a:effectLst/>
                <a:latin typeface="Helvetica" pitchFamily="2" charset="0"/>
              </a:rPr>
              <a:t> reactor </a:t>
            </a:r>
            <a:r>
              <a:rPr lang="es-ES" sz="1600" dirty="0" err="1">
                <a:effectLst/>
                <a:latin typeface="Helvetica" pitchFamily="2" charset="0"/>
              </a:rPr>
              <a:t>concepts</a:t>
            </a:r>
            <a:endParaRPr lang="es-ES" sz="1600" dirty="0">
              <a:effectLst/>
              <a:latin typeface="Helvetica" pitchFamily="2" charset="0"/>
            </a:endParaRPr>
          </a:p>
          <a:p>
            <a:pPr lvl="1"/>
            <a:r>
              <a:rPr lang="es-ES" sz="1600" dirty="0">
                <a:effectLst/>
                <a:latin typeface="Helvetica" pitchFamily="2" charset="0"/>
              </a:rPr>
              <a:t>2.5.2 Cross </a:t>
            </a:r>
            <a:r>
              <a:rPr lang="es-ES" sz="1600" dirty="0" err="1">
                <a:effectLst/>
                <a:latin typeface="Helvetica" pitchFamily="2" charset="0"/>
              </a:rPr>
              <a:t>section</a:t>
            </a:r>
            <a:r>
              <a:rPr lang="es-ES" sz="1600" dirty="0">
                <a:effectLst/>
                <a:latin typeface="Helvetica" pitchFamily="2" charset="0"/>
              </a:rPr>
              <a:t> </a:t>
            </a:r>
            <a:r>
              <a:rPr lang="es-ES" sz="1600" dirty="0" err="1">
                <a:effectLst/>
                <a:latin typeface="Helvetica" pitchFamily="2" charset="0"/>
              </a:rPr>
              <a:t>measurement</a:t>
            </a:r>
            <a:r>
              <a:rPr lang="es-ES" sz="1600" dirty="0">
                <a:effectLst/>
                <a:latin typeface="Helvetica" pitchFamily="2" charset="0"/>
              </a:rPr>
              <a:t> </a:t>
            </a:r>
            <a:r>
              <a:rPr lang="es-ES" sz="1600" dirty="0" err="1">
                <a:effectLst/>
                <a:latin typeface="Helvetica" pitchFamily="2" charset="0"/>
              </a:rPr>
              <a:t>for</a:t>
            </a:r>
            <a:r>
              <a:rPr lang="es-ES" sz="1600" dirty="0">
                <a:effectLst/>
                <a:latin typeface="Helvetica" pitchFamily="2" charset="0"/>
              </a:rPr>
              <a:t> </a:t>
            </a:r>
            <a:r>
              <a:rPr lang="es-ES" sz="1600" dirty="0" err="1">
                <a:effectLst/>
                <a:latin typeface="Helvetica" pitchFamily="2" charset="0"/>
              </a:rPr>
              <a:t>fusion</a:t>
            </a:r>
            <a:r>
              <a:rPr lang="es-ES" sz="1600" dirty="0">
                <a:effectLst/>
                <a:latin typeface="Helvetica" pitchFamily="2" charset="0"/>
              </a:rPr>
              <a:t> </a:t>
            </a:r>
            <a:r>
              <a:rPr lang="es-ES" sz="1600" dirty="0" err="1">
                <a:effectLst/>
                <a:latin typeface="Helvetica" pitchFamily="2" charset="0"/>
              </a:rPr>
              <a:t>applications</a:t>
            </a:r>
            <a:endParaRPr lang="es-ES" sz="1600" dirty="0">
              <a:effectLst/>
              <a:latin typeface="Helvetica" pitchFamily="2" charset="0"/>
            </a:endParaRPr>
          </a:p>
          <a:p>
            <a:pPr lvl="1"/>
            <a:r>
              <a:rPr lang="es-ES" sz="1600" dirty="0">
                <a:effectLst/>
                <a:latin typeface="Helvetica" pitchFamily="2" charset="0"/>
              </a:rPr>
              <a:t>2.5.3 Cross </a:t>
            </a:r>
            <a:r>
              <a:rPr lang="es-ES" sz="1600" dirty="0" err="1">
                <a:effectLst/>
                <a:latin typeface="Helvetica" pitchFamily="2" charset="0"/>
              </a:rPr>
              <a:t>section</a:t>
            </a:r>
            <a:r>
              <a:rPr lang="es-ES" sz="1600" dirty="0">
                <a:effectLst/>
                <a:latin typeface="Helvetica" pitchFamily="2" charset="0"/>
              </a:rPr>
              <a:t> </a:t>
            </a:r>
            <a:r>
              <a:rPr lang="es-ES" sz="1600" dirty="0" err="1">
                <a:effectLst/>
                <a:latin typeface="Helvetica" pitchFamily="2" charset="0"/>
              </a:rPr>
              <a:t>measurement</a:t>
            </a:r>
            <a:r>
              <a:rPr lang="es-ES" sz="1600" dirty="0">
                <a:effectLst/>
                <a:latin typeface="Helvetica" pitchFamily="2" charset="0"/>
              </a:rPr>
              <a:t> </a:t>
            </a:r>
            <a:r>
              <a:rPr lang="es-ES" sz="1600" dirty="0" err="1">
                <a:effectLst/>
                <a:latin typeface="Helvetica" pitchFamily="2" charset="0"/>
              </a:rPr>
              <a:t>for</a:t>
            </a:r>
            <a:r>
              <a:rPr lang="es-ES" sz="1600" dirty="0">
                <a:effectLst/>
                <a:latin typeface="Helvetica" pitchFamily="2" charset="0"/>
              </a:rPr>
              <a:t> </a:t>
            </a:r>
            <a:r>
              <a:rPr lang="es-ES" sz="1600" dirty="0" err="1">
                <a:effectLst/>
                <a:latin typeface="Helvetica" pitchFamily="2" charset="0"/>
              </a:rPr>
              <a:t>dosimetry</a:t>
            </a:r>
            <a:r>
              <a:rPr lang="es-ES" sz="1600" dirty="0">
                <a:effectLst/>
                <a:latin typeface="Helvetica" pitchFamily="2" charset="0"/>
              </a:rPr>
              <a:t>.</a:t>
            </a:r>
          </a:p>
        </p:txBody>
      </p:sp>
      <p:sp>
        <p:nvSpPr>
          <p:cNvPr id="4" name="CuadroTexto 3">
            <a:extLst>
              <a:ext uri="{FF2B5EF4-FFF2-40B4-BE49-F238E27FC236}">
                <a16:creationId xmlns:a16="http://schemas.microsoft.com/office/drawing/2014/main" id="{9F161EFB-5DB1-2752-9AF9-5FDF6AD60F1E}"/>
              </a:ext>
            </a:extLst>
          </p:cNvPr>
          <p:cNvSpPr txBox="1"/>
          <p:nvPr/>
        </p:nvSpPr>
        <p:spPr>
          <a:xfrm>
            <a:off x="805417" y="200669"/>
            <a:ext cx="7533166"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WP2 – New nuclear data measurements</a:t>
            </a:r>
          </a:p>
        </p:txBody>
      </p:sp>
      <p:sp>
        <p:nvSpPr>
          <p:cNvPr id="5" name="Slide Number Placeholder 3">
            <a:extLst>
              <a:ext uri="{FF2B5EF4-FFF2-40B4-BE49-F238E27FC236}">
                <a16:creationId xmlns:a16="http://schemas.microsoft.com/office/drawing/2014/main" id="{B8120E46-2551-EE51-411C-6D86F13DFD9F}"/>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7</a:t>
            </a:fld>
            <a:endParaRPr lang="en-GB" dirty="0"/>
          </a:p>
        </p:txBody>
      </p:sp>
      <p:sp>
        <p:nvSpPr>
          <p:cNvPr id="6" name="Footer Placeholder 2">
            <a:extLst>
              <a:ext uri="{FF2B5EF4-FFF2-40B4-BE49-F238E27FC236}">
                <a16:creationId xmlns:a16="http://schemas.microsoft.com/office/drawing/2014/main" id="{02D60364-C4B4-AD32-6E6C-E687B3464EE9}"/>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Tree>
    <p:extLst>
      <p:ext uri="{BB962C8B-B14F-4D97-AF65-F5344CB8AC3E}">
        <p14:creationId xmlns:p14="http://schemas.microsoft.com/office/powerpoint/2010/main" val="73118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5D209-9DD0-C330-C066-0952A7E752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610B420-F8AF-202D-BBA4-6FAD6132270B}"/>
              </a:ext>
            </a:extLst>
          </p:cNvPr>
          <p:cNvSpPr txBox="1"/>
          <p:nvPr/>
        </p:nvSpPr>
        <p:spPr>
          <a:xfrm>
            <a:off x="250183" y="888979"/>
            <a:ext cx="8643634" cy="3970318"/>
          </a:xfrm>
          <a:prstGeom prst="rect">
            <a:avLst/>
          </a:prstGeom>
          <a:noFill/>
        </p:spPr>
        <p:txBody>
          <a:bodyPr wrap="square">
            <a:spAutoFit/>
          </a:bodyPr>
          <a:lstStyle/>
          <a:p>
            <a:r>
              <a:rPr lang="en-GB" b="1" dirty="0">
                <a:effectLst/>
                <a:latin typeface="Helvetica" pitchFamily="2" charset="0"/>
              </a:rPr>
              <a:t>Coordinator</a:t>
            </a:r>
            <a:r>
              <a:rPr lang="en-GB" dirty="0">
                <a:effectLst/>
                <a:latin typeface="Helvetica" pitchFamily="2" charset="0"/>
              </a:rPr>
              <a:t>: </a:t>
            </a:r>
            <a:r>
              <a:rPr lang="en-GB" dirty="0" err="1">
                <a:effectLst/>
                <a:latin typeface="Helvetica" pitchFamily="2" charset="0"/>
              </a:rPr>
              <a:t>Rugard</a:t>
            </a:r>
            <a:r>
              <a:rPr lang="en-GB" dirty="0">
                <a:effectLst/>
                <a:latin typeface="Helvetica" pitchFamily="2" charset="0"/>
              </a:rPr>
              <a:t> Dressler – PSI (important contribution of JRC – </a:t>
            </a:r>
            <a:r>
              <a:rPr lang="en-GB" dirty="0" err="1">
                <a:effectLst/>
                <a:latin typeface="Helvetica" pitchFamily="2" charset="0"/>
              </a:rPr>
              <a:t>Geel</a:t>
            </a:r>
            <a:r>
              <a:rPr lang="en-GB" dirty="0">
                <a:effectLst/>
                <a:latin typeface="Helvetica" pitchFamily="2" charset="0"/>
              </a:rPr>
              <a:t>)</a:t>
            </a:r>
          </a:p>
          <a:p>
            <a:r>
              <a:rPr lang="en-GB" b="1" dirty="0">
                <a:latin typeface="Helvetica" pitchFamily="2" charset="0"/>
              </a:rPr>
              <a:t>Objectives</a:t>
            </a:r>
            <a:r>
              <a:rPr lang="en-GB" dirty="0">
                <a:latin typeface="Helvetica" pitchFamily="2" charset="0"/>
              </a:rPr>
              <a:t>:</a:t>
            </a:r>
          </a:p>
          <a:p>
            <a:endParaRPr lang="en-GB" dirty="0">
              <a:latin typeface="Helvetica" pitchFamily="2" charset="0"/>
            </a:endParaRPr>
          </a:p>
          <a:p>
            <a:pPr marL="285750" indent="-285750">
              <a:buFont typeface="Letra del sistema regular"/>
              <a:buChar char="-"/>
            </a:pPr>
            <a:r>
              <a:rPr lang="es-ES" dirty="0" err="1">
                <a:effectLst/>
                <a:latin typeface="Helvetica" pitchFamily="2" charset="0"/>
              </a:rPr>
              <a:t>Ensure</a:t>
            </a:r>
            <a:r>
              <a:rPr lang="es-ES" dirty="0">
                <a:effectLst/>
                <a:latin typeface="Helvetica" pitchFamily="2" charset="0"/>
              </a:rPr>
              <a:t> </a:t>
            </a:r>
            <a:r>
              <a:rPr lang="es-ES" dirty="0" err="1">
                <a:effectLst/>
                <a:latin typeface="Helvetica" pitchFamily="2" charset="0"/>
              </a:rPr>
              <a:t>the</a:t>
            </a:r>
            <a:r>
              <a:rPr lang="es-ES" dirty="0">
                <a:effectLst/>
                <a:latin typeface="Helvetica" pitchFamily="2" charset="0"/>
              </a:rPr>
              <a:t> in-time and </a:t>
            </a:r>
            <a:r>
              <a:rPr lang="es-ES" dirty="0" err="1">
                <a:effectLst/>
                <a:latin typeface="Helvetica" pitchFamily="2" charset="0"/>
              </a:rPr>
              <a:t>high-quality</a:t>
            </a:r>
            <a:r>
              <a:rPr lang="es-ES" dirty="0">
                <a:effectLst/>
                <a:latin typeface="Helvetica" pitchFamily="2" charset="0"/>
              </a:rPr>
              <a:t> </a:t>
            </a:r>
            <a:r>
              <a:rPr lang="es-ES" dirty="0" err="1">
                <a:effectLst/>
                <a:latin typeface="Helvetica" pitchFamily="2" charset="0"/>
              </a:rPr>
              <a:t>delivery</a:t>
            </a:r>
            <a:r>
              <a:rPr lang="es-ES" dirty="0">
                <a:effectLst/>
                <a:latin typeface="Helvetica" pitchFamily="2" charset="0"/>
              </a:rPr>
              <a:t> </a:t>
            </a:r>
            <a:r>
              <a:rPr lang="es-ES" dirty="0" err="1">
                <a:effectLst/>
                <a:latin typeface="Helvetica" pitchFamily="2" charset="0"/>
              </a:rPr>
              <a:t>of</a:t>
            </a:r>
            <a:r>
              <a:rPr lang="es-ES" dirty="0">
                <a:effectLst/>
                <a:latin typeface="Helvetica" pitchFamily="2" charset="0"/>
              </a:rPr>
              <a:t> </a:t>
            </a:r>
            <a:r>
              <a:rPr lang="es-ES" dirty="0" err="1">
                <a:effectLst/>
                <a:latin typeface="Helvetica" pitchFamily="2" charset="0"/>
              </a:rPr>
              <a:t>the</a:t>
            </a:r>
            <a:r>
              <a:rPr lang="es-ES" dirty="0">
                <a:effectLst/>
                <a:latin typeface="Helvetica" pitchFamily="2" charset="0"/>
              </a:rPr>
              <a:t> targets </a:t>
            </a:r>
            <a:r>
              <a:rPr lang="es-ES" dirty="0" err="1">
                <a:effectLst/>
                <a:latin typeface="Helvetica" pitchFamily="2" charset="0"/>
              </a:rPr>
              <a:t>needed</a:t>
            </a:r>
            <a:r>
              <a:rPr lang="es-ES" dirty="0">
                <a:effectLst/>
                <a:latin typeface="Helvetica" pitchFamily="2" charset="0"/>
              </a:rPr>
              <a:t> in WP2.</a:t>
            </a:r>
          </a:p>
          <a:p>
            <a:pPr marL="285750" indent="-285750">
              <a:buFont typeface="Letra del sistema regular"/>
              <a:buChar char="-"/>
            </a:pPr>
            <a:r>
              <a:rPr lang="es-ES" dirty="0">
                <a:effectLst/>
                <a:latin typeface="Helvetica" pitchFamily="2" charset="0"/>
              </a:rPr>
              <a:t>Foster </a:t>
            </a:r>
            <a:r>
              <a:rPr lang="es-ES" dirty="0" err="1">
                <a:effectLst/>
                <a:latin typeface="Helvetica" pitchFamily="2" charset="0"/>
              </a:rPr>
              <a:t>the</a:t>
            </a:r>
            <a:r>
              <a:rPr lang="es-ES" dirty="0">
                <a:effectLst/>
                <a:latin typeface="Helvetica" pitchFamily="2" charset="0"/>
              </a:rPr>
              <a:t> target </a:t>
            </a:r>
            <a:r>
              <a:rPr lang="es-ES" dirty="0" err="1">
                <a:effectLst/>
                <a:latin typeface="Helvetica" pitchFamily="2" charset="0"/>
              </a:rPr>
              <a:t>maker</a:t>
            </a:r>
            <a:r>
              <a:rPr lang="es-ES" dirty="0">
                <a:effectLst/>
                <a:latin typeface="Helvetica" pitchFamily="2" charset="0"/>
              </a:rPr>
              <a:t> </a:t>
            </a:r>
            <a:r>
              <a:rPr lang="es-ES" dirty="0" err="1">
                <a:effectLst/>
                <a:latin typeface="Helvetica" pitchFamily="2" charset="0"/>
              </a:rPr>
              <a:t>network</a:t>
            </a:r>
            <a:r>
              <a:rPr lang="es-ES" dirty="0">
                <a:effectLst/>
                <a:latin typeface="Helvetica" pitchFamily="2" charset="0"/>
              </a:rPr>
              <a:t> in </a:t>
            </a:r>
            <a:r>
              <a:rPr lang="es-ES" dirty="0" err="1">
                <a:effectLst/>
                <a:latin typeface="Helvetica" pitchFamily="2" charset="0"/>
              </a:rPr>
              <a:t>Europe</a:t>
            </a:r>
            <a:r>
              <a:rPr lang="es-ES" dirty="0">
                <a:effectLst/>
                <a:latin typeface="Helvetica" pitchFamily="2" charset="0"/>
              </a:rPr>
              <a:t> and </a:t>
            </a:r>
            <a:r>
              <a:rPr lang="es-ES" dirty="0" err="1">
                <a:effectLst/>
                <a:latin typeface="Helvetica" pitchFamily="2" charset="0"/>
              </a:rPr>
              <a:t>world-wide</a:t>
            </a:r>
            <a:r>
              <a:rPr lang="es-ES" dirty="0">
                <a:effectLst/>
                <a:latin typeface="Helvetica" pitchFamily="2" charset="0"/>
              </a:rPr>
              <a:t>.</a:t>
            </a:r>
          </a:p>
          <a:p>
            <a:pPr marL="285750" indent="-285750">
              <a:buFont typeface="Letra del sistema regular"/>
              <a:buChar char="-"/>
            </a:pPr>
            <a:r>
              <a:rPr lang="es-ES" dirty="0" err="1">
                <a:effectLst/>
                <a:latin typeface="Helvetica" pitchFamily="2" charset="0"/>
              </a:rPr>
              <a:t>Build</a:t>
            </a:r>
            <a:r>
              <a:rPr lang="es-ES" dirty="0">
                <a:effectLst/>
                <a:latin typeface="Helvetica" pitchFamily="2" charset="0"/>
              </a:rPr>
              <a:t>-up </a:t>
            </a:r>
            <a:r>
              <a:rPr lang="es-ES" dirty="0" err="1">
                <a:effectLst/>
                <a:latin typeface="Helvetica" pitchFamily="2" charset="0"/>
              </a:rPr>
              <a:t>of</a:t>
            </a:r>
            <a:r>
              <a:rPr lang="es-ES" dirty="0">
                <a:effectLst/>
                <a:latin typeface="Helvetica" pitchFamily="2" charset="0"/>
              </a:rPr>
              <a:t> a </a:t>
            </a:r>
            <a:r>
              <a:rPr lang="es-ES" dirty="0" err="1">
                <a:effectLst/>
                <a:latin typeface="Helvetica" pitchFamily="2" charset="0"/>
              </a:rPr>
              <a:t>dedicated</a:t>
            </a:r>
            <a:r>
              <a:rPr lang="es-ES" dirty="0">
                <a:effectLst/>
                <a:latin typeface="Helvetica" pitchFamily="2" charset="0"/>
              </a:rPr>
              <a:t> </a:t>
            </a:r>
            <a:r>
              <a:rPr lang="es-ES" dirty="0" err="1">
                <a:effectLst/>
                <a:latin typeface="Helvetica" pitchFamily="2" charset="0"/>
              </a:rPr>
              <a:t>isotope</a:t>
            </a:r>
            <a:r>
              <a:rPr lang="es-ES" dirty="0">
                <a:effectLst/>
                <a:latin typeface="Helvetica" pitchFamily="2" charset="0"/>
              </a:rPr>
              <a:t> </a:t>
            </a:r>
            <a:r>
              <a:rPr lang="es-ES" dirty="0" err="1">
                <a:effectLst/>
                <a:latin typeface="Helvetica" pitchFamily="2" charset="0"/>
              </a:rPr>
              <a:t>separator</a:t>
            </a:r>
            <a:r>
              <a:rPr lang="es-ES" dirty="0">
                <a:effectLst/>
                <a:latin typeface="Helvetica" pitchFamily="2" charset="0"/>
              </a:rPr>
              <a:t>.</a:t>
            </a:r>
          </a:p>
          <a:p>
            <a:pPr marL="285750" indent="-285750">
              <a:buFont typeface="Letra del sistema regular"/>
              <a:buChar char="-"/>
            </a:pPr>
            <a:r>
              <a:rPr lang="es-ES" dirty="0" err="1">
                <a:effectLst/>
                <a:latin typeface="Helvetica" pitchFamily="2" charset="0"/>
              </a:rPr>
              <a:t>Contribute</a:t>
            </a:r>
            <a:r>
              <a:rPr lang="es-ES" dirty="0">
                <a:effectLst/>
                <a:latin typeface="Helvetica" pitchFamily="2" charset="0"/>
              </a:rPr>
              <a:t> </a:t>
            </a:r>
            <a:r>
              <a:rPr lang="es-ES" dirty="0" err="1">
                <a:effectLst/>
                <a:latin typeface="Helvetica" pitchFamily="2" charset="0"/>
              </a:rPr>
              <a:t>to</a:t>
            </a:r>
            <a:r>
              <a:rPr lang="es-ES" dirty="0">
                <a:effectLst/>
                <a:latin typeface="Helvetica" pitchFamily="2" charset="0"/>
              </a:rPr>
              <a:t> </a:t>
            </a:r>
            <a:r>
              <a:rPr lang="es-ES" dirty="0" err="1">
                <a:effectLst/>
                <a:latin typeface="Helvetica" pitchFamily="2" charset="0"/>
              </a:rPr>
              <a:t>the</a:t>
            </a:r>
            <a:r>
              <a:rPr lang="es-ES" dirty="0">
                <a:effectLst/>
                <a:latin typeface="Helvetica" pitchFamily="2" charset="0"/>
              </a:rPr>
              <a:t> </a:t>
            </a:r>
            <a:r>
              <a:rPr lang="es-ES" dirty="0" err="1">
                <a:effectLst/>
                <a:latin typeface="Helvetica" pitchFamily="2" charset="0"/>
              </a:rPr>
              <a:t>strategic</a:t>
            </a:r>
            <a:r>
              <a:rPr lang="es-ES" dirty="0">
                <a:effectLst/>
                <a:latin typeface="Helvetica" pitchFamily="2" charset="0"/>
              </a:rPr>
              <a:t> </a:t>
            </a:r>
            <a:r>
              <a:rPr lang="es-ES" dirty="0" err="1">
                <a:effectLst/>
                <a:latin typeface="Helvetica" pitchFamily="2" charset="0"/>
              </a:rPr>
              <a:t>analysis</a:t>
            </a:r>
            <a:r>
              <a:rPr lang="es-ES" dirty="0">
                <a:effectLst/>
                <a:latin typeface="Helvetica" pitchFamily="2" charset="0"/>
              </a:rPr>
              <a:t> </a:t>
            </a:r>
            <a:r>
              <a:rPr lang="es-ES" dirty="0" err="1">
                <a:effectLst/>
                <a:latin typeface="Helvetica" pitchFamily="2" charset="0"/>
              </a:rPr>
              <a:t>of</a:t>
            </a:r>
            <a:r>
              <a:rPr lang="es-ES" dirty="0">
                <a:effectLst/>
                <a:latin typeface="Helvetica" pitchFamily="2" charset="0"/>
              </a:rPr>
              <a:t> EURATOM nuclear data </a:t>
            </a:r>
            <a:r>
              <a:rPr lang="es-ES" dirty="0" err="1">
                <a:effectLst/>
                <a:latin typeface="Helvetica" pitchFamily="2" charset="0"/>
              </a:rPr>
              <a:t>capacities</a:t>
            </a:r>
            <a:r>
              <a:rPr lang="es-ES" dirty="0">
                <a:effectLst/>
                <a:latin typeface="Helvetica" pitchFamily="2" charset="0"/>
              </a:rPr>
              <a:t>.</a:t>
            </a:r>
          </a:p>
          <a:p>
            <a:endParaRPr lang="en-GB" dirty="0">
              <a:latin typeface="Helvetica" pitchFamily="2" charset="0"/>
            </a:endParaRPr>
          </a:p>
          <a:p>
            <a:r>
              <a:rPr lang="es-ES" b="1" dirty="0" err="1">
                <a:effectLst/>
                <a:latin typeface="Helvetica" pitchFamily="2" charset="0"/>
              </a:rPr>
              <a:t>Task</a:t>
            </a:r>
            <a:r>
              <a:rPr lang="es-ES" b="1" dirty="0">
                <a:effectLst/>
                <a:latin typeface="Helvetica" pitchFamily="2" charset="0"/>
              </a:rPr>
              <a:t> 3.1 Target </a:t>
            </a:r>
            <a:r>
              <a:rPr lang="es-ES" b="1" dirty="0" err="1">
                <a:effectLst/>
                <a:latin typeface="Helvetica" pitchFamily="2" charset="0"/>
              </a:rPr>
              <a:t>supply</a:t>
            </a:r>
            <a:r>
              <a:rPr lang="es-ES" b="1" dirty="0">
                <a:effectLst/>
                <a:latin typeface="Helvetica" pitchFamily="2" charset="0"/>
              </a:rPr>
              <a:t> (PSI)</a:t>
            </a:r>
          </a:p>
          <a:p>
            <a:endParaRPr lang="es-ES" b="1" dirty="0">
              <a:effectLst/>
              <a:latin typeface="Helvetica" pitchFamily="2" charset="0"/>
            </a:endParaRPr>
          </a:p>
          <a:p>
            <a:r>
              <a:rPr lang="es-ES" b="1" dirty="0" err="1">
                <a:effectLst/>
                <a:latin typeface="Helvetica" pitchFamily="2" charset="0"/>
              </a:rPr>
              <a:t>Task</a:t>
            </a:r>
            <a:r>
              <a:rPr lang="es-ES" b="1" dirty="0">
                <a:effectLst/>
                <a:latin typeface="Helvetica" pitchFamily="2" charset="0"/>
              </a:rPr>
              <a:t> 3.2 </a:t>
            </a:r>
            <a:r>
              <a:rPr lang="es-ES" b="1" dirty="0" err="1">
                <a:effectLst/>
                <a:latin typeface="Helvetica" pitchFamily="2" charset="0"/>
              </a:rPr>
              <a:t>Fostering</a:t>
            </a:r>
            <a:r>
              <a:rPr lang="es-ES" b="1" dirty="0">
                <a:effectLst/>
                <a:latin typeface="Helvetica" pitchFamily="2" charset="0"/>
              </a:rPr>
              <a:t> </a:t>
            </a:r>
            <a:r>
              <a:rPr lang="es-ES" b="1" dirty="0" err="1">
                <a:effectLst/>
                <a:latin typeface="Helvetica" pitchFamily="2" charset="0"/>
              </a:rPr>
              <a:t>the</a:t>
            </a:r>
            <a:r>
              <a:rPr lang="es-ES" b="1" dirty="0">
                <a:effectLst/>
                <a:latin typeface="Helvetica" pitchFamily="2" charset="0"/>
              </a:rPr>
              <a:t> target </a:t>
            </a:r>
            <a:r>
              <a:rPr lang="es-ES" b="1" dirty="0" err="1">
                <a:effectLst/>
                <a:latin typeface="Helvetica" pitchFamily="2" charset="0"/>
              </a:rPr>
              <a:t>maker</a:t>
            </a:r>
            <a:r>
              <a:rPr lang="es-ES" b="1" dirty="0">
                <a:effectLst/>
                <a:latin typeface="Helvetica" pitchFamily="2" charset="0"/>
              </a:rPr>
              <a:t> </a:t>
            </a:r>
            <a:r>
              <a:rPr lang="es-ES" b="1" dirty="0" err="1">
                <a:effectLst/>
                <a:latin typeface="Helvetica" pitchFamily="2" charset="0"/>
              </a:rPr>
              <a:t>network</a:t>
            </a:r>
            <a:r>
              <a:rPr lang="es-ES" b="1" dirty="0">
                <a:effectLst/>
                <a:latin typeface="Helvetica" pitchFamily="2" charset="0"/>
              </a:rPr>
              <a:t> (PSI)</a:t>
            </a:r>
          </a:p>
          <a:p>
            <a:endParaRPr lang="es-ES" b="1" dirty="0">
              <a:effectLst/>
              <a:latin typeface="Helvetica" pitchFamily="2" charset="0"/>
            </a:endParaRPr>
          </a:p>
          <a:p>
            <a:r>
              <a:rPr lang="es-ES" b="1" dirty="0" err="1">
                <a:effectLst/>
                <a:latin typeface="Helvetica" pitchFamily="2" charset="0"/>
              </a:rPr>
              <a:t>Task</a:t>
            </a:r>
            <a:r>
              <a:rPr lang="es-ES" b="1" dirty="0">
                <a:effectLst/>
                <a:latin typeface="Helvetica" pitchFamily="2" charset="0"/>
              </a:rPr>
              <a:t> 3.3 </a:t>
            </a:r>
            <a:r>
              <a:rPr lang="es-ES" b="1" dirty="0" err="1">
                <a:effectLst/>
                <a:latin typeface="Helvetica" pitchFamily="2" charset="0"/>
              </a:rPr>
              <a:t>Implementation</a:t>
            </a:r>
            <a:r>
              <a:rPr lang="es-ES" b="1" dirty="0">
                <a:effectLst/>
                <a:latin typeface="Helvetica" pitchFamily="2" charset="0"/>
              </a:rPr>
              <a:t> </a:t>
            </a:r>
            <a:r>
              <a:rPr lang="es-ES" b="1" dirty="0" err="1">
                <a:effectLst/>
                <a:latin typeface="Helvetica" pitchFamily="2" charset="0"/>
              </a:rPr>
              <a:t>of</a:t>
            </a:r>
            <a:r>
              <a:rPr lang="es-ES" b="1" dirty="0">
                <a:effectLst/>
                <a:latin typeface="Helvetica" pitchFamily="2" charset="0"/>
              </a:rPr>
              <a:t> </a:t>
            </a:r>
            <a:r>
              <a:rPr lang="es-ES" b="1" dirty="0" err="1">
                <a:effectLst/>
                <a:latin typeface="Helvetica" pitchFamily="2" charset="0"/>
              </a:rPr>
              <a:t>an</a:t>
            </a:r>
            <a:r>
              <a:rPr lang="es-ES" b="1" dirty="0">
                <a:effectLst/>
                <a:latin typeface="Helvetica" pitchFamily="2" charset="0"/>
              </a:rPr>
              <a:t> </a:t>
            </a:r>
            <a:r>
              <a:rPr lang="es-ES" b="1" dirty="0" err="1">
                <a:effectLst/>
                <a:latin typeface="Helvetica" pitchFamily="2" charset="0"/>
              </a:rPr>
              <a:t>isotope</a:t>
            </a:r>
            <a:r>
              <a:rPr lang="es-ES" b="1" dirty="0">
                <a:effectLst/>
                <a:latin typeface="Helvetica" pitchFamily="2" charset="0"/>
              </a:rPr>
              <a:t> </a:t>
            </a:r>
            <a:r>
              <a:rPr lang="es-ES" b="1" dirty="0" err="1">
                <a:effectLst/>
                <a:latin typeface="Helvetica" pitchFamily="2" charset="0"/>
              </a:rPr>
              <a:t>separator</a:t>
            </a:r>
            <a:r>
              <a:rPr lang="es-ES" b="1" dirty="0">
                <a:effectLst/>
                <a:latin typeface="Helvetica" pitchFamily="2" charset="0"/>
              </a:rPr>
              <a:t> at PSI (M1-M48), </a:t>
            </a:r>
            <a:r>
              <a:rPr lang="es-ES" b="1" dirty="0" err="1">
                <a:effectLst/>
                <a:latin typeface="Helvetica" pitchFamily="2" charset="0"/>
              </a:rPr>
              <a:t>Task</a:t>
            </a:r>
            <a:r>
              <a:rPr lang="es-ES" b="1" dirty="0">
                <a:effectLst/>
                <a:latin typeface="Helvetica" pitchFamily="2" charset="0"/>
              </a:rPr>
              <a:t> leader: PSI</a:t>
            </a:r>
          </a:p>
        </p:txBody>
      </p:sp>
      <p:sp>
        <p:nvSpPr>
          <p:cNvPr id="4" name="CuadroTexto 3">
            <a:extLst>
              <a:ext uri="{FF2B5EF4-FFF2-40B4-BE49-F238E27FC236}">
                <a16:creationId xmlns:a16="http://schemas.microsoft.com/office/drawing/2014/main" id="{480529B8-D5A0-C7CB-9906-0FAA8AF26606}"/>
              </a:ext>
            </a:extLst>
          </p:cNvPr>
          <p:cNvSpPr txBox="1"/>
          <p:nvPr/>
        </p:nvSpPr>
        <p:spPr>
          <a:xfrm>
            <a:off x="805417" y="200669"/>
            <a:ext cx="7533166"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WP3 – Isotope and target supply</a:t>
            </a:r>
          </a:p>
        </p:txBody>
      </p:sp>
      <p:sp>
        <p:nvSpPr>
          <p:cNvPr id="5" name="Slide Number Placeholder 3">
            <a:extLst>
              <a:ext uri="{FF2B5EF4-FFF2-40B4-BE49-F238E27FC236}">
                <a16:creationId xmlns:a16="http://schemas.microsoft.com/office/drawing/2014/main" id="{079ACB31-A697-A2B2-D14B-E9AED9DBEA40}"/>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8</a:t>
            </a:fld>
            <a:endParaRPr lang="en-GB" dirty="0"/>
          </a:p>
        </p:txBody>
      </p:sp>
      <p:sp>
        <p:nvSpPr>
          <p:cNvPr id="6" name="Footer Placeholder 2">
            <a:extLst>
              <a:ext uri="{FF2B5EF4-FFF2-40B4-BE49-F238E27FC236}">
                <a16:creationId xmlns:a16="http://schemas.microsoft.com/office/drawing/2014/main" id="{3B51CC87-1D45-8C00-9247-F4A5218FB0D4}"/>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Tree>
    <p:extLst>
      <p:ext uri="{BB962C8B-B14F-4D97-AF65-F5344CB8AC3E}">
        <p14:creationId xmlns:p14="http://schemas.microsoft.com/office/powerpoint/2010/main" val="47874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F2770-A591-2431-A754-12B4695CABA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8A5781B-7F33-1626-7F16-E001A81822BA}"/>
              </a:ext>
            </a:extLst>
          </p:cNvPr>
          <p:cNvSpPr txBox="1"/>
          <p:nvPr/>
        </p:nvSpPr>
        <p:spPr>
          <a:xfrm>
            <a:off x="265812" y="635927"/>
            <a:ext cx="8643634" cy="5586145"/>
          </a:xfrm>
          <a:prstGeom prst="rect">
            <a:avLst/>
          </a:prstGeom>
          <a:noFill/>
        </p:spPr>
        <p:txBody>
          <a:bodyPr wrap="square">
            <a:spAutoFit/>
          </a:bodyPr>
          <a:lstStyle/>
          <a:p>
            <a:r>
              <a:rPr lang="en-GB" sz="1700" b="1" dirty="0">
                <a:effectLst/>
                <a:latin typeface="Helvetica" pitchFamily="2" charset="0"/>
              </a:rPr>
              <a:t>Coordinator</a:t>
            </a:r>
            <a:r>
              <a:rPr lang="en-GB" sz="1700" dirty="0">
                <a:effectLst/>
                <a:latin typeface="Helvetica" pitchFamily="2" charset="0"/>
              </a:rPr>
              <a:t>: Dimitri </a:t>
            </a:r>
            <a:r>
              <a:rPr lang="en-GB" sz="1700" dirty="0" err="1">
                <a:effectLst/>
                <a:latin typeface="Helvetica" pitchFamily="2" charset="0"/>
              </a:rPr>
              <a:t>Rochman</a:t>
            </a:r>
            <a:r>
              <a:rPr lang="en-GB" sz="1700" dirty="0">
                <a:effectLst/>
                <a:latin typeface="Helvetica" pitchFamily="2" charset="0"/>
              </a:rPr>
              <a:t> – PSI</a:t>
            </a:r>
          </a:p>
          <a:p>
            <a:r>
              <a:rPr lang="en-GB" sz="1700" b="1" dirty="0">
                <a:latin typeface="Helvetica" pitchFamily="2" charset="0"/>
              </a:rPr>
              <a:t>Objectives</a:t>
            </a:r>
            <a:r>
              <a:rPr lang="en-GB" sz="1700" dirty="0">
                <a:latin typeface="Helvetica" pitchFamily="2" charset="0"/>
              </a:rPr>
              <a:t>:</a:t>
            </a:r>
          </a:p>
          <a:p>
            <a:pPr marL="285750" indent="-285750">
              <a:buFontTx/>
              <a:buChar char="-"/>
            </a:pPr>
            <a:r>
              <a:rPr lang="es-ES" sz="1700" dirty="0" err="1">
                <a:effectLst/>
                <a:latin typeface="Helvetica" pitchFamily="2" charset="0"/>
              </a:rPr>
              <a:t>Producing</a:t>
            </a:r>
            <a:r>
              <a:rPr lang="es-ES" sz="1700" dirty="0">
                <a:effectLst/>
                <a:latin typeface="Helvetica" pitchFamily="2" charset="0"/>
              </a:rPr>
              <a:t> new </a:t>
            </a:r>
            <a:r>
              <a:rPr lang="es-ES" sz="1700" dirty="0" err="1">
                <a:effectLst/>
                <a:latin typeface="Helvetica" pitchFamily="2" charset="0"/>
              </a:rPr>
              <a:t>evaluations</a:t>
            </a:r>
            <a:r>
              <a:rPr lang="es-ES" sz="1700" dirty="0">
                <a:effectLst/>
                <a:latin typeface="Helvetica" pitchFamily="2" charset="0"/>
              </a:rPr>
              <a:t> </a:t>
            </a:r>
            <a:r>
              <a:rPr lang="es-ES" sz="1700" dirty="0" err="1">
                <a:effectLst/>
                <a:latin typeface="Helvetica" pitchFamily="2" charset="0"/>
              </a:rPr>
              <a:t>for</a:t>
            </a:r>
            <a:r>
              <a:rPr lang="es-ES" sz="1700" dirty="0">
                <a:effectLst/>
                <a:latin typeface="Helvetica" pitchFamily="2" charset="0"/>
              </a:rPr>
              <a:t> </a:t>
            </a:r>
            <a:r>
              <a:rPr lang="es-ES" sz="1700" dirty="0" err="1">
                <a:effectLst/>
                <a:latin typeface="Helvetica" pitchFamily="2" charset="0"/>
              </a:rPr>
              <a:t>decay</a:t>
            </a:r>
            <a:r>
              <a:rPr lang="es-ES" sz="1700" dirty="0">
                <a:effectLst/>
                <a:latin typeface="Helvetica" pitchFamily="2" charset="0"/>
              </a:rPr>
              <a:t> data, </a:t>
            </a:r>
            <a:r>
              <a:rPr lang="es-ES" sz="1700" dirty="0" err="1">
                <a:effectLst/>
                <a:latin typeface="Helvetica" pitchFamily="2" charset="0"/>
              </a:rPr>
              <a:t>thermal</a:t>
            </a:r>
            <a:r>
              <a:rPr lang="es-ES" sz="1700" dirty="0">
                <a:effectLst/>
                <a:latin typeface="Helvetica" pitchFamily="2" charset="0"/>
              </a:rPr>
              <a:t> </a:t>
            </a:r>
            <a:r>
              <a:rPr lang="es-ES" sz="1700" dirty="0" err="1">
                <a:effectLst/>
                <a:latin typeface="Helvetica" pitchFamily="2" charset="0"/>
              </a:rPr>
              <a:t>scattering</a:t>
            </a:r>
            <a:r>
              <a:rPr lang="es-ES" sz="1700" dirty="0">
                <a:effectLst/>
                <a:latin typeface="Helvetica" pitchFamily="2" charset="0"/>
              </a:rPr>
              <a:t> data, </a:t>
            </a:r>
            <a:r>
              <a:rPr lang="es-ES" sz="1700" dirty="0" err="1">
                <a:effectLst/>
                <a:latin typeface="Helvetica" pitchFamily="2" charset="0"/>
              </a:rPr>
              <a:t>fission</a:t>
            </a:r>
            <a:r>
              <a:rPr lang="es-ES" sz="1700" dirty="0">
                <a:effectLst/>
                <a:latin typeface="Helvetica" pitchFamily="2" charset="0"/>
              </a:rPr>
              <a:t> </a:t>
            </a:r>
            <a:r>
              <a:rPr lang="es-ES" sz="1700" dirty="0" err="1">
                <a:effectLst/>
                <a:latin typeface="Helvetica" pitchFamily="2" charset="0"/>
              </a:rPr>
              <a:t>yields</a:t>
            </a:r>
            <a:r>
              <a:rPr lang="es-ES" sz="1700" dirty="0">
                <a:effectLst/>
                <a:latin typeface="Helvetica" pitchFamily="2" charset="0"/>
              </a:rPr>
              <a:t> and </a:t>
            </a:r>
            <a:r>
              <a:rPr lang="es-ES" sz="1700" dirty="0" err="1">
                <a:effectLst/>
                <a:latin typeface="Helvetica" pitchFamily="2" charset="0"/>
              </a:rPr>
              <a:t>cross</a:t>
            </a:r>
            <a:r>
              <a:rPr lang="es-ES" sz="1700" dirty="0">
                <a:effectLst/>
                <a:latin typeface="Helvetica" pitchFamily="2" charset="0"/>
              </a:rPr>
              <a:t> </a:t>
            </a:r>
            <a:r>
              <a:rPr lang="es-ES" sz="1700" dirty="0" err="1">
                <a:effectLst/>
                <a:latin typeface="Helvetica" pitchFamily="2" charset="0"/>
              </a:rPr>
              <a:t>sections</a:t>
            </a:r>
            <a:r>
              <a:rPr lang="es-ES" sz="1700" dirty="0">
                <a:effectLst/>
                <a:latin typeface="Helvetica" pitchFamily="2" charset="0"/>
              </a:rPr>
              <a:t> </a:t>
            </a:r>
            <a:r>
              <a:rPr lang="es-ES" sz="1700" dirty="0" err="1">
                <a:effectLst/>
                <a:latin typeface="Helvetica" pitchFamily="2" charset="0"/>
              </a:rPr>
              <a:t>of</a:t>
            </a:r>
            <a:r>
              <a:rPr lang="es-ES" sz="1700" dirty="0">
                <a:effectLst/>
                <a:latin typeface="Helvetica" pitchFamily="2" charset="0"/>
              </a:rPr>
              <a:t> </a:t>
            </a:r>
            <a:r>
              <a:rPr lang="es-ES" sz="1700" dirty="0" err="1">
                <a:effectLst/>
                <a:latin typeface="Helvetica" pitchFamily="2" charset="0"/>
              </a:rPr>
              <a:t>important</a:t>
            </a:r>
            <a:r>
              <a:rPr lang="es-ES" sz="1700" dirty="0">
                <a:effectLst/>
                <a:latin typeface="Helvetica" pitchFamily="2" charset="0"/>
              </a:rPr>
              <a:t> </a:t>
            </a:r>
            <a:r>
              <a:rPr lang="es-ES" sz="1700" dirty="0" err="1">
                <a:effectLst/>
                <a:latin typeface="Helvetica" pitchFamily="2" charset="0"/>
              </a:rPr>
              <a:t>isotopes</a:t>
            </a:r>
            <a:r>
              <a:rPr lang="es-ES" sz="1700" dirty="0">
                <a:effectLst/>
                <a:latin typeface="Helvetica" pitchFamily="2" charset="0"/>
              </a:rPr>
              <a:t> and </a:t>
            </a:r>
            <a:r>
              <a:rPr lang="es-ES" sz="1700" dirty="0" err="1">
                <a:effectLst/>
                <a:latin typeface="Helvetica" pitchFamily="2" charset="0"/>
              </a:rPr>
              <a:t>reactions</a:t>
            </a:r>
            <a:r>
              <a:rPr lang="es-ES" sz="1700" dirty="0">
                <a:latin typeface="Helvetica" pitchFamily="2" charset="0"/>
              </a:rPr>
              <a:t>. </a:t>
            </a:r>
            <a:r>
              <a:rPr lang="es-ES" sz="1700" dirty="0">
                <a:effectLst/>
                <a:latin typeface="Helvetica" pitchFamily="2" charset="0"/>
              </a:rPr>
              <a:t>JEFF </a:t>
            </a:r>
            <a:r>
              <a:rPr lang="es-ES" sz="1700" dirty="0" err="1">
                <a:effectLst/>
                <a:latin typeface="Helvetica" pitchFamily="2" charset="0"/>
              </a:rPr>
              <a:t>project</a:t>
            </a:r>
            <a:endParaRPr lang="es-ES" sz="1700" dirty="0">
              <a:effectLst/>
              <a:latin typeface="Helvetica" pitchFamily="2" charset="0"/>
            </a:endParaRPr>
          </a:p>
          <a:p>
            <a:pPr marL="285750" indent="-285750">
              <a:buFontTx/>
              <a:buChar char="-"/>
            </a:pPr>
            <a:r>
              <a:rPr lang="es-ES" sz="1700" dirty="0" err="1">
                <a:effectLst/>
                <a:latin typeface="Helvetica" pitchFamily="2" charset="0"/>
              </a:rPr>
              <a:t>Development</a:t>
            </a:r>
            <a:r>
              <a:rPr lang="es-ES" sz="1700" dirty="0">
                <a:effectLst/>
                <a:latin typeface="Helvetica" pitchFamily="2" charset="0"/>
              </a:rPr>
              <a:t> and </a:t>
            </a:r>
            <a:r>
              <a:rPr lang="es-ES" sz="1700" dirty="0" err="1">
                <a:effectLst/>
                <a:latin typeface="Helvetica" pitchFamily="2" charset="0"/>
              </a:rPr>
              <a:t>preservation</a:t>
            </a:r>
            <a:r>
              <a:rPr lang="es-ES" sz="1700" dirty="0">
                <a:effectLst/>
                <a:latin typeface="Helvetica" pitchFamily="2" charset="0"/>
              </a:rPr>
              <a:t> </a:t>
            </a:r>
            <a:r>
              <a:rPr lang="es-ES" sz="1700" dirty="0" err="1">
                <a:effectLst/>
                <a:latin typeface="Helvetica" pitchFamily="2" charset="0"/>
              </a:rPr>
              <a:t>of</a:t>
            </a:r>
            <a:r>
              <a:rPr lang="es-ES" sz="1700" dirty="0">
                <a:effectLst/>
                <a:latin typeface="Helvetica" pitchFamily="2" charset="0"/>
              </a:rPr>
              <a:t> </a:t>
            </a:r>
            <a:r>
              <a:rPr lang="es-ES" sz="1700" dirty="0" err="1">
                <a:effectLst/>
                <a:latin typeface="Helvetica" pitchFamily="2" charset="0"/>
              </a:rPr>
              <a:t>the</a:t>
            </a:r>
            <a:r>
              <a:rPr lang="es-ES" sz="1700" dirty="0">
                <a:effectLst/>
                <a:latin typeface="Helvetica" pitchFamily="2" charset="0"/>
              </a:rPr>
              <a:t> </a:t>
            </a:r>
            <a:r>
              <a:rPr lang="es-ES" sz="1700" dirty="0" err="1">
                <a:effectLst/>
                <a:latin typeface="Helvetica" pitchFamily="2" charset="0"/>
              </a:rPr>
              <a:t>knowledge</a:t>
            </a:r>
            <a:r>
              <a:rPr lang="es-ES" sz="1700" dirty="0">
                <a:effectLst/>
                <a:latin typeface="Helvetica" pitchFamily="2" charset="0"/>
              </a:rPr>
              <a:t> </a:t>
            </a:r>
            <a:r>
              <a:rPr lang="es-ES" sz="1700" dirty="0" err="1">
                <a:effectLst/>
                <a:latin typeface="Helvetica" pitchFamily="2" charset="0"/>
              </a:rPr>
              <a:t>needed</a:t>
            </a:r>
            <a:r>
              <a:rPr lang="es-ES" sz="1700" dirty="0">
                <a:effectLst/>
                <a:latin typeface="Helvetica" pitchFamily="2" charset="0"/>
              </a:rPr>
              <a:t> </a:t>
            </a:r>
            <a:r>
              <a:rPr lang="es-ES" sz="1700" dirty="0" err="1">
                <a:effectLst/>
                <a:latin typeface="Helvetica" pitchFamily="2" charset="0"/>
              </a:rPr>
              <a:t>for</a:t>
            </a:r>
            <a:r>
              <a:rPr lang="es-ES" sz="1700" dirty="0">
                <a:effectLst/>
                <a:latin typeface="Helvetica" pitchFamily="2" charset="0"/>
              </a:rPr>
              <a:t> </a:t>
            </a:r>
            <a:r>
              <a:rPr lang="es-ES" sz="1700" dirty="0" err="1">
                <a:effectLst/>
                <a:latin typeface="Helvetica" pitchFamily="2" charset="0"/>
              </a:rPr>
              <a:t>evaluation</a:t>
            </a:r>
            <a:r>
              <a:rPr lang="es-ES" sz="1700" dirty="0">
                <a:effectLst/>
                <a:latin typeface="Helvetica" pitchFamily="2" charset="0"/>
              </a:rPr>
              <a:t> </a:t>
            </a:r>
            <a:r>
              <a:rPr lang="es-ES" sz="1700" dirty="0" err="1">
                <a:effectLst/>
                <a:latin typeface="Helvetica" pitchFamily="2" charset="0"/>
              </a:rPr>
              <a:t>work</a:t>
            </a:r>
            <a:endParaRPr lang="es-ES" sz="1700" dirty="0">
              <a:latin typeface="Helvetica" pitchFamily="2" charset="0"/>
            </a:endParaRPr>
          </a:p>
          <a:p>
            <a:pPr marL="285750" indent="-285750">
              <a:buFontTx/>
              <a:buChar char="-"/>
            </a:pPr>
            <a:r>
              <a:rPr lang="es-ES" sz="1700" dirty="0" err="1">
                <a:effectLst/>
                <a:latin typeface="Helvetica" pitchFamily="2" charset="0"/>
              </a:rPr>
              <a:t>Addressing</a:t>
            </a:r>
            <a:r>
              <a:rPr lang="es-ES" sz="1700" dirty="0">
                <a:effectLst/>
                <a:latin typeface="Helvetica" pitchFamily="2" charset="0"/>
              </a:rPr>
              <a:t> </a:t>
            </a:r>
            <a:r>
              <a:rPr lang="es-ES" sz="1700" dirty="0" err="1">
                <a:effectLst/>
                <a:latin typeface="Helvetica" pitchFamily="2" charset="0"/>
              </a:rPr>
              <a:t>deficiencies</a:t>
            </a:r>
            <a:r>
              <a:rPr lang="es-ES" sz="1700" dirty="0">
                <a:effectLst/>
                <a:latin typeface="Helvetica" pitchFamily="2" charset="0"/>
              </a:rPr>
              <a:t> </a:t>
            </a:r>
            <a:r>
              <a:rPr lang="es-ES" sz="1700" dirty="0" err="1">
                <a:effectLst/>
                <a:latin typeface="Helvetica" pitchFamily="2" charset="0"/>
              </a:rPr>
              <a:t>from</a:t>
            </a:r>
            <a:r>
              <a:rPr lang="es-ES" sz="1700" dirty="0">
                <a:effectLst/>
                <a:latin typeface="Helvetica" pitchFamily="2" charset="0"/>
              </a:rPr>
              <a:t> </a:t>
            </a:r>
            <a:r>
              <a:rPr lang="es-ES" sz="1700" dirty="0" err="1">
                <a:effectLst/>
                <a:latin typeface="Helvetica" pitchFamily="2" charset="0"/>
              </a:rPr>
              <a:t>the</a:t>
            </a:r>
            <a:r>
              <a:rPr lang="es-ES" sz="1700" dirty="0">
                <a:effectLst/>
                <a:latin typeface="Helvetica" pitchFamily="2" charset="0"/>
              </a:rPr>
              <a:t> </a:t>
            </a:r>
            <a:r>
              <a:rPr lang="es-ES" sz="1700" dirty="0" err="1">
                <a:effectLst/>
                <a:latin typeface="Helvetica" pitchFamily="2" charset="0"/>
              </a:rPr>
              <a:t>past</a:t>
            </a:r>
            <a:r>
              <a:rPr lang="es-ES" sz="1700" dirty="0">
                <a:effectLst/>
                <a:latin typeface="Helvetica" pitchFamily="2" charset="0"/>
              </a:rPr>
              <a:t> and </a:t>
            </a:r>
            <a:r>
              <a:rPr lang="es-ES" sz="1700" dirty="0" err="1">
                <a:effectLst/>
                <a:latin typeface="Helvetica" pitchFamily="2" charset="0"/>
              </a:rPr>
              <a:t>existing</a:t>
            </a:r>
            <a:r>
              <a:rPr lang="es-ES" sz="1700" dirty="0">
                <a:effectLst/>
                <a:latin typeface="Helvetica" pitchFamily="2" charset="0"/>
              </a:rPr>
              <a:t> nuclear data </a:t>
            </a:r>
            <a:r>
              <a:rPr lang="es-ES" sz="1700" dirty="0" err="1">
                <a:effectLst/>
                <a:latin typeface="Helvetica" pitchFamily="2" charset="0"/>
              </a:rPr>
              <a:t>libraries</a:t>
            </a:r>
            <a:endParaRPr lang="es-ES" sz="1700" dirty="0">
              <a:latin typeface="Helvetica" pitchFamily="2" charset="0"/>
            </a:endParaRPr>
          </a:p>
          <a:p>
            <a:pPr marL="285750" indent="-285750">
              <a:buFontTx/>
              <a:buChar char="-"/>
            </a:pPr>
            <a:r>
              <a:rPr lang="es-ES" sz="1700" dirty="0" err="1">
                <a:effectLst/>
                <a:latin typeface="Helvetica" pitchFamily="2" charset="0"/>
              </a:rPr>
              <a:t>Ensure</a:t>
            </a:r>
            <a:r>
              <a:rPr lang="es-ES" sz="1700" dirty="0">
                <a:effectLst/>
                <a:latin typeface="Helvetica" pitchFamily="2" charset="0"/>
              </a:rPr>
              <a:t> </a:t>
            </a:r>
            <a:r>
              <a:rPr lang="es-ES" sz="1700" dirty="0" err="1">
                <a:effectLst/>
                <a:latin typeface="Helvetica" pitchFamily="2" charset="0"/>
              </a:rPr>
              <a:t>the</a:t>
            </a:r>
            <a:r>
              <a:rPr lang="es-ES" sz="1700" dirty="0">
                <a:effectLst/>
                <a:latin typeface="Helvetica" pitchFamily="2" charset="0"/>
              </a:rPr>
              <a:t> </a:t>
            </a:r>
            <a:r>
              <a:rPr lang="es-ES" sz="1700" dirty="0" err="1">
                <a:effectLst/>
                <a:latin typeface="Helvetica" pitchFamily="2" charset="0"/>
              </a:rPr>
              <a:t>quality</a:t>
            </a:r>
            <a:r>
              <a:rPr lang="es-ES" sz="1700" dirty="0">
                <a:effectLst/>
                <a:latin typeface="Helvetica" pitchFamily="2" charset="0"/>
              </a:rPr>
              <a:t> </a:t>
            </a:r>
            <a:r>
              <a:rPr lang="es-ES" sz="1700" dirty="0" err="1">
                <a:effectLst/>
                <a:latin typeface="Helvetica" pitchFamily="2" charset="0"/>
              </a:rPr>
              <a:t>of</a:t>
            </a:r>
            <a:r>
              <a:rPr lang="es-ES" sz="1700" dirty="0">
                <a:effectLst/>
                <a:latin typeface="Helvetica" pitchFamily="2" charset="0"/>
              </a:rPr>
              <a:t> </a:t>
            </a:r>
            <a:r>
              <a:rPr lang="es-ES" sz="1700" dirty="0" err="1">
                <a:effectLst/>
                <a:latin typeface="Helvetica" pitchFamily="2" charset="0"/>
              </a:rPr>
              <a:t>the</a:t>
            </a:r>
            <a:r>
              <a:rPr lang="es-ES" sz="1700" dirty="0">
                <a:effectLst/>
                <a:latin typeface="Helvetica" pitchFamily="2" charset="0"/>
              </a:rPr>
              <a:t> </a:t>
            </a:r>
            <a:r>
              <a:rPr lang="es-ES" sz="1700" dirty="0" err="1">
                <a:effectLst/>
                <a:latin typeface="Helvetica" pitchFamily="2" charset="0"/>
              </a:rPr>
              <a:t>delivered</a:t>
            </a:r>
            <a:r>
              <a:rPr lang="es-ES" sz="1700" dirty="0">
                <a:effectLst/>
                <a:latin typeface="Helvetica" pitchFamily="2" charset="0"/>
              </a:rPr>
              <a:t> </a:t>
            </a:r>
            <a:r>
              <a:rPr lang="es-ES" sz="1700" dirty="0" err="1">
                <a:effectLst/>
                <a:latin typeface="Helvetica" pitchFamily="2" charset="0"/>
              </a:rPr>
              <a:t>evaluations</a:t>
            </a:r>
            <a:r>
              <a:rPr lang="es-ES" sz="1700" dirty="0">
                <a:effectLst/>
                <a:latin typeface="Helvetica" pitchFamily="2" charset="0"/>
              </a:rPr>
              <a:t> (</a:t>
            </a:r>
            <a:r>
              <a:rPr lang="es-ES" sz="1700" dirty="0" err="1">
                <a:effectLst/>
                <a:latin typeface="Helvetica" pitchFamily="2" charset="0"/>
              </a:rPr>
              <a:t>collaboration</a:t>
            </a:r>
            <a:r>
              <a:rPr lang="es-ES" sz="1700" dirty="0">
                <a:effectLst/>
                <a:latin typeface="Helvetica" pitchFamily="2" charset="0"/>
              </a:rPr>
              <a:t> </a:t>
            </a:r>
            <a:r>
              <a:rPr lang="es-ES" sz="1700" dirty="0" err="1">
                <a:effectLst/>
                <a:latin typeface="Helvetica" pitchFamily="2" charset="0"/>
              </a:rPr>
              <a:t>with</a:t>
            </a:r>
            <a:r>
              <a:rPr lang="es-ES" sz="1700" dirty="0">
                <a:effectLst/>
                <a:latin typeface="Helvetica" pitchFamily="2" charset="0"/>
              </a:rPr>
              <a:t> WP5)</a:t>
            </a:r>
          </a:p>
          <a:p>
            <a:endParaRPr lang="en-GB" sz="1700" b="1" dirty="0">
              <a:latin typeface="Helvetica" pitchFamily="2" charset="0"/>
            </a:endParaRPr>
          </a:p>
          <a:p>
            <a:r>
              <a:rPr lang="es-ES" sz="1700" b="1" dirty="0" err="1">
                <a:effectLst/>
                <a:latin typeface="Helvetica" pitchFamily="2" charset="0"/>
              </a:rPr>
              <a:t>Task</a:t>
            </a:r>
            <a:r>
              <a:rPr lang="es-ES" sz="1700" b="1" dirty="0">
                <a:effectLst/>
                <a:latin typeface="Helvetica" pitchFamily="2" charset="0"/>
              </a:rPr>
              <a:t> 4.1 </a:t>
            </a:r>
            <a:r>
              <a:rPr lang="es-ES" sz="1700" b="1" dirty="0" err="1">
                <a:effectLst/>
                <a:latin typeface="Helvetica" pitchFamily="2" charset="0"/>
              </a:rPr>
              <a:t>Decay</a:t>
            </a:r>
            <a:r>
              <a:rPr lang="es-ES" sz="1700" b="1" dirty="0">
                <a:effectLst/>
                <a:latin typeface="Helvetica" pitchFamily="2" charset="0"/>
              </a:rPr>
              <a:t> data </a:t>
            </a:r>
            <a:r>
              <a:rPr lang="es-ES" sz="1700" b="1" dirty="0" err="1">
                <a:effectLst/>
                <a:latin typeface="Helvetica" pitchFamily="2" charset="0"/>
              </a:rPr>
              <a:t>evaluation</a:t>
            </a:r>
            <a:r>
              <a:rPr lang="es-ES" sz="1700" b="1" dirty="0">
                <a:effectLst/>
                <a:latin typeface="Helvetica" pitchFamily="2" charset="0"/>
              </a:rPr>
              <a:t> and </a:t>
            </a:r>
            <a:r>
              <a:rPr lang="es-ES" sz="1700" b="1" dirty="0" err="1">
                <a:effectLst/>
                <a:latin typeface="Helvetica" pitchFamily="2" charset="0"/>
              </a:rPr>
              <a:t>education</a:t>
            </a:r>
            <a:r>
              <a:rPr lang="es-ES" sz="1700" b="1" dirty="0">
                <a:effectLst/>
                <a:latin typeface="Helvetica" pitchFamily="2" charset="0"/>
              </a:rPr>
              <a:t> (USOF)</a:t>
            </a:r>
          </a:p>
          <a:p>
            <a:endParaRPr lang="es-ES" sz="1700" b="1" dirty="0">
              <a:effectLst/>
              <a:latin typeface="Helvetica" pitchFamily="2" charset="0"/>
            </a:endParaRPr>
          </a:p>
          <a:p>
            <a:r>
              <a:rPr lang="es-ES" sz="1700" b="1" dirty="0" err="1">
                <a:effectLst/>
                <a:latin typeface="Helvetica" pitchFamily="2" charset="0"/>
              </a:rPr>
              <a:t>Task</a:t>
            </a:r>
            <a:r>
              <a:rPr lang="es-ES" sz="1700" b="1" dirty="0">
                <a:effectLst/>
                <a:latin typeface="Helvetica" pitchFamily="2" charset="0"/>
              </a:rPr>
              <a:t> 4.2 </a:t>
            </a:r>
            <a:r>
              <a:rPr lang="es-ES" sz="1700" b="1" dirty="0" err="1">
                <a:effectLst/>
                <a:latin typeface="Helvetica" pitchFamily="2" charset="0"/>
              </a:rPr>
              <a:t>Thermal</a:t>
            </a:r>
            <a:r>
              <a:rPr lang="es-ES" sz="1700" b="1" dirty="0">
                <a:effectLst/>
                <a:latin typeface="Helvetica" pitchFamily="2" charset="0"/>
              </a:rPr>
              <a:t> </a:t>
            </a:r>
            <a:r>
              <a:rPr lang="es-ES" sz="1700" b="1" dirty="0" err="1">
                <a:effectLst/>
                <a:latin typeface="Helvetica" pitchFamily="2" charset="0"/>
              </a:rPr>
              <a:t>Scattering</a:t>
            </a:r>
            <a:r>
              <a:rPr lang="es-ES" sz="1700" b="1" dirty="0">
                <a:effectLst/>
                <a:latin typeface="Helvetica" pitchFamily="2" charset="0"/>
              </a:rPr>
              <a:t> Data (ESS</a:t>
            </a:r>
            <a:r>
              <a:rPr lang="es-ES" sz="1700" b="1" dirty="0">
                <a:latin typeface="Helvetica" pitchFamily="2" charset="0"/>
              </a:rPr>
              <a:t>)</a:t>
            </a:r>
            <a:endParaRPr lang="es-ES" sz="1700" b="1" dirty="0">
              <a:effectLst/>
              <a:latin typeface="Helvetica" pitchFamily="2" charset="0"/>
            </a:endParaRPr>
          </a:p>
          <a:p>
            <a:r>
              <a:rPr lang="es-ES" sz="1700" dirty="0">
                <a:effectLst/>
                <a:latin typeface="Helvetica" pitchFamily="2" charset="0"/>
              </a:rPr>
              <a:t>4.2.1 </a:t>
            </a:r>
            <a:r>
              <a:rPr lang="es-ES" sz="1700" dirty="0" err="1">
                <a:effectLst/>
                <a:latin typeface="Helvetica" pitchFamily="2" charset="0"/>
              </a:rPr>
              <a:t>Code</a:t>
            </a:r>
            <a:r>
              <a:rPr lang="es-ES" sz="1700" dirty="0">
                <a:effectLst/>
                <a:latin typeface="Helvetica" pitchFamily="2" charset="0"/>
              </a:rPr>
              <a:t> </a:t>
            </a:r>
            <a:r>
              <a:rPr lang="es-ES" sz="1700" dirty="0" err="1">
                <a:effectLst/>
                <a:latin typeface="Helvetica" pitchFamily="2" charset="0"/>
              </a:rPr>
              <a:t>development</a:t>
            </a:r>
            <a:endParaRPr lang="es-ES" sz="1700" dirty="0">
              <a:effectLst/>
              <a:latin typeface="Helvetica" pitchFamily="2" charset="0"/>
            </a:endParaRPr>
          </a:p>
          <a:p>
            <a:r>
              <a:rPr lang="es-ES" sz="1700" dirty="0">
                <a:effectLst/>
                <a:latin typeface="Helvetica" pitchFamily="2" charset="0"/>
              </a:rPr>
              <a:t>4.2.2 </a:t>
            </a:r>
            <a:r>
              <a:rPr lang="es-ES" sz="1700" dirty="0" err="1">
                <a:effectLst/>
                <a:latin typeface="Helvetica" pitchFamily="2" charset="0"/>
              </a:rPr>
              <a:t>Evaluation</a:t>
            </a:r>
            <a:endParaRPr lang="es-ES" sz="1700" dirty="0">
              <a:effectLst/>
              <a:latin typeface="Helvetica" pitchFamily="2" charset="0"/>
            </a:endParaRPr>
          </a:p>
          <a:p>
            <a:endParaRPr lang="es-ES" sz="1700" dirty="0">
              <a:effectLst/>
              <a:latin typeface="Helvetica" pitchFamily="2" charset="0"/>
            </a:endParaRPr>
          </a:p>
          <a:p>
            <a:r>
              <a:rPr lang="es-ES" sz="1700" b="1" dirty="0" err="1">
                <a:effectLst/>
                <a:latin typeface="Helvetica" pitchFamily="2" charset="0"/>
              </a:rPr>
              <a:t>Task</a:t>
            </a:r>
            <a:r>
              <a:rPr lang="es-ES" sz="1700" b="1" dirty="0">
                <a:effectLst/>
                <a:latin typeface="Helvetica" pitchFamily="2" charset="0"/>
              </a:rPr>
              <a:t> 4.3 </a:t>
            </a:r>
            <a:r>
              <a:rPr lang="es-ES" sz="1700" b="1" dirty="0" err="1">
                <a:effectLst/>
                <a:latin typeface="Helvetica" pitchFamily="2" charset="0"/>
              </a:rPr>
              <a:t>Fission</a:t>
            </a:r>
            <a:r>
              <a:rPr lang="es-ES" sz="1700" b="1" dirty="0">
                <a:effectLst/>
                <a:latin typeface="Helvetica" pitchFamily="2" charset="0"/>
              </a:rPr>
              <a:t> </a:t>
            </a:r>
            <a:r>
              <a:rPr lang="es-ES" sz="1700" b="1" dirty="0" err="1">
                <a:effectLst/>
                <a:latin typeface="Helvetica" pitchFamily="2" charset="0"/>
              </a:rPr>
              <a:t>yield</a:t>
            </a:r>
            <a:r>
              <a:rPr lang="es-ES" sz="1700" b="1" dirty="0">
                <a:effectLst/>
                <a:latin typeface="Helvetica" pitchFamily="2" charset="0"/>
              </a:rPr>
              <a:t> </a:t>
            </a:r>
            <a:r>
              <a:rPr lang="es-ES" sz="1700" b="1" dirty="0" err="1">
                <a:effectLst/>
                <a:latin typeface="Helvetica" pitchFamily="2" charset="0"/>
              </a:rPr>
              <a:t>evaluation</a:t>
            </a:r>
            <a:r>
              <a:rPr lang="es-ES" sz="1700" b="1" dirty="0">
                <a:effectLst/>
                <a:latin typeface="Helvetica" pitchFamily="2" charset="0"/>
              </a:rPr>
              <a:t> (CEA)</a:t>
            </a:r>
          </a:p>
          <a:p>
            <a:r>
              <a:rPr lang="es-ES" sz="1700" dirty="0">
                <a:effectLst/>
                <a:latin typeface="Helvetica" pitchFamily="2" charset="0"/>
              </a:rPr>
              <a:t>4.3.1 </a:t>
            </a:r>
            <a:r>
              <a:rPr lang="es-ES" sz="1700" dirty="0" err="1">
                <a:effectLst/>
                <a:latin typeface="Helvetica" pitchFamily="2" charset="0"/>
              </a:rPr>
              <a:t>Fission</a:t>
            </a:r>
            <a:r>
              <a:rPr lang="es-ES" sz="1700" dirty="0">
                <a:effectLst/>
                <a:latin typeface="Helvetica" pitchFamily="2" charset="0"/>
              </a:rPr>
              <a:t> </a:t>
            </a:r>
            <a:r>
              <a:rPr lang="es-ES" sz="1700" dirty="0" err="1">
                <a:effectLst/>
                <a:latin typeface="Helvetica" pitchFamily="2" charset="0"/>
              </a:rPr>
              <a:t>yield</a:t>
            </a:r>
            <a:r>
              <a:rPr lang="es-ES" sz="1700" dirty="0">
                <a:effectLst/>
                <a:latin typeface="Helvetica" pitchFamily="2" charset="0"/>
              </a:rPr>
              <a:t> </a:t>
            </a:r>
            <a:r>
              <a:rPr lang="es-ES" sz="1700" dirty="0" err="1">
                <a:effectLst/>
                <a:latin typeface="Helvetica" pitchFamily="2" charset="0"/>
              </a:rPr>
              <a:t>investigations</a:t>
            </a:r>
            <a:endParaRPr lang="es-ES" sz="1700" dirty="0">
              <a:effectLst/>
              <a:latin typeface="Helvetica" pitchFamily="2" charset="0"/>
            </a:endParaRPr>
          </a:p>
          <a:p>
            <a:r>
              <a:rPr lang="es-ES" sz="1700" dirty="0">
                <a:effectLst/>
                <a:latin typeface="Helvetica" pitchFamily="2" charset="0"/>
              </a:rPr>
              <a:t>4.3.2 </a:t>
            </a:r>
            <a:r>
              <a:rPr lang="es-ES" sz="1700" dirty="0" err="1">
                <a:effectLst/>
                <a:latin typeface="Helvetica" pitchFamily="2" charset="0"/>
              </a:rPr>
              <a:t>Fission</a:t>
            </a:r>
            <a:r>
              <a:rPr lang="es-ES" sz="1700" dirty="0">
                <a:effectLst/>
                <a:latin typeface="Helvetica" pitchFamily="2" charset="0"/>
              </a:rPr>
              <a:t> </a:t>
            </a:r>
            <a:r>
              <a:rPr lang="es-ES" sz="1700" dirty="0" err="1">
                <a:effectLst/>
                <a:latin typeface="Helvetica" pitchFamily="2" charset="0"/>
              </a:rPr>
              <a:t>yield</a:t>
            </a:r>
            <a:r>
              <a:rPr lang="es-ES" sz="1700" dirty="0">
                <a:effectLst/>
                <a:latin typeface="Helvetica" pitchFamily="2" charset="0"/>
              </a:rPr>
              <a:t> benchmarking</a:t>
            </a:r>
          </a:p>
          <a:p>
            <a:endParaRPr lang="es-ES" sz="1700" b="1" dirty="0">
              <a:effectLst/>
              <a:latin typeface="Helvetica" pitchFamily="2" charset="0"/>
            </a:endParaRPr>
          </a:p>
          <a:p>
            <a:r>
              <a:rPr lang="es-ES" sz="1700" b="1" dirty="0" err="1">
                <a:effectLst/>
                <a:latin typeface="Helvetica" pitchFamily="2" charset="0"/>
              </a:rPr>
              <a:t>Task</a:t>
            </a:r>
            <a:r>
              <a:rPr lang="es-ES" sz="1700" b="1" dirty="0">
                <a:effectLst/>
                <a:latin typeface="Helvetica" pitchFamily="2" charset="0"/>
              </a:rPr>
              <a:t> 4.4 Cross </a:t>
            </a:r>
            <a:r>
              <a:rPr lang="es-ES" sz="1700" b="1" dirty="0" err="1">
                <a:effectLst/>
                <a:latin typeface="Helvetica" pitchFamily="2" charset="0"/>
              </a:rPr>
              <a:t>section</a:t>
            </a:r>
            <a:r>
              <a:rPr lang="es-ES" sz="1700" b="1" dirty="0">
                <a:effectLst/>
                <a:latin typeface="Helvetica" pitchFamily="2" charset="0"/>
              </a:rPr>
              <a:t> </a:t>
            </a:r>
            <a:r>
              <a:rPr lang="es-ES" sz="1700" b="1" dirty="0" err="1">
                <a:effectLst/>
                <a:latin typeface="Helvetica" pitchFamily="2" charset="0"/>
              </a:rPr>
              <a:t>evaluation</a:t>
            </a:r>
            <a:r>
              <a:rPr lang="es-ES" sz="1700" b="1" dirty="0">
                <a:effectLst/>
                <a:latin typeface="Helvetica" pitchFamily="2" charset="0"/>
              </a:rPr>
              <a:t> (CEA)</a:t>
            </a:r>
          </a:p>
          <a:p>
            <a:r>
              <a:rPr lang="es-ES" sz="1700" dirty="0">
                <a:effectLst/>
                <a:latin typeface="Helvetica" pitchFamily="2" charset="0"/>
              </a:rPr>
              <a:t>4.4.2 File </a:t>
            </a:r>
            <a:r>
              <a:rPr lang="es-ES" sz="1700" dirty="0" err="1">
                <a:effectLst/>
                <a:latin typeface="Helvetica" pitchFamily="2" charset="0"/>
              </a:rPr>
              <a:t>processing</a:t>
            </a:r>
            <a:r>
              <a:rPr lang="es-ES" sz="1700" dirty="0">
                <a:effectLst/>
                <a:latin typeface="Helvetica" pitchFamily="2" charset="0"/>
              </a:rPr>
              <a:t> and </a:t>
            </a:r>
            <a:r>
              <a:rPr lang="es-ES" sz="1700" dirty="0" err="1">
                <a:effectLst/>
                <a:latin typeface="Helvetica" pitchFamily="2" charset="0"/>
              </a:rPr>
              <a:t>cross</a:t>
            </a:r>
            <a:r>
              <a:rPr lang="es-ES" sz="1700" dirty="0">
                <a:effectLst/>
                <a:latin typeface="Helvetica" pitchFamily="2" charset="0"/>
              </a:rPr>
              <a:t> </a:t>
            </a:r>
            <a:r>
              <a:rPr lang="es-ES" sz="1700" dirty="0" err="1">
                <a:effectLst/>
                <a:latin typeface="Helvetica" pitchFamily="2" charset="0"/>
              </a:rPr>
              <a:t>section</a:t>
            </a:r>
            <a:r>
              <a:rPr lang="es-ES" sz="1700" dirty="0">
                <a:effectLst/>
                <a:latin typeface="Helvetica" pitchFamily="2" charset="0"/>
              </a:rPr>
              <a:t> benchmarking</a:t>
            </a:r>
          </a:p>
          <a:p>
            <a:r>
              <a:rPr lang="es-ES" sz="1700" dirty="0">
                <a:effectLst/>
                <a:latin typeface="Helvetica" pitchFamily="2" charset="0"/>
              </a:rPr>
              <a:t>4.4.3 Cross </a:t>
            </a:r>
            <a:r>
              <a:rPr lang="es-ES" sz="1700" dirty="0" err="1">
                <a:effectLst/>
                <a:latin typeface="Helvetica" pitchFamily="2" charset="0"/>
              </a:rPr>
              <a:t>section</a:t>
            </a:r>
            <a:r>
              <a:rPr lang="es-ES" sz="1700" dirty="0">
                <a:effectLst/>
                <a:latin typeface="Helvetica" pitchFamily="2" charset="0"/>
              </a:rPr>
              <a:t> </a:t>
            </a:r>
            <a:r>
              <a:rPr lang="es-ES" sz="1700" dirty="0" err="1">
                <a:effectLst/>
                <a:latin typeface="Helvetica" pitchFamily="2" charset="0"/>
              </a:rPr>
              <a:t>evaluation</a:t>
            </a:r>
            <a:r>
              <a:rPr lang="es-ES" sz="1700" dirty="0">
                <a:effectLst/>
                <a:latin typeface="Helvetica" pitchFamily="2" charset="0"/>
              </a:rPr>
              <a:t> </a:t>
            </a:r>
            <a:r>
              <a:rPr lang="es-ES" sz="1700" dirty="0" err="1">
                <a:effectLst/>
                <a:latin typeface="Helvetica" pitchFamily="2" charset="0"/>
              </a:rPr>
              <a:t>tools</a:t>
            </a:r>
            <a:endParaRPr lang="es-ES" sz="1700" b="1" dirty="0">
              <a:effectLst/>
              <a:latin typeface="Helvetica" pitchFamily="2" charset="0"/>
            </a:endParaRPr>
          </a:p>
        </p:txBody>
      </p:sp>
      <p:sp>
        <p:nvSpPr>
          <p:cNvPr id="4" name="CuadroTexto 3">
            <a:extLst>
              <a:ext uri="{FF2B5EF4-FFF2-40B4-BE49-F238E27FC236}">
                <a16:creationId xmlns:a16="http://schemas.microsoft.com/office/drawing/2014/main" id="{BF94CB43-9E00-50A4-E6E3-3E6B380FB51F}"/>
              </a:ext>
            </a:extLst>
          </p:cNvPr>
          <p:cNvSpPr txBox="1"/>
          <p:nvPr/>
        </p:nvSpPr>
        <p:spPr>
          <a:xfrm>
            <a:off x="805417" y="200669"/>
            <a:ext cx="7533166"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WP4 – Nuclear data evaluation</a:t>
            </a:r>
          </a:p>
        </p:txBody>
      </p:sp>
      <p:sp>
        <p:nvSpPr>
          <p:cNvPr id="5" name="Slide Number Placeholder 3">
            <a:extLst>
              <a:ext uri="{FF2B5EF4-FFF2-40B4-BE49-F238E27FC236}">
                <a16:creationId xmlns:a16="http://schemas.microsoft.com/office/drawing/2014/main" id="{D3B3622A-EEFE-D8DB-6EE1-E9B533243C27}"/>
              </a:ext>
            </a:extLst>
          </p:cNvPr>
          <p:cNvSpPr>
            <a:spLocks noGrp="1"/>
          </p:cNvSpPr>
          <p:nvPr>
            <p:ph type="sldNum" sz="quarter" idx="12"/>
          </p:nvPr>
        </p:nvSpPr>
        <p:spPr>
          <a:xfrm>
            <a:off x="6905211" y="6351658"/>
            <a:ext cx="2057400" cy="365125"/>
          </a:xfrm>
        </p:spPr>
        <p:txBody>
          <a:bodyPr/>
          <a:lstStyle/>
          <a:p>
            <a:fld id="{E65DA472-601C-654D-AD0A-9DB8D13EE105}" type="slidenum">
              <a:rPr lang="en-GB" smtClean="0"/>
              <a:t>9</a:t>
            </a:fld>
            <a:endParaRPr lang="en-GB" dirty="0"/>
          </a:p>
        </p:txBody>
      </p:sp>
      <p:sp>
        <p:nvSpPr>
          <p:cNvPr id="6" name="Footer Placeholder 2">
            <a:extLst>
              <a:ext uri="{FF2B5EF4-FFF2-40B4-BE49-F238E27FC236}">
                <a16:creationId xmlns:a16="http://schemas.microsoft.com/office/drawing/2014/main" id="{D41DD387-7409-BC59-F500-532CC64134E4}"/>
              </a:ext>
            </a:extLst>
          </p:cNvPr>
          <p:cNvSpPr>
            <a:spLocks noGrp="1"/>
          </p:cNvSpPr>
          <p:nvPr>
            <p:ph type="ftr" sz="quarter" idx="11"/>
          </p:nvPr>
        </p:nvSpPr>
        <p:spPr>
          <a:xfrm>
            <a:off x="3729202" y="6351657"/>
            <a:ext cx="30861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GB" dirty="0"/>
              <a:t>APRENDE General Assembly meeting</a:t>
            </a:r>
          </a:p>
        </p:txBody>
      </p:sp>
    </p:spTree>
    <p:extLst>
      <p:ext uri="{BB962C8B-B14F-4D97-AF65-F5344CB8AC3E}">
        <p14:creationId xmlns:p14="http://schemas.microsoft.com/office/powerpoint/2010/main" val="204607443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2131</TotalTime>
  <Words>3680</Words>
  <Application>Microsoft Macintosh PowerPoint</Application>
  <PresentationFormat>Presentación en pantalla (4:3)</PresentationFormat>
  <Paragraphs>1142</Paragraphs>
  <Slides>23</Slides>
  <Notes>18</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31" baseType="lpstr">
      <vt:lpstr>Aptos</vt:lpstr>
      <vt:lpstr>Aptos Display</vt:lpstr>
      <vt:lpstr>Arial</vt:lpstr>
      <vt:lpstr>Helvetica</vt:lpstr>
      <vt:lpstr>Letra del sistema regular</vt:lpstr>
      <vt:lpstr>Trebuchet MS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Cano Ott</dc:creator>
  <cp:lastModifiedBy>Daniel Cano Ott</cp:lastModifiedBy>
  <cp:revision>69</cp:revision>
  <dcterms:created xsi:type="dcterms:W3CDTF">2024-10-08T14:58:03Z</dcterms:created>
  <dcterms:modified xsi:type="dcterms:W3CDTF">2024-10-16T12:29:23Z</dcterms:modified>
</cp:coreProperties>
</file>