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81" r:id="rId5"/>
    <p:sldId id="272" r:id="rId6"/>
    <p:sldId id="291" r:id="rId7"/>
    <p:sldId id="298" r:id="rId8"/>
    <p:sldId id="300" r:id="rId9"/>
    <p:sldId id="292" r:id="rId10"/>
    <p:sldId id="293" r:id="rId11"/>
    <p:sldId id="305" r:id="rId12"/>
    <p:sldId id="301" r:id="rId13"/>
    <p:sldId id="294" r:id="rId14"/>
    <p:sldId id="295" r:id="rId15"/>
    <p:sldId id="306" r:id="rId16"/>
    <p:sldId id="283" r:id="rId17"/>
    <p:sldId id="285" r:id="rId18"/>
    <p:sldId id="299" r:id="rId19"/>
    <p:sldId id="303" r:id="rId20"/>
    <p:sldId id="302" r:id="rId21"/>
    <p:sldId id="268" r:id="rId22"/>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algn="l" defTabSz="457200" rtl="0" eaLnBrk="1" latinLnBrk="0" hangingPunct="1">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algn="l" defTabSz="457200" rtl="0" eaLnBrk="1" latinLnBrk="0" hangingPunct="1">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algn="l" defTabSz="457200" rtl="0" eaLnBrk="1" latinLnBrk="0" hangingPunct="1">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algn="l" defTabSz="457200" rtl="0" eaLnBrk="1" latinLnBrk="0" hangingPunct="1">
      <a:defRPr kern="1200">
        <a:solidFill>
          <a:schemeClr val="tx1"/>
        </a:solidFill>
        <a:latin typeface="Arial" panose="020B0604020202020204" pitchFamily="34" charset="0"/>
        <a:ea typeface="宋体" panose="02010600030101010101" pitchFamily="2" charset="-122"/>
        <a:cs typeface="宋体" panose="02010600030101010101" pitchFamily="2" charset="-122"/>
      </a:defRPr>
    </a:lvl9pPr>
  </p:defaultTextStyle>
  <p:extLst>
    <p:ext uri="{EFAFB233-063F-42B5-8137-9DF3F51BA10A}">
      <p15:sldGuideLst xmlns:p15="http://schemas.microsoft.com/office/powerpoint/2012/main">
        <p15:guide id="1" orient="horz" pos="2160" userDrawn="1">
          <p15:clr>
            <a:srgbClr val="A4A3A4"/>
          </p15:clr>
        </p15:guide>
        <p15:guide id="2" pos="381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CB9C"/>
    <a:srgbClr val="DD3FE9"/>
    <a:srgbClr val="0000FF"/>
    <a:srgbClr val="EBE9CB"/>
    <a:srgbClr val="CCFF99"/>
    <a:srgbClr val="FF3300"/>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2129" autoAdjust="0"/>
    <p:restoredTop sz="96862" autoAdjust="0"/>
  </p:normalViewPr>
  <p:slideViewPr>
    <p:cSldViewPr showGuides="1">
      <p:cViewPr varScale="1">
        <p:scale>
          <a:sx n="128" d="100"/>
          <a:sy n="128" d="100"/>
        </p:scale>
        <p:origin x="750" y="-36"/>
      </p:cViewPr>
      <p:guideLst>
        <p:guide orient="horz" pos="2160"/>
        <p:guide pos="3815"/>
      </p:guideLst>
    </p:cSldViewPr>
  </p:slideViewPr>
  <p:outlineViewPr>
    <p:cViewPr>
      <p:scale>
        <a:sx n="33" d="100"/>
        <a:sy n="33" d="100"/>
      </p:scale>
      <p:origin x="72" y="48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lstStyle>
            <a:lvl1pPr algn="r">
              <a:defRPr sz="1200"/>
            </a:lvl1pPr>
          </a:lstStyle>
          <a:p>
            <a:pPr>
              <a:defRPr/>
            </a:pPr>
            <a:fld id="{03438442-84F3-424E-A075-6E854FE60E08}"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normAutofit/>
          </a:bodyPr>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ea typeface="宋体" panose="02010600030101010101" pitchFamily="2" charset="-122"/>
                <a:cs typeface="+mn-cs"/>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pPr>
              <a:defRPr/>
            </a:pPr>
            <a:fld id="{F6083C37-2752-6E4C-B2EF-ADA0E0D8B390}"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宋体" panose="02010600030101010101" pitchFamily="2" charset="-122"/>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pPr>
              <a:defRPr/>
            </a:pPr>
            <a:fld id="{F6083C37-2752-6E4C-B2EF-ADA0E0D8B39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I will introduce my work from 4 parts. Firstly, I will discuss the motivation.</a:t>
            </a:r>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幻灯片编号占位符 3"/>
          <p:cNvSpPr>
            <a:spLocks noGrp="1"/>
          </p:cNvSpPr>
          <p:nvPr>
            <p:ph type="sldNum" sz="quarter" idx="10"/>
          </p:nvPr>
        </p:nvSpPr>
        <p:spPr/>
        <p:txBody>
          <a:bodyPr/>
          <a:lstStyle/>
          <a:p>
            <a:pPr>
              <a:defRPr/>
            </a:pPr>
            <a:fld id="{F6083C37-2752-6E4C-B2EF-ADA0E0D8B390}"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I will introduce my work from 4 parts. Firstly, I will discuss the motivation.</a:t>
            </a:r>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According to system requirements, some model files like CAD or Catia files and EAST photos are collected. In order to visualize 3D data, Machines data, experiment data and diagnostic data are read or exported from database. Unreal Engine 5 is chosen to realize the system. In the system, 3D EAST roaming and components visualization are implemented. Three kinds of data are visualized. In the Server, Data storage and optimization are realized. Data can be read from MDSplus. in the Client, Components can be chosen to display or hiden in the tree list.</a:t>
            </a:r>
            <a:endParaRPr lang="en-US" altLang="zh-CN"/>
          </a:p>
          <a:p>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Three kinds of data type are visualized in the system, real time data, Mdsplus storage data and simulation data.  </a:t>
            </a:r>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EAST model is re-established, optimized and rendered in Unreal Engine 5. </a:t>
            </a:r>
            <a:endParaRPr lang="en-US" altLang="zh-CN"/>
          </a:p>
          <a:p>
            <a:r>
              <a:rPr lang="en-US" altLang="zh-CN"/>
              <a:t>Two tree lists are designed  to display or hide relevant components and data visualization.</a:t>
            </a:r>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The process of visualizing 2D magnetic field is figured. GFILE is read and grid lines are drawn. Then Magnetic flux value is assigned to grids, number of isolines is set to draw contour. Boundary magnetic flux and rotation angle are set and at last, 2d magnetic field visualization result is rendered.</a:t>
            </a:r>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The figure shows an example of combined geometry of the machine and the 3D magnetic topology, represented by a Poincare Plot on one toroidal position of the resonant magnetic perturbation application in EAST. The visulization of the 3D magnetic topology in the machine provide an intuitive background which can help researchers analyse other experimental observations.</a:t>
            </a:r>
            <a:endParaRPr lang="en-US" altLang="zh-C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I will introduce my work from 4 parts. Firstly, I will discuss the motivation.</a:t>
            </a:r>
            <a:endParaRPr lang="en-US" altLang="zh-C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lvl1pPr>
              <a:defRPr sz="4800" b="1"/>
            </a:lvl1pPr>
          </a:lstStyle>
          <a:p>
            <a:r>
              <a:rPr lang="zh-CN" altLang="en-US" smtClean="0"/>
              <a:t>单击此处编辑母版标题样式</a:t>
            </a:r>
            <a:endParaRPr lang="zh-CN" altLang="en-US" dirty="0"/>
          </a:p>
        </p:txBody>
      </p:sp>
      <p:sp>
        <p:nvSpPr>
          <p:cNvPr id="3" name="副标题 2"/>
          <p:cNvSpPr>
            <a:spLocks noGrp="1"/>
          </p:cNvSpPr>
          <p:nvPr>
            <p:ph type="subTitle" idx="1"/>
          </p:nvPr>
        </p:nvSpPr>
        <p:spPr>
          <a:xfrm>
            <a:off x="1828800" y="3886200"/>
            <a:ext cx="8534400" cy="1752600"/>
          </a:xfrm>
        </p:spPr>
        <p:txBody>
          <a:bodyPr/>
          <a:lstStyle>
            <a:lvl1pPr marL="0" indent="0" algn="ctr">
              <a:buNone/>
              <a:defRPr>
                <a:latin typeface="华文中宋" pitchFamily="2" charset="-122"/>
                <a:ea typeface="华文中宋" pitchFamily="2" charset="-122"/>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dirty="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FCD583E9-44E3-5445-AFFA-0237D94FC93E}" type="slidenum">
              <a:rPr lang="en-US" altLang="zh-CN"/>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标题 1"/>
          <p:cNvSpPr txBox="1"/>
          <p:nvPr userDrawn="1"/>
        </p:nvSpPr>
        <p:spPr bwMode="auto">
          <a:xfrm>
            <a:off x="0" y="0"/>
            <a:ext cx="12192000" cy="908050"/>
          </a:xfrm>
          <a:prstGeom prst="rect">
            <a:avLst/>
          </a:prstGeom>
          <a:solidFill>
            <a:schemeClr val="accent6">
              <a:lumMod val="75000"/>
            </a:schemeClr>
          </a:solidFill>
          <a:ln w="9525">
            <a:noFill/>
            <a:miter lim="800000"/>
          </a:ln>
        </p:spPr>
        <p:txBody>
          <a:bodyPr anchor="ctr"/>
          <a:lstStyle>
            <a:lvl1pPr>
              <a:defRPr>
                <a:solidFill>
                  <a:schemeClr val="bg1"/>
                </a:solidFill>
                <a:latin typeface="Arial Black" panose="020B0A04020102020204" charset="0"/>
              </a:defRPr>
            </a:lvl1pPr>
          </a:lstStyle>
          <a:p>
            <a:pPr algn="ctr">
              <a:defRPr/>
            </a:pPr>
            <a:endParaRPr lang="zh-CN" altLang="en-US" sz="3600" b="1" kern="0" dirty="0">
              <a:ea typeface="+mj-ea"/>
              <a:cs typeface="+mj-cs"/>
            </a:endParaRPr>
          </a:p>
        </p:txBody>
      </p:sp>
      <p:sp>
        <p:nvSpPr>
          <p:cNvPr id="2" name="标题 1"/>
          <p:cNvSpPr>
            <a:spLocks noGrp="1"/>
          </p:cNvSpPr>
          <p:nvPr>
            <p:ph type="title"/>
          </p:nvPr>
        </p:nvSpPr>
        <p:spPr>
          <a:xfrm>
            <a:off x="0" y="188640"/>
            <a:ext cx="12192000" cy="703263"/>
          </a:xfrm>
          <a:solidFill>
            <a:schemeClr val="accent6">
              <a:lumMod val="75000"/>
            </a:schemeClr>
          </a:solidFill>
        </p:spPr>
        <p:txBody>
          <a:bodyPr/>
          <a:lstStyle>
            <a:lvl1pPr>
              <a:defRPr>
                <a:solidFill>
                  <a:schemeClr val="bg1"/>
                </a:solidFill>
                <a:latin typeface="Arial Black" panose="020B0A04020102020204" charset="0"/>
              </a:defRPr>
            </a:lvl1p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lvl1pPr>
              <a:spcBef>
                <a:spcPts val="400"/>
              </a:spcBef>
              <a:spcAft>
                <a:spcPts val="300"/>
              </a:spcAft>
              <a:defRPr b="1" baseline="0">
                <a:latin typeface="Century Gothic" pitchFamily="34" charset="0"/>
                <a:cs typeface="Verdana" panose="020B0604030504040204" pitchFamily="34" charset="0"/>
              </a:defRPr>
            </a:lvl1pPr>
            <a:lvl2pPr>
              <a:defRPr>
                <a:latin typeface="Century Gothic" pitchFamily="34" charset="0"/>
              </a:defRPr>
            </a:lvl2pPr>
            <a:lvl3pPr>
              <a:defRPr>
                <a:latin typeface="Century Gothic" pitchFamily="34" charset="0"/>
              </a:defRPr>
            </a:lvl3pPr>
            <a:lvl4pPr>
              <a:defRPr>
                <a:latin typeface="Century Gothic" pitchFamily="34" charset="0"/>
              </a:defRPr>
            </a:lvl4pPr>
            <a:lvl5pPr>
              <a:defRPr>
                <a:latin typeface="Century Gothic" pitchFamily="34" charset="0"/>
              </a:defRPr>
            </a:lvl5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dirty="0"/>
          </a:p>
        </p:txBody>
      </p:sp>
      <p:sp>
        <p:nvSpPr>
          <p:cNvPr id="5" name="Rectangle 6"/>
          <p:cNvSpPr>
            <a:spLocks noGrp="1" noChangeArrowheads="1"/>
          </p:cNvSpPr>
          <p:nvPr>
            <p:ph type="sldNum" sz="quarter" idx="10"/>
          </p:nvPr>
        </p:nvSpPr>
        <p:spPr>
          <a:xfrm>
            <a:off x="11601451" y="6381750"/>
            <a:ext cx="590549" cy="476250"/>
          </a:xfrm>
        </p:spPr>
        <p:txBody>
          <a:bodyPr/>
          <a:lstStyle>
            <a:lvl1pPr>
              <a:defRPr/>
            </a:lvl1pPr>
          </a:lstStyle>
          <a:p>
            <a:pPr>
              <a:defRPr/>
            </a:pPr>
            <a:fld id="{031D06F1-0282-A64A-AE15-C1C822BDAB7B}" type="slidenum">
              <a:rPr lang="en-US" altLang="zh-CN"/>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D3A55203-B858-FE4F-92B6-7CDD39693B3F}" type="slidenum">
              <a:rPr lang="en-US" altLang="zh-CN"/>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F00054CE-A046-A245-963D-74AF8CEC0285}" type="slidenum">
              <a:rPr lang="en-US" altLang="zh-CN"/>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2928637B-F7DA-F44F-A4A3-DBEA992A9D8A}" type="slidenum">
              <a:rPr lang="en-US" altLang="zh-CN"/>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1F756B93-5189-634A-A68D-425BB9472505}" type="slidenum">
              <a:rPr lang="en-US" altLang="zh-CN"/>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30E5CD92-712C-644D-AA11-C84937388B29}"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1461" y="928670"/>
            <a:ext cx="4011084" cy="1162050"/>
          </a:xfrm>
        </p:spPr>
        <p:txBody>
          <a:bodyPr anchor="b"/>
          <a:lstStyle>
            <a:lvl1pPr algn="l">
              <a:defRPr sz="2000" b="1"/>
            </a:lvl1pPr>
          </a:lstStyle>
          <a:p>
            <a:r>
              <a:rPr lang="zh-CN" altLang="en-US" smtClean="0"/>
              <a:t>单击此处编辑母版标题样式</a:t>
            </a:r>
            <a:endParaRPr lang="zh-CN" altLang="en-US" dirty="0"/>
          </a:p>
        </p:txBody>
      </p:sp>
      <p:sp>
        <p:nvSpPr>
          <p:cNvPr id="3" name="内容占位符 2"/>
          <p:cNvSpPr>
            <a:spLocks noGrp="1"/>
          </p:cNvSpPr>
          <p:nvPr>
            <p:ph idx="1"/>
          </p:nvPr>
        </p:nvSpPr>
        <p:spPr>
          <a:xfrm>
            <a:off x="4766733" y="857232"/>
            <a:ext cx="6568053" cy="526893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dirty="0"/>
          </a:p>
        </p:txBody>
      </p:sp>
      <p:sp>
        <p:nvSpPr>
          <p:cNvPr id="4" name="文本占位符 3"/>
          <p:cNvSpPr>
            <a:spLocks noGrp="1"/>
          </p:cNvSpPr>
          <p:nvPr>
            <p:ph type="body" sz="half" idx="2"/>
          </p:nvPr>
        </p:nvSpPr>
        <p:spPr>
          <a:xfrm>
            <a:off x="609600" y="2071678"/>
            <a:ext cx="4011084" cy="405448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81D8157E-ECC5-6D40-8937-9BA8AA8B64FD}" type="slidenum">
              <a:rPr lang="en-US" altLang="zh-CN"/>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hasCustomPrompt="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将图片拖动到占位符，或单击添加图标</a:t>
            </a:r>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50ADD18E-CE29-F342-A163-DC53AAFE0103}" type="slidenum">
              <a:rPr lang="en-US" altLang="zh-CN"/>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0291EE7D-4394-AF4A-A2AC-528355136420}" type="slidenum">
              <a:rPr lang="en-US" altLang="zh-CN"/>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1F93BEBD-8C39-5247-AB13-9A4B1707400F}" type="slidenum">
              <a:rPr lang="en-US" altLang="zh-CN"/>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09600" y="1600200"/>
            <a:ext cx="5384800" cy="4525963"/>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内容占位符 3"/>
          <p:cNvSpPr>
            <a:spLocks noGrp="1"/>
          </p:cNvSpPr>
          <p:nvPr>
            <p:ph sz="half" idx="2"/>
          </p:nvPr>
        </p:nvSpPr>
        <p:spPr>
          <a:xfrm>
            <a:off x="6197600" y="1600200"/>
            <a:ext cx="5384800" cy="4525963"/>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BCFE1F16-5B11-EA40-940F-DF974E61C420}" type="slidenum">
              <a:rPr lang="en-US" altLang="zh-CN"/>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609600" y="714375"/>
            <a:ext cx="10972800" cy="703263"/>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09600" y="1600200"/>
            <a:ext cx="5384800" cy="2185988"/>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4" name="内容占位符 3"/>
          <p:cNvSpPr>
            <a:spLocks noGrp="1"/>
          </p:cNvSpPr>
          <p:nvPr>
            <p:ph sz="quarter" idx="2"/>
          </p:nvPr>
        </p:nvSpPr>
        <p:spPr>
          <a:xfrm>
            <a:off x="6197600" y="1600200"/>
            <a:ext cx="5384800" cy="2185988"/>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5" name="内容占位符 4"/>
          <p:cNvSpPr>
            <a:spLocks noGrp="1"/>
          </p:cNvSpPr>
          <p:nvPr>
            <p:ph sz="quarter" idx="3"/>
          </p:nvPr>
        </p:nvSpPr>
        <p:spPr>
          <a:xfrm>
            <a:off x="609600" y="3938588"/>
            <a:ext cx="5384800" cy="2187575"/>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6" name="内容占位符 5"/>
          <p:cNvSpPr>
            <a:spLocks noGrp="1"/>
          </p:cNvSpPr>
          <p:nvPr>
            <p:ph sz="quarter" idx="4"/>
          </p:nvPr>
        </p:nvSpPr>
        <p:spPr>
          <a:xfrm>
            <a:off x="6197600" y="3938588"/>
            <a:ext cx="5384800" cy="2187575"/>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F10EAC65-69E5-F54F-9120-D42CA9355AED}"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4" descr="NM 2-2-2"/>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0" y="6197600"/>
            <a:ext cx="1098551" cy="660400"/>
          </a:xfrm>
          <a:prstGeom prst="rect">
            <a:avLst/>
          </a:prstGeom>
          <a:noFill/>
          <a:ln>
            <a:noFill/>
          </a:ln>
        </p:spPr>
      </p:pic>
      <p:sp>
        <p:nvSpPr>
          <p:cNvPr id="1027" name="Rectangle 3"/>
          <p:cNvSpPr>
            <a:spLocks noGrp="1" noChangeArrowheads="1"/>
          </p:cNvSpPr>
          <p:nvPr>
            <p:ph type="body" idx="1"/>
          </p:nvPr>
        </p:nvSpPr>
        <p:spPr bwMode="auto">
          <a:xfrm>
            <a:off x="527051" y="908050"/>
            <a:ext cx="11137900" cy="4968875"/>
          </a:xfrm>
          <a:prstGeom prst="rect">
            <a:avLst/>
          </a:prstGeom>
          <a:noFill/>
          <a:ln>
            <a:noFill/>
          </a:ln>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 name="Rectangle 4"/>
          <p:cNvSpPr>
            <a:spLocks noGrp="1" noChangeArrowheads="1"/>
          </p:cNvSpPr>
          <p:nvPr>
            <p:ph type="dt" sz="half" idx="2"/>
          </p:nvPr>
        </p:nvSpPr>
        <p:spPr bwMode="auto">
          <a:xfrm>
            <a:off x="609600" y="6294438"/>
            <a:ext cx="2844800" cy="476250"/>
          </a:xfrm>
          <a:prstGeom prst="rect">
            <a:avLst/>
          </a:prstGeom>
          <a:noFill/>
          <a:ln w="9525">
            <a:noFill/>
            <a:miter lim="800000"/>
          </a:ln>
          <a:effectLst/>
        </p:spPr>
        <p:txBody>
          <a:bodyPr vert="horz" wrap="square" lIns="91440" tIns="45720" rIns="91440" bIns="45720" numCol="1" anchor="t" anchorCtr="0" compatLnSpc="1"/>
          <a:lstStyle>
            <a:lvl1pPr>
              <a:defRPr sz="1400">
                <a:latin typeface="Arial" panose="020B0604020202020204" pitchFamily="34" charset="0"/>
                <a:ea typeface="宋体" panose="02010600030101010101" pitchFamily="2" charset="-122"/>
                <a:cs typeface="+mn-cs"/>
              </a:defRPr>
            </a:lvl1pPr>
          </a:lstStyle>
          <a:p>
            <a:pPr>
              <a:defRPr/>
            </a:pPr>
            <a:endParaRPr lang="en-US" altLang="zh-CN"/>
          </a:p>
        </p:txBody>
      </p:sp>
      <p:sp>
        <p:nvSpPr>
          <p:cNvPr id="1029" name="Rectangle 5"/>
          <p:cNvSpPr>
            <a:spLocks noGrp="1" noChangeArrowheads="1"/>
          </p:cNvSpPr>
          <p:nvPr>
            <p:ph type="ftr" sz="quarter" idx="3"/>
          </p:nvPr>
        </p:nvSpPr>
        <p:spPr bwMode="auto">
          <a:xfrm>
            <a:off x="4165600" y="6294438"/>
            <a:ext cx="38608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Arial" panose="020B0604020202020204" pitchFamily="34" charset="0"/>
                <a:ea typeface="宋体" panose="02010600030101010101" pitchFamily="2" charset="-122"/>
                <a:cs typeface="+mn-cs"/>
              </a:defRPr>
            </a:lvl1pPr>
          </a:lstStyle>
          <a:p>
            <a:pPr>
              <a:defRPr/>
            </a:pPr>
            <a:endParaRPr lang="en-US" altLang="zh-CN"/>
          </a:p>
        </p:txBody>
      </p:sp>
      <p:sp>
        <p:nvSpPr>
          <p:cNvPr id="1030" name="Rectangle 6"/>
          <p:cNvSpPr>
            <a:spLocks noGrp="1" noChangeArrowheads="1"/>
          </p:cNvSpPr>
          <p:nvPr>
            <p:ph type="sldNum" sz="quarter" idx="4"/>
          </p:nvPr>
        </p:nvSpPr>
        <p:spPr bwMode="auto">
          <a:xfrm>
            <a:off x="8737600" y="6294438"/>
            <a:ext cx="28448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a:defRPr/>
            </a:pPr>
            <a:fld id="{699B9F0C-414C-1540-ABA9-DBDBEDAD4DD7}" type="slidenum">
              <a:rPr lang="en-US" altLang="zh-CN"/>
            </a:fld>
            <a:endParaRPr lang="en-US" altLang="zh-CN"/>
          </a:p>
        </p:txBody>
      </p:sp>
      <p:sp>
        <p:nvSpPr>
          <p:cNvPr id="11" name="任意多边形 10"/>
          <p:cNvSpPr/>
          <p:nvPr/>
        </p:nvSpPr>
        <p:spPr bwMode="auto">
          <a:xfrm>
            <a:off x="0" y="6165850"/>
            <a:ext cx="12217400" cy="9461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cs typeface="+mn-cs"/>
            </a:endParaRPr>
          </a:p>
        </p:txBody>
      </p:sp>
      <p:sp>
        <p:nvSpPr>
          <p:cNvPr id="12" name="任意多边形 11"/>
          <p:cNvSpPr/>
          <p:nvPr/>
        </p:nvSpPr>
        <p:spPr bwMode="auto">
          <a:xfrm>
            <a:off x="5842000" y="6165850"/>
            <a:ext cx="6350000" cy="54292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cs typeface="+mn-cs"/>
            </a:endParaRPr>
          </a:p>
        </p:txBody>
      </p:sp>
      <p:grpSp>
        <p:nvGrpSpPr>
          <p:cNvPr id="1033" name="组合 1"/>
          <p:cNvGrpSpPr/>
          <p:nvPr/>
        </p:nvGrpSpPr>
        <p:grpSpPr bwMode="auto">
          <a:xfrm>
            <a:off x="0" y="6210300"/>
            <a:ext cx="12240684" cy="647700"/>
            <a:chOff x="-19045" y="216550"/>
            <a:chExt cx="9180548" cy="649224"/>
          </a:xfrm>
        </p:grpSpPr>
        <p:sp>
          <p:nvSpPr>
            <p:cNvPr id="14" name="任意多边形 13"/>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Arial" panose="020B0604020202020204" pitchFamily="34" charset="0"/>
                <a:ea typeface="宋体" panose="02010600030101010101" pitchFamily="2" charset="-122"/>
                <a:cs typeface="+mn-cs"/>
              </a:endParaRPr>
            </a:p>
          </p:txBody>
        </p:sp>
        <p:sp>
          <p:nvSpPr>
            <p:cNvPr id="15" name="任意多边形 14"/>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Arial" panose="020B0604020202020204" pitchFamily="34" charset="0"/>
                <a:ea typeface="宋体" panose="02010600030101010101" pitchFamily="2" charset="-122"/>
                <a:cs typeface="+mn-cs"/>
              </a:endParaRPr>
            </a:p>
          </p:txBody>
        </p:sp>
      </p:grpSp>
      <p:sp>
        <p:nvSpPr>
          <p:cNvPr id="19" name="TextBox 18"/>
          <p:cNvSpPr txBox="1"/>
          <p:nvPr/>
        </p:nvSpPr>
        <p:spPr>
          <a:xfrm>
            <a:off x="334433" y="6334125"/>
            <a:ext cx="11857567" cy="521970"/>
          </a:xfrm>
          <a:prstGeom prst="rect">
            <a:avLst/>
          </a:prstGeom>
          <a:noFill/>
        </p:spPr>
        <p:txBody>
          <a:bodyPr>
            <a:spAutoFit/>
          </a:bodyPr>
          <a:lstStyle>
            <a:lvl1pPr eaLnBrk="0" hangingPunct="0">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800" dirty="0" smtClean="0">
                <a:solidFill>
                  <a:schemeClr val="accent2"/>
                </a:solidFill>
                <a:latin typeface="Arial Black" panose="020B0A04020102020204" charset="0"/>
              </a:rPr>
              <a:t>    ASIPP/    	                                         EAST</a:t>
            </a:r>
            <a:endParaRPr lang="zh-CN" altLang="en-US" dirty="0" smtClean="0">
              <a:solidFill>
                <a:schemeClr val="accent2"/>
              </a:solidFill>
              <a:latin typeface="Arial Black" panose="020B0A04020102020204" charset="0"/>
            </a:endParaRPr>
          </a:p>
        </p:txBody>
      </p:sp>
      <p:sp>
        <p:nvSpPr>
          <p:cNvPr id="3" name="Rectangle 2"/>
          <p:cNvSpPr>
            <a:spLocks noGrp="1" noChangeArrowheads="1"/>
          </p:cNvSpPr>
          <p:nvPr>
            <p:ph type="title"/>
          </p:nvPr>
        </p:nvSpPr>
        <p:spPr bwMode="auto">
          <a:xfrm>
            <a:off x="0" y="0"/>
            <a:ext cx="12192000" cy="892175"/>
          </a:xfrm>
          <a:prstGeom prst="rect">
            <a:avLst/>
          </a:prstGeom>
          <a:solidFill>
            <a:schemeClr val="accent6">
              <a:lumMod val="75000"/>
            </a:schemeClr>
          </a:solidFill>
          <a:ln w="9525">
            <a:noFill/>
            <a:miter lim="800000"/>
          </a:ln>
        </p:spPr>
        <p:txBody>
          <a:bodyPr vert="horz" wrap="square" lIns="91440" tIns="45720" rIns="91440" bIns="45720" numCol="1" anchor="ctr" anchorCtr="0" compatLnSpc="1"/>
          <a:lstStyle/>
          <a:p>
            <a:pPr lvl="0"/>
            <a:r>
              <a:rPr lang="zh-CN" altLang="en-US" dirty="0"/>
              <a:t>单击此处编辑母版标题样式</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eaLnBrk="1" fontAlgn="base" hangingPunct="1">
        <a:spcBef>
          <a:spcPct val="0"/>
        </a:spcBef>
        <a:spcAft>
          <a:spcPct val="0"/>
        </a:spcAft>
        <a:defRPr sz="3200" b="1">
          <a:solidFill>
            <a:schemeClr val="bg1"/>
          </a:solidFill>
          <a:latin typeface="Arial Black" panose="020B0A04020102020204" charset="0"/>
          <a:ea typeface="黑体" panose="02010609060101010101" pitchFamily="49" charset="-122"/>
          <a:cs typeface="黑体" panose="02010609060101010101" pitchFamily="49" charset="-122"/>
        </a:defRPr>
      </a:lvl1pPr>
      <a:lvl2pPr algn="ctr" rtl="0" eaLnBrk="1" fontAlgn="base" hangingPunct="1">
        <a:spcBef>
          <a:spcPct val="0"/>
        </a:spcBef>
        <a:spcAft>
          <a:spcPct val="0"/>
        </a:spcAft>
        <a:defRPr sz="3200" b="1">
          <a:solidFill>
            <a:schemeClr val="bg1"/>
          </a:solidFill>
          <a:latin typeface="Arial Black" panose="020B0A04020102020204" charset="0"/>
          <a:ea typeface="黑体" panose="02010609060101010101" pitchFamily="49" charset="-122"/>
          <a:cs typeface="黑体" panose="02010609060101010101" pitchFamily="49" charset="-122"/>
        </a:defRPr>
      </a:lvl2pPr>
      <a:lvl3pPr algn="ctr" rtl="0" eaLnBrk="1" fontAlgn="base" hangingPunct="1">
        <a:spcBef>
          <a:spcPct val="0"/>
        </a:spcBef>
        <a:spcAft>
          <a:spcPct val="0"/>
        </a:spcAft>
        <a:defRPr sz="3200" b="1">
          <a:solidFill>
            <a:schemeClr val="bg1"/>
          </a:solidFill>
          <a:latin typeface="Arial Black" panose="020B0A04020102020204" charset="0"/>
          <a:ea typeface="黑体" panose="02010609060101010101" pitchFamily="49" charset="-122"/>
          <a:cs typeface="黑体" panose="02010609060101010101" pitchFamily="49" charset="-122"/>
        </a:defRPr>
      </a:lvl3pPr>
      <a:lvl4pPr algn="ctr" rtl="0" eaLnBrk="1" fontAlgn="base" hangingPunct="1">
        <a:spcBef>
          <a:spcPct val="0"/>
        </a:spcBef>
        <a:spcAft>
          <a:spcPct val="0"/>
        </a:spcAft>
        <a:defRPr sz="3200" b="1">
          <a:solidFill>
            <a:schemeClr val="bg1"/>
          </a:solidFill>
          <a:latin typeface="Arial Black" panose="020B0A04020102020204" charset="0"/>
          <a:ea typeface="黑体" panose="02010609060101010101" pitchFamily="49" charset="-122"/>
          <a:cs typeface="黑体" panose="02010609060101010101" pitchFamily="49" charset="-122"/>
        </a:defRPr>
      </a:lvl4pPr>
      <a:lvl5pPr algn="ctr" rtl="0" eaLnBrk="1" fontAlgn="base" hangingPunct="1">
        <a:spcBef>
          <a:spcPct val="0"/>
        </a:spcBef>
        <a:spcAft>
          <a:spcPct val="0"/>
        </a:spcAft>
        <a:defRPr sz="3200" b="1">
          <a:solidFill>
            <a:schemeClr val="bg1"/>
          </a:solidFill>
          <a:latin typeface="Arial Black" panose="020B0A04020102020204" charset="0"/>
          <a:ea typeface="黑体" panose="02010609060101010101" pitchFamily="49" charset="-122"/>
          <a:cs typeface="黑体" panose="02010609060101010101" pitchFamily="49"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Char char="•"/>
        <a:defRPr kumimoji="1" sz="2400">
          <a:solidFill>
            <a:schemeClr val="tx1"/>
          </a:solidFill>
          <a:latin typeface="华文中宋" pitchFamily="2" charset="-122"/>
          <a:ea typeface="华文中宋" pitchFamily="2" charset="-122"/>
          <a:cs typeface="华文中宋" charset="0"/>
        </a:defRPr>
      </a:lvl1pPr>
      <a:lvl2pPr marL="742950" indent="-285750" algn="l" rtl="0" eaLnBrk="1" fontAlgn="base" hangingPunct="1">
        <a:spcBef>
          <a:spcPct val="20000"/>
        </a:spcBef>
        <a:spcAft>
          <a:spcPct val="0"/>
        </a:spcAft>
        <a:buChar char="–"/>
        <a:defRPr kumimoji="1" sz="2000">
          <a:solidFill>
            <a:schemeClr val="tx1"/>
          </a:solidFill>
          <a:latin typeface="华文中宋" pitchFamily="2" charset="-122"/>
          <a:ea typeface="华文中宋" pitchFamily="2" charset="-122"/>
          <a:cs typeface="华文中宋" charset="0"/>
        </a:defRPr>
      </a:lvl2pPr>
      <a:lvl3pPr marL="1143000" indent="-228600" algn="l" rtl="0" eaLnBrk="1" fontAlgn="base" hangingPunct="1">
        <a:spcBef>
          <a:spcPct val="20000"/>
        </a:spcBef>
        <a:spcAft>
          <a:spcPct val="0"/>
        </a:spcAft>
        <a:buChar char="•"/>
        <a:defRPr kumimoji="1">
          <a:solidFill>
            <a:schemeClr val="tx1"/>
          </a:solidFill>
          <a:latin typeface="华文中宋" pitchFamily="2" charset="-122"/>
          <a:ea typeface="华文中宋" pitchFamily="2" charset="-122"/>
          <a:cs typeface="华文中宋" charset="0"/>
        </a:defRPr>
      </a:lvl3pPr>
      <a:lvl4pPr marL="1600200" indent="-228600" algn="l" rtl="0" eaLnBrk="1" fontAlgn="base" hangingPunct="1">
        <a:spcBef>
          <a:spcPct val="20000"/>
        </a:spcBef>
        <a:spcAft>
          <a:spcPct val="0"/>
        </a:spcAft>
        <a:buChar char="–"/>
        <a:defRPr kumimoji="1" sz="1600">
          <a:solidFill>
            <a:schemeClr val="tx1"/>
          </a:solidFill>
          <a:latin typeface="华文中宋" pitchFamily="2" charset="-122"/>
          <a:ea typeface="华文中宋" pitchFamily="2" charset="-122"/>
          <a:cs typeface="华文中宋" charset="0"/>
        </a:defRPr>
      </a:lvl4pPr>
      <a:lvl5pPr marL="2057400" indent="-228600" algn="l" rtl="0" eaLnBrk="1" fontAlgn="base" hangingPunct="1">
        <a:spcBef>
          <a:spcPct val="20000"/>
        </a:spcBef>
        <a:spcAft>
          <a:spcPct val="0"/>
        </a:spcAft>
        <a:buChar char="»"/>
        <a:defRPr kumimoji="1" sz="1400">
          <a:solidFill>
            <a:schemeClr val="tx1"/>
          </a:solidFill>
          <a:latin typeface="华文中宋" pitchFamily="2" charset="-122"/>
          <a:ea typeface="华文中宋" pitchFamily="2" charset="-122"/>
          <a:cs typeface="华文中宋" charset="0"/>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2.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2.xml"/><Relationship Id="rId2" Type="http://schemas.openxmlformats.org/officeDocument/2006/relationships/themeOverride" Target="../theme/themeOverride1.xml"/><Relationship Id="rId1" Type="http://schemas.openxmlformats.org/officeDocument/2006/relationships/image" Target="../media/image16.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2.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5.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26.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2.xml"/><Relationship Id="rId2" Type="http://schemas.openxmlformats.org/officeDocument/2006/relationships/image" Target="../media/image29.png"/><Relationship Id="rId1" Type="http://schemas.openxmlformats.org/officeDocument/2006/relationships/image" Target="../media/image28.GIF"/></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30.GI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864235" y="1124585"/>
            <a:ext cx="10358120" cy="2475865"/>
          </a:xfrm>
        </p:spPr>
        <p:txBody>
          <a:bodyPr/>
          <a:lstStyle/>
          <a:p>
            <a:r>
              <a:rPr lang="en-US" altLang="zh-CN" sz="3600" dirty="0"/>
              <a:t>Design and Implementation of 3 Dimensional Data Visualization in Virtual Tokamak</a:t>
            </a:r>
            <a:endParaRPr lang="en-US" altLang="zh-CN" sz="3600" dirty="0"/>
          </a:p>
        </p:txBody>
      </p:sp>
      <p:sp>
        <p:nvSpPr>
          <p:cNvPr id="3" name="副标题 2"/>
          <p:cNvSpPr>
            <a:spLocks noGrp="1"/>
          </p:cNvSpPr>
          <p:nvPr>
            <p:ph type="subTitle" idx="1"/>
          </p:nvPr>
        </p:nvSpPr>
        <p:spPr>
          <a:xfrm>
            <a:off x="2495600" y="3717032"/>
            <a:ext cx="7560840" cy="2592288"/>
          </a:xfrm>
        </p:spPr>
        <p:txBody>
          <a:bodyPr/>
          <a:lstStyle/>
          <a:p>
            <a:r>
              <a:rPr lang="en-US" altLang="zh-CN" sz="1400" baseline="30000" dirty="0"/>
              <a:t>1</a:t>
            </a:r>
            <a:r>
              <a:rPr lang="en-US" altLang="zh-CN" sz="1600" dirty="0"/>
              <a:t>D. Li,</a:t>
            </a:r>
            <a:r>
              <a:rPr lang="en-US" altLang="zh-CN" sz="1600" b="1" dirty="0"/>
              <a:t> </a:t>
            </a:r>
            <a:r>
              <a:rPr lang="en-US" altLang="zh-CN" sz="1600" baseline="30000" dirty="0" smtClean="0"/>
              <a:t>1,2</a:t>
            </a:r>
            <a:r>
              <a:rPr lang="en-US" altLang="zh-CN" sz="1600" dirty="0" smtClean="0"/>
              <a:t>B</a:t>
            </a:r>
            <a:r>
              <a:rPr lang="en-US" altLang="zh-CN" sz="1600" dirty="0"/>
              <a:t>. J. Xiao, </a:t>
            </a:r>
            <a:r>
              <a:rPr lang="en-US" altLang="zh-CN" sz="1600" baseline="30000" dirty="0" smtClean="0">
                <a:sym typeface="+mn-ea"/>
              </a:rPr>
              <a:t>1</a:t>
            </a:r>
            <a:r>
              <a:rPr lang="en-US" altLang="zh-CN" sz="1600" dirty="0"/>
              <a:t>Q. P. Yuan, </a:t>
            </a:r>
            <a:r>
              <a:rPr lang="en-US" altLang="zh-CN" sz="1600" baseline="30000" dirty="0" smtClean="0"/>
              <a:t>1</a:t>
            </a:r>
            <a:r>
              <a:rPr lang="en-US" altLang="zh-CN" sz="1600" dirty="0" smtClean="0"/>
              <a:t>D</a:t>
            </a:r>
            <a:r>
              <a:rPr lang="en-US" altLang="zh-CN" sz="1600" dirty="0" smtClean="0"/>
              <a:t>. L. Chen, </a:t>
            </a:r>
            <a:r>
              <a:rPr lang="en-US" altLang="zh-CN" sz="1600" baseline="30000" dirty="0" smtClean="0"/>
              <a:t>1</a:t>
            </a:r>
            <a:r>
              <a:rPr lang="en-US" altLang="zh-CN" sz="1600" dirty="0" smtClean="0"/>
              <a:t>M.N</a:t>
            </a:r>
            <a:r>
              <a:rPr lang="en-US" altLang="zh-CN" sz="1600" dirty="0"/>
              <a:t>. Jia </a:t>
            </a:r>
            <a:endParaRPr lang="zh-CN" altLang="zh-CN" sz="1600" dirty="0" smtClean="0"/>
          </a:p>
          <a:p>
            <a:pPr algn="l"/>
            <a:r>
              <a:rPr lang="en-US" altLang="zh-CN" sz="1600" i="1" baseline="30000" dirty="0" smtClean="0"/>
              <a:t>1</a:t>
            </a:r>
            <a:r>
              <a:rPr lang="en-US" altLang="zh-CN" sz="1600" i="1" dirty="0" smtClean="0"/>
              <a:t>Institute of Plasma Physics, Chinese Academy of Sciences, China</a:t>
            </a:r>
            <a:endParaRPr lang="en-US" altLang="zh-CN" sz="1600" i="1" dirty="0" smtClean="0"/>
          </a:p>
          <a:p>
            <a:pPr algn="l"/>
            <a:r>
              <a:rPr lang="en-US" altLang="zh-CN" sz="1600" i="1" baseline="30000" dirty="0" smtClean="0"/>
              <a:t>2</a:t>
            </a:r>
            <a:r>
              <a:rPr lang="en-US" altLang="zh-CN" sz="1600" i="1" dirty="0" smtClean="0"/>
              <a:t>Center </a:t>
            </a:r>
            <a:r>
              <a:rPr lang="en-US" altLang="zh-CN" sz="1600" i="1" dirty="0"/>
              <a:t>of Hefei physical science and technology, University of Science and Technology of China, </a:t>
            </a:r>
            <a:r>
              <a:rPr lang="en-US" altLang="zh-CN" sz="1600" i="1" dirty="0" smtClean="0"/>
              <a:t>Hefei, China.</a:t>
            </a:r>
            <a:endParaRPr lang="en-US" sz="1600" dirty="0"/>
          </a:p>
        </p:txBody>
      </p:sp>
      <p:sp>
        <p:nvSpPr>
          <p:cNvPr id="6" name="灯片编号占位符 5"/>
          <p:cNvSpPr>
            <a:spLocks noGrp="1"/>
          </p:cNvSpPr>
          <p:nvPr>
            <p:ph type="sldNum" sz="quarter" idx="10"/>
          </p:nvPr>
        </p:nvSpPr>
        <p:spPr>
          <a:xfrm>
            <a:off x="11928475" y="6381115"/>
            <a:ext cx="662305" cy="476250"/>
          </a:xfrm>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6510"/>
            <a:ext cx="12192000" cy="875665"/>
          </a:xfrm>
        </p:spPr>
        <p:txBody>
          <a:bodyPr/>
          <a:lstStyle/>
          <a:p>
            <a:r>
              <a:rPr lang="en-US" dirty="0" smtClean="0"/>
              <a:t>OUTLINE</a:t>
            </a:r>
            <a:endParaRPr lang="en-US" dirty="0"/>
          </a:p>
        </p:txBody>
      </p:sp>
      <p:sp>
        <p:nvSpPr>
          <p:cNvPr id="3" name="内容占位符 2"/>
          <p:cNvSpPr>
            <a:spLocks noGrp="1"/>
          </p:cNvSpPr>
          <p:nvPr>
            <p:ph idx="1"/>
          </p:nvPr>
        </p:nvSpPr>
        <p:spPr>
          <a:xfrm>
            <a:off x="1775520" y="908050"/>
            <a:ext cx="8712968" cy="5329262"/>
          </a:xfrm>
        </p:spPr>
        <p:txBody>
          <a:bodyPr/>
          <a:lstStyle/>
          <a:p>
            <a:r>
              <a:rPr lang="en-US" dirty="0" smtClean="0"/>
              <a:t>Motivation</a:t>
            </a:r>
            <a:endParaRPr lang="en-US" dirty="0" smtClean="0">
              <a:solidFill>
                <a:srgbClr val="FF0000"/>
              </a:solidFill>
            </a:endParaRPr>
          </a:p>
          <a:p>
            <a:pPr lvl="1"/>
            <a:r>
              <a:rPr lang="en-US" sz="1800" dirty="0" smtClean="0"/>
              <a:t>Integration the </a:t>
            </a:r>
            <a:r>
              <a:rPr lang="en-US" altLang="zh-CN" sz="1800" dirty="0" smtClean="0"/>
              <a:t>visualization </a:t>
            </a:r>
            <a:r>
              <a:rPr lang="en-US" sz="1800" dirty="0" smtClean="0"/>
              <a:t>of data with EAST model</a:t>
            </a:r>
            <a:endParaRPr lang="en-US" sz="1800" dirty="0" smtClean="0"/>
          </a:p>
          <a:p>
            <a:pPr lvl="1"/>
            <a:r>
              <a:rPr lang="en-US" altLang="zh-CN" sz="1800" dirty="0" smtClean="0"/>
              <a:t>The procedure for the visualization of EAST</a:t>
            </a:r>
            <a:endParaRPr lang="en-US" altLang="zh-CN" sz="1800" dirty="0" smtClean="0"/>
          </a:p>
          <a:p>
            <a:pPr lvl="1"/>
            <a:r>
              <a:rPr lang="en-US" altLang="zh-CN" sz="1800" dirty="0" smtClean="0"/>
              <a:t>The previous work about virtual EAST</a:t>
            </a:r>
            <a:endParaRPr lang="en-US" altLang="zh-CN" sz="1800" dirty="0" smtClean="0"/>
          </a:p>
          <a:p>
            <a:r>
              <a:rPr lang="en-US" dirty="0" smtClean="0">
                <a:solidFill>
                  <a:schemeClr val="bg2"/>
                </a:solidFill>
              </a:rPr>
              <a:t>Virtual Tokamak System</a:t>
            </a:r>
            <a:endParaRPr lang="en-US" dirty="0" smtClean="0">
              <a:solidFill>
                <a:schemeClr val="bg2"/>
              </a:solidFill>
            </a:endParaRPr>
          </a:p>
          <a:p>
            <a:pPr lvl="1"/>
            <a:r>
              <a:rPr lang="en-US" altLang="zh-CN" sz="1800" dirty="0" smtClean="0">
                <a:solidFill>
                  <a:schemeClr val="bg2"/>
                </a:solidFill>
              </a:rPr>
              <a:t>Platform architecture</a:t>
            </a:r>
            <a:endParaRPr lang="en-US" altLang="zh-CN" sz="1800" dirty="0" smtClean="0">
              <a:solidFill>
                <a:schemeClr val="bg2"/>
              </a:solidFill>
            </a:endParaRPr>
          </a:p>
          <a:p>
            <a:pPr lvl="1"/>
            <a:r>
              <a:rPr lang="en-US" altLang="zh-CN" sz="1800" dirty="0" smtClean="0">
                <a:solidFill>
                  <a:schemeClr val="bg2"/>
                </a:solidFill>
              </a:rPr>
              <a:t>Underlying framework</a:t>
            </a:r>
            <a:endParaRPr lang="en-US" altLang="zh-CN" sz="1800" dirty="0" smtClean="0">
              <a:solidFill>
                <a:schemeClr val="bg2"/>
              </a:solidFill>
            </a:endParaRPr>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Data </a:t>
            </a:r>
            <a:r>
              <a:rPr lang="en-US" sz="2400" b="1" dirty="0">
                <a:solidFill>
                  <a:schemeClr val="bg2"/>
                </a:solidFill>
                <a:cs typeface="Verdana" panose="020B0604030504040204" pitchFamily="34" charset="0"/>
              </a:rPr>
              <a:t>Visualization in Virtual Tokamak</a:t>
            </a:r>
            <a:endParaRPr lang="en-US" sz="2400" b="1" dirty="0" smtClean="0">
              <a:solidFill>
                <a:schemeClr val="bg2"/>
              </a:solidFill>
              <a:cs typeface="Verdana" panose="020B0604030504040204" pitchFamily="34" charset="0"/>
            </a:endParaRPr>
          </a:p>
          <a:p>
            <a:pPr lvl="1"/>
            <a:r>
              <a:rPr lang="en-US" altLang="zh-CN" sz="1800" dirty="0" smtClean="0">
                <a:solidFill>
                  <a:schemeClr val="bg2"/>
                </a:solidFill>
              </a:rPr>
              <a:t>Magnetic field visualization</a:t>
            </a:r>
            <a:endParaRPr lang="en-US" altLang="zh-CN" sz="1800" dirty="0" smtClean="0">
              <a:solidFill>
                <a:schemeClr val="bg2"/>
              </a:solidFill>
            </a:endParaRPr>
          </a:p>
          <a:p>
            <a:pPr lvl="1"/>
            <a:r>
              <a:rPr lang="en-US" sz="1800" dirty="0" smtClean="0">
                <a:solidFill>
                  <a:schemeClr val="bg2"/>
                </a:solidFill>
              </a:rPr>
              <a:t>2D magnetic field</a:t>
            </a:r>
            <a:endParaRPr lang="en-US" sz="1800" dirty="0" smtClean="0">
              <a:solidFill>
                <a:schemeClr val="bg2"/>
              </a:solidFill>
            </a:endParaRPr>
          </a:p>
          <a:p>
            <a:pPr lvl="1"/>
            <a:r>
              <a:rPr lang="en-US" altLang="zh-CN" sz="1800" dirty="0" smtClean="0">
                <a:solidFill>
                  <a:schemeClr val="bg2"/>
                </a:solidFill>
              </a:rPr>
              <a:t>Poincare plot of 3D magnetic field perturbations</a:t>
            </a:r>
            <a:r>
              <a:rPr lang="en-US" sz="1800" dirty="0" smtClean="0">
                <a:solidFill>
                  <a:schemeClr val="bg2"/>
                </a:solidFill>
              </a:rPr>
              <a:t> </a:t>
            </a:r>
            <a:endParaRPr lang="en-US" sz="1800" dirty="0">
              <a:solidFill>
                <a:schemeClr val="bg2"/>
              </a:solidFill>
            </a:endParaRPr>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Summary</a:t>
            </a:r>
            <a:endParaRPr lang="en-US" sz="2400" b="1" dirty="0" smtClean="0">
              <a:solidFill>
                <a:schemeClr val="bg2"/>
              </a:solidFill>
              <a:cs typeface="Verdana" panose="020B0604030504040204" pitchFamily="34" charset="0"/>
            </a:endParaRPr>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 name="图片 1"/>
          <p:cNvPicPr>
            <a:picLocks noChangeAspect="1"/>
          </p:cNvPicPr>
          <p:nvPr/>
        </p:nvPicPr>
        <p:blipFill>
          <a:blip r:embed="rId1" cstate="email">
            <a:extLst>
              <a:ext uri="{28A0092B-C50C-407E-A947-70E740481C1C}">
                <a14:useLocalDpi xmlns:a14="http://schemas.microsoft.com/office/drawing/2010/main" val="0"/>
              </a:ext>
            </a:extLst>
          </a:blip>
          <a:srcRect/>
          <a:stretch>
            <a:fillRect/>
          </a:stretch>
        </p:blipFill>
        <p:spPr bwMode="auto">
          <a:xfrm>
            <a:off x="2282612" y="908720"/>
            <a:ext cx="2448271" cy="181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圆角矩形 17"/>
          <p:cNvSpPr/>
          <p:nvPr/>
        </p:nvSpPr>
        <p:spPr>
          <a:xfrm>
            <a:off x="2354620" y="935272"/>
            <a:ext cx="2315816" cy="1801049"/>
          </a:xfrm>
          <a:prstGeom prst="roundRect">
            <a:avLst/>
          </a:prstGeom>
          <a:noFill/>
          <a:ln w="28575">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内容占位符 2"/>
          <p:cNvSpPr txBox="1"/>
          <p:nvPr/>
        </p:nvSpPr>
        <p:spPr>
          <a:xfrm>
            <a:off x="471170" y="1333500"/>
            <a:ext cx="1811020" cy="771525"/>
          </a:xfrm>
          <a:prstGeom prst="rect">
            <a:avLst/>
          </a:prstGeom>
          <a:solidFill>
            <a:schemeClr val="tx2">
              <a:lumMod val="20000"/>
              <a:lumOff val="80000"/>
              <a:alpha val="57000"/>
            </a:schemeClr>
          </a:solidFill>
        </p:spPr>
        <p:txBody>
          <a:bodyPr vert="horz" lIns="91440" tIns="45720" rIns="91440" bIns="45720" rtlCol="0" anchor="ctr" anchorCtr="0">
            <a:normAutofit lnSpcReduction="10000"/>
          </a:bodyPr>
          <a:lstStyle/>
          <a:p>
            <a:pPr marR="0" indent="0" fontAlgn="auto">
              <a:lnSpc>
                <a:spcPct val="90000"/>
              </a:lnSpc>
              <a:spcBef>
                <a:spcPct val="20000"/>
              </a:spcBef>
              <a:spcAft>
                <a:spcPts val="0"/>
              </a:spcAft>
              <a:buClrTx/>
              <a:buSzTx/>
              <a:buFont typeface="Arial" panose="020B0604020202020204" pitchFamily="34" charset="0"/>
              <a:buNone/>
              <a:defRPr/>
            </a:pPr>
            <a:r>
              <a:rPr lang="en-US" altLang="zh-CN" sz="1600" b="1" dirty="0" smtClean="0">
                <a:latin typeface="+mj-lt"/>
                <a:cs typeface="Arial Unicode MS" pitchFamily="34" charset="-122"/>
              </a:rPr>
              <a:t>EAST design and engineering models</a:t>
            </a:r>
            <a:endParaRPr lang="en-US" altLang="zh-CN" sz="1600" b="1" dirty="0">
              <a:latin typeface="+mj-lt"/>
              <a:cs typeface="Arial Unicode MS" pitchFamily="34" charset="-122"/>
            </a:endParaRPr>
          </a:p>
        </p:txBody>
      </p:sp>
      <p:sp>
        <p:nvSpPr>
          <p:cNvPr id="21" name="圆角矩形 20"/>
          <p:cNvSpPr/>
          <p:nvPr/>
        </p:nvSpPr>
        <p:spPr>
          <a:xfrm>
            <a:off x="2354620" y="2866636"/>
            <a:ext cx="2315816" cy="1800200"/>
          </a:xfrm>
          <a:prstGeom prst="roundRect">
            <a:avLst/>
          </a:prstGeom>
          <a:noFill/>
          <a:ln w="28575">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内容占位符 2"/>
          <p:cNvSpPr txBox="1"/>
          <p:nvPr/>
        </p:nvSpPr>
        <p:spPr>
          <a:xfrm>
            <a:off x="471170" y="2771140"/>
            <a:ext cx="1811020" cy="778510"/>
          </a:xfrm>
          <a:prstGeom prst="rect">
            <a:avLst/>
          </a:prstGeom>
          <a:solidFill>
            <a:schemeClr val="tx2">
              <a:lumMod val="20000"/>
              <a:lumOff val="80000"/>
              <a:alpha val="57000"/>
            </a:schemeClr>
          </a:solidFill>
        </p:spPr>
        <p:txBody>
          <a:bodyPr vert="horz" lIns="91440" tIns="45720" rIns="91440" bIns="45720" rtlCol="0" anchor="ctr" anchorCtr="0">
            <a:normAutofit/>
          </a:bodyPr>
          <a:lstStyle/>
          <a:p>
            <a:pPr marR="0" indent="0" fontAlgn="auto">
              <a:lnSpc>
                <a:spcPct val="90000"/>
              </a:lnSpc>
              <a:spcBef>
                <a:spcPct val="20000"/>
              </a:spcBef>
              <a:spcAft>
                <a:spcPts val="0"/>
              </a:spcAft>
              <a:buClrTx/>
              <a:buSzTx/>
              <a:buFont typeface="Arial" panose="020B0604020202020204" pitchFamily="34" charset="0"/>
              <a:buNone/>
              <a:defRPr/>
            </a:pPr>
            <a:r>
              <a:rPr lang="en-US" altLang="zh-CN" sz="1600" b="1" dirty="0" smtClean="0">
                <a:latin typeface="+mj-lt"/>
                <a:cs typeface="Arial Unicode MS" pitchFamily="34" charset="-122"/>
              </a:rPr>
              <a:t>Detailed diagnosis </a:t>
            </a:r>
            <a:r>
              <a:rPr lang="en-US" altLang="zh-CN" sz="1600" b="1" dirty="0">
                <a:latin typeface="+mj-lt"/>
                <a:cs typeface="Arial Unicode MS" pitchFamily="34" charset="-122"/>
              </a:rPr>
              <a:t>information</a:t>
            </a:r>
            <a:endParaRPr lang="en-US" altLang="zh-CN" sz="1600" b="1" dirty="0">
              <a:latin typeface="+mj-lt"/>
              <a:cs typeface="Arial Unicode MS" pitchFamily="34" charset="-122"/>
            </a:endParaRPr>
          </a:p>
        </p:txBody>
      </p:sp>
      <p:sp>
        <p:nvSpPr>
          <p:cNvPr id="25" name="圆角矩形 24"/>
          <p:cNvSpPr/>
          <p:nvPr/>
        </p:nvSpPr>
        <p:spPr>
          <a:xfrm>
            <a:off x="2348865" y="4810125"/>
            <a:ext cx="2321560" cy="1172845"/>
          </a:xfrm>
          <a:prstGeom prst="roundRect">
            <a:avLst/>
          </a:prstGeom>
          <a:noFill/>
          <a:ln w="28575">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内容占位符 2"/>
          <p:cNvSpPr txBox="1"/>
          <p:nvPr/>
        </p:nvSpPr>
        <p:spPr>
          <a:xfrm>
            <a:off x="471170" y="5066030"/>
            <a:ext cx="1811020" cy="631190"/>
          </a:xfrm>
          <a:prstGeom prst="rect">
            <a:avLst/>
          </a:prstGeom>
          <a:solidFill>
            <a:schemeClr val="tx2">
              <a:lumMod val="20000"/>
              <a:lumOff val="80000"/>
              <a:alpha val="57000"/>
            </a:schemeClr>
          </a:solidFill>
        </p:spPr>
        <p:txBody>
          <a:bodyPr vert="horz" lIns="91440" tIns="45720" rIns="91440" bIns="45720" rtlCol="0">
            <a:normAutofit/>
          </a:bodyPr>
          <a:lstStyle/>
          <a:p>
            <a:pPr marR="0" indent="0" fontAlgn="auto">
              <a:lnSpc>
                <a:spcPct val="90000"/>
              </a:lnSpc>
              <a:spcBef>
                <a:spcPct val="20000"/>
              </a:spcBef>
              <a:spcAft>
                <a:spcPts val="0"/>
              </a:spcAft>
              <a:buClrTx/>
              <a:buSzTx/>
              <a:buFont typeface="Arial" panose="020B0604020202020204" pitchFamily="34" charset="0"/>
              <a:buNone/>
              <a:defRPr/>
            </a:pPr>
            <a:r>
              <a:rPr lang="en-US" altLang="zh-CN" sz="1600" b="1" dirty="0" smtClean="0">
                <a:latin typeface="+mj-lt"/>
                <a:cs typeface="Arial Unicode MS" pitchFamily="34" charset="-122"/>
              </a:rPr>
              <a:t>Simulation and analysis results </a:t>
            </a:r>
            <a:endParaRPr lang="en-US" altLang="zh-CN" sz="1600" b="1" dirty="0">
              <a:latin typeface="+mj-lt"/>
              <a:cs typeface="Arial Unicode MS" pitchFamily="34" charset="-122"/>
            </a:endParaRPr>
          </a:p>
        </p:txBody>
      </p:sp>
      <p:sp>
        <p:nvSpPr>
          <p:cNvPr id="27" name="内容占位符 2"/>
          <p:cNvSpPr txBox="1"/>
          <p:nvPr/>
        </p:nvSpPr>
        <p:spPr>
          <a:xfrm>
            <a:off x="471170" y="3849370"/>
            <a:ext cx="1811020" cy="929005"/>
          </a:xfrm>
          <a:prstGeom prst="rect">
            <a:avLst/>
          </a:prstGeom>
          <a:solidFill>
            <a:schemeClr val="tx2">
              <a:lumMod val="20000"/>
              <a:lumOff val="80000"/>
              <a:alpha val="57000"/>
            </a:schemeClr>
          </a:solidFill>
        </p:spPr>
        <p:txBody>
          <a:bodyPr vert="horz" lIns="91440" tIns="45720" rIns="91440" bIns="45720" rtlCol="0">
            <a:normAutofit lnSpcReduction="10000"/>
          </a:bodyPr>
          <a:lstStyle/>
          <a:p>
            <a:pPr marR="0" indent="0" fontAlgn="auto">
              <a:lnSpc>
                <a:spcPct val="90000"/>
              </a:lnSpc>
              <a:spcBef>
                <a:spcPct val="20000"/>
              </a:spcBef>
              <a:spcAft>
                <a:spcPts val="0"/>
              </a:spcAft>
              <a:buClrTx/>
              <a:buSzTx/>
              <a:buFont typeface="Arial" panose="020B0604020202020204" pitchFamily="34" charset="0"/>
              <a:buNone/>
              <a:defRPr/>
            </a:pPr>
            <a:r>
              <a:rPr lang="en-US" altLang="zh-CN" sz="1600" b="1" dirty="0" smtClean="0">
                <a:latin typeface="+mj-lt"/>
                <a:cs typeface="Arial Unicode MS" pitchFamily="34" charset="-122"/>
              </a:rPr>
              <a:t>Detailed magnetic measurement </a:t>
            </a:r>
            <a:r>
              <a:rPr lang="en-US" altLang="zh-CN" sz="1600" b="1" dirty="0">
                <a:latin typeface="+mj-lt"/>
                <a:cs typeface="Arial Unicode MS" pitchFamily="34" charset="-122"/>
              </a:rPr>
              <a:t>information</a:t>
            </a:r>
            <a:endParaRPr lang="en-US" altLang="zh-CN" sz="1600" b="1" dirty="0">
              <a:latin typeface="+mj-lt"/>
              <a:cs typeface="Arial Unicode MS" pitchFamily="34" charset="-122"/>
            </a:endParaRPr>
          </a:p>
        </p:txBody>
      </p:sp>
      <p:cxnSp>
        <p:nvCxnSpPr>
          <p:cNvPr id="28" name="直接连接符 27"/>
          <p:cNvCxnSpPr/>
          <p:nvPr/>
        </p:nvCxnSpPr>
        <p:spPr>
          <a:xfrm rot="5400000">
            <a:off x="2636561" y="3578541"/>
            <a:ext cx="4501388" cy="15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直接连接符 18"/>
          <p:cNvCxnSpPr/>
          <p:nvPr/>
        </p:nvCxnSpPr>
        <p:spPr>
          <a:xfrm flipV="1">
            <a:off x="4676215" y="1835796"/>
            <a:ext cx="200332" cy="18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内容占位符 2"/>
          <p:cNvSpPr txBox="1"/>
          <p:nvPr/>
        </p:nvSpPr>
        <p:spPr>
          <a:xfrm>
            <a:off x="5234940" y="3815605"/>
            <a:ext cx="2589751" cy="2061256"/>
          </a:xfrm>
          <a:prstGeom prst="rect">
            <a:avLst/>
          </a:prstGeom>
          <a:solidFill>
            <a:schemeClr val="tx2">
              <a:lumMod val="20000"/>
              <a:lumOff val="80000"/>
              <a:alpha val="57000"/>
            </a:schemeClr>
          </a:solidFill>
        </p:spPr>
        <p:txBody>
          <a:bodyPr vert="horz" lIns="91440" tIns="45720" rIns="91440" bIns="45720" rtlCol="0">
            <a:noAutofit/>
          </a:bodyPr>
          <a:lstStyle/>
          <a:p>
            <a:pPr marR="0" indent="0" fontAlgn="auto">
              <a:spcBef>
                <a:spcPct val="20000"/>
              </a:spcBef>
              <a:spcAft>
                <a:spcPts val="0"/>
              </a:spcAft>
              <a:buClrTx/>
              <a:buSzTx/>
              <a:buFont typeface="Arial" panose="020B0604020202020204" pitchFamily="34" charset="0"/>
              <a:buNone/>
              <a:defRPr/>
            </a:pPr>
            <a:r>
              <a:rPr lang="en-US" altLang="zh-CN" sz="1600" dirty="0" smtClean="0"/>
              <a:t>EAST model visualization</a:t>
            </a:r>
            <a:endParaRPr lang="en-US" altLang="zh-CN" sz="1600" dirty="0" smtClean="0"/>
          </a:p>
          <a:p>
            <a:pPr marR="0" indent="0" fontAlgn="auto">
              <a:spcBef>
                <a:spcPct val="20000"/>
              </a:spcBef>
              <a:spcAft>
                <a:spcPts val="0"/>
              </a:spcAft>
              <a:buClrTx/>
              <a:buSzTx/>
              <a:buFont typeface="Arial" panose="020B0604020202020204" pitchFamily="34" charset="0"/>
              <a:buNone/>
              <a:defRPr/>
            </a:pPr>
            <a:r>
              <a:rPr lang="en-US" altLang="zh-CN" sz="1600" b="1" dirty="0" smtClean="0">
                <a:solidFill>
                  <a:srgbClr val="FF0000"/>
                </a:solidFill>
              </a:rPr>
              <a:t>Data visualization</a:t>
            </a:r>
            <a:endParaRPr lang="en-US" altLang="zh-CN" sz="1600" b="1" dirty="0" smtClean="0">
              <a:solidFill>
                <a:srgbClr val="FF0000"/>
              </a:solidFill>
            </a:endParaRPr>
          </a:p>
          <a:p>
            <a:pPr marR="0" indent="0" fontAlgn="auto">
              <a:spcBef>
                <a:spcPct val="20000"/>
              </a:spcBef>
              <a:spcAft>
                <a:spcPts val="0"/>
              </a:spcAft>
              <a:buClrTx/>
              <a:buSzTx/>
              <a:buFont typeface="Arial" panose="020B0604020202020204" pitchFamily="34" charset="0"/>
              <a:buNone/>
              <a:defRPr/>
            </a:pPr>
            <a:r>
              <a:rPr lang="en-US" altLang="zh-CN" sz="1600" b="1" dirty="0" smtClean="0"/>
              <a:t>Database</a:t>
            </a:r>
            <a:endParaRPr lang="en-US" altLang="zh-CN" sz="1600" b="1" dirty="0"/>
          </a:p>
          <a:p>
            <a:pPr>
              <a:spcBef>
                <a:spcPct val="20000"/>
              </a:spcBef>
              <a:defRPr/>
            </a:pPr>
            <a:r>
              <a:rPr lang="en-US" altLang="zh-CN" sz="1600" dirty="0" smtClean="0"/>
              <a:t>MySQL</a:t>
            </a:r>
            <a:endParaRPr lang="en-US" altLang="zh-CN" sz="1600" dirty="0" smtClean="0"/>
          </a:p>
          <a:p>
            <a:pPr>
              <a:spcBef>
                <a:spcPct val="20000"/>
              </a:spcBef>
              <a:defRPr/>
            </a:pPr>
            <a:r>
              <a:rPr lang="en-US" altLang="zh-CN" sz="1600" dirty="0" err="1" smtClean="0"/>
              <a:t>MDSplus</a:t>
            </a:r>
            <a:endParaRPr lang="en-US" altLang="zh-CN" sz="1600" dirty="0" smtClean="0"/>
          </a:p>
          <a:p>
            <a:pPr>
              <a:spcBef>
                <a:spcPct val="20000"/>
              </a:spcBef>
              <a:defRPr/>
            </a:pPr>
            <a:r>
              <a:rPr lang="en-US" altLang="zh-CN" sz="1600" b="1" dirty="0" smtClean="0"/>
              <a:t>Rendering time</a:t>
            </a:r>
            <a:r>
              <a:rPr lang="en-US" altLang="zh-CN" sz="1600" b="1" dirty="0" smtClean="0">
                <a:solidFill>
                  <a:srgbClr val="FF0000"/>
                </a:solidFill>
              </a:rPr>
              <a:t>&lt;5s</a:t>
            </a:r>
            <a:endParaRPr lang="en-US" altLang="zh-CN" sz="1600" b="1" dirty="0" smtClean="0"/>
          </a:p>
          <a:p>
            <a:pPr>
              <a:spcBef>
                <a:spcPct val="20000"/>
              </a:spcBef>
              <a:defRPr/>
            </a:pPr>
            <a:r>
              <a:rPr lang="en-US" altLang="zh-CN" sz="1600" b="1" dirty="0" smtClean="0"/>
              <a:t>Framerate</a:t>
            </a:r>
            <a:r>
              <a:rPr lang="en-US" altLang="zh-CN" sz="1600" b="1" dirty="0" smtClean="0">
                <a:solidFill>
                  <a:srgbClr val="FF0000"/>
                </a:solidFill>
              </a:rPr>
              <a:t>&gt;40FPS</a:t>
            </a:r>
            <a:endParaRPr lang="en-US" altLang="zh-CN" sz="1600" b="1" dirty="0" smtClean="0">
              <a:solidFill>
                <a:srgbClr val="FF0000"/>
              </a:solidFill>
            </a:endParaRPr>
          </a:p>
        </p:txBody>
      </p:sp>
      <p:sp>
        <p:nvSpPr>
          <p:cNvPr id="4" name="矩形 3"/>
          <p:cNvSpPr/>
          <p:nvPr/>
        </p:nvSpPr>
        <p:spPr>
          <a:xfrm>
            <a:off x="5345208" y="935272"/>
            <a:ext cx="1926590" cy="368300"/>
          </a:xfrm>
          <a:prstGeom prst="rect">
            <a:avLst/>
          </a:prstGeom>
          <a:solidFill>
            <a:schemeClr val="tx1"/>
          </a:solidFill>
        </p:spPr>
        <p:txBody>
          <a:bodyPr wrap="none">
            <a:spAutoFit/>
          </a:bodyPr>
          <a:lstStyle/>
          <a:p>
            <a:pPr marR="0" lvl="0" indent="0" fontAlgn="auto">
              <a:spcBef>
                <a:spcPct val="20000"/>
              </a:spcBef>
              <a:spcAft>
                <a:spcPts val="0"/>
              </a:spcAft>
              <a:buClrTx/>
              <a:buSzTx/>
              <a:buFont typeface="Arial" panose="020B0604020202020204" pitchFamily="34" charset="0"/>
              <a:buNone/>
              <a:defRPr/>
            </a:pPr>
            <a:r>
              <a:rPr lang="en-US" altLang="zh-CN" b="1" dirty="0">
                <a:solidFill>
                  <a:schemeClr val="bg1"/>
                </a:solidFill>
              </a:rPr>
              <a:t>Virtual Tokamak</a:t>
            </a:r>
            <a:endParaRPr lang="en-US" altLang="zh-CN" b="1" dirty="0">
              <a:solidFill>
                <a:schemeClr val="bg1"/>
              </a:solidFill>
            </a:endParaRPr>
          </a:p>
        </p:txBody>
      </p:sp>
      <p:cxnSp>
        <p:nvCxnSpPr>
          <p:cNvPr id="42" name="直接连接符 18"/>
          <p:cNvCxnSpPr/>
          <p:nvPr/>
        </p:nvCxnSpPr>
        <p:spPr>
          <a:xfrm flipV="1">
            <a:off x="4676215" y="3799920"/>
            <a:ext cx="200332" cy="18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直接连接符 18"/>
          <p:cNvCxnSpPr/>
          <p:nvPr/>
        </p:nvCxnSpPr>
        <p:spPr>
          <a:xfrm flipV="1">
            <a:off x="4670121" y="5517232"/>
            <a:ext cx="200332" cy="18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右箭头 10"/>
          <p:cNvSpPr/>
          <p:nvPr/>
        </p:nvSpPr>
        <p:spPr>
          <a:xfrm>
            <a:off x="4916485" y="3720510"/>
            <a:ext cx="254284" cy="148970"/>
          </a:xfrm>
          <a:prstGeom prst="rightArrow">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2"/>
          <a:stretch>
            <a:fillRect/>
          </a:stretch>
        </p:blipFill>
        <p:spPr>
          <a:xfrm>
            <a:off x="2498725" y="2996565"/>
            <a:ext cx="2094865" cy="1532255"/>
          </a:xfrm>
          <a:prstGeom prst="rect">
            <a:avLst/>
          </a:prstGeom>
        </p:spPr>
      </p:pic>
      <p:pic>
        <p:nvPicPr>
          <p:cNvPr id="2" name="图片 -2147482624"/>
          <p:cNvPicPr>
            <a:picLocks noChangeAspect="1"/>
          </p:cNvPicPr>
          <p:nvPr/>
        </p:nvPicPr>
        <p:blipFill>
          <a:blip r:embed="rId3"/>
          <a:stretch>
            <a:fillRect/>
          </a:stretch>
        </p:blipFill>
        <p:spPr>
          <a:xfrm>
            <a:off x="2603500" y="4902835"/>
            <a:ext cx="1811655" cy="1020445"/>
          </a:xfrm>
          <a:prstGeom prst="rect">
            <a:avLst/>
          </a:prstGeom>
          <a:noFill/>
          <a:ln w="9525">
            <a:noFill/>
          </a:ln>
        </p:spPr>
      </p:pic>
      <p:sp>
        <p:nvSpPr>
          <p:cNvPr id="5" name="标题 4"/>
          <p:cNvSpPr>
            <a:spLocks noGrp="1"/>
          </p:cNvSpPr>
          <p:nvPr>
            <p:ph type="title"/>
          </p:nvPr>
        </p:nvSpPr>
        <p:spPr>
          <a:xfrm>
            <a:off x="0" y="6350"/>
            <a:ext cx="12192000" cy="885825"/>
          </a:xfrm>
        </p:spPr>
        <p:txBody>
          <a:bodyPr/>
          <a:p>
            <a:r>
              <a:rPr lang="en-US" altLang="zh-CN" sz="3200"/>
              <a:t>Integration the visualization of data with EAST model</a:t>
            </a:r>
            <a:endParaRPr lang="en-US" altLang="zh-CN" sz="3200"/>
          </a:p>
        </p:txBody>
      </p:sp>
      <p:sp>
        <p:nvSpPr>
          <p:cNvPr id="7" name="文本框 6"/>
          <p:cNvSpPr txBox="1"/>
          <p:nvPr/>
        </p:nvSpPr>
        <p:spPr>
          <a:xfrm>
            <a:off x="7830820" y="1052830"/>
            <a:ext cx="4302125" cy="4983480"/>
          </a:xfrm>
          <a:prstGeom prst="rect">
            <a:avLst/>
          </a:prstGeom>
          <a:noFill/>
        </p:spPr>
        <p:txBody>
          <a:bodyPr wrap="square" rtlCol="0" anchor="t">
            <a:noAutofit/>
          </a:bodyPr>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order to realize fusion energy, we need to resolve many scientific and engineering challenges.</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The operation and maintenance of fusion device in the limited space are also a critical subject.</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endParaRPr lang="en-US" altLang="zh-CN" sz="1800" dirty="0" smtClean="0">
              <a:solidFill>
                <a:schemeClr val="bg2"/>
              </a:solidFill>
              <a:latin typeface="Century Gothic" pitchFamily="34" charset="0"/>
              <a:sym typeface="+mn-ea"/>
            </a:endParaRPr>
          </a:p>
        </p:txBody>
      </p:sp>
      <p:pic>
        <p:nvPicPr>
          <p:cNvPr id="3" name="图片 2"/>
          <p:cNvPicPr>
            <a:picLocks noChangeAspect="1"/>
          </p:cNvPicPr>
          <p:nvPr/>
        </p:nvPicPr>
        <p:blipFill>
          <a:blip r:embed="rId4"/>
          <a:stretch>
            <a:fillRect/>
          </a:stretch>
        </p:blipFill>
        <p:spPr>
          <a:xfrm>
            <a:off x="5234940" y="1673225"/>
            <a:ext cx="2554605" cy="1383665"/>
          </a:xfrm>
          <a:prstGeom prst="rect">
            <a:avLst/>
          </a:prstGeom>
        </p:spPr>
      </p:pic>
      <p:sp>
        <p:nvSpPr>
          <p:cNvPr id="8" name="灯片编号占位符 7"/>
          <p:cNvSpPr>
            <a:spLocks noGrp="1"/>
          </p:cNvSpPr>
          <p:nvPr>
            <p:ph type="sldNum" sz="quarter" idx="10"/>
          </p:nvPr>
        </p:nvSpPr>
        <p:spPr>
          <a:xfrm>
            <a:off x="11927840" y="6366510"/>
            <a:ext cx="520700" cy="476250"/>
          </a:xfrm>
        </p:spPr>
        <p:txBody>
          <a:bodyPr/>
          <a:p>
            <a:pPr>
              <a:defRPr/>
            </a:pPr>
            <a:fld id="{031D06F1-0282-A64A-AE15-C1C822BDAB7B}" type="slidenum">
              <a:rPr lang="en-US" altLang="zh-CN"/>
            </a:fld>
            <a:endParaRPr lang="en-US" altLang="zh-CN"/>
          </a:p>
        </p:txBody>
      </p:sp>
    </p:spTree>
  </p:cSld>
  <p:clrMapOvr>
    <a:masterClrMapping/>
  </p:clrMapOvr>
  <p:transition spd="slow">
    <p:wipe/>
  </p:transition>
  <p:timing>
    <p:tnLst>
      <p:par>
        <p:cTn id="1" dur="indefinite" restart="never" nodeType="tmRoot"/>
      </p:par>
    </p:tnLst>
    <p:bldLst>
      <p:bldP spid="33" grpId="0" bldLvl="0" animBg="1"/>
      <p:bldP spid="4" grpId="0" bldLvl="0" animBg="1"/>
      <p:bldP spid="1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6350"/>
            <a:ext cx="12192000" cy="885825"/>
          </a:xfrm>
        </p:spPr>
        <p:txBody>
          <a:bodyPr/>
          <a:p>
            <a:r>
              <a:rPr lang="en-US" altLang="zh-CN"/>
              <a:t>The procedure for the visualization of EAST</a:t>
            </a:r>
            <a:endParaRPr lang="en-US" altLang="zh-CN"/>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
        <p:nvSpPr>
          <p:cNvPr id="11271" name="TextBox 9"/>
          <p:cNvSpPr txBox="1">
            <a:spLocks noChangeArrowheads="1"/>
          </p:cNvSpPr>
          <p:nvPr/>
        </p:nvSpPr>
        <p:spPr bwMode="auto">
          <a:xfrm>
            <a:off x="1994535" y="3609975"/>
            <a:ext cx="2400300" cy="370840"/>
          </a:xfrm>
          <a:prstGeom prst="rect">
            <a:avLst/>
          </a:prstGeom>
          <a:noFill/>
          <a:ln w="9525">
            <a:noFill/>
            <a:miter lim="800000"/>
          </a:ln>
        </p:spPr>
        <p:txBody>
          <a:bodyPr wrap="square">
            <a:spAutoFit/>
          </a:bodyPr>
          <a:p>
            <a:pPr marR="0" defTabSz="914400">
              <a:buClrTx/>
              <a:buSzTx/>
              <a:buFontTx/>
              <a:buNone/>
              <a:defRPr/>
            </a:pPr>
            <a:r>
              <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rPr>
              <a:t>Original CAD Data</a:t>
            </a:r>
            <a:endPar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endParaRPr>
          </a:p>
        </p:txBody>
      </p:sp>
      <p:pic>
        <p:nvPicPr>
          <p:cNvPr id="12294" name="Picture 5" descr="C:\Users\neutron\Desktop\lunwen\QQ截图20130420190634_副本.jpg"/>
          <p:cNvPicPr>
            <a:picLocks noChangeAspect="1"/>
          </p:cNvPicPr>
          <p:nvPr/>
        </p:nvPicPr>
        <p:blipFill>
          <a:blip r:embed="rId1"/>
          <a:stretch>
            <a:fillRect/>
          </a:stretch>
        </p:blipFill>
        <p:spPr>
          <a:xfrm>
            <a:off x="4375785" y="1017270"/>
            <a:ext cx="1965325" cy="2361565"/>
          </a:xfrm>
          <a:prstGeom prst="rect">
            <a:avLst/>
          </a:prstGeom>
          <a:noFill/>
          <a:ln w="9525">
            <a:noFill/>
          </a:ln>
        </p:spPr>
      </p:pic>
      <p:sp>
        <p:nvSpPr>
          <p:cNvPr id="11276" name="右箭头 14"/>
          <p:cNvSpPr>
            <a:spLocks noChangeArrowheads="1"/>
          </p:cNvSpPr>
          <p:nvPr/>
        </p:nvSpPr>
        <p:spPr bwMode="auto">
          <a:xfrm>
            <a:off x="4171950" y="3538220"/>
            <a:ext cx="628650" cy="357505"/>
          </a:xfrm>
          <a:prstGeom prst="rightArrow">
            <a:avLst>
              <a:gd name="adj1" fmla="val 50000"/>
              <a:gd name="adj2" fmla="val 50011"/>
            </a:avLst>
          </a:prstGeom>
          <a:solidFill>
            <a:schemeClr val="accent2">
              <a:lumMod val="75000"/>
            </a:schemeClr>
          </a:solidFill>
          <a:ln w="9525">
            <a:solidFill>
              <a:schemeClr val="tx1"/>
            </a:solidFill>
            <a:miter lim="800000"/>
          </a:ln>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30000" noProof="0" dirty="0" smtClean="0">
              <a:ln>
                <a:noFill/>
              </a:ln>
              <a:solidFill>
                <a:schemeClr val="accent2"/>
              </a:solidFill>
              <a:effectLst/>
              <a:uLnTx/>
              <a:uFillTx/>
              <a:latin typeface="Times New Roman" panose="02020603050405020304" pitchFamily="18" charset="0"/>
              <a:ea typeface="MS Mincho" pitchFamily="49" charset="-128"/>
              <a:cs typeface="+mn-cs"/>
            </a:endParaRPr>
          </a:p>
        </p:txBody>
      </p:sp>
      <p:pic>
        <p:nvPicPr>
          <p:cNvPr id="5" name="图片 4"/>
          <p:cNvPicPr>
            <a:picLocks noChangeAspect="1"/>
          </p:cNvPicPr>
          <p:nvPr/>
        </p:nvPicPr>
        <p:blipFill>
          <a:blip r:embed="rId2"/>
          <a:stretch>
            <a:fillRect/>
          </a:stretch>
        </p:blipFill>
        <p:spPr>
          <a:xfrm>
            <a:off x="1990725" y="967105"/>
            <a:ext cx="2313305" cy="2483485"/>
          </a:xfrm>
          <a:prstGeom prst="rect">
            <a:avLst/>
          </a:prstGeom>
        </p:spPr>
      </p:pic>
      <p:pic>
        <p:nvPicPr>
          <p:cNvPr id="10" name="图片 9"/>
          <p:cNvPicPr>
            <a:picLocks noChangeAspect="1"/>
          </p:cNvPicPr>
          <p:nvPr/>
        </p:nvPicPr>
        <p:blipFill>
          <a:blip r:embed="rId3"/>
          <a:stretch>
            <a:fillRect/>
          </a:stretch>
        </p:blipFill>
        <p:spPr>
          <a:xfrm>
            <a:off x="6598285" y="1017270"/>
            <a:ext cx="3603625" cy="2362200"/>
          </a:xfrm>
          <a:prstGeom prst="rect">
            <a:avLst/>
          </a:prstGeom>
        </p:spPr>
      </p:pic>
      <p:sp>
        <p:nvSpPr>
          <p:cNvPr id="11" name="TextBox 9"/>
          <p:cNvSpPr txBox="1">
            <a:spLocks noChangeArrowheads="1"/>
          </p:cNvSpPr>
          <p:nvPr/>
        </p:nvSpPr>
        <p:spPr bwMode="auto">
          <a:xfrm>
            <a:off x="4872355" y="3609975"/>
            <a:ext cx="1344295" cy="370840"/>
          </a:xfrm>
          <a:prstGeom prst="rect">
            <a:avLst/>
          </a:prstGeom>
          <a:noFill/>
          <a:ln w="9525">
            <a:noFill/>
            <a:miter lim="800000"/>
          </a:ln>
        </p:spPr>
        <p:txBody>
          <a:bodyPr wrap="square">
            <a:spAutoFit/>
          </a:bodyPr>
          <a:p>
            <a:pPr marR="0" defTabSz="914400">
              <a:buClrTx/>
              <a:buSzTx/>
              <a:buFontTx/>
              <a:buNone/>
              <a:defRPr/>
            </a:pPr>
            <a:r>
              <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rPr>
              <a:t>fbx Format</a:t>
            </a:r>
            <a:endPar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endParaRPr>
          </a:p>
        </p:txBody>
      </p:sp>
      <p:sp>
        <p:nvSpPr>
          <p:cNvPr id="12" name="TextBox 9"/>
          <p:cNvSpPr txBox="1">
            <a:spLocks noChangeArrowheads="1"/>
          </p:cNvSpPr>
          <p:nvPr/>
        </p:nvSpPr>
        <p:spPr bwMode="auto">
          <a:xfrm>
            <a:off x="6958965" y="3609975"/>
            <a:ext cx="2400300" cy="370840"/>
          </a:xfrm>
          <a:prstGeom prst="rect">
            <a:avLst/>
          </a:prstGeom>
          <a:noFill/>
          <a:ln w="9525">
            <a:noFill/>
            <a:miter lim="800000"/>
          </a:ln>
        </p:spPr>
        <p:txBody>
          <a:bodyPr wrap="square">
            <a:spAutoFit/>
          </a:bodyPr>
          <a:p>
            <a:pPr marR="0" defTabSz="914400">
              <a:buClrTx/>
              <a:buSzTx/>
              <a:buFontTx/>
              <a:buNone/>
              <a:defRPr/>
            </a:pPr>
            <a:r>
              <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rPr>
              <a:t>Retopology</a:t>
            </a:r>
            <a:endPar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endParaRPr>
          </a:p>
        </p:txBody>
      </p:sp>
      <p:sp>
        <p:nvSpPr>
          <p:cNvPr id="13" name="TextBox 9"/>
          <p:cNvSpPr txBox="1">
            <a:spLocks noChangeArrowheads="1"/>
          </p:cNvSpPr>
          <p:nvPr/>
        </p:nvSpPr>
        <p:spPr bwMode="auto">
          <a:xfrm>
            <a:off x="9117330" y="3609975"/>
            <a:ext cx="2400300" cy="370840"/>
          </a:xfrm>
          <a:prstGeom prst="rect">
            <a:avLst/>
          </a:prstGeom>
          <a:noFill/>
          <a:ln w="9525">
            <a:noFill/>
            <a:miter lim="800000"/>
          </a:ln>
        </p:spPr>
        <p:txBody>
          <a:bodyPr wrap="square">
            <a:spAutoFit/>
          </a:bodyPr>
          <a:p>
            <a:pPr marR="0" defTabSz="914400">
              <a:buClrTx/>
              <a:buSzTx/>
              <a:buFontTx/>
              <a:buNone/>
              <a:defRPr/>
            </a:pPr>
            <a:r>
              <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rPr>
              <a:t>Rendering</a:t>
            </a:r>
            <a:endParaRPr kumimoji="0" lang="en-US" altLang="zh-CN" sz="2800" b="1" kern="1200" cap="none" spc="0" normalizeH="0" baseline="30000" noProof="0" dirty="0" smtClean="0">
              <a:solidFill>
                <a:schemeClr val="accent2">
                  <a:lumMod val="75000"/>
                </a:schemeClr>
              </a:solidFill>
              <a:latin typeface="Times New Roman" panose="02020603050405020304" pitchFamily="18" charset="0"/>
              <a:ea typeface="MS Mincho" pitchFamily="49" charset="-128"/>
              <a:cs typeface="+mn-cs"/>
            </a:endParaRPr>
          </a:p>
        </p:txBody>
      </p:sp>
      <p:sp>
        <p:nvSpPr>
          <p:cNvPr id="14" name="右箭头 14"/>
          <p:cNvSpPr>
            <a:spLocks noChangeArrowheads="1"/>
          </p:cNvSpPr>
          <p:nvPr/>
        </p:nvSpPr>
        <p:spPr bwMode="auto">
          <a:xfrm>
            <a:off x="6288405" y="3538220"/>
            <a:ext cx="628650" cy="357505"/>
          </a:xfrm>
          <a:prstGeom prst="rightArrow">
            <a:avLst>
              <a:gd name="adj1" fmla="val 50000"/>
              <a:gd name="adj2" fmla="val 50011"/>
            </a:avLst>
          </a:prstGeom>
          <a:solidFill>
            <a:schemeClr val="accent2">
              <a:lumMod val="75000"/>
            </a:schemeClr>
          </a:solidFill>
          <a:ln w="9525">
            <a:solidFill>
              <a:schemeClr val="tx1"/>
            </a:solidFill>
            <a:miter lim="800000"/>
          </a:ln>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30000" noProof="0" dirty="0" smtClean="0">
              <a:ln>
                <a:noFill/>
              </a:ln>
              <a:solidFill>
                <a:schemeClr val="accent2"/>
              </a:solidFill>
              <a:effectLst/>
              <a:uLnTx/>
              <a:uFillTx/>
              <a:latin typeface="Times New Roman" panose="02020603050405020304" pitchFamily="18" charset="0"/>
              <a:ea typeface="MS Mincho" pitchFamily="49" charset="-128"/>
              <a:cs typeface="+mn-cs"/>
            </a:endParaRPr>
          </a:p>
        </p:txBody>
      </p:sp>
      <p:sp>
        <p:nvSpPr>
          <p:cNvPr id="15" name="右箭头 14"/>
          <p:cNvSpPr>
            <a:spLocks noChangeArrowheads="1"/>
          </p:cNvSpPr>
          <p:nvPr/>
        </p:nvSpPr>
        <p:spPr bwMode="auto">
          <a:xfrm>
            <a:off x="8331200" y="3538220"/>
            <a:ext cx="628650" cy="357505"/>
          </a:xfrm>
          <a:prstGeom prst="rightArrow">
            <a:avLst>
              <a:gd name="adj1" fmla="val 50000"/>
              <a:gd name="adj2" fmla="val 50011"/>
            </a:avLst>
          </a:prstGeom>
          <a:solidFill>
            <a:schemeClr val="accent2">
              <a:lumMod val="75000"/>
            </a:schemeClr>
          </a:solidFill>
          <a:ln w="9525">
            <a:solidFill>
              <a:schemeClr val="tx1"/>
            </a:solidFill>
            <a:miter lim="800000"/>
          </a:ln>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30000" noProof="0" dirty="0" smtClean="0">
              <a:ln>
                <a:noFill/>
              </a:ln>
              <a:solidFill>
                <a:schemeClr val="accent2"/>
              </a:solidFill>
              <a:effectLst/>
              <a:uLnTx/>
              <a:uFillTx/>
              <a:latin typeface="Times New Roman" panose="02020603050405020304" pitchFamily="18" charset="0"/>
              <a:ea typeface="MS Mincho" pitchFamily="49" charset="-128"/>
              <a:cs typeface="+mn-cs"/>
            </a:endParaRPr>
          </a:p>
        </p:txBody>
      </p:sp>
      <p:sp>
        <p:nvSpPr>
          <p:cNvPr id="3" name="文本框 2"/>
          <p:cNvSpPr txBox="1"/>
          <p:nvPr/>
        </p:nvSpPr>
        <p:spPr>
          <a:xfrm>
            <a:off x="335915" y="3874770"/>
            <a:ext cx="11522075" cy="2584450"/>
          </a:xfrm>
          <a:prstGeom prst="rect">
            <a:avLst/>
          </a:prstGeom>
          <a:noFill/>
        </p:spPr>
        <p:txBody>
          <a:bodyPr wrap="square" rtlCol="0" anchor="t">
            <a:spAutoFit/>
          </a:bodyPr>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The EAST tokamak is chosen as the target device in this development.</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EAST consists of numerous components. It is upgraded every few years.</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Catia is used to design and create the EAST model.The sizes of the catia data are about 3GB. </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Unreal Engine 5 is chosen as the main development tool to render the EAST model and visualize the relevant data.</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The detailed Catia data is not suitable for the game engine. It is essential to convert the highmesh data into low polymesh forms.</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3dsMax is used to simplify and optimize the model.</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59296752"/>
                </a:ext>
              </a:extLst>
            </a:pPr>
            <a:endParaRPr lang="en-US" altLang="zh-CN" sz="1800" dirty="0" smtClean="0">
              <a:latin typeface="Century Gothic" pitchFamily="34" charset="0"/>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8890"/>
            <a:ext cx="12192000" cy="883285"/>
          </a:xfrm>
        </p:spPr>
        <p:txBody>
          <a:bodyPr/>
          <a:p>
            <a:r>
              <a:rPr lang="en-US" altLang="zh-CN" dirty="0" smtClean="0">
                <a:sym typeface="+mn-ea"/>
              </a:rPr>
              <a:t>The previous work about virtual EAST</a:t>
            </a:r>
            <a:endParaRPr lang="zh-CN" altLang="en-US"/>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5" name="图片 4"/>
          <p:cNvPicPr>
            <a:picLocks noChangeAspect="1"/>
          </p:cNvPicPr>
          <p:nvPr/>
        </p:nvPicPr>
        <p:blipFill>
          <a:blip r:embed="rId1"/>
          <a:stretch>
            <a:fillRect/>
          </a:stretch>
        </p:blipFill>
        <p:spPr>
          <a:xfrm>
            <a:off x="7272655" y="3155950"/>
            <a:ext cx="2926080" cy="1645920"/>
          </a:xfrm>
          <a:prstGeom prst="rect">
            <a:avLst/>
          </a:prstGeom>
        </p:spPr>
      </p:pic>
      <p:pic>
        <p:nvPicPr>
          <p:cNvPr id="6" name="图片 5"/>
          <p:cNvPicPr>
            <a:picLocks noChangeAspect="1"/>
          </p:cNvPicPr>
          <p:nvPr/>
        </p:nvPicPr>
        <p:blipFill>
          <a:blip r:embed="rId2"/>
          <a:stretch>
            <a:fillRect/>
          </a:stretch>
        </p:blipFill>
        <p:spPr>
          <a:xfrm>
            <a:off x="4329430" y="3154680"/>
            <a:ext cx="2893695" cy="1646555"/>
          </a:xfrm>
          <a:prstGeom prst="rect">
            <a:avLst/>
          </a:prstGeom>
        </p:spPr>
      </p:pic>
      <p:pic>
        <p:nvPicPr>
          <p:cNvPr id="7" name="图片 6" descr="微信截图_20240620145129"/>
          <p:cNvPicPr>
            <a:picLocks noChangeAspect="1"/>
          </p:cNvPicPr>
          <p:nvPr/>
        </p:nvPicPr>
        <p:blipFill>
          <a:blip r:embed="rId3"/>
          <a:stretch>
            <a:fillRect/>
          </a:stretch>
        </p:blipFill>
        <p:spPr>
          <a:xfrm>
            <a:off x="6976110" y="979170"/>
            <a:ext cx="3244850" cy="1825625"/>
          </a:xfrm>
          <a:prstGeom prst="rect">
            <a:avLst/>
          </a:prstGeom>
        </p:spPr>
      </p:pic>
      <p:pic>
        <p:nvPicPr>
          <p:cNvPr id="8" name="图片 7" descr="微信截图_20240620145345"/>
          <p:cNvPicPr>
            <a:picLocks noChangeAspect="1"/>
          </p:cNvPicPr>
          <p:nvPr/>
        </p:nvPicPr>
        <p:blipFill>
          <a:blip r:embed="rId4"/>
          <a:srcRect r="12055"/>
          <a:stretch>
            <a:fillRect/>
          </a:stretch>
        </p:blipFill>
        <p:spPr>
          <a:xfrm>
            <a:off x="4043045" y="979170"/>
            <a:ext cx="2854960" cy="1826895"/>
          </a:xfrm>
          <a:prstGeom prst="rect">
            <a:avLst/>
          </a:prstGeom>
        </p:spPr>
      </p:pic>
      <p:pic>
        <p:nvPicPr>
          <p:cNvPr id="11" name="图片 10" descr="微信截图_20240620145425"/>
          <p:cNvPicPr>
            <a:picLocks noChangeAspect="1"/>
          </p:cNvPicPr>
          <p:nvPr/>
        </p:nvPicPr>
        <p:blipFill>
          <a:blip r:embed="rId5"/>
          <a:srcRect t="18708" r="40066"/>
          <a:stretch>
            <a:fillRect/>
          </a:stretch>
        </p:blipFill>
        <p:spPr>
          <a:xfrm>
            <a:off x="1370965" y="979170"/>
            <a:ext cx="2593975" cy="1827530"/>
          </a:xfrm>
          <a:prstGeom prst="rect">
            <a:avLst/>
          </a:prstGeom>
        </p:spPr>
      </p:pic>
      <p:sp>
        <p:nvSpPr>
          <p:cNvPr id="12" name="文本框 11"/>
          <p:cNvSpPr txBox="1"/>
          <p:nvPr/>
        </p:nvSpPr>
        <p:spPr>
          <a:xfrm>
            <a:off x="1398905" y="4871085"/>
            <a:ext cx="3138170"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            Data visualization</a:t>
            </a:r>
            <a:endParaRPr lang="en-US" altLang="zh-CN" sz="1600" b="1" dirty="0">
              <a:solidFill>
                <a:schemeClr val="tx1"/>
              </a:solidFill>
              <a:latin typeface="Calibri" panose="020F0502020204030204" charset="0"/>
              <a:cs typeface="Calibri" panose="020F0502020204030204" charset="0"/>
              <a:sym typeface="+mn-ea"/>
            </a:endParaRPr>
          </a:p>
        </p:txBody>
      </p:sp>
      <p:sp>
        <p:nvSpPr>
          <p:cNvPr id="13" name="文本框 12"/>
          <p:cNvSpPr txBox="1"/>
          <p:nvPr/>
        </p:nvSpPr>
        <p:spPr>
          <a:xfrm>
            <a:off x="1842770" y="2853690"/>
            <a:ext cx="1752600"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 EAST host model</a:t>
            </a:r>
            <a:endParaRPr lang="en-US" altLang="zh-CN" sz="1600" b="1" dirty="0">
              <a:solidFill>
                <a:schemeClr val="tx1"/>
              </a:solidFill>
              <a:latin typeface="Calibri" panose="020F0502020204030204" charset="0"/>
              <a:cs typeface="Calibri" panose="020F0502020204030204" charset="0"/>
              <a:sym typeface="+mn-ea"/>
            </a:endParaRPr>
          </a:p>
        </p:txBody>
      </p:sp>
      <p:sp>
        <p:nvSpPr>
          <p:cNvPr id="14" name="文本框 13"/>
          <p:cNvSpPr txBox="1"/>
          <p:nvPr/>
        </p:nvSpPr>
        <p:spPr>
          <a:xfrm>
            <a:off x="3791585" y="2853690"/>
            <a:ext cx="3258185"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 EAST vacuum model reconstruction</a:t>
            </a:r>
            <a:endParaRPr lang="en-US" altLang="zh-CN" sz="1600" b="1" dirty="0">
              <a:solidFill>
                <a:schemeClr val="tx1"/>
              </a:solidFill>
              <a:latin typeface="Calibri" panose="020F0502020204030204" charset="0"/>
              <a:cs typeface="Calibri" panose="020F0502020204030204" charset="0"/>
              <a:sym typeface="+mn-ea"/>
            </a:endParaRPr>
          </a:p>
        </p:txBody>
      </p:sp>
      <p:sp>
        <p:nvSpPr>
          <p:cNvPr id="15" name="文本框 14"/>
          <p:cNvSpPr txBox="1"/>
          <p:nvPr/>
        </p:nvSpPr>
        <p:spPr>
          <a:xfrm>
            <a:off x="7640955" y="2853690"/>
            <a:ext cx="1915160"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    Window map </a:t>
            </a:r>
            <a:endParaRPr lang="en-US" altLang="zh-CN" sz="1600" b="1" dirty="0">
              <a:solidFill>
                <a:schemeClr val="tx1"/>
              </a:solidFill>
              <a:latin typeface="Calibri" panose="020F0502020204030204" charset="0"/>
              <a:cs typeface="Calibri" panose="020F0502020204030204" charset="0"/>
              <a:sym typeface="+mn-ea"/>
            </a:endParaRPr>
          </a:p>
        </p:txBody>
      </p:sp>
      <p:sp>
        <p:nvSpPr>
          <p:cNvPr id="16" name="文本框 15"/>
          <p:cNvSpPr txBox="1"/>
          <p:nvPr/>
        </p:nvSpPr>
        <p:spPr>
          <a:xfrm>
            <a:off x="4257675" y="4871085"/>
            <a:ext cx="3138170"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Magnetic probe virtual installation</a:t>
            </a:r>
            <a:endParaRPr lang="en-US" altLang="zh-CN" sz="1600" b="1" dirty="0">
              <a:solidFill>
                <a:schemeClr val="tx1"/>
              </a:solidFill>
              <a:latin typeface="Calibri" panose="020F0502020204030204" charset="0"/>
              <a:cs typeface="Calibri" panose="020F0502020204030204" charset="0"/>
              <a:sym typeface="+mn-ea"/>
            </a:endParaRPr>
          </a:p>
        </p:txBody>
      </p:sp>
      <p:sp>
        <p:nvSpPr>
          <p:cNvPr id="17" name="文本框 16"/>
          <p:cNvSpPr txBox="1"/>
          <p:nvPr/>
        </p:nvSpPr>
        <p:spPr>
          <a:xfrm>
            <a:off x="7520305" y="4864100"/>
            <a:ext cx="3138170" cy="337185"/>
          </a:xfrm>
          <a:prstGeom prst="rect">
            <a:avLst/>
          </a:prstGeom>
          <a:noFill/>
        </p:spPr>
        <p:txBody>
          <a:bodyPr wrap="square" rtlCol="0" anchor="t">
            <a:spAutoFit/>
          </a:bodyPr>
          <a:p>
            <a:pPr marR="0" lvl="0" indent="0" algn="just" fontAlgn="auto">
              <a:spcBef>
                <a:spcPts val="0"/>
              </a:spcBef>
              <a:spcAft>
                <a:spcPts val="0"/>
              </a:spcAft>
              <a:buClrTx/>
              <a:buSzTx/>
              <a:buFont typeface="Arial" panose="020B0604020202020204" pitchFamily="34" charset="0"/>
              <a:buNone/>
              <a:defRPr/>
            </a:pPr>
            <a:r>
              <a:rPr lang="en-US" altLang="zh-CN" sz="1600" b="1" dirty="0">
                <a:solidFill>
                  <a:schemeClr val="tx1"/>
                </a:solidFill>
                <a:latin typeface="Calibri" panose="020F0502020204030204" charset="0"/>
                <a:cs typeface="Calibri" panose="020F0502020204030204" charset="0"/>
                <a:sym typeface="+mn-ea"/>
              </a:rPr>
              <a:t>Installation in realistic scene</a:t>
            </a:r>
            <a:endParaRPr lang="en-US" altLang="zh-CN" sz="1600" b="1" dirty="0">
              <a:solidFill>
                <a:schemeClr val="tx1"/>
              </a:solidFill>
              <a:latin typeface="Calibri" panose="020F0502020204030204" charset="0"/>
              <a:cs typeface="Calibri" panose="020F0502020204030204" charset="0"/>
              <a:sym typeface="+mn-ea"/>
            </a:endParaRPr>
          </a:p>
        </p:txBody>
      </p:sp>
      <p:pic>
        <p:nvPicPr>
          <p:cNvPr id="19" name="图片 19" descr="C:/Users/LIDAN~1/AppData/Local/Temp/picturescale_20201218102042/output_20201218102044.pngoutput_20201218102044"/>
          <p:cNvPicPr>
            <a:picLocks noChangeAspect="1"/>
          </p:cNvPicPr>
          <p:nvPr/>
        </p:nvPicPr>
        <p:blipFill>
          <a:blip r:embed="rId6"/>
          <a:stretch>
            <a:fillRect/>
          </a:stretch>
        </p:blipFill>
        <p:spPr>
          <a:xfrm>
            <a:off x="1398905" y="3155315"/>
            <a:ext cx="2880360" cy="1640205"/>
          </a:xfrm>
          <a:prstGeom prst="rect">
            <a:avLst/>
          </a:prstGeom>
          <a:noFill/>
          <a:ln>
            <a:noFill/>
          </a:ln>
        </p:spPr>
      </p:pic>
      <p:sp>
        <p:nvSpPr>
          <p:cNvPr id="9" name="文本框 8"/>
          <p:cNvSpPr txBox="1"/>
          <p:nvPr/>
        </p:nvSpPr>
        <p:spPr>
          <a:xfrm>
            <a:off x="695325" y="5152390"/>
            <a:ext cx="10722610" cy="1076325"/>
          </a:xfrm>
          <a:prstGeom prst="rect">
            <a:avLst/>
          </a:prstGeom>
          <a:noFill/>
        </p:spPr>
        <p:txBody>
          <a:bodyPr wrap="square" rtlCol="0" anchor="t">
            <a:spAutoFit/>
          </a:bodyPr>
          <a:p>
            <a:pPr marL="0" lvl="1" indent="457200" algn="just" eaLnBrk="1" latinLnBrk="0" hangingPunct="1">
              <a:spcBef>
                <a:spcPts val="0"/>
              </a:spcBef>
              <a:buClr>
                <a:srgbClr val="0C2D84"/>
              </a:buClr>
              <a:buFont typeface="Lucida Grande"/>
              <a:buChar char="–"/>
            </a:pPr>
            <a:r>
              <a:rPr lang="en-US" altLang="zh-CN" sz="1600" dirty="0" smtClean="0">
                <a:latin typeface="Century Gothic" pitchFamily="34" charset="0"/>
                <a:sym typeface="+mn-ea"/>
              </a:rPr>
              <a:t>In the previous work, EAST model visualization has been realized for diagnosis components virtual installation. Particle trajectory data has been realized in the EAST.</a:t>
            </a:r>
            <a:endParaRPr lang="en-US" altLang="zh-CN" sz="1600" dirty="0" smtClean="0">
              <a:latin typeface="Century Gothic" pitchFamily="34" charset="0"/>
              <a:sym typeface="+mn-ea"/>
            </a:endParaRPr>
          </a:p>
          <a:p>
            <a:pPr marL="0" lvl="1" indent="406400" algn="just" eaLnBrk="1" latinLnBrk="0" hangingPunct="1">
              <a:spcBef>
                <a:spcPts val="0"/>
              </a:spcBef>
              <a:buClr>
                <a:srgbClr val="0C2D84"/>
              </a:buClr>
              <a:buFont typeface="Lucida Grande"/>
              <a:buChar char="–"/>
              <a:extLst>
                <a:ext uri="{35155182-B16C-46BC-9424-99874614C6A1}">
                  <wpsdc:indentchars xmlns:wpsdc="http://www.wps.cn/officeDocument/2017/drawingmlCustomData" val="200" checksum="1740828767"/>
                </a:ext>
              </a:extLst>
            </a:pPr>
            <a:r>
              <a:rPr lang="en-US" altLang="zh-CN" sz="1600" dirty="0" smtClean="0">
                <a:latin typeface="Century Gothic" pitchFamily="34" charset="0"/>
                <a:sym typeface="+mn-ea"/>
              </a:rPr>
              <a:t>EAST divertor has been upgraded in recent years. The performance of virtual EAST has been improved. More comprehensive data visualization has also been attempted to be incorporated into the system.</a:t>
            </a:r>
            <a:endParaRPr lang="en-US" altLang="zh-CN" sz="1600" dirty="0" smtClean="0">
              <a:latin typeface="Century Gothic" pitchFamily="34" charset="0"/>
              <a:sym typeface="+mn-ea"/>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2192000" cy="892175"/>
          </a:xfrm>
        </p:spPr>
        <p:txBody>
          <a:bodyPr/>
          <a:lstStyle/>
          <a:p>
            <a:r>
              <a:rPr lang="en-US" dirty="0" smtClean="0"/>
              <a:t>OUTLINE</a:t>
            </a:r>
            <a:endParaRPr lang="en-US" dirty="0"/>
          </a:p>
        </p:txBody>
      </p:sp>
      <p:sp>
        <p:nvSpPr>
          <p:cNvPr id="3" name="内容占位符 2"/>
          <p:cNvSpPr>
            <a:spLocks noGrp="1"/>
          </p:cNvSpPr>
          <p:nvPr>
            <p:ph idx="1"/>
          </p:nvPr>
        </p:nvSpPr>
        <p:spPr>
          <a:xfrm>
            <a:off x="1775520" y="908050"/>
            <a:ext cx="8712968" cy="5329262"/>
          </a:xfrm>
        </p:spPr>
        <p:txBody>
          <a:bodyPr/>
          <a:lstStyle/>
          <a:p>
            <a:r>
              <a:rPr lang="en-US" dirty="0" smtClean="0">
                <a:solidFill>
                  <a:schemeClr val="bg2"/>
                </a:solidFill>
              </a:rPr>
              <a:t>Motivation</a:t>
            </a:r>
            <a:endParaRPr lang="en-US" dirty="0" smtClean="0">
              <a:solidFill>
                <a:schemeClr val="bg2"/>
              </a:solidFill>
            </a:endParaRPr>
          </a:p>
          <a:p>
            <a:pPr lvl="1"/>
            <a:r>
              <a:rPr lang="en-US" sz="1800" dirty="0" smtClean="0">
                <a:solidFill>
                  <a:schemeClr val="bg2"/>
                </a:solidFill>
              </a:rPr>
              <a:t>Integration the </a:t>
            </a:r>
            <a:r>
              <a:rPr lang="en-US" altLang="zh-CN" sz="1800" dirty="0" smtClean="0">
                <a:solidFill>
                  <a:schemeClr val="bg2"/>
                </a:solidFill>
              </a:rPr>
              <a:t>visualization </a:t>
            </a:r>
            <a:r>
              <a:rPr lang="en-US" sz="1800" dirty="0" smtClean="0">
                <a:solidFill>
                  <a:schemeClr val="bg2"/>
                </a:solidFill>
              </a:rPr>
              <a:t>of data with EAST model</a:t>
            </a:r>
            <a:endParaRPr lang="en-US" sz="1800" dirty="0" smtClean="0">
              <a:solidFill>
                <a:schemeClr val="bg2"/>
              </a:solidFill>
            </a:endParaRPr>
          </a:p>
          <a:p>
            <a:pPr lvl="1"/>
            <a:r>
              <a:rPr lang="en-US" altLang="zh-CN" sz="1800" dirty="0" smtClean="0">
                <a:solidFill>
                  <a:schemeClr val="bg2"/>
                </a:solidFill>
              </a:rPr>
              <a:t>The procedure for the visualization of EAST</a:t>
            </a:r>
            <a:endParaRPr lang="en-US" altLang="zh-CN" sz="1800" dirty="0" smtClean="0">
              <a:solidFill>
                <a:schemeClr val="bg2"/>
              </a:solidFill>
            </a:endParaRPr>
          </a:p>
          <a:p>
            <a:pPr lvl="1"/>
            <a:r>
              <a:rPr lang="en-US" altLang="zh-CN" sz="1800" dirty="0" smtClean="0">
                <a:solidFill>
                  <a:schemeClr val="bg2"/>
                </a:solidFill>
              </a:rPr>
              <a:t>The previous work about virtual EAST</a:t>
            </a:r>
            <a:endParaRPr lang="en-US" altLang="zh-CN" sz="1800" dirty="0" smtClean="0">
              <a:solidFill>
                <a:schemeClr val="bg2"/>
              </a:solidFill>
            </a:endParaRPr>
          </a:p>
          <a:p>
            <a:r>
              <a:rPr lang="en-US" dirty="0" smtClean="0"/>
              <a:t>Virtual Tokamak System</a:t>
            </a:r>
            <a:endParaRPr lang="en-US" dirty="0" smtClean="0"/>
          </a:p>
          <a:p>
            <a:pPr lvl="1"/>
            <a:r>
              <a:rPr lang="en-US" altLang="zh-CN" sz="1800" dirty="0" smtClean="0"/>
              <a:t>Platform architecture</a:t>
            </a:r>
            <a:endParaRPr lang="en-US" altLang="zh-CN" sz="1800" dirty="0" smtClean="0"/>
          </a:p>
          <a:p>
            <a:pPr lvl="1"/>
            <a:r>
              <a:rPr lang="en-US" altLang="zh-CN" sz="1800" dirty="0" smtClean="0"/>
              <a:t>Underlying framework</a:t>
            </a:r>
            <a:endParaRPr lang="en-US" altLang="zh-CN" sz="1800" dirty="0" smtClean="0"/>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Data </a:t>
            </a:r>
            <a:r>
              <a:rPr lang="en-US" sz="2400" b="1" dirty="0">
                <a:solidFill>
                  <a:schemeClr val="bg2"/>
                </a:solidFill>
                <a:cs typeface="Verdana" panose="020B0604030504040204" pitchFamily="34" charset="0"/>
              </a:rPr>
              <a:t>Visualization in Virtual Tokamak</a:t>
            </a:r>
            <a:endParaRPr lang="en-US" sz="2400" b="1" dirty="0" smtClean="0">
              <a:solidFill>
                <a:schemeClr val="bg2"/>
              </a:solidFill>
              <a:cs typeface="Verdana" panose="020B0604030504040204" pitchFamily="34" charset="0"/>
            </a:endParaRPr>
          </a:p>
          <a:p>
            <a:pPr lvl="1"/>
            <a:r>
              <a:rPr lang="en-US" altLang="zh-CN" sz="1800" dirty="0" smtClean="0">
                <a:solidFill>
                  <a:schemeClr val="bg2"/>
                </a:solidFill>
              </a:rPr>
              <a:t>Magnetic field visualization</a:t>
            </a:r>
            <a:endParaRPr lang="en-US" altLang="zh-CN" sz="1800" dirty="0" smtClean="0">
              <a:solidFill>
                <a:schemeClr val="bg2"/>
              </a:solidFill>
            </a:endParaRPr>
          </a:p>
          <a:p>
            <a:pPr lvl="1"/>
            <a:r>
              <a:rPr lang="en-US" sz="1800" dirty="0" smtClean="0">
                <a:solidFill>
                  <a:schemeClr val="bg2"/>
                </a:solidFill>
              </a:rPr>
              <a:t>2D magnetic field</a:t>
            </a:r>
            <a:endParaRPr lang="en-US" sz="1800" dirty="0" smtClean="0">
              <a:solidFill>
                <a:schemeClr val="bg2"/>
              </a:solidFill>
            </a:endParaRPr>
          </a:p>
          <a:p>
            <a:pPr lvl="1"/>
            <a:r>
              <a:rPr lang="en-US" altLang="zh-CN" sz="1800" dirty="0" smtClean="0">
                <a:solidFill>
                  <a:schemeClr val="bg2"/>
                </a:solidFill>
              </a:rPr>
              <a:t>Poincare plot of 3D magnetic field perturbations</a:t>
            </a:r>
            <a:r>
              <a:rPr lang="en-US" sz="1800" dirty="0" smtClean="0">
                <a:solidFill>
                  <a:schemeClr val="bg2"/>
                </a:solidFill>
              </a:rPr>
              <a:t> </a:t>
            </a:r>
            <a:endParaRPr lang="en-US" sz="1800" dirty="0">
              <a:solidFill>
                <a:schemeClr val="bg2"/>
              </a:solidFill>
            </a:endParaRPr>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Summary</a:t>
            </a:r>
            <a:endParaRPr lang="en-US" sz="2400" b="1" dirty="0" smtClean="0">
              <a:solidFill>
                <a:schemeClr val="bg2"/>
              </a:solidFill>
              <a:cs typeface="Verdana" panose="020B0604030504040204" pitchFamily="34" charset="0"/>
            </a:endParaRPr>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2192000" cy="892175"/>
          </a:xfrm>
        </p:spPr>
        <p:txBody>
          <a:bodyPr/>
          <a:lstStyle/>
          <a:p>
            <a:r>
              <a:rPr lang="en-US" dirty="0" smtClean="0"/>
              <a:t>Platform architecture</a:t>
            </a:r>
            <a:endParaRPr lang="en-US" dirty="0"/>
          </a:p>
        </p:txBody>
      </p:sp>
      <p:sp>
        <p:nvSpPr>
          <p:cNvPr id="7" name="Rectangle 2"/>
          <p:cNvSpPr>
            <a:spLocks noChangeArrowheads="1"/>
          </p:cNvSpPr>
          <p:nvPr/>
        </p:nvSpPr>
        <p:spPr bwMode="auto">
          <a:xfrm>
            <a:off x="1524000" y="-184150"/>
            <a:ext cx="3098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4" name="图片 3" descr="Architecture"/>
          <p:cNvPicPr>
            <a:picLocks noChangeAspect="1"/>
          </p:cNvPicPr>
          <p:nvPr/>
        </p:nvPicPr>
        <p:blipFill>
          <a:blip r:embed="rId1"/>
          <a:stretch>
            <a:fillRect/>
          </a:stretch>
        </p:blipFill>
        <p:spPr>
          <a:xfrm>
            <a:off x="-960120" y="620395"/>
            <a:ext cx="10086975" cy="7132320"/>
          </a:xfrm>
          <a:prstGeom prst="rect">
            <a:avLst/>
          </a:prstGeom>
        </p:spPr>
      </p:pic>
      <p:sp>
        <p:nvSpPr>
          <p:cNvPr id="3" name="文本框 2"/>
          <p:cNvSpPr txBox="1"/>
          <p:nvPr/>
        </p:nvSpPr>
        <p:spPr>
          <a:xfrm>
            <a:off x="6713220" y="1052830"/>
            <a:ext cx="5262880" cy="4396740"/>
          </a:xfrm>
          <a:prstGeom prst="rect">
            <a:avLst/>
          </a:prstGeom>
          <a:noFill/>
        </p:spPr>
        <p:txBody>
          <a:bodyPr wrap="square" rtlCol="0" anchor="t">
            <a:noAutofit/>
          </a:bodyPr>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According to system requirements, some model files like CAD or Catia files and EAST photos are collected. </a:t>
            </a:r>
            <a:endParaRPr lang="en-US" altLang="zh-CN" sz="1800" dirty="0" smtClean="0">
              <a:latin typeface="Century Gothic" pitchFamily="34" charset="0"/>
              <a:sym typeface="+mn-ea"/>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order to visualize 3D data, Machines data, experiment data and diagnostic data are read or exported from database. </a:t>
            </a:r>
            <a:endParaRPr lang="en-US" altLang="zh-CN" sz="1800" dirty="0" smtClean="0">
              <a:latin typeface="Century Gothic" pitchFamily="34" charset="0"/>
              <a:sym typeface="+mn-ea"/>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Unreal Engine 5 is chosen to realize the system. In the system, 3D EAST roaming and components visualization are implemented. </a:t>
            </a:r>
            <a:endParaRPr lang="en-US" altLang="zh-CN" sz="1800" dirty="0" smtClean="0">
              <a:latin typeface="Century Gothic" pitchFamily="34" charset="0"/>
              <a:sym typeface="+mn-ea"/>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Three kinds of data are visualized. </a:t>
            </a:r>
            <a:endParaRPr lang="en-US" altLang="zh-CN" sz="1800" dirty="0" smtClean="0">
              <a:latin typeface="Century Gothic" pitchFamily="34" charset="0"/>
              <a:sym typeface="+mn-ea"/>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the Server, Data storage and optimization are realized. Data can be read from MDSplus.</a:t>
            </a:r>
            <a:endParaRPr lang="en-US" altLang="zh-CN" sz="1800" dirty="0" smtClean="0">
              <a:latin typeface="Century Gothic" pitchFamily="34" charset="0"/>
              <a:sym typeface="+mn-ea"/>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the Client, components can be chosen to display or hide in the tree list.</a:t>
            </a:r>
            <a:endParaRPr lang="en-US" altLang="zh-CN" sz="1800" dirty="0" smtClean="0">
              <a:latin typeface="Century Gothic" pitchFamily="34" charset="0"/>
              <a:sym typeface="+mn-ea"/>
            </a:endParaRPr>
          </a:p>
        </p:txBody>
      </p:sp>
      <p:sp>
        <p:nvSpPr>
          <p:cNvPr id="5" name="灯片编号占位符 4"/>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标题 1"/>
          <p:cNvSpPr>
            <a:spLocks noGrp="1"/>
          </p:cNvSpPr>
          <p:nvPr>
            <p:ph type="title"/>
          </p:nvPr>
        </p:nvSpPr>
        <p:spPr>
          <a:xfrm>
            <a:off x="0" y="0"/>
            <a:ext cx="12192000" cy="892175"/>
          </a:xfrm>
        </p:spPr>
        <p:txBody>
          <a:bodyPr/>
          <a:p>
            <a:r>
              <a:rPr lang="en-US" altLang="zh-CN"/>
              <a:t>Underlying framework</a:t>
            </a:r>
            <a:endParaRPr lang="zh-CN" altLang="en-US"/>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7" name="pic"/>
          <p:cNvPicPr>
            <a:picLocks noChangeAspect="1"/>
          </p:cNvPicPr>
          <p:nvPr>
            <p:ph idx="1"/>
          </p:nvPr>
        </p:nvPicPr>
        <p:blipFill>
          <a:blip r:embed="rId1">
            <a:extLst>
              <a:ext uri="{28A0092B-C50C-407E-A947-70E740481C1C}">
                <a14:useLocalDpi xmlns:a14="http://schemas.microsoft.com/office/drawing/2010/main" val="0"/>
              </a:ext>
            </a:extLst>
          </a:blip>
          <a:srcRect/>
          <a:stretch>
            <a:fillRect/>
          </a:stretch>
        </p:blipFill>
        <p:spPr>
          <a:xfrm>
            <a:off x="119380" y="981075"/>
            <a:ext cx="7935595" cy="5118100"/>
          </a:xfrm>
          <a:prstGeom prst="rect">
            <a:avLst/>
          </a:prstGeom>
        </p:spPr>
      </p:pic>
      <p:sp>
        <p:nvSpPr>
          <p:cNvPr id="3" name="文本框 2"/>
          <p:cNvSpPr txBox="1"/>
          <p:nvPr/>
        </p:nvSpPr>
        <p:spPr>
          <a:xfrm>
            <a:off x="7998460" y="981075"/>
            <a:ext cx="4121785" cy="4799965"/>
          </a:xfrm>
          <a:prstGeom prst="rect">
            <a:avLst/>
          </a:prstGeom>
          <a:noFill/>
        </p:spPr>
        <p:txBody>
          <a:bodyPr wrap="square" rtlCol="0" anchor="t">
            <a:spAutoFit/>
          </a:bodyPr>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Real time and history datase are deployed to store relevant data.</a:t>
            </a:r>
            <a:endParaRPr lang="en-US" altLang="zh-CN" sz="1800" dirty="0" smtClean="0">
              <a:latin typeface="Century Gothic" pitchFamily="34" charset="0"/>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Java backend, real time data is subscribed and then analyzed and encapsulated to JSON. </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WebSocket service is established to send subscription request. </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history processing logic, we can analyze or down sample or encapsulate data to json, query history data from history database.</a:t>
            </a: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In front-end VUE, component echarts are renderered from realtime data process and history data process. </a:t>
            </a:r>
            <a:r>
              <a:rPr lang="en-US" altLang="zh-CN">
                <a:sym typeface="+mn-ea"/>
              </a:rPr>
              <a:t> </a:t>
            </a:r>
            <a:endParaRPr lang="en-US" altLang="zh-CN">
              <a:sym typeface="+mn-ea"/>
            </a:endParaRP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0"/>
            <a:ext cx="12192000" cy="892175"/>
          </a:xfrm>
        </p:spPr>
        <p:txBody>
          <a:bodyPr/>
          <a:p>
            <a:r>
              <a:rPr lang="en-US" altLang="zh-CN"/>
              <a:t>Virtual EAST</a:t>
            </a:r>
            <a:endParaRPr lang="en-US" altLang="zh-CN"/>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6" name="图片 5" descr="HighresScreenshot000013"/>
          <p:cNvPicPr>
            <a:picLocks noChangeAspect="1"/>
          </p:cNvPicPr>
          <p:nvPr/>
        </p:nvPicPr>
        <p:blipFill>
          <a:blip r:embed="rId1"/>
          <a:stretch>
            <a:fillRect/>
          </a:stretch>
        </p:blipFill>
        <p:spPr>
          <a:xfrm>
            <a:off x="334645" y="1246505"/>
            <a:ext cx="5853430" cy="3146425"/>
          </a:xfrm>
          <a:prstGeom prst="rect">
            <a:avLst/>
          </a:prstGeom>
        </p:spPr>
      </p:pic>
      <p:pic>
        <p:nvPicPr>
          <p:cNvPr id="5" name="图片 4" descr="HighresScreenshot00016"/>
          <p:cNvPicPr>
            <a:picLocks noChangeAspect="1"/>
          </p:cNvPicPr>
          <p:nvPr/>
        </p:nvPicPr>
        <p:blipFill>
          <a:blip r:embed="rId2"/>
          <a:stretch>
            <a:fillRect/>
          </a:stretch>
        </p:blipFill>
        <p:spPr>
          <a:xfrm>
            <a:off x="6239510" y="1246505"/>
            <a:ext cx="5605780" cy="315404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2192000" cy="892175"/>
          </a:xfrm>
        </p:spPr>
        <p:txBody>
          <a:bodyPr/>
          <a:lstStyle/>
          <a:p>
            <a:r>
              <a:rPr lang="en-US" dirty="0" smtClean="0"/>
              <a:t>OUTLINE</a:t>
            </a:r>
            <a:endParaRPr lang="en-US" dirty="0"/>
          </a:p>
        </p:txBody>
      </p:sp>
      <p:sp>
        <p:nvSpPr>
          <p:cNvPr id="3" name="内容占位符 2"/>
          <p:cNvSpPr>
            <a:spLocks noGrp="1"/>
          </p:cNvSpPr>
          <p:nvPr>
            <p:ph idx="1"/>
          </p:nvPr>
        </p:nvSpPr>
        <p:spPr>
          <a:xfrm>
            <a:off x="1775520" y="908050"/>
            <a:ext cx="8712968" cy="5329262"/>
          </a:xfrm>
        </p:spPr>
        <p:txBody>
          <a:bodyPr/>
          <a:lstStyle/>
          <a:p>
            <a:r>
              <a:rPr lang="en-US" dirty="0" smtClean="0">
                <a:solidFill>
                  <a:schemeClr val="bg2"/>
                </a:solidFill>
              </a:rPr>
              <a:t>Motivation</a:t>
            </a:r>
            <a:endParaRPr lang="en-US" dirty="0" smtClean="0">
              <a:solidFill>
                <a:schemeClr val="bg2"/>
              </a:solidFill>
            </a:endParaRPr>
          </a:p>
          <a:p>
            <a:pPr lvl="1"/>
            <a:r>
              <a:rPr lang="en-US" sz="1800" dirty="0" smtClean="0">
                <a:solidFill>
                  <a:schemeClr val="bg2"/>
                </a:solidFill>
              </a:rPr>
              <a:t>Integration the </a:t>
            </a:r>
            <a:r>
              <a:rPr lang="en-US" altLang="zh-CN" sz="1800" dirty="0" smtClean="0">
                <a:solidFill>
                  <a:schemeClr val="bg2"/>
                </a:solidFill>
              </a:rPr>
              <a:t>visualization </a:t>
            </a:r>
            <a:r>
              <a:rPr lang="en-US" sz="1800" dirty="0" smtClean="0">
                <a:solidFill>
                  <a:schemeClr val="bg2"/>
                </a:solidFill>
              </a:rPr>
              <a:t>of data with EAST model</a:t>
            </a:r>
            <a:endParaRPr lang="en-US" sz="1800" dirty="0" smtClean="0">
              <a:solidFill>
                <a:schemeClr val="bg2"/>
              </a:solidFill>
            </a:endParaRPr>
          </a:p>
          <a:p>
            <a:pPr lvl="1"/>
            <a:r>
              <a:rPr lang="en-US" altLang="zh-CN" sz="1800" dirty="0" smtClean="0">
                <a:solidFill>
                  <a:schemeClr val="bg2"/>
                </a:solidFill>
              </a:rPr>
              <a:t>The procedure for the visualization of EAST</a:t>
            </a:r>
            <a:endParaRPr lang="en-US" altLang="zh-CN" sz="1800" dirty="0" smtClean="0">
              <a:solidFill>
                <a:schemeClr val="bg2"/>
              </a:solidFill>
            </a:endParaRPr>
          </a:p>
          <a:p>
            <a:pPr lvl="1"/>
            <a:r>
              <a:rPr lang="en-US" altLang="zh-CN" sz="1800" dirty="0" smtClean="0">
                <a:solidFill>
                  <a:schemeClr val="bg2"/>
                </a:solidFill>
              </a:rPr>
              <a:t>The previous work about virtual EAST</a:t>
            </a:r>
            <a:endParaRPr lang="en-US" altLang="zh-CN" sz="1800" dirty="0" smtClean="0">
              <a:solidFill>
                <a:schemeClr val="bg2"/>
              </a:solidFill>
            </a:endParaRPr>
          </a:p>
          <a:p>
            <a:r>
              <a:rPr lang="en-US" dirty="0" smtClean="0">
                <a:solidFill>
                  <a:schemeClr val="bg2"/>
                </a:solidFill>
              </a:rPr>
              <a:t>Virtual Tokamak System</a:t>
            </a:r>
            <a:endParaRPr lang="en-US" dirty="0" smtClean="0">
              <a:solidFill>
                <a:schemeClr val="bg2"/>
              </a:solidFill>
            </a:endParaRPr>
          </a:p>
          <a:p>
            <a:pPr lvl="1"/>
            <a:r>
              <a:rPr lang="en-US" altLang="zh-CN" sz="1800" dirty="0" smtClean="0">
                <a:solidFill>
                  <a:schemeClr val="bg2"/>
                </a:solidFill>
              </a:rPr>
              <a:t>Platform architecture</a:t>
            </a:r>
            <a:endParaRPr lang="en-US" altLang="zh-CN" sz="1800" dirty="0" smtClean="0">
              <a:solidFill>
                <a:schemeClr val="bg2"/>
              </a:solidFill>
            </a:endParaRPr>
          </a:p>
          <a:p>
            <a:pPr lvl="1"/>
            <a:r>
              <a:rPr lang="en-US" altLang="zh-CN" sz="1800" dirty="0" smtClean="0">
                <a:solidFill>
                  <a:schemeClr val="bg2"/>
                </a:solidFill>
              </a:rPr>
              <a:t>Underlying framework</a:t>
            </a:r>
            <a:endParaRPr lang="en-US" altLang="zh-CN" sz="1800" dirty="0" smtClean="0">
              <a:solidFill>
                <a:schemeClr val="bg2"/>
              </a:solidFill>
            </a:endParaRPr>
          </a:p>
          <a:p>
            <a:pPr marL="342900" lvl="1" indent="-342900">
              <a:spcBef>
                <a:spcPts val="400"/>
              </a:spcBef>
              <a:spcAft>
                <a:spcPts val="300"/>
              </a:spcAft>
              <a:buChar char="•"/>
            </a:pPr>
            <a:r>
              <a:rPr lang="en-US" sz="2400" b="1" dirty="0" smtClean="0">
                <a:cs typeface="Verdana" panose="020B0604030504040204" pitchFamily="34" charset="0"/>
              </a:rPr>
              <a:t>Data </a:t>
            </a:r>
            <a:r>
              <a:rPr lang="en-US" sz="2400" b="1" dirty="0">
                <a:cs typeface="Verdana" panose="020B0604030504040204" pitchFamily="34" charset="0"/>
              </a:rPr>
              <a:t>V</a:t>
            </a:r>
            <a:r>
              <a:rPr lang="en-US" sz="2400" b="1" dirty="0">
                <a:cs typeface="Verdana" panose="020B0604030504040204" pitchFamily="34" charset="0"/>
              </a:rPr>
              <a:t>isualization in Virtual Tokamak</a:t>
            </a:r>
            <a:endParaRPr lang="en-US" sz="2400" b="1" dirty="0" smtClean="0">
              <a:cs typeface="Verdana" panose="020B0604030504040204" pitchFamily="34" charset="0"/>
            </a:endParaRPr>
          </a:p>
          <a:p>
            <a:pPr lvl="1"/>
            <a:r>
              <a:rPr lang="en-US" altLang="zh-CN" sz="1800" dirty="0" smtClean="0"/>
              <a:t>Magnetic field visualization</a:t>
            </a:r>
            <a:endParaRPr lang="en-US" altLang="zh-CN" sz="1800" dirty="0" smtClean="0"/>
          </a:p>
          <a:p>
            <a:pPr lvl="1"/>
            <a:r>
              <a:rPr lang="en-US" sz="1800" dirty="0" smtClean="0"/>
              <a:t>2D magnetic field</a:t>
            </a:r>
            <a:endParaRPr lang="en-US" sz="1800" dirty="0" smtClean="0"/>
          </a:p>
          <a:p>
            <a:pPr lvl="1"/>
            <a:r>
              <a:rPr lang="en-US" altLang="zh-CN" sz="1800" dirty="0" smtClean="0"/>
              <a:t>Poincare plot of 3D magnetic field perturbations</a:t>
            </a:r>
            <a:r>
              <a:rPr lang="en-US" sz="1800" dirty="0" smtClean="0"/>
              <a:t> </a:t>
            </a:r>
            <a:endParaRPr lang="en-US" sz="1800" dirty="0"/>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Summary</a:t>
            </a:r>
            <a:endParaRPr lang="en-US" sz="2400" b="1" dirty="0" smtClean="0">
              <a:solidFill>
                <a:schemeClr val="bg2"/>
              </a:solidFill>
              <a:cs typeface="Verdana" panose="020B0604030504040204" pitchFamily="34" charset="0"/>
            </a:endParaRPr>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635"/>
            <a:ext cx="12192000" cy="891540"/>
          </a:xfrm>
        </p:spPr>
        <p:txBody>
          <a:bodyPr/>
          <a:p>
            <a:r>
              <a:rPr lang="en-US" altLang="zh-CN"/>
              <a:t>Magnetic Field Visualization</a:t>
            </a:r>
            <a:endParaRPr lang="en-US" altLang="zh-CN"/>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6" name="图片 5"/>
          <p:cNvPicPr>
            <a:picLocks noChangeAspect="1"/>
          </p:cNvPicPr>
          <p:nvPr/>
        </p:nvPicPr>
        <p:blipFill>
          <a:blip r:embed="rId1"/>
          <a:stretch>
            <a:fillRect/>
          </a:stretch>
        </p:blipFill>
        <p:spPr>
          <a:xfrm>
            <a:off x="335280" y="1040765"/>
            <a:ext cx="4034155" cy="4775835"/>
          </a:xfrm>
          <a:prstGeom prst="rect">
            <a:avLst/>
          </a:prstGeom>
        </p:spPr>
      </p:pic>
      <p:sp>
        <p:nvSpPr>
          <p:cNvPr id="5" name="文本框 4"/>
          <p:cNvSpPr txBox="1"/>
          <p:nvPr/>
        </p:nvSpPr>
        <p:spPr>
          <a:xfrm>
            <a:off x="4008120" y="981075"/>
            <a:ext cx="8023225" cy="1753235"/>
          </a:xfrm>
          <a:prstGeom prst="rect">
            <a:avLst/>
          </a:prstGeom>
          <a:noFill/>
        </p:spPr>
        <p:txBody>
          <a:bodyPr wrap="square" rtlCol="0" anchor="t">
            <a:spAutoFit/>
          </a:bodyPr>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The toroidal magnetic probe (two-dimensional structure, 38 sets in the toroidal direction) is used to measure the internal magnetic field of the vacuum vessel, primarily for plasma shape inversion and equilibrium control.</a:t>
            </a:r>
            <a:endParaRPr lang="en-US" altLang="zh-CN" sz="1800" dirty="0" smtClean="0">
              <a:latin typeface="Century Gothic" pitchFamily="34" charset="0"/>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38 magnetic probes correspond to 38 signal names, and each signal can measure the magnetic field value at a certain moment.</a:t>
            </a:r>
            <a:endParaRPr lang="en-US" altLang="zh-CN" sz="1800" dirty="0" smtClean="0">
              <a:latin typeface="Century Gothic" pitchFamily="34" charset="0"/>
            </a:endParaRPr>
          </a:p>
        </p:txBody>
      </p:sp>
      <p:pic>
        <p:nvPicPr>
          <p:cNvPr id="7" name="图片 6"/>
          <p:cNvPicPr>
            <a:picLocks noChangeAspect="1"/>
          </p:cNvPicPr>
          <p:nvPr/>
        </p:nvPicPr>
        <p:blipFill>
          <a:blip r:embed="rId2"/>
          <a:stretch>
            <a:fillRect/>
          </a:stretch>
        </p:blipFill>
        <p:spPr>
          <a:xfrm>
            <a:off x="4369435" y="2919095"/>
            <a:ext cx="5943600" cy="314325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6" name="图片 5"/>
          <p:cNvPicPr>
            <a:picLocks noChangeAspect="1"/>
          </p:cNvPicPr>
          <p:nvPr/>
        </p:nvPicPr>
        <p:blipFill>
          <a:blip r:embed="rId1"/>
          <a:stretch>
            <a:fillRect/>
          </a:stretch>
        </p:blipFill>
        <p:spPr>
          <a:xfrm>
            <a:off x="2018665" y="1412875"/>
            <a:ext cx="8154670" cy="4709160"/>
          </a:xfrm>
          <a:prstGeom prst="rect">
            <a:avLst/>
          </a:prstGeom>
        </p:spPr>
      </p:pic>
      <p:sp>
        <p:nvSpPr>
          <p:cNvPr id="3" name="文本框 2"/>
          <p:cNvSpPr txBox="1"/>
          <p:nvPr/>
        </p:nvSpPr>
        <p:spPr>
          <a:xfrm>
            <a:off x="694690" y="981075"/>
            <a:ext cx="8042910" cy="368300"/>
          </a:xfrm>
          <a:prstGeom prst="rect">
            <a:avLst/>
          </a:prstGeom>
          <a:noFill/>
        </p:spPr>
        <p:txBody>
          <a:bodyPr wrap="square" rtlCol="0" anchor="t">
            <a:spAutoFit/>
          </a:bodyPr>
          <a:p>
            <a:r>
              <a:rPr lang="en-US" altLang="zh-CN"/>
              <a:t>View the magnetic field  in Webscope.</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0"/>
            <a:ext cx="12192000" cy="892175"/>
          </a:xfrm>
        </p:spPr>
        <p:txBody>
          <a:bodyPr/>
          <a:p>
            <a:r>
              <a:rPr lang="en-US" altLang="zh-CN"/>
              <a:t>3D magnetic field visualization</a:t>
            </a:r>
            <a:endParaRPr lang="en-US" altLang="zh-CN"/>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3" name="图片 2"/>
          <p:cNvPicPr>
            <a:picLocks noChangeAspect="1"/>
          </p:cNvPicPr>
          <p:nvPr/>
        </p:nvPicPr>
        <p:blipFill>
          <a:blip r:embed="rId1"/>
          <a:stretch>
            <a:fillRect/>
          </a:stretch>
        </p:blipFill>
        <p:spPr>
          <a:xfrm>
            <a:off x="6311265" y="3428365"/>
            <a:ext cx="4289425" cy="2650490"/>
          </a:xfrm>
          <a:prstGeom prst="rect">
            <a:avLst/>
          </a:prstGeom>
        </p:spPr>
      </p:pic>
      <p:pic>
        <p:nvPicPr>
          <p:cNvPr id="6" name="图片 5"/>
          <p:cNvPicPr>
            <a:picLocks noChangeAspect="1"/>
          </p:cNvPicPr>
          <p:nvPr/>
        </p:nvPicPr>
        <p:blipFill>
          <a:blip r:embed="rId2"/>
          <a:stretch>
            <a:fillRect/>
          </a:stretch>
        </p:blipFill>
        <p:spPr>
          <a:xfrm>
            <a:off x="6311265" y="981075"/>
            <a:ext cx="4293235" cy="2286000"/>
          </a:xfrm>
          <a:prstGeom prst="rect">
            <a:avLst/>
          </a:prstGeom>
        </p:spPr>
      </p:pic>
      <p:pic>
        <p:nvPicPr>
          <p:cNvPr id="7" name="图片 6"/>
          <p:cNvPicPr>
            <a:picLocks noChangeAspect="1"/>
          </p:cNvPicPr>
          <p:nvPr/>
        </p:nvPicPr>
        <p:blipFill>
          <a:blip r:embed="rId3"/>
          <a:stretch>
            <a:fillRect/>
          </a:stretch>
        </p:blipFill>
        <p:spPr>
          <a:xfrm>
            <a:off x="1991360" y="981075"/>
            <a:ext cx="3621405" cy="3836670"/>
          </a:xfrm>
          <a:prstGeom prst="rect">
            <a:avLst/>
          </a:prstGeom>
        </p:spPr>
      </p:pic>
      <p:sp>
        <p:nvSpPr>
          <p:cNvPr id="5" name="文本框 4"/>
          <p:cNvSpPr txBox="1"/>
          <p:nvPr/>
        </p:nvSpPr>
        <p:spPr>
          <a:xfrm>
            <a:off x="911225" y="5013325"/>
            <a:ext cx="5096510" cy="1198880"/>
          </a:xfrm>
          <a:prstGeom prst="rect">
            <a:avLst/>
          </a:prstGeom>
          <a:noFill/>
        </p:spPr>
        <p:txBody>
          <a:bodyPr wrap="square" rtlCol="0" anchor="t">
            <a:spAutoFit/>
          </a:bodyPr>
          <a:p>
            <a:r>
              <a:rPr lang="en-US" altLang="zh-CN"/>
              <a:t>In 2D space, 38 values are set to the 38 points.</a:t>
            </a:r>
            <a:endParaRPr lang="en-US" altLang="zh-CN"/>
          </a:p>
          <a:p>
            <a:r>
              <a:rPr lang="en-US" altLang="zh-CN"/>
              <a:t>Rotate the contour to render 3D magnetic field visualization.</a:t>
            </a:r>
            <a:endParaRPr lang="en-US" altLang="zh-CN"/>
          </a:p>
          <a:p>
            <a:endParaRPr lang="en-US" altLang="zh-CN"/>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905"/>
            <a:ext cx="12192000" cy="890270"/>
          </a:xfrm>
        </p:spPr>
        <p:txBody>
          <a:bodyPr/>
          <a:lstStyle/>
          <a:p>
            <a:r>
              <a:rPr lang="en-US" altLang="zh-CN" dirty="0" smtClean="0"/>
              <a:t>2D Magnetic Field</a:t>
            </a:r>
            <a:endParaRPr lang="en-US" dirty="0"/>
          </a:p>
        </p:txBody>
      </p:sp>
      <p:sp>
        <p:nvSpPr>
          <p:cNvPr id="27" name="Rectangle 12"/>
          <p:cNvSpPr>
            <a:spLocks noChangeArrowheads="1"/>
          </p:cNvSpPr>
          <p:nvPr/>
        </p:nvSpPr>
        <p:spPr bwMode="auto">
          <a:xfrm>
            <a:off x="1847215" y="1012190"/>
            <a:ext cx="8460740" cy="2416810"/>
          </a:xfrm>
          <a:prstGeom prst="rect">
            <a:avLst/>
          </a:prstGeom>
          <a:noFill/>
          <a:ln w="9525">
            <a:noFill/>
            <a:miter lim="800000"/>
          </a:ln>
        </p:spPr>
        <p:txBody>
          <a:bodyPr/>
          <a:lstStyle/>
          <a:p>
            <a:pPr marL="0" lvl="1" indent="0" algn="just" eaLnBrk="1" hangingPunct="1">
              <a:spcBef>
                <a:spcPts val="0"/>
              </a:spcBef>
              <a:buClr>
                <a:srgbClr val="0C2D84"/>
              </a:buClr>
              <a:buSzTx/>
              <a:buFont typeface="Lucida Grande"/>
              <a:buNone/>
            </a:pPr>
            <a:r>
              <a:rPr lang="en-US" altLang="zh-CN" sz="1800" dirty="0" smtClean="0">
                <a:latin typeface="Century Gothic" pitchFamily="34" charset="0"/>
              </a:rPr>
              <a:t>EFIT</a:t>
            </a:r>
            <a:endParaRPr lang="en-US" altLang="zh-CN" sz="1800" dirty="0" smtClean="0">
              <a:latin typeface="Century Gothic" pitchFamily="34" charset="0"/>
            </a:endParaRPr>
          </a:p>
          <a:p>
            <a:pPr marL="0" lvl="1" indent="457200" algn="just" eaLnBrk="1"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Solves the problems of plasma two-dimensional balance in tokamak</a:t>
            </a:r>
            <a:endParaRPr lang="en-US" altLang="zh-CN" sz="1800" dirty="0" smtClean="0">
              <a:latin typeface="Century Gothic" pitchFamily="34" charset="0"/>
            </a:endParaRPr>
          </a:p>
          <a:p>
            <a:pPr marL="0" lvl="1" indent="0" algn="just">
              <a:spcBef>
                <a:spcPts val="0"/>
              </a:spcBef>
              <a:buClr>
                <a:srgbClr val="0C2D84"/>
              </a:buClr>
              <a:buSzTx/>
              <a:buFont typeface="Lucida Grande"/>
              <a:buNone/>
            </a:pPr>
            <a:r>
              <a:rPr lang="en-US" altLang="zh-CN" sz="1800" dirty="0" smtClean="0">
                <a:latin typeface="Century Gothic" pitchFamily="34" charset="0"/>
              </a:rPr>
              <a:t>GFILE</a:t>
            </a:r>
            <a:endParaRPr lang="en-US" altLang="zh-CN" sz="1800" dirty="0" smtClean="0">
              <a:latin typeface="Century Gothic" pitchFamily="34" charset="0"/>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Standard output file of the EFIT program</a:t>
            </a:r>
            <a:endParaRPr lang="en-US" altLang="zh-CN" sz="1800" dirty="0" smtClean="0">
              <a:latin typeface="Century Gothic" pitchFamily="34" charset="0"/>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Standard input file format of some other programs</a:t>
            </a:r>
            <a:endParaRPr lang="en-US" altLang="zh-CN" sz="1800" dirty="0" smtClean="0">
              <a:latin typeface="Century Gothic" pitchFamily="34" charset="0"/>
            </a:endParaRPr>
          </a:p>
          <a:p>
            <a:pPr marL="0" lvl="1" indent="457200" algn="just">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rPr>
              <a:t>The number of grid points, flux value of calculation grid, plasma boundary location, plasma profile information</a:t>
            </a:r>
            <a:endParaRPr lang="en-US" altLang="zh-CN" sz="1800" dirty="0" smtClean="0">
              <a:latin typeface="Century Gothic" pitchFamily="34" charset="0"/>
            </a:endParaRPr>
          </a:p>
          <a:p>
            <a:pPr marL="342900" lvl="1" algn="just" eaLnBrk="1" hangingPunct="1">
              <a:spcBef>
                <a:spcPct val="20000"/>
              </a:spcBef>
              <a:buClr>
                <a:srgbClr val="0C2D84"/>
              </a:buClr>
            </a:pPr>
            <a:endParaRPr lang="en-US" altLang="zh-CN" sz="1400" dirty="0" smtClean="0"/>
          </a:p>
        </p:txBody>
      </p:sp>
      <p:sp>
        <p:nvSpPr>
          <p:cNvPr id="14" name="직사각형 37"/>
          <p:cNvSpPr/>
          <p:nvPr/>
        </p:nvSpPr>
        <p:spPr>
          <a:xfrm>
            <a:off x="1346255" y="3571329"/>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smtClean="0">
                <a:solidFill>
                  <a:schemeClr val="tx1"/>
                </a:solidFill>
                <a:latin typeface="Arial" panose="020B0604020202020204" pitchFamily="34" charset="0"/>
                <a:cs typeface="Arial" panose="020B0604020202020204" pitchFamily="34" charset="0"/>
              </a:rPr>
              <a:t>Read GFILE</a:t>
            </a:r>
            <a:endParaRPr lang="en-US" altLang="ko-KR" sz="1400" b="1" dirty="0" smtClean="0">
              <a:solidFill>
                <a:schemeClr val="tx1"/>
              </a:solidFill>
              <a:latin typeface="Arial" panose="020B0604020202020204" pitchFamily="34" charset="0"/>
              <a:cs typeface="Arial" panose="020B0604020202020204" pitchFamily="34" charset="0"/>
            </a:endParaRPr>
          </a:p>
        </p:txBody>
      </p:sp>
      <p:sp>
        <p:nvSpPr>
          <p:cNvPr id="20" name="직사각형 37"/>
          <p:cNvSpPr/>
          <p:nvPr/>
        </p:nvSpPr>
        <p:spPr>
          <a:xfrm>
            <a:off x="2666824" y="357930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a:solidFill>
                  <a:schemeClr val="tx1"/>
                </a:solidFill>
                <a:latin typeface="Arial" panose="020B0604020202020204" pitchFamily="34" charset="0"/>
                <a:cs typeface="Arial" panose="020B0604020202020204" pitchFamily="34" charset="0"/>
              </a:rPr>
              <a:t>Draw grid</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1" name="직사각형 37"/>
          <p:cNvSpPr/>
          <p:nvPr/>
        </p:nvSpPr>
        <p:spPr>
          <a:xfrm>
            <a:off x="4020344" y="357930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a:solidFill>
                  <a:schemeClr val="tx1"/>
                </a:solidFill>
                <a:latin typeface="Arial" panose="020B0604020202020204" pitchFamily="34" charset="0"/>
                <a:cs typeface="Arial" panose="020B0604020202020204" pitchFamily="34" charset="0"/>
              </a:rPr>
              <a:t>Assign value</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2" name="직사각형 37"/>
          <p:cNvSpPr/>
          <p:nvPr/>
        </p:nvSpPr>
        <p:spPr>
          <a:xfrm>
            <a:off x="5724254" y="477353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a:solidFill>
                  <a:schemeClr val="tx1"/>
                </a:solidFill>
                <a:latin typeface="Arial" panose="020B0604020202020204" pitchFamily="34" charset="0"/>
                <a:cs typeface="Arial" panose="020B0604020202020204" pitchFamily="34" charset="0"/>
              </a:rPr>
              <a:t>Draw contour</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3" name="직사각형 37"/>
          <p:cNvSpPr/>
          <p:nvPr/>
        </p:nvSpPr>
        <p:spPr>
          <a:xfrm>
            <a:off x="4385217" y="4767024"/>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a:solidFill>
                  <a:schemeClr val="tx1"/>
                </a:solidFill>
                <a:latin typeface="Arial" panose="020B0604020202020204" pitchFamily="34" charset="0"/>
                <a:cs typeface="Arial" panose="020B0604020202020204" pitchFamily="34" charset="0"/>
              </a:rPr>
              <a:t>Draw </a:t>
            </a:r>
            <a:r>
              <a:rPr lang="en-US" altLang="ko-KR" sz="1400" b="1" dirty="0" smtClean="0">
                <a:solidFill>
                  <a:schemeClr val="tx1"/>
                </a:solidFill>
                <a:latin typeface="Arial" panose="020B0604020202020204" pitchFamily="34" charset="0"/>
                <a:cs typeface="Arial" panose="020B0604020202020204" pitchFamily="34" charset="0"/>
              </a:rPr>
              <a:t>line</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4" name="직사각형 37"/>
          <p:cNvSpPr/>
          <p:nvPr/>
        </p:nvSpPr>
        <p:spPr>
          <a:xfrm>
            <a:off x="3039418" y="475992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smtClean="0">
                <a:solidFill>
                  <a:schemeClr val="tx1"/>
                </a:solidFill>
                <a:latin typeface="Arial" panose="020B0604020202020204" pitchFamily="34" charset="0"/>
                <a:cs typeface="Arial" panose="020B0604020202020204" pitchFamily="34" charset="0"/>
              </a:rPr>
              <a:t>Set angle</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5" name="직사각형 37"/>
          <p:cNvSpPr/>
          <p:nvPr/>
        </p:nvSpPr>
        <p:spPr>
          <a:xfrm>
            <a:off x="5366155" y="357930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smtClean="0">
                <a:solidFill>
                  <a:schemeClr val="tx1"/>
                </a:solidFill>
                <a:latin typeface="Arial" panose="020B0604020202020204" pitchFamily="34" charset="0"/>
                <a:cs typeface="Arial" panose="020B0604020202020204" pitchFamily="34" charset="0"/>
              </a:rPr>
              <a:t>Set number</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6" name="직사각형 37"/>
          <p:cNvSpPr/>
          <p:nvPr/>
        </p:nvSpPr>
        <p:spPr>
          <a:xfrm>
            <a:off x="1686901" y="4773535"/>
            <a:ext cx="950736" cy="540000"/>
          </a:xfrm>
          <a:prstGeom prst="rect">
            <a:avLst/>
          </a:prstGeom>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5400000" scaled="1"/>
            <a:tileRect/>
          </a:gra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altLang="ko-KR" sz="1400" b="1" dirty="0" smtClean="0">
                <a:solidFill>
                  <a:schemeClr val="tx1"/>
                </a:solidFill>
                <a:latin typeface="Arial" panose="020B0604020202020204" pitchFamily="34" charset="0"/>
                <a:cs typeface="Arial" panose="020B0604020202020204" pitchFamily="34" charset="0"/>
              </a:rPr>
              <a:t>Render</a:t>
            </a:r>
            <a:endParaRPr lang="en-US" altLang="ko-KR" sz="1400" b="1" dirty="0" smtClean="0">
              <a:solidFill>
                <a:schemeClr val="tx1"/>
              </a:solidFill>
              <a:latin typeface="Arial" panose="020B0604020202020204" pitchFamily="34" charset="0"/>
              <a:cs typeface="Arial" panose="020B0604020202020204" pitchFamily="34" charset="0"/>
            </a:endParaRPr>
          </a:p>
          <a:p>
            <a:pPr algn="ctr"/>
            <a:r>
              <a:rPr lang="en-US" altLang="ko-KR" sz="1400" b="1" dirty="0" smtClean="0">
                <a:solidFill>
                  <a:schemeClr val="tx1"/>
                </a:solidFill>
                <a:latin typeface="Arial" panose="020B0604020202020204" pitchFamily="34" charset="0"/>
                <a:cs typeface="Arial" panose="020B0604020202020204" pitchFamily="34" charset="0"/>
              </a:rPr>
              <a:t>result</a:t>
            </a:r>
            <a:endParaRPr lang="en-US" altLang="ko-KR" sz="1400" b="1" dirty="0">
              <a:solidFill>
                <a:schemeClr val="tx1"/>
              </a:solidFill>
              <a:latin typeface="Arial" panose="020B0604020202020204" pitchFamily="34" charset="0"/>
              <a:cs typeface="Arial" panose="020B0604020202020204" pitchFamily="34" charset="0"/>
            </a:endParaRPr>
          </a:p>
        </p:txBody>
      </p:sp>
      <p:sp>
        <p:nvSpPr>
          <p:cNvPr id="28" name="TextBox 52"/>
          <p:cNvSpPr txBox="1"/>
          <p:nvPr/>
        </p:nvSpPr>
        <p:spPr>
          <a:xfrm>
            <a:off x="2725969" y="4187731"/>
            <a:ext cx="741045" cy="243205"/>
          </a:xfrm>
          <a:prstGeom prst="rect">
            <a:avLst/>
          </a:prstGeom>
          <a:noFill/>
        </p:spPr>
        <p:txBody>
          <a:bodyPr wrap="none" rtlCol="0">
            <a:spAutoFit/>
          </a:bodyPr>
          <a:lstStyle/>
          <a:p>
            <a:pPr>
              <a:lnSpc>
                <a:spcPct val="90000"/>
              </a:lnSpc>
            </a:pPr>
            <a:r>
              <a:rPr lang="en-US" altLang="ko-KR" sz="1100" dirty="0" smtClean="0">
                <a:solidFill>
                  <a:srgbClr val="C00000"/>
                </a:solidFill>
                <a:latin typeface="Arial" panose="020B0604020202020204" pitchFamily="34" charset="0"/>
                <a:ea typeface="Malgun Gothic" panose="020B0503020000020004" charset="-127"/>
                <a:cs typeface="Arial" panose="020B0604020202020204" pitchFamily="34" charset="0"/>
              </a:rPr>
              <a:t>grid lines</a:t>
            </a:r>
            <a:endParaRPr lang="en-US" altLang="ko-KR" sz="1100" dirty="0" smtClean="0">
              <a:solidFill>
                <a:srgbClr val="C00000"/>
              </a:solidFill>
              <a:latin typeface="Arial" panose="020B0604020202020204" pitchFamily="34" charset="0"/>
              <a:ea typeface="Malgun Gothic" panose="020B0503020000020004" charset="-127"/>
              <a:cs typeface="Arial" panose="020B0604020202020204" pitchFamily="34" charset="0"/>
            </a:endParaRPr>
          </a:p>
        </p:txBody>
      </p:sp>
      <p:sp>
        <p:nvSpPr>
          <p:cNvPr id="29" name="TextBox 52"/>
          <p:cNvSpPr txBox="1"/>
          <p:nvPr/>
        </p:nvSpPr>
        <p:spPr>
          <a:xfrm>
            <a:off x="3886296" y="4184392"/>
            <a:ext cx="1372816" cy="394970"/>
          </a:xfrm>
          <a:prstGeom prst="rect">
            <a:avLst/>
          </a:prstGeom>
          <a:noFill/>
        </p:spPr>
        <p:txBody>
          <a:bodyPr wrap="square" rtlCol="0">
            <a:spAutoFit/>
          </a:bodyPr>
          <a:lstStyle>
            <a:defPPr>
              <a:defRPr lang="zh-CN"/>
            </a:defPPr>
            <a:lvl1pPr>
              <a:lnSpc>
                <a:spcPct val="90000"/>
              </a:lnSpc>
              <a:defRPr sz="1100">
                <a:solidFill>
                  <a:srgbClr val="C00000"/>
                </a:solidFill>
                <a:latin typeface="Arial" panose="020B0604020202020204" pitchFamily="34" charset="0"/>
                <a:ea typeface="Malgun Gothic" panose="020B0503020000020004" charset="-127"/>
                <a:cs typeface="Arial" panose="020B0604020202020204" pitchFamily="34" charset="0"/>
              </a:defRPr>
            </a:lvl1pPr>
          </a:lstStyle>
          <a:p>
            <a:r>
              <a:rPr lang="en-US" altLang="ko-KR" dirty="0"/>
              <a:t>Assign magnetic flux value to grids</a:t>
            </a:r>
            <a:endParaRPr lang="en-US" altLang="ko-KR" dirty="0"/>
          </a:p>
        </p:txBody>
      </p:sp>
      <p:sp>
        <p:nvSpPr>
          <p:cNvPr id="31" name="TextBox 52"/>
          <p:cNvSpPr txBox="1"/>
          <p:nvPr/>
        </p:nvSpPr>
        <p:spPr>
          <a:xfrm>
            <a:off x="5449976" y="4184392"/>
            <a:ext cx="1205772" cy="394970"/>
          </a:xfrm>
          <a:prstGeom prst="rect">
            <a:avLst/>
          </a:prstGeom>
          <a:noFill/>
        </p:spPr>
        <p:txBody>
          <a:bodyPr wrap="square" rtlCol="0">
            <a:spAutoFit/>
          </a:bodyPr>
          <a:lstStyle>
            <a:defPPr>
              <a:defRPr lang="zh-CN"/>
            </a:defPPr>
            <a:lvl1pPr>
              <a:lnSpc>
                <a:spcPct val="90000"/>
              </a:lnSpc>
              <a:defRPr sz="1100">
                <a:solidFill>
                  <a:srgbClr val="C00000"/>
                </a:solidFill>
                <a:latin typeface="Arial" panose="020B0604020202020204" pitchFamily="34" charset="0"/>
                <a:ea typeface="Malgun Gothic" panose="020B0503020000020004" charset="-127"/>
                <a:cs typeface="Arial" panose="020B0604020202020204" pitchFamily="34" charset="0"/>
              </a:defRPr>
            </a:lvl1pPr>
          </a:lstStyle>
          <a:p>
            <a:r>
              <a:rPr lang="en-US" altLang="ko-KR" dirty="0"/>
              <a:t>number of </a:t>
            </a:r>
            <a:r>
              <a:rPr lang="en-US" altLang="ko-KR" dirty="0" err="1"/>
              <a:t>isolines</a:t>
            </a:r>
            <a:endParaRPr lang="en-US" altLang="ko-KR" dirty="0"/>
          </a:p>
        </p:txBody>
      </p:sp>
      <p:sp>
        <p:nvSpPr>
          <p:cNvPr id="32" name="TextBox 52"/>
          <p:cNvSpPr txBox="1"/>
          <p:nvPr/>
        </p:nvSpPr>
        <p:spPr>
          <a:xfrm>
            <a:off x="4436361" y="5379916"/>
            <a:ext cx="1266144" cy="394970"/>
          </a:xfrm>
          <a:prstGeom prst="rect">
            <a:avLst/>
          </a:prstGeom>
          <a:noFill/>
        </p:spPr>
        <p:txBody>
          <a:bodyPr wrap="square" rtlCol="0">
            <a:spAutoFit/>
          </a:bodyPr>
          <a:lstStyle>
            <a:defPPr>
              <a:defRPr lang="zh-CN"/>
            </a:defPPr>
            <a:lvl1pPr>
              <a:lnSpc>
                <a:spcPct val="90000"/>
              </a:lnSpc>
              <a:defRPr sz="1100">
                <a:solidFill>
                  <a:srgbClr val="C00000"/>
                </a:solidFill>
                <a:latin typeface="Arial" panose="020B0604020202020204" pitchFamily="34" charset="0"/>
                <a:ea typeface="Malgun Gothic" panose="020B0503020000020004" charset="-127"/>
                <a:cs typeface="Arial" panose="020B0604020202020204" pitchFamily="34" charset="0"/>
              </a:defRPr>
            </a:lvl1pPr>
          </a:lstStyle>
          <a:p>
            <a:r>
              <a:rPr lang="en-US" altLang="ko-KR" dirty="0"/>
              <a:t>boundary magnetic flux</a:t>
            </a:r>
            <a:endParaRPr lang="en-US" altLang="ko-KR" dirty="0"/>
          </a:p>
        </p:txBody>
      </p:sp>
      <p:sp>
        <p:nvSpPr>
          <p:cNvPr id="37" name="TextBox 52"/>
          <p:cNvSpPr txBox="1"/>
          <p:nvPr/>
        </p:nvSpPr>
        <p:spPr>
          <a:xfrm>
            <a:off x="3039650" y="5382755"/>
            <a:ext cx="1266144" cy="243205"/>
          </a:xfrm>
          <a:prstGeom prst="rect">
            <a:avLst/>
          </a:prstGeom>
          <a:noFill/>
        </p:spPr>
        <p:txBody>
          <a:bodyPr wrap="square" rtlCol="0">
            <a:spAutoFit/>
          </a:bodyPr>
          <a:lstStyle>
            <a:defPPr>
              <a:defRPr lang="zh-CN"/>
            </a:defPPr>
            <a:lvl1pPr>
              <a:lnSpc>
                <a:spcPct val="90000"/>
              </a:lnSpc>
              <a:defRPr sz="1100">
                <a:solidFill>
                  <a:srgbClr val="C00000"/>
                </a:solidFill>
                <a:latin typeface="Arial" panose="020B0604020202020204" pitchFamily="34" charset="0"/>
                <a:ea typeface="Malgun Gothic" panose="020B0503020000020004" charset="-127"/>
                <a:cs typeface="Arial" panose="020B0604020202020204" pitchFamily="34" charset="0"/>
              </a:defRPr>
            </a:lvl1pPr>
          </a:lstStyle>
          <a:p>
            <a:r>
              <a:rPr lang="en-US" altLang="ko-KR" dirty="0"/>
              <a:t>rotation angle</a:t>
            </a:r>
            <a:endParaRPr lang="en-US" altLang="ko-KR" dirty="0"/>
          </a:p>
        </p:txBody>
      </p:sp>
      <p:sp>
        <p:nvSpPr>
          <p:cNvPr id="40" name="TextBox 52"/>
          <p:cNvSpPr txBox="1"/>
          <p:nvPr/>
        </p:nvSpPr>
        <p:spPr>
          <a:xfrm>
            <a:off x="1628984" y="5379916"/>
            <a:ext cx="1266028" cy="394970"/>
          </a:xfrm>
          <a:prstGeom prst="rect">
            <a:avLst/>
          </a:prstGeom>
          <a:noFill/>
        </p:spPr>
        <p:txBody>
          <a:bodyPr wrap="square" rtlCol="0">
            <a:spAutoFit/>
          </a:bodyPr>
          <a:lstStyle>
            <a:defPPr>
              <a:defRPr lang="zh-CN"/>
            </a:defPPr>
            <a:lvl1pPr>
              <a:lnSpc>
                <a:spcPct val="90000"/>
              </a:lnSpc>
              <a:defRPr sz="1100">
                <a:solidFill>
                  <a:srgbClr val="C00000"/>
                </a:solidFill>
                <a:latin typeface="Arial" panose="020B0604020202020204" pitchFamily="34" charset="0"/>
                <a:ea typeface="Malgun Gothic" panose="020B0503020000020004" charset="-127"/>
                <a:cs typeface="Arial" panose="020B0604020202020204" pitchFamily="34" charset="0"/>
              </a:defRPr>
            </a:lvl1pPr>
          </a:lstStyle>
          <a:p>
            <a:r>
              <a:rPr lang="en-US" altLang="ko-KR" dirty="0"/>
              <a:t>2D magnetic field visualization</a:t>
            </a:r>
            <a:endParaRPr lang="en-US" altLang="ko-KR" dirty="0"/>
          </a:p>
        </p:txBody>
      </p:sp>
      <p:sp>
        <p:nvSpPr>
          <p:cNvPr id="41" name="AutoShape 10"/>
          <p:cNvSpPr>
            <a:spLocks noChangeArrowheads="1"/>
          </p:cNvSpPr>
          <p:nvPr/>
        </p:nvSpPr>
        <p:spPr bwMode="auto">
          <a:xfrm rot="10800000" flipH="1">
            <a:off x="2320107" y="3796871"/>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2" name="AutoShape 10"/>
          <p:cNvSpPr>
            <a:spLocks noChangeArrowheads="1"/>
          </p:cNvSpPr>
          <p:nvPr/>
        </p:nvSpPr>
        <p:spPr bwMode="auto">
          <a:xfrm rot="10800000" flipH="1">
            <a:off x="3645438" y="3796871"/>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3" name="AutoShape 10"/>
          <p:cNvSpPr>
            <a:spLocks noChangeArrowheads="1"/>
          </p:cNvSpPr>
          <p:nvPr/>
        </p:nvSpPr>
        <p:spPr bwMode="auto">
          <a:xfrm rot="10800000" flipH="1">
            <a:off x="5013233" y="3787746"/>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4" name="AutoShape 10"/>
          <p:cNvSpPr>
            <a:spLocks noChangeArrowheads="1"/>
          </p:cNvSpPr>
          <p:nvPr/>
        </p:nvSpPr>
        <p:spPr bwMode="auto">
          <a:xfrm rot="16200000" flipH="1">
            <a:off x="6113566" y="4427471"/>
            <a:ext cx="501002" cy="94348"/>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5" name="AutoShape 10"/>
          <p:cNvSpPr>
            <a:spLocks noChangeArrowheads="1"/>
          </p:cNvSpPr>
          <p:nvPr/>
        </p:nvSpPr>
        <p:spPr bwMode="auto">
          <a:xfrm flipH="1">
            <a:off x="5366155" y="4973088"/>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6" name="AutoShape 10"/>
          <p:cNvSpPr>
            <a:spLocks noChangeArrowheads="1"/>
          </p:cNvSpPr>
          <p:nvPr/>
        </p:nvSpPr>
        <p:spPr bwMode="auto">
          <a:xfrm flipH="1">
            <a:off x="4020356" y="4977779"/>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47" name="AutoShape 10"/>
          <p:cNvSpPr>
            <a:spLocks noChangeArrowheads="1"/>
          </p:cNvSpPr>
          <p:nvPr/>
        </p:nvSpPr>
        <p:spPr bwMode="auto">
          <a:xfrm flipH="1">
            <a:off x="2683122" y="4973088"/>
            <a:ext cx="317530" cy="107165"/>
          </a:xfrm>
          <a:prstGeom prst="rightArrow">
            <a:avLst>
              <a:gd name="adj1" fmla="val 50000"/>
              <a:gd name="adj2" fmla="val 62233"/>
            </a:avLst>
          </a:prstGeom>
          <a:gradFill rotWithShape="0">
            <a:gsLst>
              <a:gs pos="0">
                <a:srgbClr val="95B3D7"/>
              </a:gs>
              <a:gs pos="50000">
                <a:srgbClr val="4F81BD"/>
              </a:gs>
              <a:gs pos="100000">
                <a:srgbClr val="95B3D7"/>
              </a:gs>
            </a:gsLst>
            <a:lin ang="5400000" scaled="1"/>
          </a:gradFill>
          <a:ln w="12700">
            <a:solidFill>
              <a:srgbClr val="4F81BD"/>
            </a:solidFill>
            <a:miter lim="800000"/>
          </a:ln>
          <a:effectLst>
            <a:outerShdw dist="28398" dir="3806097" algn="ctr" rotWithShape="0">
              <a:srgbClr val="243F60"/>
            </a:outerShdw>
          </a:effectLst>
        </p:spPr>
        <p:txBody>
          <a:bodyPr vert="horz" wrap="square" lIns="91440" tIns="45720" rIns="91440" bIns="45720" numCol="1" anchor="t" anchorCtr="0" compatLnSpc="1"/>
          <a:lstStyle/>
          <a:p>
            <a:pPr marL="0" marR="0" lvl="0" indent="0" algn="l" defTabSz="914400" rtl="0" eaLnBrk="1" fontAlgn="base" latinLnBrk="1" hangingPunct="1">
              <a:lnSpc>
                <a:spcPct val="100000"/>
              </a:lnSpc>
              <a:spcBef>
                <a:spcPct val="0"/>
              </a:spcBef>
              <a:spcAft>
                <a:spcPct val="0"/>
              </a:spcAft>
              <a:buClrTx/>
              <a:buSzTx/>
              <a:buFontTx/>
              <a:buNone/>
            </a:pPr>
            <a:endParaRPr kumimoji="1" lang="ko-KR" altLang="ko-KR" sz="105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pic>
        <p:nvPicPr>
          <p:cNvPr id="3" name="图片 2"/>
          <p:cNvPicPr>
            <a:picLocks noChangeAspect="1"/>
          </p:cNvPicPr>
          <p:nvPr/>
        </p:nvPicPr>
        <p:blipFill>
          <a:blip r:embed="rId1"/>
          <a:stretch>
            <a:fillRect/>
          </a:stretch>
        </p:blipFill>
        <p:spPr>
          <a:xfrm>
            <a:off x="7103745" y="2925445"/>
            <a:ext cx="3758565" cy="3183255"/>
          </a:xfrm>
          <a:prstGeom prst="rect">
            <a:avLst/>
          </a:prstGeom>
        </p:spPr>
      </p:pic>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a:spLocks noGrp="1"/>
          </p:cNvSpPr>
          <p:nvPr>
            <p:ph type="title"/>
          </p:nvPr>
        </p:nvSpPr>
        <p:spPr>
          <a:xfrm>
            <a:off x="1524000" y="0"/>
            <a:ext cx="9144000" cy="892175"/>
          </a:xfrm>
        </p:spPr>
        <p:txBody>
          <a:bodyPr/>
          <a:lstStyle/>
          <a:p>
            <a:r>
              <a:rPr lang="en-US" altLang="zh-CN" dirty="0" smtClean="0"/>
              <a:t>2D Magnetic Field</a:t>
            </a:r>
            <a:endParaRPr lang="en-US" dirty="0"/>
          </a:p>
        </p:txBody>
      </p:sp>
      <p:sp>
        <p:nvSpPr>
          <p:cNvPr id="10" name="TextBox 36"/>
          <p:cNvSpPr txBox="1"/>
          <p:nvPr/>
        </p:nvSpPr>
        <p:spPr>
          <a:xfrm>
            <a:off x="552826" y="1019210"/>
            <a:ext cx="2742779" cy="312420"/>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zh-CN"/>
            </a:defPPr>
            <a:lvl1pPr algn="ctr">
              <a:lnSpc>
                <a:spcPct val="90000"/>
              </a:lnSpc>
              <a:defRPr sz="1600" b="1">
                <a:solidFill>
                  <a:srgbClr val="0000FF"/>
                </a:solidFill>
                <a:latin typeface="Century Gothic" pitchFamily="34" charset="0"/>
                <a:ea typeface="Malgun Gothic" panose="020B0503020000020004" charset="-127"/>
                <a:cs typeface="Calibri" panose="020F0502020204030204" charset="0"/>
              </a:defRPr>
            </a:lvl1pPr>
          </a:lstStyle>
          <a:p>
            <a:r>
              <a:rPr lang="en-US" altLang="zh-CN" dirty="0" smtClean="0"/>
              <a:t>Contour of Magnetic Flux</a:t>
            </a:r>
            <a:endParaRPr lang="en-US" altLang="ko-KR" dirty="0"/>
          </a:p>
        </p:txBody>
      </p:sp>
      <p:sp>
        <p:nvSpPr>
          <p:cNvPr id="18" name="TextBox 36"/>
          <p:cNvSpPr txBox="1"/>
          <p:nvPr/>
        </p:nvSpPr>
        <p:spPr>
          <a:xfrm>
            <a:off x="5304155" y="996950"/>
            <a:ext cx="5671820" cy="312420"/>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zh-CN"/>
            </a:defPPr>
            <a:lvl1pPr algn="ctr">
              <a:lnSpc>
                <a:spcPct val="90000"/>
              </a:lnSpc>
              <a:defRPr sz="1600" b="1">
                <a:solidFill>
                  <a:srgbClr val="0000FF"/>
                </a:solidFill>
                <a:latin typeface="Century Gothic" pitchFamily="34" charset="0"/>
                <a:ea typeface="Malgun Gothic" panose="020B0503020000020004" charset="-127"/>
                <a:cs typeface="Calibri" panose="020F0502020204030204" charset="0"/>
              </a:defRPr>
            </a:lvl1pPr>
          </a:lstStyle>
          <a:p>
            <a:pPr algn="l"/>
            <a:r>
              <a:rPr lang="en-US" altLang="zh-CN" dirty="0"/>
              <a:t>Data Visualization in Virtual EAST</a:t>
            </a:r>
            <a:endParaRPr lang="en-US" altLang="ko-KR" dirty="0"/>
          </a:p>
        </p:txBody>
      </p:sp>
      <p:pic>
        <p:nvPicPr>
          <p:cNvPr id="2" name="图片 1"/>
          <p:cNvPicPr>
            <a:picLocks noChangeAspect="1"/>
          </p:cNvPicPr>
          <p:nvPr/>
        </p:nvPicPr>
        <p:blipFill>
          <a:blip r:embed="rId1"/>
          <a:stretch>
            <a:fillRect/>
          </a:stretch>
        </p:blipFill>
        <p:spPr>
          <a:xfrm>
            <a:off x="623570" y="1412875"/>
            <a:ext cx="2875280" cy="4624070"/>
          </a:xfrm>
          <a:prstGeom prst="rect">
            <a:avLst/>
          </a:prstGeom>
        </p:spPr>
      </p:pic>
      <p:pic>
        <p:nvPicPr>
          <p:cNvPr id="4" name="图片 3"/>
          <p:cNvPicPr>
            <a:picLocks noChangeAspect="1"/>
          </p:cNvPicPr>
          <p:nvPr/>
        </p:nvPicPr>
        <p:blipFill>
          <a:blip r:embed="rId2"/>
          <a:stretch>
            <a:fillRect/>
          </a:stretch>
        </p:blipFill>
        <p:spPr>
          <a:xfrm>
            <a:off x="3792220" y="1635125"/>
            <a:ext cx="7890510" cy="4205605"/>
          </a:xfrm>
          <a:prstGeom prst="rect">
            <a:avLst/>
          </a:prstGeom>
        </p:spPr>
      </p:pic>
      <p:sp>
        <p:nvSpPr>
          <p:cNvPr id="3" name="灯片编号占位符 2"/>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10795"/>
            <a:ext cx="12192000" cy="902970"/>
          </a:xfrm>
        </p:spPr>
        <p:txBody>
          <a:bodyPr/>
          <a:p>
            <a:r>
              <a:rPr lang="en-US" altLang="zh-CN"/>
              <a:t>Poincare plot of 3D magnetic field perturbations</a:t>
            </a:r>
            <a:endParaRPr lang="en-US" altLang="zh-CN"/>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pic>
        <p:nvPicPr>
          <p:cNvPr id="5" name="图片 4" descr="RMP3"/>
          <p:cNvPicPr>
            <a:picLocks noChangeAspect="1"/>
          </p:cNvPicPr>
          <p:nvPr/>
        </p:nvPicPr>
        <p:blipFill>
          <a:blip r:embed="rId1"/>
          <a:stretch>
            <a:fillRect/>
          </a:stretch>
        </p:blipFill>
        <p:spPr>
          <a:xfrm>
            <a:off x="3503930" y="1196975"/>
            <a:ext cx="2939415" cy="4371340"/>
          </a:xfrm>
          <a:prstGeom prst="rect">
            <a:avLst/>
          </a:prstGeom>
        </p:spPr>
      </p:pic>
      <p:pic>
        <p:nvPicPr>
          <p:cNvPr id="7" name="图片 6"/>
          <p:cNvPicPr>
            <a:picLocks noChangeAspect="1"/>
          </p:cNvPicPr>
          <p:nvPr/>
        </p:nvPicPr>
        <p:blipFill>
          <a:blip r:embed="rId2"/>
          <a:stretch>
            <a:fillRect/>
          </a:stretch>
        </p:blipFill>
        <p:spPr>
          <a:xfrm>
            <a:off x="263525" y="1268730"/>
            <a:ext cx="2821305" cy="4659630"/>
          </a:xfrm>
          <a:prstGeom prst="rect">
            <a:avLst/>
          </a:prstGeom>
        </p:spPr>
      </p:pic>
      <p:sp>
        <p:nvSpPr>
          <p:cNvPr id="8" name="文本框 7"/>
          <p:cNvSpPr txBox="1"/>
          <p:nvPr/>
        </p:nvSpPr>
        <p:spPr>
          <a:xfrm>
            <a:off x="6494780" y="1196340"/>
            <a:ext cx="5329555" cy="3969385"/>
          </a:xfrm>
          <a:prstGeom prst="rect">
            <a:avLst/>
          </a:prstGeom>
        </p:spPr>
        <p:txBody>
          <a:bodyPr wrap="square">
            <a:spAutoFit/>
          </a:bodyPr>
          <a:p>
            <a:pPr marL="285750" lvl="1" indent="-285750" algn="just" eaLnBrk="1" latinLnBrk="0" hangingPunct="1">
              <a:spcBef>
                <a:spcPts val="0"/>
              </a:spcBef>
              <a:buClr>
                <a:srgbClr val="0C2D84"/>
              </a:buClr>
              <a:buSzTx/>
              <a:buFont typeface="Wingdings" panose="05000000000000000000" charset="0"/>
              <a:buChar char="Ø"/>
            </a:pPr>
            <a:r>
              <a:rPr lang="en-US" altLang="zh-CN" sz="1800" dirty="0" smtClean="0">
                <a:latin typeface="Century Gothic" pitchFamily="34" charset="0"/>
              </a:rPr>
              <a:t>Under ideal condition, the magnetic flux surface in tokamak is nested torus and toroidal axisymmetric.</a:t>
            </a:r>
            <a:endParaRPr lang="en-US" altLang="zh-CN" sz="1800" dirty="0" smtClean="0">
              <a:latin typeface="Century Gothic" pitchFamily="34" charset="0"/>
            </a:endParaRPr>
          </a:p>
          <a:p>
            <a:pPr marL="285750" lvl="1" indent="-285750" algn="just" eaLnBrk="1" latinLnBrk="0" hangingPunct="1">
              <a:spcBef>
                <a:spcPts val="0"/>
              </a:spcBef>
              <a:buClr>
                <a:srgbClr val="0C2D84"/>
              </a:buClr>
              <a:buSzTx/>
              <a:buFont typeface="Wingdings" panose="05000000000000000000" charset="0"/>
              <a:buChar char="Ø"/>
            </a:pPr>
            <a:r>
              <a:rPr lang="en-US" altLang="zh-CN" sz="1800" dirty="0" smtClean="0">
                <a:latin typeface="Century Gothic" pitchFamily="34" charset="0"/>
              </a:rPr>
              <a:t>With the resonant magnetic perturabion (RMP) application, the 3D magnetic topology is changed and the magnetic field became toroidal asymmetry. </a:t>
            </a:r>
            <a:endParaRPr lang="en-US" altLang="zh-CN" sz="1800" dirty="0" smtClean="0">
              <a:latin typeface="Century Gothic" pitchFamily="34" charset="0"/>
            </a:endParaRPr>
          </a:p>
          <a:p>
            <a:pPr marL="0" lvl="1" indent="0" algn="just" eaLnBrk="1" latinLnBrk="0" hangingPunct="1">
              <a:spcBef>
                <a:spcPts val="0"/>
              </a:spcBef>
              <a:buClr>
                <a:srgbClr val="0C2D84"/>
              </a:buClr>
              <a:buSzTx/>
              <a:buNone/>
            </a:pPr>
            <a:r>
              <a:rPr lang="en-US" altLang="zh-CN" sz="1800" dirty="0" smtClean="0">
                <a:latin typeface="Century Gothic" pitchFamily="34" charset="0"/>
              </a:rPr>
              <a:t>1) The radial perturbed fields broke the rational surfaces to create island chains; </a:t>
            </a:r>
            <a:endParaRPr lang="en-US" altLang="zh-CN" sz="1800" dirty="0" smtClean="0">
              <a:latin typeface="Century Gothic" pitchFamily="34" charset="0"/>
            </a:endParaRPr>
          </a:p>
          <a:p>
            <a:pPr marL="0" lvl="1" indent="0" algn="just" eaLnBrk="1" latinLnBrk="0" hangingPunct="1">
              <a:spcBef>
                <a:spcPts val="0"/>
              </a:spcBef>
              <a:buClr>
                <a:srgbClr val="0C2D84"/>
              </a:buClr>
              <a:buSzTx/>
              <a:buNone/>
            </a:pPr>
            <a:r>
              <a:rPr lang="en-US" altLang="zh-CN" sz="1800" dirty="0" smtClean="0">
                <a:latin typeface="Century Gothic" pitchFamily="34" charset="0"/>
              </a:rPr>
              <a:t>2)the overlapped island chains in the edge creat a stochastic layer; </a:t>
            </a:r>
            <a:endParaRPr lang="en-US" altLang="zh-CN" sz="1800" dirty="0" smtClean="0">
              <a:latin typeface="Century Gothic" pitchFamily="34" charset="0"/>
            </a:endParaRPr>
          </a:p>
          <a:p>
            <a:pPr marL="0" lvl="1" indent="0" algn="just" eaLnBrk="1" latinLnBrk="0" hangingPunct="1">
              <a:spcBef>
                <a:spcPts val="0"/>
              </a:spcBef>
              <a:buClr>
                <a:srgbClr val="0C2D84"/>
              </a:buClr>
              <a:buSzTx/>
              <a:buNone/>
            </a:pPr>
            <a:r>
              <a:rPr lang="en-US" altLang="zh-CN" sz="1800" dirty="0" smtClean="0">
                <a:latin typeface="Century Gothic" pitchFamily="34" charset="0"/>
              </a:rPr>
              <a:t>3) the perturbed invariant manifolds of the separatrix creat homoclinic tangels around the X-point.</a:t>
            </a:r>
            <a:endParaRPr lang="en-US" altLang="zh-CN" sz="1800" dirty="0" smtClean="0">
              <a:latin typeface="Century Gothic" pitchFamily="34" charset="0"/>
            </a:endParaRPr>
          </a:p>
        </p:txBody>
      </p:sp>
      <p:sp>
        <p:nvSpPr>
          <p:cNvPr id="9" name="文本框 8"/>
          <p:cNvSpPr txBox="1"/>
          <p:nvPr/>
        </p:nvSpPr>
        <p:spPr>
          <a:xfrm>
            <a:off x="5375910" y="5451475"/>
            <a:ext cx="6619875" cy="645160"/>
          </a:xfrm>
          <a:prstGeom prst="rect">
            <a:avLst/>
          </a:prstGeom>
          <a:noFill/>
        </p:spPr>
        <p:txBody>
          <a:bodyPr wrap="square" rtlCol="0" anchor="t">
            <a:spAutoFit/>
          </a:bodyPr>
          <a:p>
            <a:r>
              <a:rPr lang="zh-CN" altLang="en-US"/>
              <a:t>【</a:t>
            </a:r>
            <a:r>
              <a:rPr lang="en-US" altLang="zh-CN"/>
              <a:t>M. Jia et al 2018 Nucl. Fusion 58 046015</a:t>
            </a:r>
            <a:r>
              <a:rPr lang="zh-CN" altLang="en-US"/>
              <a:t>】</a:t>
            </a:r>
            <a:endParaRPr lang="zh-CN" altLang="en-US"/>
          </a:p>
          <a:p>
            <a:r>
              <a:rPr lang="zh-CN" altLang="en-US"/>
              <a:t>【</a:t>
            </a:r>
            <a:r>
              <a:rPr lang="en-US" altLang="zh-CN"/>
              <a:t>M. Jia et al 2016 Plasma Phys. Control. Fusion, 58 055010</a:t>
            </a:r>
            <a:r>
              <a:rPr lang="zh-CN" altLang="en-US"/>
              <a:t>】</a:t>
            </a: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0" y="0"/>
            <a:ext cx="12192000" cy="892175"/>
          </a:xfrm>
        </p:spPr>
        <p:txBody>
          <a:bodyPr/>
          <a:p>
            <a:r>
              <a:rPr lang="en-US" altLang="zh-CN">
                <a:sym typeface="+mn-ea"/>
              </a:rPr>
              <a:t>Poincare plot of 3D magnetic field perturbations</a:t>
            </a:r>
            <a:endParaRPr lang="zh-CN" altLang="en-US"/>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
        <p:nvSpPr>
          <p:cNvPr id="6" name="文本框 5"/>
          <p:cNvSpPr txBox="1"/>
          <p:nvPr/>
        </p:nvSpPr>
        <p:spPr>
          <a:xfrm>
            <a:off x="335915" y="4591050"/>
            <a:ext cx="5412105" cy="1523365"/>
          </a:xfrm>
          <a:prstGeom prst="rect">
            <a:avLst/>
          </a:prstGeom>
          <a:noFill/>
        </p:spPr>
        <p:txBody>
          <a:bodyPr wrap="square" rtlCol="0" anchor="t">
            <a:noAutofit/>
          </a:bodyPr>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The figure shows an example of combined geometry of the machine and the 3D magnetic topology, represented by a Poincare Plot on one toroidal position of the resonant magnetic perturbation application in EAST. </a:t>
            </a:r>
            <a:endParaRPr lang="en-US" altLang="zh-CN" sz="1800" dirty="0" smtClean="0">
              <a:latin typeface="Century Gothic" pitchFamily="34" charset="0"/>
              <a:sym typeface="+mn-ea"/>
            </a:endParaRPr>
          </a:p>
        </p:txBody>
      </p:sp>
      <p:pic>
        <p:nvPicPr>
          <p:cNvPr id="3" name="图片 2" descr="磁扰动-动态动画 00_00_00-00_00_30"/>
          <p:cNvPicPr>
            <a:picLocks noChangeAspect="1"/>
          </p:cNvPicPr>
          <p:nvPr/>
        </p:nvPicPr>
        <p:blipFill>
          <a:blip r:embed="rId1"/>
          <a:stretch>
            <a:fillRect/>
          </a:stretch>
        </p:blipFill>
        <p:spPr>
          <a:xfrm>
            <a:off x="1127760" y="981075"/>
            <a:ext cx="4403725" cy="3467735"/>
          </a:xfrm>
          <a:prstGeom prst="rect">
            <a:avLst/>
          </a:prstGeom>
        </p:spPr>
      </p:pic>
      <p:sp>
        <p:nvSpPr>
          <p:cNvPr id="7" name="文本框 6"/>
          <p:cNvSpPr txBox="1"/>
          <p:nvPr/>
        </p:nvSpPr>
        <p:spPr>
          <a:xfrm>
            <a:off x="5912485" y="4509135"/>
            <a:ext cx="6096000" cy="1476375"/>
          </a:xfrm>
          <a:prstGeom prst="rect">
            <a:avLst/>
          </a:prstGeom>
          <a:noFill/>
        </p:spPr>
        <p:txBody>
          <a:bodyPr wrap="square" rtlCol="0" anchor="t">
            <a:spAutoFit/>
          </a:bodyPr>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endParaRPr lang="en-US" altLang="zh-CN" sz="1800" dirty="0" smtClean="0">
              <a:latin typeface="Century Gothic" pitchFamily="34" charset="0"/>
              <a:sym typeface="+mn-ea"/>
            </a:endParaRPr>
          </a:p>
          <a:p>
            <a:pPr marL="0" lvl="1" indent="457200" algn="just" eaLnBrk="1" latinLnBrk="0" hangingPunct="1">
              <a:spcBef>
                <a:spcPts val="0"/>
              </a:spcBef>
              <a:buClr>
                <a:srgbClr val="0C2D84"/>
              </a:buClr>
              <a:buSzTx/>
              <a:buFont typeface="Lucida Grande"/>
              <a:buChar char="–"/>
              <a:extLst>
                <a:ext uri="{35155182-B16C-46BC-9424-99874614C6A1}">
                  <wpsdc:indentchars xmlns:wpsdc="http://www.wps.cn/officeDocument/2017/drawingmlCustomData" val="200" checksum="59296752"/>
                </a:ext>
              </a:extLst>
            </a:pPr>
            <a:r>
              <a:rPr lang="en-US" altLang="zh-CN" sz="1800" dirty="0" smtClean="0">
                <a:latin typeface="Century Gothic" pitchFamily="34" charset="0"/>
                <a:sym typeface="+mn-ea"/>
              </a:rPr>
              <a:t>The visulization of the 3D magnetic topology in the machine provide an intuitive background which can help researchers analyse other experimental observations.</a:t>
            </a:r>
            <a:endParaRPr lang="en-US" altLang="zh-CN" sz="1800" dirty="0" smtClean="0">
              <a:latin typeface="Century Gothic" pitchFamily="34" charset="0"/>
              <a:sym typeface="+mn-ea"/>
            </a:endParaRPr>
          </a:p>
        </p:txBody>
      </p:sp>
      <p:pic>
        <p:nvPicPr>
          <p:cNvPr id="8" name="图片 7"/>
          <p:cNvPicPr>
            <a:picLocks noChangeAspect="1"/>
          </p:cNvPicPr>
          <p:nvPr/>
        </p:nvPicPr>
        <p:blipFill>
          <a:blip r:embed="rId2"/>
          <a:stretch>
            <a:fillRect/>
          </a:stretch>
        </p:blipFill>
        <p:spPr>
          <a:xfrm>
            <a:off x="6600190" y="1412875"/>
            <a:ext cx="4500880" cy="242887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2192000" cy="892175"/>
          </a:xfrm>
        </p:spPr>
        <p:txBody>
          <a:bodyPr/>
          <a:lstStyle/>
          <a:p>
            <a:r>
              <a:rPr lang="en-US" dirty="0" smtClean="0"/>
              <a:t>OUTLINE</a:t>
            </a:r>
            <a:endParaRPr lang="en-US" dirty="0"/>
          </a:p>
        </p:txBody>
      </p:sp>
      <p:sp>
        <p:nvSpPr>
          <p:cNvPr id="3" name="内容占位符 2"/>
          <p:cNvSpPr>
            <a:spLocks noGrp="1"/>
          </p:cNvSpPr>
          <p:nvPr>
            <p:ph idx="1"/>
          </p:nvPr>
        </p:nvSpPr>
        <p:spPr>
          <a:xfrm>
            <a:off x="1775520" y="908050"/>
            <a:ext cx="8712968" cy="5329262"/>
          </a:xfrm>
        </p:spPr>
        <p:txBody>
          <a:bodyPr/>
          <a:lstStyle/>
          <a:p>
            <a:r>
              <a:rPr lang="en-US" dirty="0" smtClean="0">
                <a:solidFill>
                  <a:schemeClr val="bg2"/>
                </a:solidFill>
              </a:rPr>
              <a:t>Motivation</a:t>
            </a:r>
            <a:endParaRPr lang="en-US" dirty="0" smtClean="0">
              <a:solidFill>
                <a:schemeClr val="bg2"/>
              </a:solidFill>
            </a:endParaRPr>
          </a:p>
          <a:p>
            <a:pPr lvl="1"/>
            <a:r>
              <a:rPr lang="en-US" sz="1800" dirty="0" smtClean="0">
                <a:solidFill>
                  <a:schemeClr val="bg2"/>
                </a:solidFill>
              </a:rPr>
              <a:t>Integration the </a:t>
            </a:r>
            <a:r>
              <a:rPr lang="en-US" altLang="zh-CN" sz="1800" dirty="0" smtClean="0">
                <a:solidFill>
                  <a:schemeClr val="bg2"/>
                </a:solidFill>
              </a:rPr>
              <a:t>visualization </a:t>
            </a:r>
            <a:r>
              <a:rPr lang="en-US" sz="1800" dirty="0" smtClean="0">
                <a:solidFill>
                  <a:schemeClr val="bg2"/>
                </a:solidFill>
              </a:rPr>
              <a:t>of data with EAST model</a:t>
            </a:r>
            <a:endParaRPr lang="en-US" sz="1800" dirty="0" smtClean="0">
              <a:solidFill>
                <a:schemeClr val="bg2"/>
              </a:solidFill>
            </a:endParaRPr>
          </a:p>
          <a:p>
            <a:pPr lvl="1"/>
            <a:r>
              <a:rPr lang="en-US" altLang="zh-CN" sz="1800" dirty="0" smtClean="0">
                <a:solidFill>
                  <a:schemeClr val="bg2"/>
                </a:solidFill>
              </a:rPr>
              <a:t>The procedure for the visualization of EAST</a:t>
            </a:r>
            <a:endParaRPr lang="en-US" altLang="zh-CN" sz="1800" dirty="0" smtClean="0">
              <a:solidFill>
                <a:schemeClr val="bg2"/>
              </a:solidFill>
            </a:endParaRPr>
          </a:p>
          <a:p>
            <a:pPr lvl="1"/>
            <a:r>
              <a:rPr lang="en-US" altLang="zh-CN" sz="1800" dirty="0" smtClean="0">
                <a:solidFill>
                  <a:schemeClr val="bg2"/>
                </a:solidFill>
              </a:rPr>
              <a:t>The previous work about virtual EAST</a:t>
            </a:r>
            <a:endParaRPr lang="en-US" altLang="zh-CN" sz="1800" dirty="0" smtClean="0">
              <a:solidFill>
                <a:schemeClr val="bg2"/>
              </a:solidFill>
            </a:endParaRPr>
          </a:p>
          <a:p>
            <a:r>
              <a:rPr lang="en-US" dirty="0" smtClean="0">
                <a:solidFill>
                  <a:schemeClr val="bg2"/>
                </a:solidFill>
              </a:rPr>
              <a:t>Virtual Tokamak System</a:t>
            </a:r>
            <a:endParaRPr lang="en-US" dirty="0" smtClean="0">
              <a:solidFill>
                <a:schemeClr val="bg2"/>
              </a:solidFill>
            </a:endParaRPr>
          </a:p>
          <a:p>
            <a:pPr lvl="1"/>
            <a:r>
              <a:rPr lang="en-US" altLang="zh-CN" sz="1800" dirty="0" smtClean="0">
                <a:solidFill>
                  <a:schemeClr val="bg2"/>
                </a:solidFill>
              </a:rPr>
              <a:t>Platform architecture</a:t>
            </a:r>
            <a:endParaRPr lang="en-US" altLang="zh-CN" sz="1800" dirty="0" smtClean="0">
              <a:solidFill>
                <a:schemeClr val="bg2"/>
              </a:solidFill>
            </a:endParaRPr>
          </a:p>
          <a:p>
            <a:pPr lvl="1"/>
            <a:r>
              <a:rPr lang="en-US" altLang="zh-CN" sz="1800" dirty="0" smtClean="0">
                <a:solidFill>
                  <a:schemeClr val="bg2"/>
                </a:solidFill>
              </a:rPr>
              <a:t>Underlying framework</a:t>
            </a:r>
            <a:endParaRPr lang="en-US" altLang="zh-CN" sz="1800" dirty="0" smtClean="0">
              <a:solidFill>
                <a:schemeClr val="bg2"/>
              </a:solidFill>
            </a:endParaRPr>
          </a:p>
          <a:p>
            <a:pPr marL="342900" lvl="1" indent="-342900">
              <a:spcBef>
                <a:spcPts val="400"/>
              </a:spcBef>
              <a:spcAft>
                <a:spcPts val="300"/>
              </a:spcAft>
              <a:buChar char="•"/>
            </a:pPr>
            <a:r>
              <a:rPr lang="en-US" sz="2400" b="1" dirty="0" smtClean="0">
                <a:solidFill>
                  <a:schemeClr val="bg2"/>
                </a:solidFill>
                <a:cs typeface="Verdana" panose="020B0604030504040204" pitchFamily="34" charset="0"/>
              </a:rPr>
              <a:t>Data </a:t>
            </a:r>
            <a:r>
              <a:rPr lang="en-US" sz="2400" b="1" dirty="0">
                <a:solidFill>
                  <a:schemeClr val="bg2"/>
                </a:solidFill>
                <a:cs typeface="Verdana" panose="020B0604030504040204" pitchFamily="34" charset="0"/>
              </a:rPr>
              <a:t>Visualization in Virtual Tokamak</a:t>
            </a:r>
            <a:endParaRPr lang="en-US" sz="2400" b="1" dirty="0" smtClean="0">
              <a:solidFill>
                <a:schemeClr val="bg2"/>
              </a:solidFill>
              <a:cs typeface="Verdana" panose="020B0604030504040204" pitchFamily="34" charset="0"/>
            </a:endParaRPr>
          </a:p>
          <a:p>
            <a:pPr lvl="1"/>
            <a:r>
              <a:rPr lang="en-US" altLang="zh-CN" sz="1800" dirty="0" smtClean="0">
                <a:solidFill>
                  <a:schemeClr val="bg2"/>
                </a:solidFill>
              </a:rPr>
              <a:t>Magnetic field visualization</a:t>
            </a:r>
            <a:endParaRPr lang="en-US" altLang="zh-CN" sz="1800" dirty="0" smtClean="0">
              <a:solidFill>
                <a:schemeClr val="bg2"/>
              </a:solidFill>
            </a:endParaRPr>
          </a:p>
          <a:p>
            <a:pPr lvl="1"/>
            <a:r>
              <a:rPr lang="en-US" sz="1800" dirty="0" smtClean="0">
                <a:solidFill>
                  <a:schemeClr val="bg2"/>
                </a:solidFill>
              </a:rPr>
              <a:t>2D magnetic field</a:t>
            </a:r>
            <a:endParaRPr lang="en-US" sz="1800" dirty="0" smtClean="0">
              <a:solidFill>
                <a:schemeClr val="bg2"/>
              </a:solidFill>
            </a:endParaRPr>
          </a:p>
          <a:p>
            <a:pPr lvl="1"/>
            <a:r>
              <a:rPr lang="en-US" altLang="zh-CN" sz="1800" dirty="0" smtClean="0">
                <a:solidFill>
                  <a:schemeClr val="bg2"/>
                </a:solidFill>
              </a:rPr>
              <a:t>Poincare plot of 3D magnetic field perturbations</a:t>
            </a:r>
            <a:r>
              <a:rPr lang="en-US" sz="1800" dirty="0" smtClean="0">
                <a:solidFill>
                  <a:schemeClr val="bg2"/>
                </a:solidFill>
              </a:rPr>
              <a:t> </a:t>
            </a:r>
            <a:endParaRPr lang="en-US" sz="1800" dirty="0">
              <a:solidFill>
                <a:schemeClr val="bg2"/>
              </a:solidFill>
            </a:endParaRPr>
          </a:p>
          <a:p>
            <a:pPr marL="342900" lvl="1" indent="-342900">
              <a:spcBef>
                <a:spcPts val="400"/>
              </a:spcBef>
              <a:spcAft>
                <a:spcPts val="300"/>
              </a:spcAft>
              <a:buChar char="•"/>
            </a:pPr>
            <a:r>
              <a:rPr lang="en-US" sz="2400" b="1" dirty="0" smtClean="0">
                <a:cs typeface="Verdana" panose="020B0604030504040204" pitchFamily="34" charset="0"/>
              </a:rPr>
              <a:t>Summary</a:t>
            </a:r>
            <a:endParaRPr lang="en-US" sz="2400" b="1" dirty="0">
              <a:cs typeface="Verdana" panose="020B0604030504040204" pitchFamily="34" charset="0"/>
            </a:endParaRPr>
          </a:p>
        </p:txBody>
      </p:sp>
      <p:sp>
        <p:nvSpPr>
          <p:cNvPr id="4" name="灯片编号占位符 3"/>
          <p:cNvSpPr>
            <a:spLocks noGrp="1"/>
          </p:cNvSpPr>
          <p:nvPr>
            <p:ph type="sldNum" sz="quarter" idx="10"/>
          </p:nvPr>
        </p:nvSpPr>
        <p:spPr>
          <a:xfrm>
            <a:off x="11601451" y="6381750"/>
            <a:ext cx="590549" cy="476250"/>
          </a:xfrm>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2192000" cy="892175"/>
          </a:xfrm>
        </p:spPr>
        <p:txBody>
          <a:bodyPr/>
          <a:lstStyle/>
          <a:p>
            <a:r>
              <a:rPr lang="en-US" dirty="0" smtClean="0"/>
              <a:t>Summary</a:t>
            </a:r>
            <a:endParaRPr lang="en-US" dirty="0"/>
          </a:p>
        </p:txBody>
      </p:sp>
      <p:sp>
        <p:nvSpPr>
          <p:cNvPr id="3" name="内容占位符 2"/>
          <p:cNvSpPr>
            <a:spLocks noGrp="1"/>
          </p:cNvSpPr>
          <p:nvPr>
            <p:ph idx="1"/>
          </p:nvPr>
        </p:nvSpPr>
        <p:spPr>
          <a:xfrm>
            <a:off x="1225550" y="1124585"/>
            <a:ext cx="9697720" cy="4968875"/>
          </a:xfrm>
        </p:spPr>
        <p:txBody>
          <a:bodyPr/>
          <a:lstStyle/>
          <a:p>
            <a:pPr>
              <a:spcBef>
                <a:spcPts val="0"/>
              </a:spcBef>
              <a:spcAft>
                <a:spcPts val="0"/>
              </a:spcAft>
            </a:pPr>
            <a:r>
              <a:rPr lang="en-US" altLang="zh-CN" dirty="0"/>
              <a:t>Data visualization of Magnetic field visualization, 2D </a:t>
            </a:r>
            <a:r>
              <a:rPr lang="en-US" altLang="zh-CN" dirty="0">
                <a:sym typeface="+mn-ea"/>
              </a:rPr>
              <a:t>Magnetic field</a:t>
            </a:r>
            <a:r>
              <a:rPr lang="en-US" altLang="zh-CN" dirty="0" smtClean="0"/>
              <a:t> </a:t>
            </a:r>
            <a:r>
              <a:rPr lang="en-US" altLang="zh-CN" dirty="0"/>
              <a:t>and Poincare plot of 3D magnetic field perturbations </a:t>
            </a:r>
            <a:r>
              <a:rPr lang="en-US" altLang="zh-CN" dirty="0" smtClean="0"/>
              <a:t>was completed</a:t>
            </a:r>
            <a:r>
              <a:rPr lang="en-US" altLang="zh-CN" dirty="0"/>
              <a:t> </a:t>
            </a:r>
            <a:r>
              <a:rPr lang="en-US" altLang="zh-CN" dirty="0" smtClean="0"/>
              <a:t>and integrated </a:t>
            </a:r>
            <a:r>
              <a:rPr lang="en-US" altLang="zh-CN" dirty="0"/>
              <a:t>into virtual tokamak </a:t>
            </a:r>
            <a:r>
              <a:rPr lang="en-US" altLang="zh-CN" dirty="0" smtClean="0"/>
              <a:t>system.</a:t>
            </a:r>
            <a:endParaRPr lang="en-US" altLang="zh-CN" dirty="0" smtClean="0"/>
          </a:p>
          <a:p>
            <a:pPr>
              <a:spcBef>
                <a:spcPts val="0"/>
              </a:spcBef>
              <a:spcAft>
                <a:spcPts val="0"/>
              </a:spcAft>
            </a:pPr>
            <a:endParaRPr lang="en-US" altLang="zh-CN" dirty="0"/>
          </a:p>
          <a:p>
            <a:pPr>
              <a:spcBef>
                <a:spcPts val="0"/>
              </a:spcBef>
              <a:spcAft>
                <a:spcPts val="0"/>
              </a:spcAft>
            </a:pPr>
            <a:r>
              <a:rPr lang="en-US" dirty="0" smtClean="0"/>
              <a:t>Detailed </a:t>
            </a:r>
            <a:r>
              <a:rPr lang="en-US" dirty="0"/>
              <a:t>data processing procedure and visualization steps were </a:t>
            </a:r>
            <a:r>
              <a:rPr lang="en-US" dirty="0" smtClean="0"/>
              <a:t>specified.</a:t>
            </a:r>
            <a:endParaRPr lang="en-US" dirty="0" smtClean="0"/>
          </a:p>
          <a:p>
            <a:pPr>
              <a:spcBef>
                <a:spcPts val="0"/>
              </a:spcBef>
              <a:spcAft>
                <a:spcPts val="0"/>
              </a:spcAft>
            </a:pPr>
            <a:endParaRPr lang="en-US" dirty="0" smtClean="0"/>
          </a:p>
          <a:p>
            <a:pPr>
              <a:spcBef>
                <a:spcPts val="0"/>
              </a:spcBef>
              <a:spcAft>
                <a:spcPts val="0"/>
              </a:spcAft>
            </a:pPr>
            <a:r>
              <a:rPr lang="en-US" altLang="zh-CN" dirty="0" smtClean="0"/>
              <a:t>Additional </a:t>
            </a:r>
            <a:r>
              <a:rPr lang="en-US" dirty="0"/>
              <a:t>data visualization will be realized and added to the virtual environment. </a:t>
            </a:r>
            <a:endParaRPr lang="en-US" dirty="0" smtClean="0"/>
          </a:p>
          <a:p>
            <a:pPr>
              <a:spcBef>
                <a:spcPts val="0"/>
              </a:spcBef>
              <a:spcAft>
                <a:spcPts val="0"/>
              </a:spcAft>
            </a:pPr>
            <a:endParaRPr lang="en-US" dirty="0" smtClean="0"/>
          </a:p>
          <a:p>
            <a:pPr>
              <a:spcBef>
                <a:spcPts val="0"/>
              </a:spcBef>
              <a:spcAft>
                <a:spcPts val="0"/>
              </a:spcAft>
            </a:pPr>
            <a:r>
              <a:rPr lang="en-US" dirty="0"/>
              <a:t>Experiment data will be fetched from the database and rendered in real-time.</a:t>
            </a:r>
            <a:endParaRPr lang="en-US" dirty="0" smtClean="0"/>
          </a:p>
        </p:txBody>
      </p:sp>
      <p:sp>
        <p:nvSpPr>
          <p:cNvPr id="4" name="灯片编号占位符 3"/>
          <p:cNvSpPr>
            <a:spLocks noGrp="1"/>
          </p:cNvSpPr>
          <p:nvPr>
            <p:ph type="sldNum" sz="quarter" idx="10"/>
          </p:nvPr>
        </p:nvSpPr>
        <p:spPr/>
        <p:txBody>
          <a:bodyPr/>
          <a:p>
            <a:pPr>
              <a:defRPr/>
            </a:pPr>
            <a:fld id="{031D06F1-0282-A64A-AE15-C1C822BDAB7B}" type="slidenum">
              <a:rPr lang="en-US" altLang="zh-CN"/>
            </a:fld>
            <a:endParaRPr lang="en-US" altLang="zh-CN"/>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AST plasma control_tm2011">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EAST plasma control_tm2011.potx</Template>
  <TotalTime>0</TotalTime>
  <Words>7064</Words>
  <Application>WPS 演示</Application>
  <PresentationFormat>全屏显示(4:3)</PresentationFormat>
  <Paragraphs>268</Paragraphs>
  <Slides>19</Slides>
  <Notes>3</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19</vt:i4>
      </vt:variant>
    </vt:vector>
  </HeadingPairs>
  <TitlesOfParts>
    <vt:vector size="42" baseType="lpstr">
      <vt:lpstr>Arial</vt:lpstr>
      <vt:lpstr>宋体</vt:lpstr>
      <vt:lpstr>Wingdings</vt:lpstr>
      <vt:lpstr>Arial Black</vt:lpstr>
      <vt:lpstr>黑体</vt:lpstr>
      <vt:lpstr>华文中宋</vt:lpstr>
      <vt:lpstr>华文中宋</vt:lpstr>
      <vt:lpstr>Century Gothic</vt:lpstr>
      <vt:lpstr>Verdana</vt:lpstr>
      <vt:lpstr>Arial Unicode MS</vt:lpstr>
      <vt:lpstr>Lucida Grande</vt:lpstr>
      <vt:lpstr>Times New Roman</vt:lpstr>
      <vt:lpstr>MS Mincho</vt:lpstr>
      <vt:lpstr>Yu Gothic</vt:lpstr>
      <vt:lpstr>Calibri</vt:lpstr>
      <vt:lpstr>Malgun Gothic</vt:lpstr>
      <vt:lpstr>굴림</vt:lpstr>
      <vt:lpstr>Wingdings</vt:lpstr>
      <vt:lpstr>微软雅黑</vt:lpstr>
      <vt:lpstr>Arial Unicode MS</vt:lpstr>
      <vt:lpstr>Lucida Casual Regular</vt:lpstr>
      <vt:lpstr>Ms.Luce</vt:lpstr>
      <vt:lpstr>EAST plasma control_tm2011</vt:lpstr>
      <vt:lpstr>Design and Implementation of 3 Dimensional Data Visualization in Virtual Tokamak</vt:lpstr>
      <vt:lpstr>OUTLINE</vt:lpstr>
      <vt:lpstr>Integration the visualization of data with EAST model</vt:lpstr>
      <vt:lpstr>The procedure for the visualization of EAST</vt:lpstr>
      <vt:lpstr>The previous work about virtual EAST</vt:lpstr>
      <vt:lpstr>OUTLINE</vt:lpstr>
      <vt:lpstr>Platform architecture</vt:lpstr>
      <vt:lpstr>Underlying framework</vt:lpstr>
      <vt:lpstr>Virtual EAST</vt:lpstr>
      <vt:lpstr>OUTLINE</vt:lpstr>
      <vt:lpstr>Magnetic Field Visualization</vt:lpstr>
      <vt:lpstr>PowerPoint 演示文稿</vt:lpstr>
      <vt:lpstr>3D magnetic field visualization</vt:lpstr>
      <vt:lpstr>2D Magnetic Field</vt:lpstr>
      <vt:lpstr>2D Magnetic Field</vt:lpstr>
      <vt:lpstr>Poincare plot of 3D magnetic field perturbations</vt:lpstr>
      <vt:lpstr>Poincare plot of 3D magnetic field perturbations</vt:lpstr>
      <vt:lpstr>OUTLINE</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bjxiao</dc:creator>
  <cp:lastModifiedBy>小禾</cp:lastModifiedBy>
  <cp:revision>478</cp:revision>
  <dcterms:created xsi:type="dcterms:W3CDTF">2011-03-14T00:13:00Z</dcterms:created>
  <dcterms:modified xsi:type="dcterms:W3CDTF">2025-11-12T03:41:28Z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802D1E38F2334520B67A277E64F4BCD0_13</vt:lpwstr>
  </property>
  <property fmtid="{D5CDD505-2E9C-101B-9397-08002B2CF9AE}" pid="3" name="KSOProductBuildVer">
    <vt:lpwstr>2052-12.1.0.23125</vt:lpwstr>
  </property>
</Properties>
</file>