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71" r:id="rId5"/>
    <p:sldId id="460" r:id="rId6"/>
    <p:sldId id="272" r:id="rId7"/>
    <p:sldId id="459" r:id="rId8"/>
    <p:sldId id="462" r:id="rId9"/>
    <p:sldId id="463" r:id="rId10"/>
    <p:sldId id="464" r:id="rId11"/>
    <p:sldId id="465" r:id="rId12"/>
    <p:sldId id="467" r:id="rId13"/>
    <p:sldId id="270" r:id="rId14"/>
    <p:sldId id="273" r:id="rId15"/>
    <p:sldId id="435" r:id="rId16"/>
    <p:sldId id="469" r:id="rId17"/>
    <p:sldId id="470" r:id="rId18"/>
    <p:sldId id="471" r:id="rId19"/>
    <p:sldId id="472" r:id="rId20"/>
    <p:sldId id="474" r:id="rId21"/>
    <p:sldId id="473" r:id="rId22"/>
    <p:sldId id="458" r:id="rId23"/>
    <p:sldId id="45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autoAdjust="0"/>
  </p:normalViewPr>
  <p:slideViewPr>
    <p:cSldViewPr snapToGrid="0">
      <p:cViewPr varScale="1">
        <p:scale>
          <a:sx n="61" d="100"/>
          <a:sy n="61" d="100"/>
        </p:scale>
        <p:origin x="344" y="5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11/17/2025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11/17/2025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11/17/2025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11/17/2025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11/17/2025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github.com/HDFGroup/hsds/blob/master/docs/design/obj_store_schema/obj_store_schema_v2.md"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14480-71F0-D222-DA1F-E871B03249C5}"/>
              </a:ext>
            </a:extLst>
          </p:cNvPr>
          <p:cNvSpPr>
            <a:spLocks noGrp="1"/>
          </p:cNvSpPr>
          <p:nvPr>
            <p:ph type="ctrTitle"/>
          </p:nvPr>
        </p:nvSpPr>
        <p:spPr/>
        <p:txBody>
          <a:bodyPr>
            <a:normAutofit/>
          </a:bodyPr>
          <a:lstStyle/>
          <a:p>
            <a:r>
              <a:rPr lang="en-US" dirty="0"/>
              <a:t>VOLDA 2025</a:t>
            </a:r>
            <a:br>
              <a:rPr lang="en-US" dirty="0"/>
            </a:br>
            <a:r>
              <a:rPr lang="en-US" dirty="0"/>
              <a:t>Data Streaming with HDF5</a:t>
            </a:r>
          </a:p>
        </p:txBody>
      </p:sp>
      <p:sp>
        <p:nvSpPr>
          <p:cNvPr id="3" name="Subtitle 2">
            <a:extLst>
              <a:ext uri="{FF2B5EF4-FFF2-40B4-BE49-F238E27FC236}">
                <a16:creationId xmlns:a16="http://schemas.microsoft.com/office/drawing/2014/main" id="{C1076477-47A4-FFA4-6E8C-B5BB205B6CE5}"/>
              </a:ext>
            </a:extLst>
          </p:cNvPr>
          <p:cNvSpPr>
            <a:spLocks noGrp="1"/>
          </p:cNvSpPr>
          <p:nvPr>
            <p:ph type="subTitle" idx="1"/>
          </p:nvPr>
        </p:nvSpPr>
        <p:spPr>
          <a:xfrm>
            <a:off x="504496" y="4456385"/>
            <a:ext cx="6957848" cy="896007"/>
          </a:xfrm>
        </p:spPr>
        <p:txBody>
          <a:bodyPr/>
          <a:lstStyle/>
          <a:p>
            <a:r>
              <a:rPr lang="en-US" dirty="0"/>
              <a:t>John </a:t>
            </a:r>
            <a:r>
              <a:rPr lang="en-US" dirty="0" err="1"/>
              <a:t>Readey</a:t>
            </a:r>
            <a:endParaRPr lang="en-US" dirty="0"/>
          </a:p>
          <a:p>
            <a:r>
              <a:rPr lang="en-US" dirty="0"/>
              <a:t>jreadey@hdfgroup.org</a:t>
            </a:r>
          </a:p>
        </p:txBody>
      </p:sp>
      <p:pic>
        <p:nvPicPr>
          <p:cNvPr id="5" name="Picture 4" descr="A logo of a company&#10;&#10;AI-generated content may be incorrect.">
            <a:extLst>
              <a:ext uri="{FF2B5EF4-FFF2-40B4-BE49-F238E27FC236}">
                <a16:creationId xmlns:a16="http://schemas.microsoft.com/office/drawing/2014/main" id="{1ACC0F81-49C5-C1FD-C103-CAFE7235E4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8334" y="4910137"/>
            <a:ext cx="3721100" cy="1651000"/>
          </a:xfrm>
          <a:prstGeom prst="rect">
            <a:avLst/>
          </a:prstGeom>
        </p:spPr>
      </p:pic>
    </p:spTree>
    <p:extLst>
      <p:ext uri="{BB962C8B-B14F-4D97-AF65-F5344CB8AC3E}">
        <p14:creationId xmlns:p14="http://schemas.microsoft.com/office/powerpoint/2010/main" val="2770018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73ECA-E163-3E3A-E634-2BD26188C737}"/>
              </a:ext>
            </a:extLst>
          </p:cNvPr>
          <p:cNvSpPr>
            <a:spLocks noGrp="1"/>
          </p:cNvSpPr>
          <p:nvPr>
            <p:ph type="title"/>
          </p:nvPr>
        </p:nvSpPr>
        <p:spPr/>
        <p:txBody>
          <a:bodyPr/>
          <a:lstStyle/>
          <a:p>
            <a:r>
              <a:rPr lang="en-US" dirty="0"/>
              <a:t>Another approach: HSDS</a:t>
            </a:r>
          </a:p>
        </p:txBody>
      </p:sp>
      <p:sp>
        <p:nvSpPr>
          <p:cNvPr id="3" name="Content Placeholder 2">
            <a:extLst>
              <a:ext uri="{FF2B5EF4-FFF2-40B4-BE49-F238E27FC236}">
                <a16:creationId xmlns:a16="http://schemas.microsoft.com/office/drawing/2014/main" id="{E78188FE-5000-16BE-1DE8-8527EF990AC8}"/>
              </a:ext>
            </a:extLst>
          </p:cNvPr>
          <p:cNvSpPr>
            <a:spLocks noGrp="1"/>
          </p:cNvSpPr>
          <p:nvPr>
            <p:ph idx="1"/>
          </p:nvPr>
        </p:nvSpPr>
        <p:spPr/>
        <p:txBody>
          <a:bodyPr>
            <a:normAutofit lnSpcReduction="10000"/>
          </a:bodyPr>
          <a:lstStyle/>
          <a:p>
            <a:r>
              <a:rPr lang="en-US" dirty="0"/>
              <a:t>HSDS – HDF5 Scalable Data Service</a:t>
            </a:r>
          </a:p>
          <a:p>
            <a:r>
              <a:rPr lang="en-US" dirty="0"/>
              <a:t>A REST-based service for working with HDF5 data (using sharded storage model)</a:t>
            </a:r>
          </a:p>
          <a:p>
            <a:r>
              <a:rPr lang="en-US" dirty="0"/>
              <a:t>Supports reading and writing to object-based storage (S3, Azure) in addition to </a:t>
            </a:r>
            <a:r>
              <a:rPr lang="en-US" dirty="0" err="1"/>
              <a:t>Posix</a:t>
            </a:r>
            <a:r>
              <a:rPr lang="en-US" dirty="0"/>
              <a:t> stores</a:t>
            </a:r>
          </a:p>
          <a:p>
            <a:r>
              <a:rPr lang="en-US" dirty="0"/>
              <a:t>Runs in Docker, Kubernetes, or directly on OS</a:t>
            </a:r>
          </a:p>
          <a:p>
            <a:r>
              <a:rPr lang="en-US" dirty="0"/>
              <a:t>Client libraries (h5pyd for Python, REST VOL for C/C++) enable applications to use existing HDF5 APIs to invoke requests to the service</a:t>
            </a:r>
          </a:p>
          <a:p>
            <a:r>
              <a:rPr lang="en-US" dirty="0"/>
              <a:t>MWMR (Multiple writer/multiple reader) is supported</a:t>
            </a:r>
          </a:p>
        </p:txBody>
      </p:sp>
    </p:spTree>
    <p:extLst>
      <p:ext uri="{BB962C8B-B14F-4D97-AF65-F5344CB8AC3E}">
        <p14:creationId xmlns:p14="http://schemas.microsoft.com/office/powerpoint/2010/main" val="2389973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B7075-E10C-4287-4EEE-9837CD7B135A}"/>
              </a:ext>
            </a:extLst>
          </p:cNvPr>
          <p:cNvSpPr>
            <a:spLocks noGrp="1"/>
          </p:cNvSpPr>
          <p:nvPr>
            <p:ph type="title"/>
          </p:nvPr>
        </p:nvSpPr>
        <p:spPr/>
        <p:txBody>
          <a:bodyPr/>
          <a:lstStyle/>
          <a:p>
            <a:r>
              <a:rPr lang="en-US" dirty="0"/>
              <a:t>HSDS Architecture</a:t>
            </a:r>
          </a:p>
        </p:txBody>
      </p:sp>
      <p:pic>
        <p:nvPicPr>
          <p:cNvPr id="5" name="Picture 4" descr="A diagram of a network&#10;&#10;AI-generated content may be incorrect.">
            <a:extLst>
              <a:ext uri="{FF2B5EF4-FFF2-40B4-BE49-F238E27FC236}">
                <a16:creationId xmlns:a16="http://schemas.microsoft.com/office/drawing/2014/main" id="{B4DE67EC-0BF7-0C3B-F3B1-8FFA2A17D2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04151"/>
            <a:ext cx="12192000" cy="4049698"/>
          </a:xfrm>
          <a:prstGeom prst="rect">
            <a:avLst/>
          </a:prstGeom>
        </p:spPr>
      </p:pic>
      <p:sp>
        <p:nvSpPr>
          <p:cNvPr id="6" name="TextBox 5">
            <a:extLst>
              <a:ext uri="{FF2B5EF4-FFF2-40B4-BE49-F238E27FC236}">
                <a16:creationId xmlns:a16="http://schemas.microsoft.com/office/drawing/2014/main" id="{12A6E801-5CAF-6EC5-4DB1-9EBAFAB6CBF2}"/>
              </a:ext>
            </a:extLst>
          </p:cNvPr>
          <p:cNvSpPr txBox="1"/>
          <p:nvPr/>
        </p:nvSpPr>
        <p:spPr>
          <a:xfrm>
            <a:off x="838200" y="5665076"/>
            <a:ext cx="7801303" cy="646331"/>
          </a:xfrm>
          <a:prstGeom prst="rect">
            <a:avLst/>
          </a:prstGeom>
          <a:noFill/>
        </p:spPr>
        <p:txBody>
          <a:bodyPr wrap="square" rtlCol="0">
            <a:spAutoFit/>
          </a:bodyPr>
          <a:lstStyle/>
          <a:p>
            <a:r>
              <a:rPr lang="en-US" dirty="0"/>
              <a:t>Service Node (SN): Accepts client requests; delegates to Data Node</a:t>
            </a:r>
          </a:p>
          <a:p>
            <a:r>
              <a:rPr lang="en-US" dirty="0"/>
              <a:t>Data node (DN): Read &amp; Write to storage for specific partition</a:t>
            </a:r>
          </a:p>
        </p:txBody>
      </p:sp>
    </p:spTree>
    <p:extLst>
      <p:ext uri="{BB962C8B-B14F-4D97-AF65-F5344CB8AC3E}">
        <p14:creationId xmlns:p14="http://schemas.microsoft.com/office/powerpoint/2010/main" val="2797015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ABF87-42DD-F949-8879-61F64DC7005C}"/>
              </a:ext>
            </a:extLst>
          </p:cNvPr>
          <p:cNvSpPr>
            <a:spLocks noGrp="1"/>
          </p:cNvSpPr>
          <p:nvPr>
            <p:ph type="title"/>
          </p:nvPr>
        </p:nvSpPr>
        <p:spPr/>
        <p:txBody>
          <a:bodyPr/>
          <a:lstStyle/>
          <a:p>
            <a:r>
              <a:rPr lang="en-US" dirty="0" err="1"/>
              <a:t>Sharded</a:t>
            </a:r>
            <a:r>
              <a:rPr lang="en-US" dirty="0"/>
              <a:t> format example</a:t>
            </a:r>
          </a:p>
        </p:txBody>
      </p:sp>
      <p:sp>
        <p:nvSpPr>
          <p:cNvPr id="3" name="TextBox 2">
            <a:extLst>
              <a:ext uri="{FF2B5EF4-FFF2-40B4-BE49-F238E27FC236}">
                <a16:creationId xmlns:a16="http://schemas.microsoft.com/office/drawing/2014/main" id="{5D98E0CE-91F9-BC49-9D75-96800E7145B9}"/>
              </a:ext>
            </a:extLst>
          </p:cNvPr>
          <p:cNvSpPr txBox="1"/>
          <p:nvPr/>
        </p:nvSpPr>
        <p:spPr>
          <a:xfrm>
            <a:off x="844551" y="1524000"/>
            <a:ext cx="3232150" cy="3970318"/>
          </a:xfrm>
          <a:prstGeom prst="rect">
            <a:avLst/>
          </a:prstGeom>
          <a:noFill/>
        </p:spPr>
        <p:txBody>
          <a:bodyPr wrap="square" rtlCol="0">
            <a:spAutoFit/>
          </a:bodyPr>
          <a:lstStyle/>
          <a:p>
            <a:r>
              <a:rPr lang="en-US" dirty="0" err="1">
                <a:latin typeface="Courier New" panose="02070309020205020404" pitchFamily="49" charset="0"/>
                <a:cs typeface="Courier New" panose="02070309020205020404" pitchFamily="49" charset="0"/>
              </a:rPr>
              <a:t>root_obj_id</a:t>
            </a:r>
            <a:r>
              <a:rPr lang="en-US" dirty="0">
                <a:latin typeface="Courier New" panose="02070309020205020404" pitchFamily="49" charset="0"/>
                <a:cs typeface="Courier New" panose="02070309020205020404" pitchFamily="49" charset="0"/>
              </a:rPr>
              <a:t>/</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group.json</a:t>
            </a:r>
            <a:endParaRPr lang="en-US" dirty="0">
              <a:latin typeface="Courier New" panose="02070309020205020404" pitchFamily="49" charset="0"/>
              <a:cs typeface="Courier New" panose="02070309020205020404" pitchFamily="49" charset="0"/>
            </a:endParaRPr>
          </a:p>
          <a:p>
            <a:r>
              <a:rPr lang="en-US" dirty="0">
                <a:latin typeface="Courier New" panose="02070309020205020404" pitchFamily="49" charset="0"/>
                <a:cs typeface="Courier New" panose="02070309020205020404" pitchFamily="49" charset="0"/>
              </a:rPr>
              <a:t>   obj1_id/</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group.json</a:t>
            </a:r>
            <a:endParaRPr lang="en-US" dirty="0">
              <a:latin typeface="Courier New" panose="02070309020205020404" pitchFamily="49" charset="0"/>
              <a:cs typeface="Courier New" panose="02070309020205020404" pitchFamily="49" charset="0"/>
            </a:endParaRPr>
          </a:p>
          <a:p>
            <a:r>
              <a:rPr lang="en-US" dirty="0">
                <a:latin typeface="Courier New" panose="02070309020205020404" pitchFamily="49" charset="0"/>
                <a:cs typeface="Courier New" panose="02070309020205020404" pitchFamily="49" charset="0"/>
              </a:rPr>
              <a:t>   obj2_id/</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dataset.json</a:t>
            </a:r>
            <a:endParaRPr lang="en-US" dirty="0">
              <a:latin typeface="Courier New" panose="02070309020205020404" pitchFamily="49" charset="0"/>
              <a:cs typeface="Courier New" panose="02070309020205020404" pitchFamily="49" charset="0"/>
            </a:endParaRPr>
          </a:p>
          <a:p>
            <a:r>
              <a:rPr lang="en-US" dirty="0">
                <a:latin typeface="Courier New" panose="02070309020205020404" pitchFamily="49" charset="0"/>
                <a:cs typeface="Courier New" panose="02070309020205020404" pitchFamily="49" charset="0"/>
              </a:rPr>
              <a:t>      0_0</a:t>
            </a:r>
          </a:p>
          <a:p>
            <a:r>
              <a:rPr lang="en-US" dirty="0">
                <a:latin typeface="Courier New" panose="02070309020205020404" pitchFamily="49" charset="0"/>
                <a:cs typeface="Courier New" panose="02070309020205020404" pitchFamily="49" charset="0"/>
              </a:rPr>
              <a:t>      0_1</a:t>
            </a:r>
          </a:p>
          <a:p>
            <a:r>
              <a:rPr lang="en-US" dirty="0">
                <a:latin typeface="Courier New" panose="02070309020205020404" pitchFamily="49" charset="0"/>
                <a:cs typeface="Courier New" panose="02070309020205020404" pitchFamily="49" charset="0"/>
              </a:rPr>
              <a:t>   obj3_id/</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dataset.json</a:t>
            </a:r>
            <a:endParaRPr lang="en-US" dirty="0">
              <a:latin typeface="Courier New" panose="02070309020205020404" pitchFamily="49" charset="0"/>
              <a:cs typeface="Courier New" panose="02070309020205020404" pitchFamily="49" charset="0"/>
            </a:endParaRPr>
          </a:p>
          <a:p>
            <a:r>
              <a:rPr lang="en-US" dirty="0">
                <a:latin typeface="Courier New" panose="02070309020205020404" pitchFamily="49" charset="0"/>
                <a:cs typeface="Courier New" panose="02070309020205020404" pitchFamily="49" charset="0"/>
              </a:rPr>
              <a:t>      0_0_2</a:t>
            </a:r>
          </a:p>
          <a:p>
            <a:r>
              <a:rPr lang="en-US" dirty="0">
                <a:latin typeface="Courier New" panose="02070309020205020404" pitchFamily="49" charset="0"/>
                <a:cs typeface="Courier New" panose="02070309020205020404" pitchFamily="49" charset="0"/>
              </a:rPr>
              <a:t>      0_0_3</a:t>
            </a:r>
          </a:p>
          <a:p>
            <a:r>
              <a:rPr lang="en-US" dirty="0">
                <a:latin typeface="Courier New" panose="02070309020205020404" pitchFamily="49" charset="0"/>
                <a:cs typeface="Courier New" panose="02070309020205020404" pitchFamily="49" charset="0"/>
              </a:rPr>
              <a:t>      </a:t>
            </a:r>
          </a:p>
        </p:txBody>
      </p:sp>
      <p:sp>
        <p:nvSpPr>
          <p:cNvPr id="4" name="TextBox 3">
            <a:extLst>
              <a:ext uri="{FF2B5EF4-FFF2-40B4-BE49-F238E27FC236}">
                <a16:creationId xmlns:a16="http://schemas.microsoft.com/office/drawing/2014/main" id="{847FBE49-CFA8-3E4F-8827-703DF7634F06}"/>
              </a:ext>
            </a:extLst>
          </p:cNvPr>
          <p:cNvSpPr txBox="1"/>
          <p:nvPr/>
        </p:nvSpPr>
        <p:spPr>
          <a:xfrm>
            <a:off x="4707321" y="2873790"/>
            <a:ext cx="5715000" cy="2831544"/>
          </a:xfrm>
          <a:prstGeom prst="rect">
            <a:avLst/>
          </a:prstGeom>
          <a:noFill/>
        </p:spPr>
        <p:txBody>
          <a:bodyPr wrap="square" rtlCol="0">
            <a:spAutoFit/>
          </a:bodyPr>
          <a:lstStyle/>
          <a:p>
            <a:r>
              <a:rPr lang="en-US" sz="2000" dirty="0"/>
              <a:t>Observations:</a:t>
            </a:r>
          </a:p>
          <a:p>
            <a:pPr marL="342900" indent="-342900">
              <a:buFont typeface="Arial" panose="020B0604020202020204" pitchFamily="34" charset="0"/>
              <a:buChar char="•"/>
            </a:pPr>
            <a:r>
              <a:rPr lang="en-US" sz="2000" dirty="0"/>
              <a:t>Metadata is stored as JSON</a:t>
            </a:r>
          </a:p>
          <a:p>
            <a:pPr marL="342900" indent="-342900">
              <a:buFont typeface="Arial" panose="020B0604020202020204" pitchFamily="34" charset="0"/>
              <a:buChar char="•"/>
            </a:pPr>
            <a:r>
              <a:rPr lang="en-US" sz="2000" dirty="0"/>
              <a:t>Chunk data stored as binary blobs</a:t>
            </a:r>
          </a:p>
          <a:p>
            <a:pPr marL="342900" indent="-342900">
              <a:buFont typeface="Arial" panose="020B0604020202020204" pitchFamily="34" charset="0"/>
              <a:buChar char="•"/>
            </a:pPr>
            <a:r>
              <a:rPr lang="en-US" sz="2000" dirty="0"/>
              <a:t>Self-explanatory</a:t>
            </a:r>
          </a:p>
          <a:p>
            <a:pPr marL="342900" indent="-342900">
              <a:buFont typeface="Arial" panose="020B0604020202020204" pitchFamily="34" charset="0"/>
              <a:buChar char="•"/>
            </a:pPr>
            <a:r>
              <a:rPr lang="en-US" sz="2000" dirty="0"/>
              <a:t>One HDF5 file can translate to lots of objects</a:t>
            </a:r>
          </a:p>
          <a:p>
            <a:pPr marL="342900" indent="-342900">
              <a:buFont typeface="Arial" panose="020B0604020202020204" pitchFamily="34" charset="0"/>
              <a:buChar char="•"/>
            </a:pPr>
            <a:r>
              <a:rPr lang="en-US" sz="2000" dirty="0"/>
              <a:t>Flat hierarchy – supports HDF5 multilinking</a:t>
            </a:r>
          </a:p>
          <a:p>
            <a:pPr marL="342900" indent="-342900">
              <a:buFont typeface="Arial" panose="020B0604020202020204" pitchFamily="34" charset="0"/>
              <a:buChar char="•"/>
            </a:pPr>
            <a:r>
              <a:rPr lang="en-US" sz="2000" dirty="0"/>
              <a:t>Can limit maximum size of an object</a:t>
            </a:r>
          </a:p>
          <a:p>
            <a:pPr marL="342900" indent="-342900">
              <a:buFont typeface="Arial" panose="020B0604020202020204" pitchFamily="34" charset="0"/>
              <a:buChar char="•"/>
            </a:pPr>
            <a:r>
              <a:rPr lang="en-US" sz="2000" dirty="0"/>
              <a:t>Can be used with </a:t>
            </a:r>
            <a:r>
              <a:rPr lang="en-US" sz="2000" dirty="0" err="1"/>
              <a:t>Posix</a:t>
            </a:r>
            <a:r>
              <a:rPr lang="en-US" sz="2000" dirty="0"/>
              <a:t> or object storage</a:t>
            </a:r>
          </a:p>
          <a:p>
            <a:endParaRPr lang="en-US" sz="900" dirty="0"/>
          </a:p>
          <a:p>
            <a:pPr marL="342900" indent="-342900">
              <a:buFont typeface="Arial" panose="020B0604020202020204" pitchFamily="34" charset="0"/>
              <a:buChar char="•"/>
            </a:pPr>
            <a:endParaRPr lang="en-US" sz="900" dirty="0"/>
          </a:p>
        </p:txBody>
      </p:sp>
      <p:sp>
        <p:nvSpPr>
          <p:cNvPr id="5" name="TextBox 4">
            <a:extLst>
              <a:ext uri="{FF2B5EF4-FFF2-40B4-BE49-F238E27FC236}">
                <a16:creationId xmlns:a16="http://schemas.microsoft.com/office/drawing/2014/main" id="{D7F94997-DE53-324A-9CEB-FAC89243043B}"/>
              </a:ext>
            </a:extLst>
          </p:cNvPr>
          <p:cNvSpPr txBox="1"/>
          <p:nvPr/>
        </p:nvSpPr>
        <p:spPr>
          <a:xfrm>
            <a:off x="422275" y="5916349"/>
            <a:ext cx="11347450" cy="646331"/>
          </a:xfrm>
          <a:prstGeom prst="rect">
            <a:avLst/>
          </a:prstGeom>
          <a:solidFill>
            <a:srgbClr val="FFC000"/>
          </a:solidFill>
          <a:ln>
            <a:solidFill>
              <a:schemeClr val="tx1"/>
            </a:solidFill>
          </a:ln>
        </p:spPr>
        <p:txBody>
          <a:bodyPr wrap="square" rtlCol="0">
            <a:spAutoFit/>
          </a:bodyPr>
          <a:lstStyle/>
          <a:p>
            <a:r>
              <a:rPr lang="en-US" dirty="0"/>
              <a:t>Schema is documented here: </a:t>
            </a:r>
            <a:r>
              <a:rPr lang="en-US" dirty="0">
                <a:hlinkClick r:id="rId2"/>
              </a:rPr>
              <a:t>https://github.com/HDFGroup/hsds/blob/master/docs/design/obj_store_schema/obj_store_schema_v2.md</a:t>
            </a:r>
            <a:endParaRPr lang="en-US" dirty="0"/>
          </a:p>
        </p:txBody>
      </p:sp>
      <p:sp>
        <p:nvSpPr>
          <p:cNvPr id="6" name="TextBox 5">
            <a:extLst>
              <a:ext uri="{FF2B5EF4-FFF2-40B4-BE49-F238E27FC236}">
                <a16:creationId xmlns:a16="http://schemas.microsoft.com/office/drawing/2014/main" id="{C5DC20EF-E51A-19F2-726A-BD9F882F5BF3}"/>
              </a:ext>
            </a:extLst>
          </p:cNvPr>
          <p:cNvSpPr txBox="1"/>
          <p:nvPr/>
        </p:nvSpPr>
        <p:spPr>
          <a:xfrm>
            <a:off x="4593021" y="1690688"/>
            <a:ext cx="5885793" cy="1015663"/>
          </a:xfrm>
          <a:prstGeom prst="rect">
            <a:avLst/>
          </a:prstGeom>
          <a:noFill/>
        </p:spPr>
        <p:txBody>
          <a:bodyPr wrap="square" rtlCol="0">
            <a:spAutoFit/>
          </a:bodyPr>
          <a:lstStyle/>
          <a:p>
            <a:r>
              <a:rPr lang="en-US" sz="2000" i="1" dirty="0"/>
              <a:t>In comparison with HDF5 file format, sharded storage enables read-write functionality on object-based storage</a:t>
            </a:r>
          </a:p>
        </p:txBody>
      </p:sp>
    </p:spTree>
    <p:extLst>
      <p:ext uri="{BB962C8B-B14F-4D97-AF65-F5344CB8AC3E}">
        <p14:creationId xmlns:p14="http://schemas.microsoft.com/office/powerpoint/2010/main" val="3992869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DB876-3374-0186-E49E-1710B5D8B976}"/>
              </a:ext>
            </a:extLst>
          </p:cNvPr>
          <p:cNvSpPr>
            <a:spLocks noGrp="1"/>
          </p:cNvSpPr>
          <p:nvPr>
            <p:ph type="title"/>
          </p:nvPr>
        </p:nvSpPr>
        <p:spPr/>
        <p:txBody>
          <a:bodyPr/>
          <a:lstStyle/>
          <a:p>
            <a:r>
              <a:rPr lang="en-US" dirty="0"/>
              <a:t>How does HSDS support concurrent writes?</a:t>
            </a:r>
          </a:p>
        </p:txBody>
      </p:sp>
      <p:sp>
        <p:nvSpPr>
          <p:cNvPr id="3" name="Content Placeholder 2">
            <a:extLst>
              <a:ext uri="{FF2B5EF4-FFF2-40B4-BE49-F238E27FC236}">
                <a16:creationId xmlns:a16="http://schemas.microsoft.com/office/drawing/2014/main" id="{96E487C5-E25C-AD33-6263-78EC2EF062DD}"/>
              </a:ext>
            </a:extLst>
          </p:cNvPr>
          <p:cNvSpPr>
            <a:spLocks noGrp="1"/>
          </p:cNvSpPr>
          <p:nvPr>
            <p:ph idx="1"/>
          </p:nvPr>
        </p:nvSpPr>
        <p:spPr/>
        <p:txBody>
          <a:bodyPr/>
          <a:lstStyle/>
          <a:p>
            <a:r>
              <a:rPr lang="en-US" dirty="0"/>
              <a:t>The HSDS architecture along with the sharded data format ensures any object is updated exclusively by one “data node” (DN)</a:t>
            </a:r>
          </a:p>
          <a:p>
            <a:r>
              <a:rPr lang="en-US" dirty="0"/>
              <a:t>Multiple requests arriving at a DN to update a particular object will be handled serially</a:t>
            </a:r>
          </a:p>
          <a:p>
            <a:r>
              <a:rPr lang="en-US" dirty="0"/>
              <a:t>Example: client #1 could update “odd” rows of a table and client #2 could update even rows without a problem</a:t>
            </a:r>
          </a:p>
          <a:p>
            <a:r>
              <a:rPr lang="en-US" dirty="0"/>
              <a:t>However, no support for handling an arbitrary set of requests in a consistent way (i.e. the equivalent of a relational database “transaction”)</a:t>
            </a:r>
          </a:p>
        </p:txBody>
      </p:sp>
    </p:spTree>
    <p:extLst>
      <p:ext uri="{BB962C8B-B14F-4D97-AF65-F5344CB8AC3E}">
        <p14:creationId xmlns:p14="http://schemas.microsoft.com/office/powerpoint/2010/main" val="322600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3B9FB-D60C-0CAF-722B-28116B1D51FF}"/>
              </a:ext>
            </a:extLst>
          </p:cNvPr>
          <p:cNvSpPr>
            <a:spLocks noGrp="1"/>
          </p:cNvSpPr>
          <p:nvPr>
            <p:ph type="title"/>
          </p:nvPr>
        </p:nvSpPr>
        <p:spPr/>
        <p:txBody>
          <a:bodyPr/>
          <a:lstStyle/>
          <a:p>
            <a:r>
              <a:rPr lang="en-US" dirty="0"/>
              <a:t>Visualization with HSDS</a:t>
            </a:r>
          </a:p>
        </p:txBody>
      </p:sp>
      <p:sp>
        <p:nvSpPr>
          <p:cNvPr id="3" name="Content Placeholder 2">
            <a:extLst>
              <a:ext uri="{FF2B5EF4-FFF2-40B4-BE49-F238E27FC236}">
                <a16:creationId xmlns:a16="http://schemas.microsoft.com/office/drawing/2014/main" id="{915CDAAF-293E-79D1-A5F7-354AB9A72A4A}"/>
              </a:ext>
            </a:extLst>
          </p:cNvPr>
          <p:cNvSpPr>
            <a:spLocks noGrp="1"/>
          </p:cNvSpPr>
          <p:nvPr>
            <p:ph idx="1"/>
          </p:nvPr>
        </p:nvSpPr>
        <p:spPr/>
        <p:txBody>
          <a:bodyPr>
            <a:normAutofit lnSpcReduction="10000"/>
          </a:bodyPr>
          <a:lstStyle/>
          <a:p>
            <a:r>
              <a:rPr lang="en-US" dirty="0"/>
              <a:t>So HSDS appears to meet all the requirements for the sensor example from the introduction:</a:t>
            </a:r>
          </a:p>
          <a:p>
            <a:pPr lvl="1"/>
            <a:r>
              <a:rPr lang="en-US" dirty="0"/>
              <a:t>Multiple sensors can be added</a:t>
            </a:r>
          </a:p>
          <a:p>
            <a:pPr lvl="1"/>
            <a:r>
              <a:rPr lang="en-US" dirty="0"/>
              <a:t>Data transmitted over http</a:t>
            </a:r>
          </a:p>
          <a:p>
            <a:pPr lvl="1"/>
            <a:r>
              <a:rPr lang="en-US" dirty="0"/>
              <a:t>All data stored in one “file” (the HSDS sharded collection)</a:t>
            </a:r>
          </a:p>
          <a:p>
            <a:r>
              <a:rPr lang="en-US" dirty="0"/>
              <a:t>What about the visualization aspect?</a:t>
            </a:r>
          </a:p>
          <a:p>
            <a:pPr lvl="1"/>
            <a:r>
              <a:rPr lang="en-US" dirty="0"/>
              <a:t>One option would be to create a desktop app with (for example) Python, h5pyd, and matplotlib</a:t>
            </a:r>
          </a:p>
          <a:p>
            <a:pPr lvl="1"/>
            <a:r>
              <a:rPr lang="en-US" dirty="0"/>
              <a:t>On the other hand, a webapp would be really nice – it wouldn’t require any special software to be installed for one thing</a:t>
            </a:r>
          </a:p>
          <a:p>
            <a:pPr lvl="1"/>
            <a:r>
              <a:rPr lang="en-US" dirty="0"/>
              <a:t>But what if your developer has no knowledge of </a:t>
            </a:r>
            <a:r>
              <a:rPr lang="en-US" dirty="0" err="1"/>
              <a:t>javascript</a:t>
            </a:r>
            <a:r>
              <a:rPr lang="en-US" dirty="0"/>
              <a:t>, html, etc.?</a:t>
            </a:r>
          </a:p>
          <a:p>
            <a:pPr lvl="1"/>
            <a:endParaRPr lang="en-US" dirty="0"/>
          </a:p>
        </p:txBody>
      </p:sp>
    </p:spTree>
    <p:extLst>
      <p:ext uri="{BB962C8B-B14F-4D97-AF65-F5344CB8AC3E}">
        <p14:creationId xmlns:p14="http://schemas.microsoft.com/office/powerpoint/2010/main" val="2759451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06318-1AED-8F7A-71D7-A6820296F34F}"/>
              </a:ext>
            </a:extLst>
          </p:cNvPr>
          <p:cNvSpPr>
            <a:spLocks noGrp="1"/>
          </p:cNvSpPr>
          <p:nvPr>
            <p:ph type="title"/>
          </p:nvPr>
        </p:nvSpPr>
        <p:spPr/>
        <p:txBody>
          <a:bodyPr/>
          <a:lstStyle/>
          <a:p>
            <a:r>
              <a:rPr lang="en-US" dirty="0"/>
              <a:t>App development with Claude Code</a:t>
            </a:r>
          </a:p>
        </p:txBody>
      </p:sp>
      <p:sp>
        <p:nvSpPr>
          <p:cNvPr id="3" name="Content Placeholder 2">
            <a:extLst>
              <a:ext uri="{FF2B5EF4-FFF2-40B4-BE49-F238E27FC236}">
                <a16:creationId xmlns:a16="http://schemas.microsoft.com/office/drawing/2014/main" id="{83D168D0-F9CF-BE08-801C-EAD709F3ACBA}"/>
              </a:ext>
            </a:extLst>
          </p:cNvPr>
          <p:cNvSpPr>
            <a:spLocks noGrp="1"/>
          </p:cNvSpPr>
          <p:nvPr>
            <p:ph idx="1"/>
          </p:nvPr>
        </p:nvSpPr>
        <p:spPr/>
        <p:txBody>
          <a:bodyPr>
            <a:normAutofit fontScale="92500"/>
          </a:bodyPr>
          <a:lstStyle/>
          <a:p>
            <a:r>
              <a:rPr lang="en-US" dirty="0"/>
              <a:t>Claude had an easy time taking the following prompt and creating a functional webapp for a basic visualization of the sensor data.  Total dev time: about 30 minutes! </a:t>
            </a:r>
          </a:p>
          <a:p>
            <a:r>
              <a:rPr lang="en-US" dirty="0"/>
              <a:t>Prompt: “Claude: create a web app to visualize dynamic data from a set of sensors.  Each sensor will have data added periodically.  New sensors maybe added at any time.   Plot the data from all sensors together as a set of X-Y plots.  Have a checkbox for the user to disable the display of any particular sensor and a edit box to select the refresh frequency.  Use the HSDS REST API to read the data, here’s a Python notebook illustrating how to use the </a:t>
            </a:r>
            <a:r>
              <a:rPr lang="en-US" dirty="0" err="1"/>
              <a:t>api</a:t>
            </a:r>
            <a:r>
              <a:rPr lang="en-US" dirty="0"/>
              <a:t> for the sensor data example”</a:t>
            </a:r>
          </a:p>
          <a:p>
            <a:r>
              <a:rPr lang="en-US" dirty="0"/>
              <a:t>A couple of additional refinements were needed to get to the end result</a:t>
            </a:r>
          </a:p>
        </p:txBody>
      </p:sp>
    </p:spTree>
    <p:extLst>
      <p:ext uri="{BB962C8B-B14F-4D97-AF65-F5344CB8AC3E}">
        <p14:creationId xmlns:p14="http://schemas.microsoft.com/office/powerpoint/2010/main" val="3502080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11B4CA-07EF-8B85-7798-A6C3435CE6E9}"/>
              </a:ext>
            </a:extLst>
          </p:cNvPr>
          <p:cNvSpPr>
            <a:spLocks noGrp="1"/>
          </p:cNvSpPr>
          <p:nvPr>
            <p:ph type="title"/>
          </p:nvPr>
        </p:nvSpPr>
        <p:spPr>
          <a:xfrm>
            <a:off x="556532" y="643467"/>
            <a:ext cx="11210925" cy="744836"/>
          </a:xfrm>
        </p:spPr>
        <p:txBody>
          <a:bodyPr>
            <a:normAutofit/>
          </a:bodyPr>
          <a:lstStyle/>
          <a:p>
            <a:pPr algn="ctr"/>
            <a:r>
              <a:rPr lang="en-US" sz="3200" dirty="0">
                <a:solidFill>
                  <a:schemeClr val="bg1"/>
                </a:solidFill>
              </a:rPr>
              <a:t>Screenshot of the Claude’s work…</a:t>
            </a:r>
          </a:p>
        </p:txBody>
      </p:sp>
      <p:pic>
        <p:nvPicPr>
          <p:cNvPr id="4" name="Picture 3" descr="A screenshot of a graph&#10;&#10;AI-generated content may be incorrect.">
            <a:extLst>
              <a:ext uri="{FF2B5EF4-FFF2-40B4-BE49-F238E27FC236}">
                <a16:creationId xmlns:a16="http://schemas.microsoft.com/office/drawing/2014/main" id="{88BEF24E-5BED-8105-D250-39175F67CB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5512" y="1675227"/>
            <a:ext cx="9500975" cy="4394199"/>
          </a:xfrm>
          <a:prstGeom prst="rect">
            <a:avLst/>
          </a:prstGeom>
        </p:spPr>
      </p:pic>
    </p:spTree>
    <p:extLst>
      <p:ext uri="{BB962C8B-B14F-4D97-AF65-F5344CB8AC3E}">
        <p14:creationId xmlns:p14="http://schemas.microsoft.com/office/powerpoint/2010/main" val="166936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77FBC-2C3E-0997-C620-D76D90E344ED}"/>
              </a:ext>
            </a:extLst>
          </p:cNvPr>
          <p:cNvSpPr>
            <a:spLocks noGrp="1"/>
          </p:cNvSpPr>
          <p:nvPr>
            <p:ph type="title"/>
          </p:nvPr>
        </p:nvSpPr>
        <p:spPr/>
        <p:txBody>
          <a:bodyPr/>
          <a:lstStyle/>
          <a:p>
            <a:r>
              <a:rPr lang="en-US" dirty="0"/>
              <a:t>Demo!</a:t>
            </a:r>
          </a:p>
        </p:txBody>
      </p:sp>
      <p:sp>
        <p:nvSpPr>
          <p:cNvPr id="3" name="TextBox 2">
            <a:extLst>
              <a:ext uri="{FF2B5EF4-FFF2-40B4-BE49-F238E27FC236}">
                <a16:creationId xmlns:a16="http://schemas.microsoft.com/office/drawing/2014/main" id="{04D400B9-ED89-EB83-9CA9-3ACA3AAFEB93}"/>
              </a:ext>
            </a:extLst>
          </p:cNvPr>
          <p:cNvSpPr txBox="1"/>
          <p:nvPr/>
        </p:nvSpPr>
        <p:spPr>
          <a:xfrm>
            <a:off x="1208690" y="2060027"/>
            <a:ext cx="10846676" cy="830997"/>
          </a:xfrm>
          <a:prstGeom prst="rect">
            <a:avLst/>
          </a:prstGeom>
          <a:noFill/>
        </p:spPr>
        <p:txBody>
          <a:bodyPr wrap="square" rtlCol="0">
            <a:spAutoFit/>
          </a:bodyPr>
          <a:lstStyle/>
          <a:p>
            <a:r>
              <a:rPr lang="en-US" sz="2400" dirty="0"/>
              <a:t>Source code for the demo can be found here: https://github.com/HDFGroup/hsds_examples/tree/master/live_data</a:t>
            </a:r>
          </a:p>
        </p:txBody>
      </p:sp>
    </p:spTree>
    <p:extLst>
      <p:ext uri="{BB962C8B-B14F-4D97-AF65-F5344CB8AC3E}">
        <p14:creationId xmlns:p14="http://schemas.microsoft.com/office/powerpoint/2010/main" val="17047312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75338-1E56-CFFE-A965-819592573F9F}"/>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9191B223-FDF4-5621-6C21-B5ECA6C65F43}"/>
              </a:ext>
            </a:extLst>
          </p:cNvPr>
          <p:cNvSpPr>
            <a:spLocks noGrp="1"/>
          </p:cNvSpPr>
          <p:nvPr>
            <p:ph idx="1"/>
          </p:nvPr>
        </p:nvSpPr>
        <p:spPr/>
        <p:txBody>
          <a:bodyPr>
            <a:normAutofit lnSpcReduction="10000"/>
          </a:bodyPr>
          <a:lstStyle/>
          <a:p>
            <a:r>
              <a:rPr lang="en-US" dirty="0"/>
              <a:t>If you like HDF5, but have run into some of its limitations, give HSDS a go</a:t>
            </a:r>
          </a:p>
          <a:p>
            <a:r>
              <a:rPr lang="en-US" dirty="0"/>
              <a:t>With HSDS you can have a web app without the need for running a backend to support it (in many cases, HSDS can provide all you need)</a:t>
            </a:r>
          </a:p>
          <a:p>
            <a:r>
              <a:rPr lang="en-US" dirty="0"/>
              <a:t>Coding Assistant AI’s (like Claude Code) can be a big productivity booster, </a:t>
            </a:r>
            <a:r>
              <a:rPr lang="en-US" dirty="0" err="1"/>
              <a:t>esp</a:t>
            </a:r>
            <a:r>
              <a:rPr lang="en-US" dirty="0"/>
              <a:t> in cases as with this demo where:</a:t>
            </a:r>
          </a:p>
          <a:p>
            <a:pPr lvl="1"/>
            <a:r>
              <a:rPr lang="en-US" dirty="0"/>
              <a:t>I’m not familiar with the dev environment (</a:t>
            </a:r>
            <a:r>
              <a:rPr lang="en-US" dirty="0" err="1"/>
              <a:t>javascript</a:t>
            </a:r>
            <a:r>
              <a:rPr lang="en-US" dirty="0"/>
              <a:t>, html, </a:t>
            </a:r>
            <a:r>
              <a:rPr lang="en-US" dirty="0" err="1"/>
              <a:t>svg</a:t>
            </a:r>
            <a:r>
              <a:rPr lang="en-US" dirty="0"/>
              <a:t>, etc.)</a:t>
            </a:r>
          </a:p>
          <a:p>
            <a:pPr lvl="1"/>
            <a:r>
              <a:rPr lang="en-US" dirty="0"/>
              <a:t>Claude is using common constructs (like a login dialog)</a:t>
            </a:r>
          </a:p>
          <a:p>
            <a:pPr lvl="1"/>
            <a:r>
              <a:rPr lang="en-US" dirty="0"/>
              <a:t>Nothing terrible will happen (the Claude generated code is only reading) if it all goes wrong!</a:t>
            </a:r>
          </a:p>
          <a:p>
            <a:endParaRPr lang="en-US" dirty="0"/>
          </a:p>
          <a:p>
            <a:endParaRPr lang="en-US" dirty="0"/>
          </a:p>
        </p:txBody>
      </p:sp>
    </p:spTree>
    <p:extLst>
      <p:ext uri="{BB962C8B-B14F-4D97-AF65-F5344CB8AC3E}">
        <p14:creationId xmlns:p14="http://schemas.microsoft.com/office/powerpoint/2010/main" val="24506975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A9760-42D7-1E00-FC8A-BBBC51344BB9}"/>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650649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1FD82-33CE-852F-E672-1E0398AC8950}"/>
              </a:ext>
            </a:extLst>
          </p:cNvPr>
          <p:cNvSpPr>
            <a:spLocks noGrp="1"/>
          </p:cNvSpPr>
          <p:nvPr>
            <p:ph type="title"/>
          </p:nvPr>
        </p:nvSpPr>
        <p:spPr/>
        <p:txBody>
          <a:bodyPr/>
          <a:lstStyle/>
          <a:p>
            <a:r>
              <a:rPr lang="en-US" dirty="0"/>
              <a:t>About me</a:t>
            </a:r>
          </a:p>
        </p:txBody>
      </p:sp>
      <p:sp>
        <p:nvSpPr>
          <p:cNvPr id="3" name="Content Placeholder 2">
            <a:extLst>
              <a:ext uri="{FF2B5EF4-FFF2-40B4-BE49-F238E27FC236}">
                <a16:creationId xmlns:a16="http://schemas.microsoft.com/office/drawing/2014/main" id="{D35EBA6C-DCCD-5C0B-A6D0-FA0DF6D75D0E}"/>
              </a:ext>
            </a:extLst>
          </p:cNvPr>
          <p:cNvSpPr>
            <a:spLocks noGrp="1"/>
          </p:cNvSpPr>
          <p:nvPr>
            <p:ph idx="1"/>
          </p:nvPr>
        </p:nvSpPr>
        <p:spPr/>
        <p:txBody>
          <a:bodyPr/>
          <a:lstStyle/>
          <a:p>
            <a:r>
              <a:rPr lang="en-US" dirty="0"/>
              <a:t>Developer at The HDF Group for the last 10 years</a:t>
            </a:r>
          </a:p>
          <a:p>
            <a:r>
              <a:rPr lang="en-US" dirty="0"/>
              <a:t>The HDF Group is a non-profit company with a mission to support HDF5</a:t>
            </a:r>
          </a:p>
          <a:p>
            <a:r>
              <a:rPr lang="en-US" dirty="0"/>
              <a:t>My work has been focused on cloud enablement of HDF5 and HDF5 as a service</a:t>
            </a:r>
          </a:p>
          <a:p>
            <a:r>
              <a:rPr lang="en-US" dirty="0"/>
              <a:t>Live in Seattle, but frequently travel in Europe!</a:t>
            </a:r>
          </a:p>
        </p:txBody>
      </p:sp>
    </p:spTree>
    <p:extLst>
      <p:ext uri="{BB962C8B-B14F-4D97-AF65-F5344CB8AC3E}">
        <p14:creationId xmlns:p14="http://schemas.microsoft.com/office/powerpoint/2010/main" val="2049124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58DA6-960A-A18C-F378-2E925F315C01}"/>
              </a:ext>
            </a:extLst>
          </p:cNvPr>
          <p:cNvSpPr>
            <a:spLocks noGrp="1"/>
          </p:cNvSpPr>
          <p:nvPr>
            <p:ph type="title"/>
          </p:nvPr>
        </p:nvSpPr>
        <p:spPr/>
        <p:txBody>
          <a:bodyPr/>
          <a:lstStyle/>
          <a:p>
            <a:r>
              <a:rPr lang="en-US" dirty="0"/>
              <a:t>Acknowledgement</a:t>
            </a:r>
          </a:p>
        </p:txBody>
      </p:sp>
      <p:sp>
        <p:nvSpPr>
          <p:cNvPr id="3" name="Content Placeholder 2">
            <a:extLst>
              <a:ext uri="{FF2B5EF4-FFF2-40B4-BE49-F238E27FC236}">
                <a16:creationId xmlns:a16="http://schemas.microsoft.com/office/drawing/2014/main" id="{83A8755D-90E6-5F03-AEE8-33651E445C3C}"/>
              </a:ext>
            </a:extLst>
          </p:cNvPr>
          <p:cNvSpPr>
            <a:spLocks noGrp="1"/>
          </p:cNvSpPr>
          <p:nvPr>
            <p:ph idx="1"/>
          </p:nvPr>
        </p:nvSpPr>
        <p:spPr/>
        <p:txBody>
          <a:bodyPr/>
          <a:lstStyle/>
          <a:p>
            <a:pPr marL="0" marR="0">
              <a:buNone/>
            </a:pPr>
            <a:r>
              <a:rPr lang="en-US" sz="1800" b="1" dirty="0">
                <a:effectLst/>
                <a:latin typeface="Aptos" panose="020B0004020202020204" pitchFamily="34" charset="0"/>
                <a:ea typeface="Aptos" panose="020B0004020202020204" pitchFamily="34" charset="0"/>
                <a:cs typeface="Aptos" panose="020B0004020202020204" pitchFamily="34" charset="0"/>
              </a:rPr>
              <a:t>Acknowledgment:</a:t>
            </a:r>
            <a:r>
              <a:rPr lang="en-US" sz="1800" dirty="0">
                <a:effectLst/>
                <a:latin typeface="Aptos" panose="020B0004020202020204" pitchFamily="34" charset="0"/>
                <a:ea typeface="Aptos" panose="020B0004020202020204" pitchFamily="34" charset="0"/>
                <a:cs typeface="Aptos" panose="020B0004020202020204" pitchFamily="34" charset="0"/>
              </a:rPr>
              <a:t> </a:t>
            </a:r>
            <a:r>
              <a:rPr lang="en-US" sz="1800" i="1" dirty="0">
                <a:effectLst/>
                <a:latin typeface="Aptos" panose="020B0004020202020204" pitchFamily="34" charset="0"/>
                <a:ea typeface="Aptos" panose="020B0004020202020204" pitchFamily="34" charset="0"/>
                <a:cs typeface="Aptos" panose="020B0004020202020204" pitchFamily="34" charset="0"/>
              </a:rPr>
              <a:t>“This material is based upon work supported by the U.S. Department of Energy, Office of Science, Office of Fusion Energy Sciences, under Award Number DE-SC0024442.”</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buNone/>
            </a:pPr>
            <a:r>
              <a:rPr lang="en-US" sz="1800" i="1" dirty="0">
                <a:effectLst/>
                <a:latin typeface="Aptos" panose="020B0004020202020204" pitchFamily="34" charset="0"/>
                <a:ea typeface="Aptos" panose="020B0004020202020204" pitchFamily="34" charset="0"/>
                <a:cs typeface="Aptos" panose="020B0004020202020204" pitchFamily="34" charset="0"/>
              </a:rPr>
              <a:t>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buNone/>
            </a:pPr>
            <a:r>
              <a:rPr lang="en-US" sz="1800" b="1" dirty="0">
                <a:effectLst/>
                <a:latin typeface="Aptos" panose="020B0004020202020204" pitchFamily="34" charset="0"/>
                <a:ea typeface="Aptos" panose="020B0004020202020204" pitchFamily="34" charset="0"/>
                <a:cs typeface="Aptos" panose="020B0004020202020204" pitchFamily="34" charset="0"/>
              </a:rPr>
              <a:t>Disclaimer:</a:t>
            </a:r>
            <a:r>
              <a:rPr lang="en-US" sz="1800" dirty="0">
                <a:effectLst/>
                <a:latin typeface="Aptos" panose="020B0004020202020204" pitchFamily="34" charset="0"/>
                <a:ea typeface="Aptos" panose="020B0004020202020204" pitchFamily="34" charset="0"/>
                <a:cs typeface="Aptos" panose="020B0004020202020204" pitchFamily="34" charset="0"/>
              </a:rPr>
              <a:t> </a:t>
            </a:r>
            <a:r>
              <a:rPr lang="en-US" sz="1800" i="1" dirty="0">
                <a:effectLst/>
                <a:latin typeface="Aptos" panose="020B0004020202020204" pitchFamily="34" charset="0"/>
                <a:ea typeface="Aptos" panose="020B0004020202020204" pitchFamily="34" charset="0"/>
                <a:cs typeface="Aptos" panose="020B0004020202020204" pitchFamily="34" charset="0"/>
              </a:rPr>
              <a:t>“This report was prepared as an account of work sponsored by an agency of the United States Government. Neither the United States Government nor any agency therefore, nor any of their employees, makes any warranty, expressed or implied, or assumes any legal liability or responsibility for the accuracy, completeness, or usefulness of any information, apparatus, product, or process disclosed, or represents that this use would not infringe privately owned rights. Reference herein to any specific commercial product, process, or service by trade name, trademark, manufacturer, or otherwise does not necessarily constitute or imply its endorsement, recommendation, or favoring by the United States Government or any agency thereof. The</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r>
              <a:rPr lang="en-US" sz="1800" i="1" dirty="0">
                <a:effectLst/>
                <a:latin typeface="Aptos" panose="020B0004020202020204" pitchFamily="34" charset="0"/>
                <a:ea typeface="Aptos" panose="020B0004020202020204" pitchFamily="34" charset="0"/>
                <a:cs typeface="Aptos" panose="020B0004020202020204" pitchFamily="34" charset="0"/>
              </a:rPr>
              <a:t>views and opinions of authors expressed herein do not necessarily state or reflect those of the United States Government or any agency thereof."</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en-US" dirty="0"/>
          </a:p>
        </p:txBody>
      </p:sp>
    </p:spTree>
    <p:extLst>
      <p:ext uri="{BB962C8B-B14F-4D97-AF65-F5344CB8AC3E}">
        <p14:creationId xmlns:p14="http://schemas.microsoft.com/office/powerpoint/2010/main" val="1678231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460CC-F760-51BE-B284-ED870121C621}"/>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B27F5D0C-594B-0354-B537-4073ACE59B80}"/>
              </a:ext>
            </a:extLst>
          </p:cNvPr>
          <p:cNvSpPr>
            <a:spLocks noGrp="1"/>
          </p:cNvSpPr>
          <p:nvPr>
            <p:ph idx="1"/>
          </p:nvPr>
        </p:nvSpPr>
        <p:spPr>
          <a:xfrm>
            <a:off x="838200" y="1857156"/>
            <a:ext cx="10515600" cy="4351338"/>
          </a:xfrm>
        </p:spPr>
        <p:txBody>
          <a:bodyPr/>
          <a:lstStyle/>
          <a:p>
            <a:endParaRPr lang="en-US" dirty="0"/>
          </a:p>
          <a:p>
            <a:r>
              <a:rPr lang="en-US" dirty="0"/>
              <a:t>Introduction</a:t>
            </a:r>
          </a:p>
          <a:p>
            <a:r>
              <a:rPr lang="en-US" dirty="0"/>
              <a:t>Brief overview of HDF5</a:t>
            </a:r>
          </a:p>
          <a:p>
            <a:r>
              <a:rPr lang="en-US" dirty="0"/>
              <a:t>Data streaming with HDF5 (SWMR)</a:t>
            </a:r>
          </a:p>
          <a:p>
            <a:r>
              <a:rPr lang="en-US" dirty="0"/>
              <a:t>Overview of HSDS (HDF REST Service)</a:t>
            </a:r>
          </a:p>
          <a:p>
            <a:r>
              <a:rPr lang="en-US" dirty="0"/>
              <a:t>Data streaming with HSDS</a:t>
            </a:r>
          </a:p>
          <a:p>
            <a:r>
              <a:rPr lang="en-US" dirty="0"/>
              <a:t>Visualizing the results (with some help from Claude Code)</a:t>
            </a:r>
          </a:p>
          <a:p>
            <a:r>
              <a:rPr lang="en-US" dirty="0"/>
              <a:t>Conclusions/Questions</a:t>
            </a:r>
          </a:p>
        </p:txBody>
      </p:sp>
    </p:spTree>
    <p:extLst>
      <p:ext uri="{BB962C8B-B14F-4D97-AF65-F5344CB8AC3E}">
        <p14:creationId xmlns:p14="http://schemas.microsoft.com/office/powerpoint/2010/main" val="1568075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D8A38-E4AA-5AC5-4293-225898B8C89E}"/>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ABD85E7B-3CD9-4107-0868-F5EC15D383F3}"/>
              </a:ext>
            </a:extLst>
          </p:cNvPr>
          <p:cNvSpPr>
            <a:spLocks noGrp="1"/>
          </p:cNvSpPr>
          <p:nvPr>
            <p:ph idx="1"/>
          </p:nvPr>
        </p:nvSpPr>
        <p:spPr/>
        <p:txBody>
          <a:bodyPr>
            <a:normAutofit fontScale="85000" lnSpcReduction="20000"/>
          </a:bodyPr>
          <a:lstStyle/>
          <a:p>
            <a:r>
              <a:rPr lang="en-US" dirty="0"/>
              <a:t>Designing a system for live data streaming and visualization is quite complex, but to keep things simple, let’s assume:</a:t>
            </a:r>
          </a:p>
          <a:p>
            <a:pPr lvl="1"/>
            <a:r>
              <a:rPr lang="en-US" dirty="0"/>
              <a:t>We have an arbitrary number of sensors producing a series of floating points values</a:t>
            </a:r>
          </a:p>
          <a:p>
            <a:pPr lvl="1"/>
            <a:r>
              <a:rPr lang="en-US" dirty="0"/>
              <a:t>Each sensor has a frequency (number of sample per second)</a:t>
            </a:r>
          </a:p>
          <a:p>
            <a:pPr lvl="1"/>
            <a:r>
              <a:rPr lang="en-US" dirty="0"/>
              <a:t>Update interval (how often a packet of samples are sent out)</a:t>
            </a:r>
          </a:p>
          <a:p>
            <a:pPr lvl="1"/>
            <a:r>
              <a:rPr lang="en-US" dirty="0"/>
              <a:t>Various fixed metadata (e.g. min/max range, units, etc.)</a:t>
            </a:r>
          </a:p>
          <a:p>
            <a:r>
              <a:rPr lang="en-US" dirty="0"/>
              <a:t>Additional requirements:</a:t>
            </a:r>
          </a:p>
          <a:p>
            <a:pPr lvl="1"/>
            <a:r>
              <a:rPr lang="en-US" dirty="0"/>
              <a:t>Be able to visualize the data in (near)real time</a:t>
            </a:r>
          </a:p>
          <a:p>
            <a:pPr lvl="1"/>
            <a:r>
              <a:rPr lang="en-US" dirty="0"/>
              <a:t>Be able to store data in an archival file for later analysis</a:t>
            </a:r>
          </a:p>
          <a:p>
            <a:pPr lvl="1"/>
            <a:r>
              <a:rPr lang="en-US" dirty="0"/>
              <a:t>Enable new sensors to come online at any time</a:t>
            </a:r>
          </a:p>
          <a:p>
            <a:pPr lvl="1"/>
            <a:r>
              <a:rPr lang="en-US" dirty="0"/>
              <a:t>Allow access to archival file while sensor collection is in progress</a:t>
            </a:r>
          </a:p>
          <a:p>
            <a:r>
              <a:rPr lang="en-US" dirty="0"/>
              <a:t>We’ll use this as a framework to think about how we could design a streaming application using HDF5</a:t>
            </a:r>
          </a:p>
          <a:p>
            <a:r>
              <a:rPr lang="en-US" dirty="0"/>
              <a:t>the real-world will be a lot more complicated, but it’s a start!</a:t>
            </a:r>
          </a:p>
          <a:p>
            <a:endParaRPr lang="en-US" dirty="0"/>
          </a:p>
          <a:p>
            <a:endParaRPr lang="en-US" dirty="0"/>
          </a:p>
        </p:txBody>
      </p:sp>
    </p:spTree>
    <p:extLst>
      <p:ext uri="{BB962C8B-B14F-4D97-AF65-F5344CB8AC3E}">
        <p14:creationId xmlns:p14="http://schemas.microsoft.com/office/powerpoint/2010/main" val="3800491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data system&#10;&#10;AI-generated content may be incorrect.">
            <a:extLst>
              <a:ext uri="{FF2B5EF4-FFF2-40B4-BE49-F238E27FC236}">
                <a16:creationId xmlns:a16="http://schemas.microsoft.com/office/drawing/2014/main" id="{3E09DD44-1358-34D3-D6B0-3E0042275C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047" y="199030"/>
            <a:ext cx="10686197" cy="6678874"/>
          </a:xfrm>
          <a:prstGeom prst="rect">
            <a:avLst/>
          </a:prstGeom>
        </p:spPr>
      </p:pic>
    </p:spTree>
    <p:extLst>
      <p:ext uri="{BB962C8B-B14F-4D97-AF65-F5344CB8AC3E}">
        <p14:creationId xmlns:p14="http://schemas.microsoft.com/office/powerpoint/2010/main" val="1175672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75336-22D2-DF9E-E505-FD40D40C4111}"/>
              </a:ext>
            </a:extLst>
          </p:cNvPr>
          <p:cNvSpPr>
            <a:spLocks noGrp="1"/>
          </p:cNvSpPr>
          <p:nvPr>
            <p:ph type="title"/>
          </p:nvPr>
        </p:nvSpPr>
        <p:spPr/>
        <p:txBody>
          <a:bodyPr/>
          <a:lstStyle/>
          <a:p>
            <a:r>
              <a:rPr lang="en-US" dirty="0"/>
              <a:t>Overview of HDF5</a:t>
            </a:r>
          </a:p>
        </p:txBody>
      </p:sp>
      <p:sp>
        <p:nvSpPr>
          <p:cNvPr id="3" name="Content Placeholder 2">
            <a:extLst>
              <a:ext uri="{FF2B5EF4-FFF2-40B4-BE49-F238E27FC236}">
                <a16:creationId xmlns:a16="http://schemas.microsoft.com/office/drawing/2014/main" id="{A2125FC9-1C81-0FFD-D86B-A120AB0CFB30}"/>
              </a:ext>
            </a:extLst>
          </p:cNvPr>
          <p:cNvSpPr>
            <a:spLocks noGrp="1"/>
          </p:cNvSpPr>
          <p:nvPr>
            <p:ph idx="1"/>
          </p:nvPr>
        </p:nvSpPr>
        <p:spPr/>
        <p:txBody>
          <a:bodyPr/>
          <a:lstStyle/>
          <a:p>
            <a:r>
              <a:rPr lang="en-US" dirty="0"/>
              <a:t>HDF5 is a data format and library for storing scientific data</a:t>
            </a:r>
          </a:p>
          <a:p>
            <a:r>
              <a:rPr lang="en-US" dirty="0"/>
              <a:t>Multiple datasets (single or multiple dimension) </a:t>
            </a:r>
            <a:r>
              <a:rPr lang="en-US" i="1" dirty="0"/>
              <a:t>datasets</a:t>
            </a:r>
            <a:r>
              <a:rPr lang="en-US" dirty="0"/>
              <a:t> can be stored in a file</a:t>
            </a:r>
          </a:p>
          <a:p>
            <a:r>
              <a:rPr lang="en-US" dirty="0"/>
              <a:t>Datasets can be organized in </a:t>
            </a:r>
            <a:r>
              <a:rPr lang="en-US" i="1" dirty="0"/>
              <a:t>groups</a:t>
            </a:r>
          </a:p>
          <a:p>
            <a:r>
              <a:rPr lang="en-US" dirty="0"/>
              <a:t>User defined metadata (</a:t>
            </a:r>
            <a:r>
              <a:rPr lang="en-US" i="1" dirty="0"/>
              <a:t>attributes</a:t>
            </a:r>
            <a:r>
              <a:rPr lang="en-US" dirty="0"/>
              <a:t>) can be attached to groups or datasets</a:t>
            </a:r>
          </a:p>
          <a:p>
            <a:r>
              <a:rPr lang="en-US" dirty="0"/>
              <a:t>Library supports partial reads and writers of dataset data</a:t>
            </a:r>
          </a:p>
          <a:p>
            <a:r>
              <a:rPr lang="en-US" dirty="0"/>
              <a:t>The HDF5 library is written in C, but Python (e.g. using the h5py package) and other languages are well supported</a:t>
            </a:r>
          </a:p>
        </p:txBody>
      </p:sp>
    </p:spTree>
    <p:extLst>
      <p:ext uri="{BB962C8B-B14F-4D97-AF65-F5344CB8AC3E}">
        <p14:creationId xmlns:p14="http://schemas.microsoft.com/office/powerpoint/2010/main" val="3000267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group&#10;&#10;AI-generated content may be incorrect.">
            <a:extLst>
              <a:ext uri="{FF2B5EF4-FFF2-40B4-BE49-F238E27FC236}">
                <a16:creationId xmlns:a16="http://schemas.microsoft.com/office/drawing/2014/main" id="{CA4D53E5-8E64-9940-BF73-06BA6B4D6C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2482" y="706222"/>
            <a:ext cx="8924642" cy="5221219"/>
          </a:xfrm>
          <a:prstGeom prst="rect">
            <a:avLst/>
          </a:prstGeom>
        </p:spPr>
      </p:pic>
      <p:sp>
        <p:nvSpPr>
          <p:cNvPr id="4" name="TextBox 3">
            <a:extLst>
              <a:ext uri="{FF2B5EF4-FFF2-40B4-BE49-F238E27FC236}">
                <a16:creationId xmlns:a16="http://schemas.microsoft.com/office/drawing/2014/main" id="{DD50BA15-97C6-C2B5-F870-FE015195698A}"/>
              </a:ext>
            </a:extLst>
          </p:cNvPr>
          <p:cNvSpPr txBox="1"/>
          <p:nvPr/>
        </p:nvSpPr>
        <p:spPr>
          <a:xfrm>
            <a:off x="3088943" y="6211669"/>
            <a:ext cx="9103057" cy="646331"/>
          </a:xfrm>
          <a:prstGeom prst="rect">
            <a:avLst/>
          </a:prstGeom>
          <a:noFill/>
        </p:spPr>
        <p:txBody>
          <a:bodyPr wrap="square" rtlCol="0">
            <a:spAutoFit/>
          </a:bodyPr>
          <a:lstStyle/>
          <a:p>
            <a:r>
              <a:rPr lang="en-US" dirty="0"/>
              <a:t>Diagram courtesy of Neon Science: https://www.neonscience.org/resources/learning-hub/tutorials/about-hdf5</a:t>
            </a:r>
          </a:p>
        </p:txBody>
      </p:sp>
      <p:sp>
        <p:nvSpPr>
          <p:cNvPr id="5" name="TextBox 4">
            <a:extLst>
              <a:ext uri="{FF2B5EF4-FFF2-40B4-BE49-F238E27FC236}">
                <a16:creationId xmlns:a16="http://schemas.microsoft.com/office/drawing/2014/main" id="{EAE1B30C-9F13-AFC7-D759-361E6F6D32F0}"/>
              </a:ext>
            </a:extLst>
          </p:cNvPr>
          <p:cNvSpPr txBox="1"/>
          <p:nvPr/>
        </p:nvSpPr>
        <p:spPr>
          <a:xfrm>
            <a:off x="1606200" y="352279"/>
            <a:ext cx="6507787" cy="707886"/>
          </a:xfrm>
          <a:prstGeom prst="rect">
            <a:avLst/>
          </a:prstGeom>
          <a:noFill/>
        </p:spPr>
        <p:txBody>
          <a:bodyPr wrap="square" rtlCol="0">
            <a:spAutoFit/>
          </a:bodyPr>
          <a:lstStyle/>
          <a:p>
            <a:r>
              <a:rPr lang="en-US" sz="4000" dirty="0"/>
              <a:t>Example HDF5 Structure</a:t>
            </a:r>
          </a:p>
        </p:txBody>
      </p:sp>
    </p:spTree>
    <p:extLst>
      <p:ext uri="{BB962C8B-B14F-4D97-AF65-F5344CB8AC3E}">
        <p14:creationId xmlns:p14="http://schemas.microsoft.com/office/powerpoint/2010/main" val="1587208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8B31A52-4561-B375-633A-0D25C27BE2C3}"/>
              </a:ext>
            </a:extLst>
          </p:cNvPr>
          <p:cNvSpPr txBox="1"/>
          <p:nvPr/>
        </p:nvSpPr>
        <p:spPr>
          <a:xfrm>
            <a:off x="1187669" y="346841"/>
            <a:ext cx="7693572" cy="1077218"/>
          </a:xfrm>
          <a:prstGeom prst="rect">
            <a:avLst/>
          </a:prstGeom>
          <a:noFill/>
        </p:spPr>
        <p:txBody>
          <a:bodyPr wrap="square" rtlCol="0">
            <a:spAutoFit/>
          </a:bodyPr>
          <a:lstStyle/>
          <a:p>
            <a:r>
              <a:rPr lang="en-US" sz="3200" dirty="0"/>
              <a:t>Using HDF5 our sensor data could be stored like this:</a:t>
            </a:r>
          </a:p>
        </p:txBody>
      </p:sp>
      <p:sp>
        <p:nvSpPr>
          <p:cNvPr id="3" name="TextBox 2">
            <a:extLst>
              <a:ext uri="{FF2B5EF4-FFF2-40B4-BE49-F238E27FC236}">
                <a16:creationId xmlns:a16="http://schemas.microsoft.com/office/drawing/2014/main" id="{DAEA935D-BB1A-C590-432E-2C88F677C358}"/>
              </a:ext>
            </a:extLst>
          </p:cNvPr>
          <p:cNvSpPr txBox="1"/>
          <p:nvPr/>
        </p:nvSpPr>
        <p:spPr>
          <a:xfrm>
            <a:off x="1030013" y="1709845"/>
            <a:ext cx="9816663" cy="4801314"/>
          </a:xfrm>
          <a:prstGeom prst="rect">
            <a:avLst/>
          </a:prstGeom>
          <a:noFill/>
        </p:spPr>
        <p:txBody>
          <a:bodyPr wrap="square" rtlCol="0">
            <a:spAutoFit/>
          </a:bodyPr>
          <a:lstStyle/>
          <a:p>
            <a:r>
              <a:rPr lang="en-US" dirty="0">
                <a:latin typeface="Courier New" panose="02070309020205020404" pitchFamily="49" charset="0"/>
                <a:cs typeface="Courier New" panose="02070309020205020404" pitchFamily="49" charset="0"/>
              </a:rPr>
              <a:t>/sensors Group</a:t>
            </a:r>
          </a:p>
          <a:p>
            <a:r>
              <a:rPr lang="en-US" dirty="0">
                <a:latin typeface="Courier New" panose="02070309020205020404" pitchFamily="49" charset="0"/>
                <a:cs typeface="Courier New" panose="02070309020205020404" pitchFamily="49" charset="0"/>
              </a:rPr>
              <a:t>/sensors/</a:t>
            </a:r>
            <a:r>
              <a:rPr lang="en-US" dirty="0" err="1">
                <a:latin typeface="Courier New" panose="02070309020205020404" pitchFamily="49" charset="0"/>
                <a:cs typeface="Courier New" panose="02070309020205020404" pitchFamily="49" charset="0"/>
              </a:rPr>
              <a:t>plasma_temp</a:t>
            </a:r>
            <a:r>
              <a:rPr lang="en-US" dirty="0">
                <a:latin typeface="Courier New" panose="02070309020205020404" pitchFamily="49" charset="0"/>
                <a:cs typeface="Courier New" panose="02070309020205020404" pitchFamily="49" charset="0"/>
              </a:rPr>
              <a:t> Dataset {100000}</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attr</a:t>
            </a:r>
            <a:r>
              <a:rPr lang="en-US" dirty="0">
                <a:latin typeface="Courier New" panose="02070309020205020404" pitchFamily="49" charset="0"/>
                <a:cs typeface="Courier New" panose="02070309020205020404" pitchFamily="49" charset="0"/>
              </a:rPr>
              <a:t>: description            Plasma temperature</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attr</a:t>
            </a:r>
            <a:r>
              <a:rPr lang="en-US" dirty="0">
                <a:latin typeface="Courier New" panose="02070309020205020404" pitchFamily="49" charset="0"/>
                <a:cs typeface="Courier New" panose="02070309020205020404" pitchFamily="49" charset="0"/>
              </a:rPr>
              <a:t>: frequency              1000</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attr</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max_value</a:t>
            </a:r>
            <a:r>
              <a:rPr lang="en-US" dirty="0">
                <a:latin typeface="Courier New" panose="02070309020205020404" pitchFamily="49" charset="0"/>
                <a:cs typeface="Courier New" panose="02070309020205020404" pitchFamily="49" charset="0"/>
              </a:rPr>
              <a:t>              100</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attr</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min_value</a:t>
            </a:r>
            <a:r>
              <a:rPr lang="en-US" dirty="0">
                <a:latin typeface="Courier New" panose="02070309020205020404" pitchFamily="49" charset="0"/>
                <a:cs typeface="Courier New" panose="02070309020205020404" pitchFamily="49" charset="0"/>
              </a:rPr>
              <a:t>              0.0</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attr</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start_time</a:t>
            </a:r>
            <a:r>
              <a:rPr lang="en-US" dirty="0">
                <a:latin typeface="Courier New" panose="02070309020205020404" pitchFamily="49" charset="0"/>
                <a:cs typeface="Courier New" panose="02070309020205020404" pitchFamily="49" charset="0"/>
              </a:rPr>
              <a:t>             1763239815.2</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attr</a:t>
            </a:r>
            <a:r>
              <a:rPr lang="en-US" dirty="0">
                <a:latin typeface="Courier New" panose="02070309020205020404" pitchFamily="49" charset="0"/>
                <a:cs typeface="Courier New" panose="02070309020205020404" pitchFamily="49" charset="0"/>
              </a:rPr>
              <a:t>: units                  keV</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attr</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update_interval</a:t>
            </a:r>
            <a:r>
              <a:rPr lang="en-US" dirty="0">
                <a:latin typeface="Courier New" panose="02070309020205020404" pitchFamily="49" charset="0"/>
                <a:cs typeface="Courier New" panose="02070309020205020404" pitchFamily="49" charset="0"/>
              </a:rPr>
              <a:t>        1</a:t>
            </a:r>
          </a:p>
          <a:p>
            <a:r>
              <a:rPr lang="en-US" dirty="0">
                <a:latin typeface="Courier New" panose="02070309020205020404" pitchFamily="49" charset="0"/>
                <a:cs typeface="Courier New" panose="02070309020205020404" pitchFamily="49" charset="0"/>
              </a:rPr>
              <a:t>/sensors/</a:t>
            </a:r>
            <a:r>
              <a:rPr lang="en-US" dirty="0" err="1">
                <a:latin typeface="Courier New" panose="02070309020205020404" pitchFamily="49" charset="0"/>
                <a:cs typeface="Courier New" panose="02070309020205020404" pitchFamily="49" charset="0"/>
              </a:rPr>
              <a:t>plasma_pressure</a:t>
            </a:r>
            <a:r>
              <a:rPr lang="en-US" dirty="0">
                <a:latin typeface="Courier New" panose="02070309020205020404" pitchFamily="49" charset="0"/>
                <a:cs typeface="Courier New" panose="02070309020205020404" pitchFamily="49" charset="0"/>
              </a:rPr>
              <a:t> Dataset {100000}</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attr</a:t>
            </a:r>
            <a:r>
              <a:rPr lang="en-US" dirty="0">
                <a:latin typeface="Courier New" panose="02070309020205020404" pitchFamily="49" charset="0"/>
                <a:cs typeface="Courier New" panose="02070309020205020404" pitchFamily="49" charset="0"/>
              </a:rPr>
              <a:t>: description            Plasma Pressure</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attr</a:t>
            </a:r>
            <a:r>
              <a:rPr lang="en-US" dirty="0">
                <a:latin typeface="Courier New" panose="02070309020205020404" pitchFamily="49" charset="0"/>
                <a:cs typeface="Courier New" panose="02070309020205020404" pitchFamily="49" charset="0"/>
              </a:rPr>
              <a:t>: frequency              1000</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attr</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max_value</a:t>
            </a:r>
            <a:r>
              <a:rPr lang="en-US" dirty="0">
                <a:latin typeface="Courier New" panose="02070309020205020404" pitchFamily="49" charset="0"/>
                <a:cs typeface="Courier New" panose="02070309020205020404" pitchFamily="49" charset="0"/>
              </a:rPr>
              <a:t>              800.0</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attr</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min_value</a:t>
            </a:r>
            <a:r>
              <a:rPr lang="en-US" dirty="0">
                <a:latin typeface="Courier New" panose="02070309020205020404" pitchFamily="49" charset="0"/>
                <a:cs typeface="Courier New" panose="02070309020205020404" pitchFamily="49" charset="0"/>
              </a:rPr>
              <a:t>              0.0</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attr</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start_time</a:t>
            </a:r>
            <a:r>
              <a:rPr lang="en-US" dirty="0">
                <a:latin typeface="Courier New" panose="02070309020205020404" pitchFamily="49" charset="0"/>
                <a:cs typeface="Courier New" panose="02070309020205020404" pitchFamily="49" charset="0"/>
              </a:rPr>
              <a:t>             1763239821.9</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attr</a:t>
            </a:r>
            <a:r>
              <a:rPr lang="en-US" dirty="0">
                <a:latin typeface="Courier New" panose="02070309020205020404" pitchFamily="49" charset="0"/>
                <a:cs typeface="Courier New" panose="02070309020205020404" pitchFamily="49" charset="0"/>
              </a:rPr>
              <a:t>: units                  kPa</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attr</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update_interval</a:t>
            </a:r>
            <a:r>
              <a:rPr lang="en-US" dirty="0">
                <a:latin typeface="Courier New" panose="02070309020205020404" pitchFamily="49" charset="0"/>
                <a:cs typeface="Courier New" panose="02070309020205020404" pitchFamily="49" charset="0"/>
              </a:rPr>
              <a:t>        1</a:t>
            </a:r>
          </a:p>
        </p:txBody>
      </p:sp>
    </p:spTree>
    <p:extLst>
      <p:ext uri="{BB962C8B-B14F-4D97-AF65-F5344CB8AC3E}">
        <p14:creationId xmlns:p14="http://schemas.microsoft.com/office/powerpoint/2010/main" val="2204230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E27F6-8F33-D6F9-BB4D-DF541F356E1E}"/>
              </a:ext>
            </a:extLst>
          </p:cNvPr>
          <p:cNvSpPr>
            <a:spLocks noGrp="1"/>
          </p:cNvSpPr>
          <p:nvPr>
            <p:ph type="title"/>
          </p:nvPr>
        </p:nvSpPr>
        <p:spPr/>
        <p:txBody>
          <a:bodyPr/>
          <a:lstStyle/>
          <a:p>
            <a:r>
              <a:rPr lang="en-US" dirty="0"/>
              <a:t>By using HDF5 as a storage format…</a:t>
            </a:r>
          </a:p>
        </p:txBody>
      </p:sp>
      <p:sp>
        <p:nvSpPr>
          <p:cNvPr id="3" name="Content Placeholder 2">
            <a:extLst>
              <a:ext uri="{FF2B5EF4-FFF2-40B4-BE49-F238E27FC236}">
                <a16:creationId xmlns:a16="http://schemas.microsoft.com/office/drawing/2014/main" id="{0924396B-9244-49EB-BF2F-5E9CAB83F3FB}"/>
              </a:ext>
            </a:extLst>
          </p:cNvPr>
          <p:cNvSpPr>
            <a:spLocks noGrp="1"/>
          </p:cNvSpPr>
          <p:nvPr>
            <p:ph idx="1"/>
          </p:nvPr>
        </p:nvSpPr>
        <p:spPr/>
        <p:txBody>
          <a:bodyPr>
            <a:normAutofit lnSpcReduction="10000"/>
          </a:bodyPr>
          <a:lstStyle/>
          <a:p>
            <a:r>
              <a:rPr lang="en-US" dirty="0"/>
              <a:t>The good:</a:t>
            </a:r>
          </a:p>
          <a:p>
            <a:pPr lvl="1"/>
            <a:r>
              <a:rPr lang="en-US" dirty="0"/>
              <a:t>You can put multiple data sets in one file</a:t>
            </a:r>
          </a:p>
          <a:p>
            <a:pPr lvl="1"/>
            <a:r>
              <a:rPr lang="en-US" dirty="0"/>
              <a:t>You can use attributes to describe the data</a:t>
            </a:r>
          </a:p>
          <a:p>
            <a:pPr lvl="1"/>
            <a:r>
              <a:rPr lang="en-US" dirty="0"/>
              <a:t>The data can optionally be compressed to save storage</a:t>
            </a:r>
          </a:p>
          <a:p>
            <a:pPr lvl="1"/>
            <a:r>
              <a:rPr lang="en-US" dirty="0"/>
              <a:t>Data can be read using standard APIs and tools (e.g. h5dump)</a:t>
            </a:r>
          </a:p>
          <a:p>
            <a:r>
              <a:rPr lang="en-US" dirty="0"/>
              <a:t>The bad</a:t>
            </a:r>
          </a:p>
          <a:p>
            <a:pPr lvl="1"/>
            <a:r>
              <a:rPr lang="en-US" dirty="0"/>
              <a:t>Only one writer can access a file at a time</a:t>
            </a:r>
          </a:p>
          <a:p>
            <a:pPr lvl="1"/>
            <a:r>
              <a:rPr lang="en-US" dirty="0"/>
              <a:t>For simultaneous reading (SWMR) there are restrictions:</a:t>
            </a:r>
          </a:p>
          <a:p>
            <a:pPr lvl="2"/>
            <a:r>
              <a:rPr lang="en-US" dirty="0"/>
              <a:t>No metadata changes allowed (new datasets, attributes, etc.)</a:t>
            </a:r>
          </a:p>
          <a:p>
            <a:pPr lvl="2"/>
            <a:r>
              <a:rPr lang="en-US" dirty="0"/>
              <a:t>Storage must be POSIX (NFS not supported)</a:t>
            </a:r>
          </a:p>
          <a:p>
            <a:pPr lvl="1"/>
            <a:r>
              <a:rPr lang="en-US" dirty="0"/>
              <a:t>Clients must directly access the file (no http requests)</a:t>
            </a:r>
          </a:p>
          <a:p>
            <a:pPr marL="0" indent="0">
              <a:buNone/>
            </a:pPr>
            <a:endParaRPr lang="en-US" dirty="0"/>
          </a:p>
          <a:p>
            <a:endParaRPr lang="en-US" dirty="0"/>
          </a:p>
        </p:txBody>
      </p:sp>
    </p:spTree>
    <p:extLst>
      <p:ext uri="{BB962C8B-B14F-4D97-AF65-F5344CB8AC3E}">
        <p14:creationId xmlns:p14="http://schemas.microsoft.com/office/powerpoint/2010/main" val="33444974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d3346c5e-fbdc-49d5-a6d3-ddd81c39d51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3AD294607832644BCCE98F47F0E0F98" ma:contentTypeVersion="16" ma:contentTypeDescription="Create a new document." ma:contentTypeScope="" ma:versionID="f7a42b5d2056bb3632de54596877ba0b">
  <xsd:schema xmlns:xsd="http://www.w3.org/2001/XMLSchema" xmlns:xs="http://www.w3.org/2001/XMLSchema" xmlns:p="http://schemas.microsoft.com/office/2006/metadata/properties" xmlns:ns3="4101900f-ce03-4db9-a7c9-29490bbdc02c" xmlns:ns4="d3346c5e-fbdc-49d5-a6d3-ddd81c39d511" targetNamespace="http://schemas.microsoft.com/office/2006/metadata/properties" ma:root="true" ma:fieldsID="f394d9eaae9a956dee8dcfb46b421131" ns3:_="" ns4:_="">
    <xsd:import namespace="4101900f-ce03-4db9-a7c9-29490bbdc02c"/>
    <xsd:import namespace="d3346c5e-fbdc-49d5-a6d3-ddd81c39d51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_activity"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01900f-ce03-4db9-a7c9-29490bbdc02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346c5e-fbdc-49d5-a6d3-ddd81c39d51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E3201A-6162-4E16-987B-89A283763415}">
  <ds:schemaRefs>
    <ds:schemaRef ds:uri="http://schemas.microsoft.com/sharepoint/v3/contenttype/forms"/>
  </ds:schemaRefs>
</ds:datastoreItem>
</file>

<file path=customXml/itemProps2.xml><?xml version="1.0" encoding="utf-8"?>
<ds:datastoreItem xmlns:ds="http://schemas.openxmlformats.org/officeDocument/2006/customXml" ds:itemID="{900C4BEF-34F4-4AB9-A614-4B1BD3781BF6}">
  <ds:schemaRefs>
    <ds:schemaRef ds:uri="http://schemas.openxmlformats.org/package/2006/metadata/core-properties"/>
    <ds:schemaRef ds:uri="http://purl.org/dc/elements/1.1/"/>
    <ds:schemaRef ds:uri="http://schemas.microsoft.com/office/2006/documentManagement/types"/>
    <ds:schemaRef ds:uri="http://purl.org/dc/terms/"/>
    <ds:schemaRef ds:uri="d3346c5e-fbdc-49d5-a6d3-ddd81c39d511"/>
    <ds:schemaRef ds:uri="4101900f-ce03-4db9-a7c9-29490bbdc02c"/>
    <ds:schemaRef ds:uri="http://schemas.microsoft.com/office/2006/metadata/properti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4CD542E3-92E0-44DF-9E6A-C8DA11219A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01900f-ce03-4db9-a7c9-29490bbdc02c"/>
    <ds:schemaRef ds:uri="d3346c5e-fbdc-49d5-a6d3-ddd81c39d5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3720</TotalTime>
  <Words>1565</Words>
  <Application>Microsoft Office PowerPoint</Application>
  <PresentationFormat>Widescreen</PresentationFormat>
  <Paragraphs>137</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vt:lpstr>
      <vt:lpstr>Aptos Display</vt:lpstr>
      <vt:lpstr>Arial</vt:lpstr>
      <vt:lpstr>Courier New</vt:lpstr>
      <vt:lpstr>office theme</vt:lpstr>
      <vt:lpstr>VOLDA 2025 Data Streaming with HDF5</vt:lpstr>
      <vt:lpstr>About me</vt:lpstr>
      <vt:lpstr>Outline</vt:lpstr>
      <vt:lpstr>Introduction</vt:lpstr>
      <vt:lpstr>PowerPoint Presentation</vt:lpstr>
      <vt:lpstr>Overview of HDF5</vt:lpstr>
      <vt:lpstr>PowerPoint Presentation</vt:lpstr>
      <vt:lpstr>PowerPoint Presentation</vt:lpstr>
      <vt:lpstr>By using HDF5 as a storage format…</vt:lpstr>
      <vt:lpstr>Another approach: HSDS</vt:lpstr>
      <vt:lpstr>HSDS Architecture</vt:lpstr>
      <vt:lpstr>Sharded format example</vt:lpstr>
      <vt:lpstr>How does HSDS support concurrent writes?</vt:lpstr>
      <vt:lpstr>Visualization with HSDS</vt:lpstr>
      <vt:lpstr>App development with Claude Code</vt:lpstr>
      <vt:lpstr>Screenshot of the Claude’s work…</vt:lpstr>
      <vt:lpstr>Demo!</vt:lpstr>
      <vt:lpstr>Conclusions</vt:lpstr>
      <vt:lpstr>Questions?</vt:lpstr>
      <vt:lpstr>Acknowledgement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John Readey</cp:lastModifiedBy>
  <cp:revision>370</cp:revision>
  <dcterms:created xsi:type="dcterms:W3CDTF">2025-01-16T14:10:40Z</dcterms:created>
  <dcterms:modified xsi:type="dcterms:W3CDTF">2025-11-17T22:51:35Z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0x010100D3AD294607832644BCCE98F47F0E0F98</vt:lpwstr>
  </property>
</Properties>
</file>