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Roboto Slab"/>
      <p:regular r:id="rId24"/>
      <p:bold r:id="rId25"/>
    </p:embeddedFon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Slab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font" Target="fonts/RobotoSlab-bold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90357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9035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Hello, and </a:t>
            </a:r>
            <a:r>
              <a:rPr i="1" lang="en" sz="2400"/>
              <a:t>buenos dias</a:t>
            </a:r>
            <a:r>
              <a:rPr lang="en" sz="2400"/>
              <a:t>! My name is Tim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I’m from the Plasma Science and Fusion Center at </a:t>
            </a:r>
            <a:r>
              <a:rPr b="1" lang="en" sz="2400"/>
              <a:t>MIT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I’m one of the developers for MDSplus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Today, I’m going to tell you about visualizing data through our new WebScope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—----------------------------------------------------------------------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point of this project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mdsplus guis into the web age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have been attempts before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websockets this time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9e4b89791f_0_3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9e4b89791f_0_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B7B7B7"/>
                </a:solidFill>
              </a:rPr>
              <a:t>Switch window to </a:t>
            </a:r>
            <a:r>
              <a:rPr b="1" i="1" lang="en" sz="2400">
                <a:solidFill>
                  <a:srgbClr val="B7B7B7"/>
                </a:solidFill>
              </a:rPr>
              <a:t>scope.psfc.mit.edu</a:t>
            </a:r>
            <a:r>
              <a:rPr b="1" lang="en" sz="2400">
                <a:solidFill>
                  <a:srgbClr val="B7B7B7"/>
                </a:solidFill>
              </a:rPr>
              <a:t> </a:t>
            </a:r>
            <a:endParaRPr b="1" sz="2400">
              <a:solidFill>
                <a:srgbClr val="B7B7B7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Char char="●"/>
            </a:pPr>
            <a:r>
              <a:rPr i="1" lang="en" sz="2400">
                <a:solidFill>
                  <a:srgbClr val="999999"/>
                </a:solidFill>
              </a:rPr>
              <a:t>Demo </a:t>
            </a:r>
            <a:r>
              <a:rPr i="1" lang="en" sz="2400">
                <a:solidFill>
                  <a:srgbClr val="999999"/>
                </a:solidFill>
              </a:rPr>
              <a:t>single</a:t>
            </a:r>
            <a:r>
              <a:rPr i="1" lang="en" sz="2400">
                <a:solidFill>
                  <a:srgbClr val="999999"/>
                </a:solidFill>
              </a:rPr>
              <a:t> panel</a:t>
            </a:r>
            <a:endParaRPr i="1" sz="2400">
              <a:solidFill>
                <a:srgbClr val="999999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I’ll be using some CMOD data with a shot from 2009</a:t>
            </a:r>
            <a:endParaRPr i="1"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(</a:t>
            </a:r>
            <a:r>
              <a:rPr i="1" lang="en" sz="2400">
                <a:solidFill>
                  <a:srgbClr val="999999"/>
                </a:solidFill>
              </a:rPr>
              <a:t>Drag to zoom</a:t>
            </a:r>
            <a:r>
              <a:rPr lang="en" sz="2400">
                <a:solidFill>
                  <a:schemeClr val="dk1"/>
                </a:solidFill>
              </a:rPr>
              <a:t>) Easily to zoom in, can get quite granular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You can e</a:t>
            </a:r>
            <a:r>
              <a:rPr lang="en" sz="2400">
                <a:solidFill>
                  <a:schemeClr val="dk1"/>
                </a:solidFill>
              </a:rPr>
              <a:t>asy to reset it back to the original zoom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(</a:t>
            </a:r>
            <a:r>
              <a:rPr i="1" lang="en" sz="2400">
                <a:solidFill>
                  <a:srgbClr val="999999"/>
                </a:solidFill>
              </a:rPr>
              <a:t>[ctrl] [+] zoom</a:t>
            </a:r>
            <a:r>
              <a:rPr lang="en" sz="2400">
                <a:solidFill>
                  <a:schemeClr val="dk1"/>
                </a:solidFill>
              </a:rPr>
              <a:t>) You can also just make everything bigger using your web browser’s built in features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We can also add a second trace so we can see multiple data on the same plot.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\IP is plasma current. (</a:t>
            </a:r>
            <a:r>
              <a:rPr i="1" lang="en" sz="2400">
                <a:solidFill>
                  <a:srgbClr val="999999"/>
                </a:solidFill>
              </a:rPr>
              <a:t>I Current sub P plasma</a:t>
            </a:r>
            <a:r>
              <a:rPr lang="en" sz="2400">
                <a:solidFill>
                  <a:schemeClr val="dk1"/>
                </a:solidFill>
              </a:rPr>
              <a:t>)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i="1" lang="en" sz="2400">
                <a:solidFill>
                  <a:srgbClr val="999999"/>
                </a:solidFill>
              </a:rPr>
              <a:t>Demonstrate multitrace plots</a:t>
            </a:r>
            <a:r>
              <a:rPr b="1" i="1" lang="en" sz="2400">
                <a:solidFill>
                  <a:srgbClr val="666666"/>
                </a:solidFill>
              </a:rPr>
              <a:t> </a:t>
            </a:r>
            <a:r>
              <a:rPr b="1" i="1" lang="en" sz="2400">
                <a:solidFill>
                  <a:srgbClr val="B7B7B7"/>
                </a:solidFill>
              </a:rPr>
              <a:t>1090909012</a:t>
            </a:r>
            <a:endParaRPr sz="2400">
              <a:solidFill>
                <a:srgbClr val="B7B7B7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We’re using the plasma current for both</a:t>
            </a:r>
            <a:endParaRPr sz="24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(</a:t>
            </a:r>
            <a:r>
              <a:rPr i="1" lang="en" sz="2400">
                <a:solidFill>
                  <a:srgbClr val="B7B7B7"/>
                </a:solidFill>
              </a:rPr>
              <a:t>Click Save</a:t>
            </a:r>
            <a:r>
              <a:rPr lang="en" sz="2400">
                <a:solidFill>
                  <a:schemeClr val="dk1"/>
                </a:solidFill>
              </a:rPr>
              <a:t>)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t/>
            </a:r>
            <a:endParaRPr b="1" i="1" sz="2400">
              <a:solidFill>
                <a:schemeClr val="accent2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400"/>
              <a:buChar char="●"/>
            </a:pPr>
            <a:r>
              <a:rPr i="1" lang="en" sz="2400">
                <a:solidFill>
                  <a:srgbClr val="B7B7B7"/>
                </a:solidFill>
              </a:rPr>
              <a:t>Demo dragging in a existing scope</a:t>
            </a:r>
            <a:endParaRPr i="1" sz="2400">
              <a:solidFill>
                <a:srgbClr val="B7B7B7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Everything is a tdi expression, which allows you to do some complicated things with the axes if you wanted to.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Panel 3 has an interesting </a:t>
            </a:r>
            <a:r>
              <a:rPr b="1" lang="en" sz="2400">
                <a:solidFill>
                  <a:schemeClr val="dk1"/>
                </a:solidFill>
              </a:rPr>
              <a:t>y_axis</a:t>
            </a:r>
            <a:r>
              <a:rPr lang="en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400"/>
              <a:buChar char="●"/>
            </a:pPr>
            <a:r>
              <a:rPr i="1" lang="en" sz="2400">
                <a:solidFill>
                  <a:srgbClr val="B7B7B7"/>
                </a:solidFill>
              </a:rPr>
              <a:t>Show old DW scope panel</a:t>
            </a:r>
            <a:endParaRPr i="1" sz="2400">
              <a:solidFill>
                <a:srgbClr val="B7B7B7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ef40334c3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9ef40334c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Here are some improvements we are planning </a:t>
            </a:r>
            <a:r>
              <a:rPr lang="en" sz="2400">
                <a:solidFill>
                  <a:schemeClr val="dk1"/>
                </a:solidFill>
              </a:rPr>
              <a:t>future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Styling: want this to look nicer than it does currently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Add some more Configurable Dashboards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Exporting for the Web Scope so you can save new scope files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Additional graph types, like you saw in JScope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Improve UI/UX to more closely align with users are expecting to see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Incorporate useful features from other projects such as </a:t>
            </a:r>
            <a:r>
              <a:rPr b="1" lang="en" sz="2400"/>
              <a:t>piScope </a:t>
            </a:r>
            <a:r>
              <a:rPr lang="en" sz="2400"/>
              <a:t>and D3D’s </a:t>
            </a:r>
            <a:r>
              <a:rPr b="1" lang="en" sz="2400"/>
              <a:t>Review+</a:t>
            </a:r>
            <a:r>
              <a:rPr lang="en" sz="2400"/>
              <a:t> 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Dark Mode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also intend to add a </a:t>
            </a:r>
            <a:r>
              <a:rPr b="1" lang="en" sz="2400"/>
              <a:t>stack of zoom operations</a:t>
            </a:r>
            <a:r>
              <a:rPr lang="en" sz="2400"/>
              <a:t> so you can move back and forth between different zooms. This is a highly requested feature by users.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And much more!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—-------------------------------------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Vanilla JS with limited imports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D3 to view our data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Dashboards laid out like grafana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hoping to make the dashboards more interesting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c6f90357f_0_2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c6f90357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And now we have a few minutes for questions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At the end: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Thank You for your time.</a:t>
            </a:r>
            <a:endParaRPr sz="24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a49a0d220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a49a0d220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99c5ffe38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99c5ffe38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99c5ffe38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99c5ffe38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99c5ffe38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99c5ffe38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99c5ffe3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99c5ffe3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9c5ffe38a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9c5ffe38a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6f90357f_0_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6f90357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So, what is MDSplus?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MDSplus is </a:t>
            </a:r>
            <a:r>
              <a:rPr lang="en" sz="2400"/>
              <a:t>a collection of tools and APIs for acquiring and analyzing data.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 was developed </a:t>
            </a:r>
            <a:r>
              <a:rPr lang="en" sz="2400">
                <a:solidFill>
                  <a:schemeClr val="dk1"/>
                </a:solidFill>
              </a:rPr>
              <a:t>as a collaboration between MIT and RFX, </a:t>
            </a:r>
            <a:r>
              <a:rPr lang="en" sz="2400"/>
              <a:t>primarily for </a:t>
            </a:r>
            <a:r>
              <a:rPr b="1" lang="en" sz="2400"/>
              <a:t>fusion experiments</a:t>
            </a:r>
            <a:r>
              <a:rPr lang="en" sz="2400"/>
              <a:t>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Fun fact</a:t>
            </a:r>
            <a:r>
              <a:rPr lang="en" sz="2400"/>
              <a:t>: the history of MDSplus extends all the way back to </a:t>
            </a:r>
            <a:r>
              <a:rPr b="1" lang="en" sz="2400"/>
              <a:t>the late 1980s</a:t>
            </a:r>
            <a:r>
              <a:rPr lang="en" sz="2400"/>
              <a:t>!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Both</a:t>
            </a:r>
            <a:r>
              <a:rPr lang="en" sz="2400"/>
              <a:t> the </a:t>
            </a:r>
            <a:r>
              <a:rPr b="1" lang="en" sz="2400"/>
              <a:t>settings</a:t>
            </a:r>
            <a:r>
              <a:rPr lang="en" sz="2400"/>
              <a:t> and the </a:t>
            </a:r>
            <a:r>
              <a:rPr b="1" lang="en" sz="2400"/>
              <a:t>acquired data</a:t>
            </a:r>
            <a:r>
              <a:rPr lang="en" sz="2400"/>
              <a:t> are stored in a </a:t>
            </a:r>
            <a:r>
              <a:rPr b="1" lang="en" sz="2400"/>
              <a:t>tree data structure</a:t>
            </a:r>
            <a:r>
              <a:rPr lang="en" sz="2400"/>
              <a:t>, and are organized into files by </a:t>
            </a:r>
            <a:r>
              <a:rPr b="1" lang="en" sz="2400"/>
              <a:t>shot number</a:t>
            </a:r>
            <a:r>
              <a:rPr lang="en" sz="2400"/>
              <a:t>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 </a:t>
            </a:r>
            <a:r>
              <a:rPr b="1" lang="en" sz="2400"/>
              <a:t>shot</a:t>
            </a:r>
            <a:r>
              <a:rPr lang="en" sz="2400"/>
              <a:t> refers to a </a:t>
            </a:r>
            <a:r>
              <a:rPr b="1" lang="en" sz="2400"/>
              <a:t>single data capture</a:t>
            </a:r>
            <a:r>
              <a:rPr lang="en" sz="2400"/>
              <a:t> of an experiment.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 </a:t>
            </a:r>
            <a:r>
              <a:rPr b="1" lang="en" sz="2400"/>
              <a:t>shot</a:t>
            </a:r>
            <a:r>
              <a:rPr lang="en" sz="2400"/>
              <a:t> can be a single instance of a </a:t>
            </a:r>
            <a:r>
              <a:rPr b="1" lang="en" sz="2400"/>
              <a:t>plasma</a:t>
            </a:r>
            <a:r>
              <a:rPr lang="en" sz="2400"/>
              <a:t>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The convention for storing a shot for CMOD is </a:t>
            </a:r>
            <a:r>
              <a:rPr lang="en" sz="2400" u="sng">
                <a:solidFill>
                  <a:schemeClr val="dk1"/>
                </a:solidFill>
              </a:rPr>
              <a:t>yyy</a:t>
            </a:r>
            <a:r>
              <a:rPr lang="en" sz="2400">
                <a:solidFill>
                  <a:schemeClr val="dk1"/>
                </a:solidFill>
              </a:rPr>
              <a:t>mm</a:t>
            </a:r>
            <a:r>
              <a:rPr lang="en" sz="2400" u="sng">
                <a:solidFill>
                  <a:schemeClr val="dk1"/>
                </a:solidFill>
              </a:rPr>
              <a:t>dd</a:t>
            </a:r>
            <a:r>
              <a:rPr lang="en" sz="2400">
                <a:solidFill>
                  <a:schemeClr val="dk1"/>
                </a:solidFill>
              </a:rPr>
              <a:t>exp</a:t>
            </a:r>
            <a:endParaRPr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We preface years after 2000 with a 1 because of Y2K</a:t>
            </a:r>
            <a:endParaRPr sz="2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e4b89791f_0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e4b89791f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So, what is a </a:t>
            </a:r>
            <a:r>
              <a:rPr b="1" lang="en" sz="2400"/>
              <a:t>scope</a:t>
            </a:r>
            <a:r>
              <a:rPr lang="en" sz="2400"/>
              <a:t>?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 scope is a data visualization tool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Fun fact</a:t>
            </a:r>
            <a:r>
              <a:rPr lang="en" sz="2400"/>
              <a:t>: t</a:t>
            </a:r>
            <a:r>
              <a:rPr lang="en" sz="2400"/>
              <a:t>he word comes from ‘</a:t>
            </a:r>
            <a:r>
              <a:rPr b="1" lang="en" sz="2400"/>
              <a:t>oscilloscope</a:t>
            </a:r>
            <a:r>
              <a:rPr lang="en" sz="2400"/>
              <a:t>’, 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 </a:t>
            </a:r>
            <a:r>
              <a:rPr b="1" lang="en" sz="2400"/>
              <a:t>digital scope</a:t>
            </a:r>
            <a:r>
              <a:rPr lang="en" sz="2400"/>
              <a:t> allows viewing of </a:t>
            </a:r>
            <a:r>
              <a:rPr b="1" lang="en" sz="2400"/>
              <a:t>multiple data signals</a:t>
            </a:r>
            <a:r>
              <a:rPr lang="en" sz="2400"/>
              <a:t>—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side-by-side;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zooming and aligning data;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and updating the plots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…when </a:t>
            </a:r>
            <a:r>
              <a:rPr b="1" lang="en" sz="2400"/>
              <a:t>new </a:t>
            </a:r>
            <a:r>
              <a:rPr lang="en" sz="2400"/>
              <a:t>data is available.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Why</a:t>
            </a:r>
            <a:r>
              <a:rPr lang="en" sz="2400"/>
              <a:t> do we need it?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Because other data visualization tools don’t integrate with MDSplus.</a:t>
            </a:r>
            <a:endParaRPr sz="2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ef40334c3_0_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9ef40334c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Now, w</a:t>
            </a:r>
            <a:r>
              <a:rPr lang="en" sz="2400"/>
              <a:t>e do have several </a:t>
            </a:r>
            <a:r>
              <a:rPr b="1" lang="en" sz="2400"/>
              <a:t>existing </a:t>
            </a:r>
            <a:r>
              <a:rPr lang="en" sz="2400"/>
              <a:t>that were developed over the years.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One of them is </a:t>
            </a:r>
            <a:r>
              <a:rPr b="1" lang="en" sz="2400"/>
              <a:t>DW Scope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Fun fact: t</a:t>
            </a:r>
            <a:r>
              <a:rPr lang="en" sz="2400"/>
              <a:t>he DW stands for </a:t>
            </a:r>
            <a:r>
              <a:rPr b="1" lang="en" sz="2400"/>
              <a:t>DECWindows</a:t>
            </a:r>
            <a:r>
              <a:rPr lang="en" sz="2400"/>
              <a:t>, coming from the VMS XServer implementation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 </a:t>
            </a:r>
            <a:r>
              <a:rPr b="1" lang="en" sz="2400"/>
              <a:t>pros</a:t>
            </a:r>
            <a:r>
              <a:rPr lang="en" sz="2400"/>
              <a:t> of DW Scope are that it’s </a:t>
            </a:r>
            <a:r>
              <a:rPr b="1" lang="en" sz="2400"/>
              <a:t>fast</a:t>
            </a:r>
            <a:r>
              <a:rPr lang="en" sz="2400"/>
              <a:t> and </a:t>
            </a:r>
            <a:r>
              <a:rPr b="1" lang="en" sz="2400"/>
              <a:t>reliable</a:t>
            </a:r>
            <a:r>
              <a:rPr lang="en" sz="2400"/>
              <a:t>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However</a:t>
            </a:r>
            <a:r>
              <a:rPr lang="en" sz="2400"/>
              <a:t>: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It’s increasingly </a:t>
            </a:r>
            <a:r>
              <a:rPr b="1" lang="en" sz="2400"/>
              <a:t>difficult </a:t>
            </a:r>
            <a:r>
              <a:rPr lang="en" sz="2400"/>
              <a:t>to </a:t>
            </a:r>
            <a:r>
              <a:rPr b="1" lang="en" sz="2400"/>
              <a:t>maintain </a:t>
            </a:r>
            <a:r>
              <a:rPr lang="en" sz="2400"/>
              <a:t>as the foundational tools used to develop it lose support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It only has </a:t>
            </a:r>
            <a:r>
              <a:rPr b="1" lang="en" sz="2400"/>
              <a:t>single line plots</a:t>
            </a:r>
            <a:endParaRPr b="1"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There are no other </a:t>
            </a:r>
            <a:r>
              <a:rPr b="1" lang="en" sz="2400"/>
              <a:t>colors</a:t>
            </a:r>
            <a:r>
              <a:rPr lang="en" sz="2400"/>
              <a:t> available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And it doesn’t have some of the </a:t>
            </a:r>
            <a:r>
              <a:rPr b="1" lang="en" sz="2400"/>
              <a:t>modern creature comforts</a:t>
            </a:r>
            <a:r>
              <a:rPr lang="en" sz="2400"/>
              <a:t>. More on that later.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—------------------------------------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DW for DECwindows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r>
              <a:rPr lang="en"/>
              <a:t>Scope for </a:t>
            </a:r>
            <a:r>
              <a:rPr lang="en"/>
              <a:t>oscilloscope</a:t>
            </a:r>
            <a:r>
              <a:rPr lang="en"/>
              <a:t> bing a analog rotating magnetic drum.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 is a compositor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Takes a bunch of streams and combines them into one thing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However it uses really arcane dense C libraries that are too much for even Stephen to use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you use an interface such as MOTIF to makes X easy to use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how does X work?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There’s an XServer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there are clients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DecWindows was the VMS XServer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ef40334c3_0_6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ef40334c3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We also have </a:t>
            </a:r>
            <a:r>
              <a:rPr b="1" lang="en" sz="2400"/>
              <a:t>jScope</a:t>
            </a:r>
            <a:r>
              <a:rPr lang="en" sz="2400"/>
              <a:t>, which</a:t>
            </a:r>
            <a:r>
              <a:rPr lang="en" sz="2400"/>
              <a:t> is written in</a:t>
            </a:r>
            <a:r>
              <a:rPr lang="en" sz="2400"/>
              <a:t> </a:t>
            </a:r>
            <a:r>
              <a:rPr b="1" lang="en" sz="2400"/>
              <a:t>Java.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 has </a:t>
            </a:r>
            <a:r>
              <a:rPr b="1" lang="en" sz="2400"/>
              <a:t>multi-line traces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Different</a:t>
            </a:r>
            <a:r>
              <a:rPr lang="en" sz="2400"/>
              <a:t> </a:t>
            </a:r>
            <a:r>
              <a:rPr b="1" lang="en" sz="2400"/>
              <a:t>graph types</a:t>
            </a:r>
            <a:r>
              <a:rPr lang="en" sz="2400"/>
              <a:t> and </a:t>
            </a:r>
            <a:r>
              <a:rPr b="1" lang="en" sz="2400"/>
              <a:t>options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</a:t>
            </a:r>
            <a:r>
              <a:rPr lang="en" sz="2400"/>
              <a:t>t even supports video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However: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 is slower…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…and it relies on an outdated Java windowing framework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e4b89791f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e4b89791f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motivated us to start on this WebScope project?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Limitations</a:t>
            </a:r>
            <a:r>
              <a:rPr lang="en" sz="2400"/>
              <a:t> of the old scopes (I just mentioned)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wanted to provide </a:t>
            </a:r>
            <a:r>
              <a:rPr b="1" lang="en" sz="2400"/>
              <a:t>a tool</a:t>
            </a:r>
            <a:r>
              <a:rPr lang="en" sz="2400"/>
              <a:t> for users that </a:t>
            </a:r>
            <a:r>
              <a:rPr b="1" lang="en" sz="2400"/>
              <a:t>doesn’t require installation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wanted to </a:t>
            </a:r>
            <a:r>
              <a:rPr b="1" lang="en" sz="2400"/>
              <a:t>modernize</a:t>
            </a:r>
            <a:r>
              <a:rPr lang="en" sz="2400"/>
              <a:t> with web tools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were inspired by </a:t>
            </a:r>
            <a:r>
              <a:rPr b="1" lang="en" sz="2400"/>
              <a:t>tools like</a:t>
            </a:r>
            <a:r>
              <a:rPr lang="en" sz="2400"/>
              <a:t> Grafana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Ultimately, we’re creating a </a:t>
            </a:r>
            <a:r>
              <a:rPr b="1" lang="en" sz="2400"/>
              <a:t>platform </a:t>
            </a:r>
            <a:r>
              <a:rPr lang="en" sz="2400"/>
              <a:t>to create new features in the future</a:t>
            </a:r>
            <a:endParaRPr sz="2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9ef40334c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9ef40334c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So why not just use Grafana?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 other words, why extend MDSplus instead?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Our data is </a:t>
            </a:r>
            <a:r>
              <a:rPr b="1" lang="en" sz="2400"/>
              <a:t>s</a:t>
            </a:r>
            <a:r>
              <a:rPr b="1" lang="en" sz="2400"/>
              <a:t>hot-based</a:t>
            </a:r>
            <a:r>
              <a:rPr lang="en" sz="2400"/>
              <a:t>, not just </a:t>
            </a:r>
            <a:r>
              <a:rPr b="1" lang="en" sz="2400"/>
              <a:t>time-series</a:t>
            </a:r>
            <a:r>
              <a:rPr lang="en" sz="2400"/>
              <a:t>, which is the only option for Grafana and many other tools on the market.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wanted a scope that could feel </a:t>
            </a:r>
            <a:r>
              <a:rPr b="1" lang="en" sz="2400"/>
              <a:t>familiar</a:t>
            </a:r>
            <a:r>
              <a:rPr lang="en" sz="2400"/>
              <a:t> to existing users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needed the ability to </a:t>
            </a:r>
            <a:r>
              <a:rPr b="1" lang="en" sz="2400"/>
              <a:t>import old scope files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wanted to </a:t>
            </a:r>
            <a:r>
              <a:rPr b="1" lang="en" sz="2400"/>
              <a:t>reduce</a:t>
            </a:r>
            <a:r>
              <a:rPr lang="en" sz="2400"/>
              <a:t> dependence on </a:t>
            </a:r>
            <a:r>
              <a:rPr b="1" lang="en" sz="2400"/>
              <a:t>external products</a:t>
            </a:r>
            <a:endParaRPr b="1" sz="2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9ef40334c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9ef40334c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Here are some </a:t>
            </a:r>
            <a:r>
              <a:rPr b="1" lang="en" sz="2400"/>
              <a:t>great things</a:t>
            </a:r>
            <a:r>
              <a:rPr lang="en" sz="2400"/>
              <a:t> about our new WebScope: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It’s </a:t>
            </a:r>
            <a:r>
              <a:rPr b="1" lang="en" sz="2400"/>
              <a:t>fast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 can have </a:t>
            </a:r>
            <a:r>
              <a:rPr b="1" lang="en" sz="2400"/>
              <a:t>multiple traces per panel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It easily runs on </a:t>
            </a:r>
            <a:r>
              <a:rPr b="1" lang="en" sz="2400"/>
              <a:t>modern web browsers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There is better, more intuitive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have </a:t>
            </a:r>
            <a:r>
              <a:rPr b="1" lang="en" sz="2400"/>
              <a:t>colors</a:t>
            </a:r>
            <a:r>
              <a:rPr lang="en" sz="2400"/>
              <a:t> 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We’re not losing the ability to view </a:t>
            </a:r>
            <a:r>
              <a:rPr b="1" lang="en" sz="2400"/>
              <a:t>old scope files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It’s a platform for new features: </a:t>
            </a:r>
            <a:r>
              <a:rPr lang="en" sz="2400"/>
              <a:t>The goal is feature parity with </a:t>
            </a:r>
            <a:r>
              <a:rPr b="1" lang="en" sz="2400"/>
              <a:t>dwscope</a:t>
            </a:r>
            <a:r>
              <a:rPr lang="en" sz="2400"/>
              <a:t> and </a:t>
            </a:r>
            <a:r>
              <a:rPr b="1" lang="en" sz="2400"/>
              <a:t>jScope. 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—--------------------------------------------------------------------------------------------------------------------------------------------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scope files exist as part of the existing data making it easy for new users to find channels and metadata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Scope files act as metadata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same x auto y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9ef40334c3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9ef40334c3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are some of the technologies we used?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 are currently using </a:t>
            </a:r>
            <a:r>
              <a:rPr b="1" lang="en" sz="2400"/>
              <a:t>vanilla Javascript </a:t>
            </a:r>
            <a:r>
              <a:rPr b="1" lang="en" sz="2400"/>
              <a:t>without</a:t>
            </a:r>
            <a:r>
              <a:rPr b="1" lang="en" sz="2400"/>
              <a:t> frameworks</a:t>
            </a:r>
            <a:endParaRPr b="1"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Longevity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Minimize dependency injection that could break our project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We’re using </a:t>
            </a:r>
            <a:r>
              <a:rPr b="1" lang="en" sz="2400"/>
              <a:t>D3</a:t>
            </a:r>
            <a:endParaRPr b="1"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For its </a:t>
            </a:r>
            <a:r>
              <a:rPr b="1" lang="en" sz="2400"/>
              <a:t>SVG plot generation</a:t>
            </a:r>
            <a:endParaRPr b="1"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And its tools like </a:t>
            </a:r>
            <a:r>
              <a:rPr b="1" lang="en" sz="2400"/>
              <a:t>Interactive Zooming</a:t>
            </a:r>
            <a:endParaRPr b="1"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You may have seen some previous iterations of the </a:t>
            </a:r>
            <a:r>
              <a:rPr b="1" lang="en" sz="2400">
                <a:solidFill>
                  <a:schemeClr val="dk1"/>
                </a:solidFill>
              </a:rPr>
              <a:t>WebScope concept</a:t>
            </a:r>
            <a:endParaRPr b="1" sz="2400">
              <a:solidFill>
                <a:schemeClr val="dk1"/>
              </a:solidFill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But one major difference is this attempt is using websockets for our data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Websockets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Currently a </a:t>
            </a:r>
            <a:r>
              <a:rPr b="1" lang="en" sz="2400"/>
              <a:t>simple python server</a:t>
            </a:r>
            <a:endParaRPr b="1"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MDSplus is </a:t>
            </a:r>
            <a:r>
              <a:rPr b="1" lang="en" sz="2400"/>
              <a:t>not stateless</a:t>
            </a:r>
            <a:r>
              <a:rPr lang="en" sz="2400"/>
              <a:t>, so it’s not well suited for REST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Designed around MDSplus’ </a:t>
            </a:r>
            <a:r>
              <a:rPr b="1" lang="en" sz="2400"/>
              <a:t>getMany()</a:t>
            </a:r>
            <a:r>
              <a:rPr lang="en" sz="2400"/>
              <a:t> API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By maintaining our </a:t>
            </a:r>
            <a:r>
              <a:rPr lang="en" sz="2400"/>
              <a:t>connection,</a:t>
            </a:r>
            <a:r>
              <a:rPr lang="en" sz="2400"/>
              <a:t> we don’t need to rerun the costly tree open commands with every request</a:t>
            </a:r>
            <a:endParaRPr sz="2400"/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>
                <a:solidFill>
                  <a:schemeClr val="dk1"/>
                </a:solidFill>
              </a:rPr>
              <a:t>Ultimately, our new WebScope is </a:t>
            </a:r>
            <a:r>
              <a:rPr lang="en" sz="2400">
                <a:solidFill>
                  <a:schemeClr val="dk1"/>
                </a:solidFill>
              </a:rPr>
              <a:t>faster and maintains its state better.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—----------------------------------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Vanilla JS with limited imports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D3 to view our data.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order to ingest existing data we cannot break the panel’s </a:t>
            </a:r>
            <a:r>
              <a:rPr lang="en"/>
              <a:t>dependency</a:t>
            </a:r>
            <a:r>
              <a:rPr lang="en"/>
              <a:t> on other panels.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MDSplus WebScope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Timothy Heidcamp</a:t>
            </a:r>
            <a:endParaRPr/>
          </a:p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</a:t>
            </a:r>
            <a:endParaRPr/>
          </a:p>
        </p:txBody>
      </p:sp>
      <p:sp>
        <p:nvSpPr>
          <p:cNvPr id="140" name="Google Shape;14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improvements </a:t>
            </a:r>
            <a:endParaRPr/>
          </a:p>
        </p:txBody>
      </p:sp>
      <p:sp>
        <p:nvSpPr>
          <p:cNvPr id="146" name="Google Shape;146;p2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Styling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Configurable Dashboards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Exporting scope files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Additional graph types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Improve UI/UX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Incorporate useful features from projects such as piScope and Review+ (from D3D)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Dark Mode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Stack of Zoom operations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And much more!</a:t>
            </a:r>
            <a:endParaRPr/>
          </a:p>
        </p:txBody>
      </p:sp>
      <p:sp>
        <p:nvSpPr>
          <p:cNvPr id="147" name="Google Shape;14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153" name="Google Shape;15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 Backup</a:t>
            </a:r>
            <a:endParaRPr/>
          </a:p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4925" y="995363"/>
            <a:ext cx="4381500" cy="315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65348"/>
            <a:ext cx="3980125" cy="26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65350"/>
            <a:ext cx="3956922" cy="26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6725" y="995363"/>
            <a:ext cx="4381500" cy="31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" name="Google Shape;179;p28"/>
          <p:cNvSpPr/>
          <p:nvPr/>
        </p:nvSpPr>
        <p:spPr>
          <a:xfrm>
            <a:off x="1820275" y="1654200"/>
            <a:ext cx="1003200" cy="1131300"/>
          </a:xfrm>
          <a:prstGeom prst="foldedCorner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plasma.dat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0" name="Google Shape;1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5600" y="1248300"/>
            <a:ext cx="1943099" cy="194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8"/>
          <p:cNvSpPr/>
          <p:nvPr/>
        </p:nvSpPr>
        <p:spPr>
          <a:xfrm>
            <a:off x="3196700" y="1957175"/>
            <a:ext cx="2045700" cy="67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Drag &amp; Drop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7" name="Google Shape;18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925" y="452150"/>
            <a:ext cx="3639800" cy="423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8175" y="495825"/>
            <a:ext cx="2767875" cy="4151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65350"/>
            <a:ext cx="4050529" cy="26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5" name="Google Shape;19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6725" y="995363"/>
            <a:ext cx="4314825" cy="315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MDSplus?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MDSplus is a </a:t>
            </a:r>
            <a:r>
              <a:rPr lang="en"/>
              <a:t>collection</a:t>
            </a:r>
            <a:r>
              <a:rPr lang="en"/>
              <a:t> of </a:t>
            </a:r>
            <a:r>
              <a:rPr lang="en"/>
              <a:t>tools</a:t>
            </a:r>
            <a:r>
              <a:rPr lang="en"/>
              <a:t> and APIs for </a:t>
            </a:r>
            <a:r>
              <a:rPr lang="en"/>
              <a:t>acquiring</a:t>
            </a:r>
            <a:r>
              <a:rPr lang="en"/>
              <a:t> and </a:t>
            </a:r>
            <a:r>
              <a:rPr lang="en"/>
              <a:t>analyzing</a:t>
            </a:r>
            <a:r>
              <a:rPr lang="en"/>
              <a:t> data. It was developed primarily for fusion experiments as a </a:t>
            </a:r>
            <a:r>
              <a:rPr lang="en"/>
              <a:t>collaboration</a:t>
            </a:r>
            <a:r>
              <a:rPr lang="en"/>
              <a:t> between MIT and RFX. Both the acquired data and the settings are stored in a tree data structure and are organized into files by shot number. A shot refers to a single data capture of an </a:t>
            </a:r>
            <a:r>
              <a:rPr lang="en"/>
              <a:t>experiment</a:t>
            </a:r>
            <a:r>
              <a:rPr lang="en"/>
              <a:t>.</a:t>
            </a:r>
            <a:endParaRPr/>
          </a:p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600" y="3254275"/>
            <a:ext cx="6962775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scope?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data visualization</a:t>
            </a:r>
            <a:r>
              <a:rPr lang="en"/>
              <a:t> tool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word comes from ‘</a:t>
            </a:r>
            <a:r>
              <a:rPr lang="en"/>
              <a:t>oscilloscope’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This allows viewing of multiple data signals side by side, zooming and aligning data, and updating the plots when new data is available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We need one because other data visualization tools don’t integrate with MDSplus.</a:t>
            </a:r>
            <a:endParaRPr/>
          </a:p>
        </p:txBody>
      </p:sp>
      <p:sp>
        <p:nvSpPr>
          <p:cNvPr id="80" name="Google Shape;8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87900" y="458025"/>
            <a:ext cx="42618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00"/>
              <a:t>Existing MDSplus Scopes</a:t>
            </a:r>
            <a:endParaRPr sz="2600"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576" y="1812900"/>
            <a:ext cx="3146377" cy="306380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650563" y="1428300"/>
            <a:ext cx="31464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dwscope</a:t>
            </a:r>
            <a:endParaRPr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465275" y="1965891"/>
            <a:ext cx="4430700" cy="13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Fast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Reliable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6"/>
          <p:cNvSpPr txBox="1"/>
          <p:nvPr>
            <p:ph idx="4294967295" type="subTitle"/>
          </p:nvPr>
        </p:nvSpPr>
        <p:spPr>
          <a:xfrm>
            <a:off x="4572000" y="1660441"/>
            <a:ext cx="4045200" cy="4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Pros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90" name="Google Shape;90;p16"/>
          <p:cNvSpPr txBox="1"/>
          <p:nvPr>
            <p:ph idx="4294967295" type="subTitle"/>
          </p:nvPr>
        </p:nvSpPr>
        <p:spPr>
          <a:xfrm>
            <a:off x="4572000" y="2859075"/>
            <a:ext cx="4045200" cy="4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Cons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465275" y="3181700"/>
            <a:ext cx="4430700" cy="14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Difficult to maintain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Single line plots only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 colors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Missing modern creature comforts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5956550" y="461300"/>
            <a:ext cx="26178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Fun fact: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DW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refers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DECwindows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type="title"/>
          </p:nvPr>
        </p:nvSpPr>
        <p:spPr>
          <a:xfrm>
            <a:off x="387900" y="458025"/>
            <a:ext cx="42618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00"/>
              <a:t>Existing MDSplus Scopes</a:t>
            </a:r>
            <a:endParaRPr sz="2600"/>
          </a:p>
        </p:txBody>
      </p:sp>
      <p:sp>
        <p:nvSpPr>
          <p:cNvPr id="99" name="Google Shape;99;p17"/>
          <p:cNvSpPr txBox="1"/>
          <p:nvPr/>
        </p:nvSpPr>
        <p:spPr>
          <a:xfrm>
            <a:off x="650550" y="1429850"/>
            <a:ext cx="31464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jScope</a:t>
            </a:r>
            <a:endParaRPr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17"/>
          <p:cNvSpPr txBox="1"/>
          <p:nvPr>
            <p:ph idx="4294967295" type="subTitle"/>
          </p:nvPr>
        </p:nvSpPr>
        <p:spPr>
          <a:xfrm>
            <a:off x="4572000" y="1661991"/>
            <a:ext cx="4045200" cy="4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Pros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01" name="Google Shape;101;p17"/>
          <p:cNvSpPr txBox="1"/>
          <p:nvPr>
            <p:ph idx="4294967295" type="subTitle"/>
          </p:nvPr>
        </p:nvSpPr>
        <p:spPr>
          <a:xfrm>
            <a:off x="4572000" y="2859523"/>
            <a:ext cx="4045200" cy="4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Cons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4465275" y="1967453"/>
            <a:ext cx="4430700" cy="10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Multi line traces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Different graph types/options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Supports video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4465275" y="3181700"/>
            <a:ext cx="4430700" cy="14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Slow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Relies on outdated java windowing framework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p17" title="dem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913" y="1863050"/>
            <a:ext cx="3653674" cy="302425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Motivations</a:t>
            </a:r>
            <a:endParaRPr/>
          </a:p>
        </p:txBody>
      </p:sp>
      <p:sp>
        <p:nvSpPr>
          <p:cNvPr id="111" name="Google Shape;111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Limitations</a:t>
            </a:r>
            <a:r>
              <a:rPr lang="en"/>
              <a:t> of the old scopes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Greater </a:t>
            </a:r>
            <a:r>
              <a:rPr lang="en"/>
              <a:t>accessibility</a:t>
            </a:r>
            <a:r>
              <a:rPr lang="en"/>
              <a:t> for more users with a smaller footprint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Modernize with web tools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Inspired by tools like Grafana</a:t>
            </a:r>
            <a:endParaRPr/>
          </a:p>
        </p:txBody>
      </p:sp>
      <p:sp>
        <p:nvSpPr>
          <p:cNvPr id="112" name="Google Shape;11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not just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Grafana?</a:t>
            </a:r>
            <a:endParaRPr/>
          </a:p>
        </p:txBody>
      </p:sp>
      <p:sp>
        <p:nvSpPr>
          <p:cNvPr id="118" name="Google Shape;118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Shot-based data, </a:t>
            </a:r>
            <a:br>
              <a:rPr lang="en"/>
            </a:br>
            <a:r>
              <a:rPr lang="en"/>
              <a:t>n</a:t>
            </a:r>
            <a:r>
              <a:rPr lang="en"/>
              <a:t>ot just time series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Familiarity to existing users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bility</a:t>
            </a:r>
            <a:r>
              <a:rPr lang="en"/>
              <a:t> to import old scope files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Reduce dependence on external products</a:t>
            </a:r>
            <a:endParaRPr/>
          </a:p>
        </p:txBody>
      </p:sp>
      <p:sp>
        <p:nvSpPr>
          <p:cNvPr id="119" name="Google Shape;119;p1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i.e., Why extend MDSplus instead?</a:t>
            </a:r>
            <a:endParaRPr/>
          </a:p>
        </p:txBody>
      </p:sp>
      <p:sp>
        <p:nvSpPr>
          <p:cNvPr id="120" name="Google Shape;12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WebScope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Features</a:t>
            </a:r>
            <a:endParaRPr/>
          </a:p>
        </p:txBody>
      </p:sp>
      <p:sp>
        <p:nvSpPr>
          <p:cNvPr id="126" name="Google Shape;126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 trace panels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Easily run on modern web browsers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Modern creature comforts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C</a:t>
            </a:r>
            <a:r>
              <a:rPr lang="en">
                <a:solidFill>
                  <a:srgbClr val="FF9900"/>
                </a:solidFill>
              </a:rPr>
              <a:t>o</a:t>
            </a:r>
            <a:r>
              <a:rPr lang="en">
                <a:solidFill>
                  <a:srgbClr val="FFFF00"/>
                </a:solidFill>
              </a:rPr>
              <a:t>l</a:t>
            </a:r>
            <a:r>
              <a:rPr lang="en">
                <a:solidFill>
                  <a:srgbClr val="00FF00"/>
                </a:solidFill>
              </a:rPr>
              <a:t>o</a:t>
            </a:r>
            <a:r>
              <a:rPr lang="en">
                <a:solidFill>
                  <a:srgbClr val="00FFFF"/>
                </a:solidFill>
              </a:rPr>
              <a:t>r</a:t>
            </a:r>
            <a:r>
              <a:rPr lang="en">
                <a:solidFill>
                  <a:srgbClr val="9900FF"/>
                </a:solidFill>
              </a:rPr>
              <a:t>s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Import existing scope files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goal is feature parity with dwscope and jScope</a:t>
            </a:r>
            <a:endParaRPr/>
          </a:p>
        </p:txBody>
      </p:sp>
      <p:sp>
        <p:nvSpPr>
          <p:cNvPr id="127" name="Google Shape;12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Technologies Used</a:t>
            </a:r>
            <a:endParaRPr/>
          </a:p>
        </p:txBody>
      </p:sp>
      <p:sp>
        <p:nvSpPr>
          <p:cNvPr id="133" name="Google Shape;133;p21"/>
          <p:cNvSpPr txBox="1"/>
          <p:nvPr>
            <p:ph idx="2" type="body"/>
          </p:nvPr>
        </p:nvSpPr>
        <p:spPr>
          <a:xfrm>
            <a:off x="4939500" y="340950"/>
            <a:ext cx="3837000" cy="432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Vanilla Javascript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Longevity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Minimize dependency injection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D3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SVG plot generation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Interactive (zoom +/-)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Websockets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Currently a simple python server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MDSplus is not stateless (not well suited for REST)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Designed around MDSplus’ getMany() API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Only one Tree Open command</a:t>
            </a:r>
            <a:endParaRPr/>
          </a:p>
        </p:txBody>
      </p:sp>
      <p:sp>
        <p:nvSpPr>
          <p:cNvPr id="134" name="Google Shape;13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