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</p:sldMasterIdLst>
  <p:notesMasterIdLst>
    <p:notesMasterId r:id="rId33"/>
  </p:notesMasterIdLst>
  <p:handoutMasterIdLst>
    <p:handoutMasterId r:id="rId34"/>
  </p:handoutMasterIdLst>
  <p:sldIdLst>
    <p:sldId id="283" r:id="rId5"/>
    <p:sldId id="294" r:id="rId6"/>
    <p:sldId id="325" r:id="rId7"/>
    <p:sldId id="307" r:id="rId8"/>
    <p:sldId id="303" r:id="rId9"/>
    <p:sldId id="302" r:id="rId10"/>
    <p:sldId id="304" r:id="rId11"/>
    <p:sldId id="305" r:id="rId12"/>
    <p:sldId id="306" r:id="rId13"/>
    <p:sldId id="297" r:id="rId14"/>
    <p:sldId id="295" r:id="rId15"/>
    <p:sldId id="310" r:id="rId16"/>
    <p:sldId id="312" r:id="rId17"/>
    <p:sldId id="313" r:id="rId18"/>
    <p:sldId id="311" r:id="rId19"/>
    <p:sldId id="314" r:id="rId20"/>
    <p:sldId id="308" r:id="rId21"/>
    <p:sldId id="315" r:id="rId22"/>
    <p:sldId id="316" r:id="rId23"/>
    <p:sldId id="317" r:id="rId24"/>
    <p:sldId id="318" r:id="rId25"/>
    <p:sldId id="319" r:id="rId26"/>
    <p:sldId id="290" r:id="rId27"/>
    <p:sldId id="301" r:id="rId28"/>
    <p:sldId id="300" r:id="rId29"/>
    <p:sldId id="323" r:id="rId30"/>
    <p:sldId id="324" r:id="rId31"/>
    <p:sldId id="299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0D50CD1-40E5-4F9F-821A-5EE108D40FD9}">
          <p14:sldIdLst>
            <p14:sldId id="283"/>
            <p14:sldId id="294"/>
            <p14:sldId id="325"/>
            <p14:sldId id="307"/>
          </p14:sldIdLst>
        </p14:section>
        <p14:section name="I: Surrogate model of the thermal evolution of actively cooled DFW in ITER" id="{A25A7DC8-654F-46F6-8500-E85AA20C7408}">
          <p14:sldIdLst>
            <p14:sldId id="303"/>
            <p14:sldId id="302"/>
            <p14:sldId id="304"/>
            <p14:sldId id="305"/>
            <p14:sldId id="306"/>
          </p14:sldIdLst>
        </p14:section>
        <p14:section name="II: 3D shape and temperature interpolation" id="{9C026A77-3197-4707-AB99-6D60052D752C}">
          <p14:sldIdLst>
            <p14:sldId id="297"/>
            <p14:sldId id="295"/>
          </p14:sldIdLst>
        </p14:section>
        <p14:section name="II-B: Example of interpolation in real geometry: Equatorial Port Plug 12" id="{4E424431-D303-4F97-BB7C-2655BEBEC06B}">
          <p14:sldIdLst>
            <p14:sldId id="310"/>
            <p14:sldId id="312"/>
            <p14:sldId id="313"/>
            <p14:sldId id="311"/>
            <p14:sldId id="314"/>
            <p14:sldId id="308"/>
            <p14:sldId id="315"/>
            <p14:sldId id="316"/>
            <p14:sldId id="317"/>
            <p14:sldId id="318"/>
            <p14:sldId id="319"/>
            <p14:sldId id="290"/>
          </p14:sldIdLst>
        </p14:section>
        <p14:section name="Back up" id="{513E3C62-0B75-458C-BFB0-73780EFD869E}">
          <p14:sldIdLst>
            <p14:sldId id="301"/>
            <p14:sldId id="300"/>
            <p14:sldId id="323"/>
            <p14:sldId id="324"/>
          </p14:sldIdLst>
        </p14:section>
        <p14:section name="Tests" id="{FE9FE61C-C052-4DD6-B01D-AA70D5EE475E}">
          <p14:sldIdLst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blentz Laban" initials="CL" lastIdx="1" clrIdx="0">
    <p:extLst>
      <p:ext uri="{19B8F6BF-5375-455C-9EA6-DF929625EA0E}">
        <p15:presenceInfo xmlns:p15="http://schemas.microsoft.com/office/powerpoint/2012/main" userId="S-1-5-21-2854862015-1470449784-792596272-415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003D58"/>
    <a:srgbClr val="FFFFFF"/>
    <a:srgbClr val="FDC830"/>
    <a:srgbClr val="17375E"/>
    <a:srgbClr val="EB5D40"/>
    <a:srgbClr val="001D2B"/>
    <a:srgbClr val="FFC837"/>
    <a:srgbClr val="E4B04C"/>
    <a:srgbClr val="0F1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6327"/>
  </p:normalViewPr>
  <p:slideViewPr>
    <p:cSldViewPr snapToGrid="0">
      <p:cViewPr varScale="1">
        <p:scale>
          <a:sx n="97" d="100"/>
          <a:sy n="97" d="100"/>
        </p:scale>
        <p:origin x="10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8D5979-44DD-994E-46DE-0242A65706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449E7F-C943-32B3-A86D-1BEA1E4426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4155C-F4DC-460F-859D-FB225C89520A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FC7A3-880F-9884-9F05-DE5A73B029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53972-6B18-DDE6-27B2-DE51E3BE90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25A40-871E-4D30-9253-27A9DAE1B6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91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D996A-CF11-854E-ACEF-5602CEBA4EA3}" type="datetimeFigureOut">
              <a:rPr lang="fr-FR"/>
              <a:t>18/11/2025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A41C8-293B-EF4D-B6A0-B59951CEC87B}" type="slidenum">
              <a:r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6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Rich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143E7-9EC8-11F4-EE6D-2A04807E9021}"/>
              </a:ext>
            </a:extLst>
          </p:cNvPr>
          <p:cNvSpPr txBox="1"/>
          <p:nvPr userDrawn="1"/>
        </p:nvSpPr>
        <p:spPr>
          <a:xfrm>
            <a:off x="10263141" y="6466418"/>
            <a:ext cx="457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C4C52B0-8C01-7849-9FBD-81D69A89DA73}" type="slidenum">
              <a:rPr lang="fr-FR" sz="1000">
                <a:solidFill>
                  <a:schemeClr val="bg1">
                    <a:lumMod val="65000"/>
                  </a:schemeClr>
                </a:solidFill>
                <a:latin typeface="+mn-lt"/>
                <a:ea typeface="Open Sans" pitchFamily="2" charset="0"/>
                <a:cs typeface="Open Sans" pitchFamily="2" charset="0"/>
              </a:rPr>
              <a:t>‹#›</a:t>
            </a:fld>
            <a:endParaRPr lang="fr-FR" sz="1000" dirty="0">
              <a:solidFill>
                <a:schemeClr val="bg1">
                  <a:lumMod val="65000"/>
                </a:schemeClr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BC44AE-DB0E-BBD8-F18F-F54E40BAEA68}"/>
              </a:ext>
            </a:extLst>
          </p:cNvPr>
          <p:cNvCxnSpPr>
            <a:cxnSpLocks/>
          </p:cNvCxnSpPr>
          <p:nvPr userDrawn="1"/>
        </p:nvCxnSpPr>
        <p:spPr>
          <a:xfrm>
            <a:off x="10291015" y="6444292"/>
            <a:ext cx="0" cy="2703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6">
            <a:extLst>
              <a:ext uri="{FF2B5EF4-FFF2-40B4-BE49-F238E27FC236}">
                <a16:creationId xmlns:a16="http://schemas.microsoft.com/office/drawing/2014/main" id="{1EE29EDE-FCC0-39DE-2FD1-6D37651A67D3}"/>
              </a:ext>
            </a:extLst>
          </p:cNvPr>
          <p:cNvSpPr txBox="1"/>
          <p:nvPr userDrawn="1"/>
        </p:nvSpPr>
        <p:spPr>
          <a:xfrm>
            <a:off x="7348273" y="6401630"/>
            <a:ext cx="289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Thermal </a:t>
            </a:r>
            <a:r>
              <a:rPr lang="fr-FR" sz="9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surrogate</a:t>
            </a:r>
            <a:r>
              <a:rPr lang="fr-FR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modeling in ITER DFW</a:t>
            </a:r>
          </a:p>
          <a:p>
            <a:pPr algn="r"/>
            <a:r>
              <a:rPr lang="fr-FR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N. Saura, 2</a:t>
            </a:r>
            <a:r>
              <a:rPr lang="fr-FR" sz="900" baseline="30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fr-FR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293B4AA-4BAA-70CD-79BB-3EE093EB60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02679" y="6299536"/>
            <a:ext cx="866227" cy="432000"/>
          </a:xfrm>
          <a:prstGeom prst="rect">
            <a:avLst/>
          </a:prstGeom>
        </p:spPr>
      </p:pic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68D1566A-1AED-031F-B9D4-ABC61F9E3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4902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F36F08B9-9289-486A-086A-82BE8E982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208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01F4F76B-136B-6EC8-3982-6D9D215F4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3205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6E8341BD-19A4-573D-B628-C94418B67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27511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0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Ful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82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6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1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2" r:id="rId2"/>
    <p:sldLayoutId id="2147483656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Relationship Id="rId9" Type="http://schemas.openxmlformats.org/officeDocument/2006/relationships/image" Target="../media/image5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70.png"/><Relationship Id="rId7" Type="http://schemas.openxmlformats.org/officeDocument/2006/relationships/image" Target="../media/image18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Relationship Id="rId9" Type="http://schemas.openxmlformats.org/officeDocument/2006/relationships/image" Target="../media/image5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5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8012075-2A1F-EA44-F630-266DD05A9FA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20946" b="20946"/>
          <a:stretch/>
        </p:blipFill>
        <p:spPr>
          <a:xfrm>
            <a:off x="0" y="0"/>
            <a:ext cx="9767229" cy="6858000"/>
          </a:xfrm>
          <a:prstGeom prst="rect">
            <a:avLst/>
          </a:prstGeom>
        </p:spPr>
      </p:pic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4151544"/>
            <a:ext cx="12191999" cy="2706456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83331">
                <a:moveTo>
                  <a:pt x="0" y="10434"/>
                </a:moveTo>
                <a:cubicBezTo>
                  <a:pt x="26487" y="12974"/>
                  <a:pt x="5218072" y="-115331"/>
                  <a:pt x="12180278" y="462942"/>
                </a:cubicBezTo>
                <a:cubicBezTo>
                  <a:pt x="12184186" y="1069738"/>
                  <a:pt x="12188093" y="1676535"/>
                  <a:pt x="12192001" y="2283331"/>
                </a:cubicBezTo>
                <a:lnTo>
                  <a:pt x="0" y="2283331"/>
                </a:lnTo>
                <a:lnTo>
                  <a:pt x="0" y="10434"/>
                </a:lnTo>
                <a:close/>
              </a:path>
            </a:pathLst>
          </a:cu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438B5B8-CA14-BEB6-EAA3-3456B1FDD9EB}"/>
              </a:ext>
            </a:extLst>
          </p:cNvPr>
          <p:cNvSpPr txBox="1"/>
          <p:nvPr/>
        </p:nvSpPr>
        <p:spPr>
          <a:xfrm>
            <a:off x="391982" y="4583201"/>
            <a:ext cx="8324890" cy="13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3600" b="1" spc="-150" dirty="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Thermal surrogate modeling for the monitoring of actively cooled first wall components in ITER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4EF857-EA7A-474F-C32F-BC729B027792}"/>
              </a:ext>
            </a:extLst>
          </p:cNvPr>
          <p:cNvSpPr txBox="1"/>
          <p:nvPr/>
        </p:nvSpPr>
        <p:spPr>
          <a:xfrm>
            <a:off x="445164" y="6066240"/>
            <a:ext cx="5226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N. Saura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J. Paret, D. Iglesias</a:t>
            </a:r>
            <a:endParaRPr lang="en-US" sz="1600" dirty="0">
              <a:solidFill>
                <a:schemeClr val="tx2"/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ea typeface="Open Sans Light" pitchFamily="2" charset="0"/>
                <a:cs typeface="Arial" panose="020B0604020202020204" pitchFamily="34" charset="0"/>
              </a:rPr>
              <a:t>ITER Organization</a:t>
            </a:r>
          </a:p>
        </p:txBody>
      </p:sp>
      <p:grpSp>
        <p:nvGrpSpPr>
          <p:cNvPr id="6" name="Graphique 10">
            <a:extLst>
              <a:ext uri="{FF2B5EF4-FFF2-40B4-BE49-F238E27FC236}">
                <a16:creationId xmlns:a16="http://schemas.microsoft.com/office/drawing/2014/main" id="{82E8889C-A844-E3C5-F0D8-4EB9A0E8CC27}"/>
              </a:ext>
            </a:extLst>
          </p:cNvPr>
          <p:cNvGrpSpPr/>
          <p:nvPr/>
        </p:nvGrpSpPr>
        <p:grpSpPr>
          <a:xfrm>
            <a:off x="8720852" y="4954641"/>
            <a:ext cx="3073828" cy="1590564"/>
            <a:chOff x="8720852" y="4954641"/>
            <a:chExt cx="3073828" cy="1590564"/>
          </a:xfrm>
          <a:solidFill>
            <a:srgbClr val="FDC83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847258A-89BF-A16F-6DEA-737D2B32E667}"/>
                </a:ext>
              </a:extLst>
            </p:cNvPr>
            <p:cNvSpPr/>
            <p:nvPr/>
          </p:nvSpPr>
          <p:spPr>
            <a:xfrm>
              <a:off x="8720997" y="4954641"/>
              <a:ext cx="2577519" cy="1285561"/>
            </a:xfrm>
            <a:custGeom>
              <a:avLst/>
              <a:gdLst>
                <a:gd name="connsiteX0" fmla="*/ 1122116 w 2577519"/>
                <a:gd name="connsiteY0" fmla="*/ 905170 h 1285561"/>
                <a:gd name="connsiteX1" fmla="*/ 1261214 w 2577519"/>
                <a:gd name="connsiteY1" fmla="*/ 905170 h 1285561"/>
                <a:gd name="connsiteX2" fmla="*/ 1261214 w 2577519"/>
                <a:gd name="connsiteY2" fmla="*/ 1285363 h 1285561"/>
                <a:gd name="connsiteX3" fmla="*/ 1395939 w 2577519"/>
                <a:gd name="connsiteY3" fmla="*/ 1285363 h 1285561"/>
                <a:gd name="connsiteX4" fmla="*/ 1378006 w 2577519"/>
                <a:gd name="connsiteY4" fmla="*/ 1261430 h 1285561"/>
                <a:gd name="connsiteX5" fmla="*/ 1361463 w 2577519"/>
                <a:gd name="connsiteY5" fmla="*/ 1176304 h 1285561"/>
                <a:gd name="connsiteX6" fmla="*/ 1361463 w 2577519"/>
                <a:gd name="connsiteY6" fmla="*/ 1009719 h 1285561"/>
                <a:gd name="connsiteX7" fmla="*/ 1312729 w 2577519"/>
                <a:gd name="connsiteY7" fmla="*/ 1009719 h 1285561"/>
                <a:gd name="connsiteX8" fmla="*/ 1312729 w 2577519"/>
                <a:gd name="connsiteY8" fmla="*/ 905170 h 1285561"/>
                <a:gd name="connsiteX9" fmla="*/ 1374627 w 2577519"/>
                <a:gd name="connsiteY9" fmla="*/ 905170 h 1285561"/>
                <a:gd name="connsiteX10" fmla="*/ 1374627 w 2577519"/>
                <a:gd name="connsiteY10" fmla="*/ 849873 h 1285561"/>
                <a:gd name="connsiteX11" fmla="*/ 1501603 w 2577519"/>
                <a:gd name="connsiteY11" fmla="*/ 824206 h 1285561"/>
                <a:gd name="connsiteX12" fmla="*/ 1501603 w 2577519"/>
                <a:gd name="connsiteY12" fmla="*/ 905170 h 1285561"/>
                <a:gd name="connsiteX13" fmla="*/ 1600511 w 2577519"/>
                <a:gd name="connsiteY13" fmla="*/ 905170 h 1285561"/>
                <a:gd name="connsiteX14" fmla="*/ 1600511 w 2577519"/>
                <a:gd name="connsiteY14" fmla="*/ 1009719 h 1285561"/>
                <a:gd name="connsiteX15" fmla="*/ 1501752 w 2577519"/>
                <a:gd name="connsiteY15" fmla="*/ 1009719 h 1285561"/>
                <a:gd name="connsiteX16" fmla="*/ 1501752 w 2577519"/>
                <a:gd name="connsiteY16" fmla="*/ 1167039 h 1285561"/>
                <a:gd name="connsiteX17" fmla="*/ 1511688 w 2577519"/>
                <a:gd name="connsiteY17" fmla="*/ 1196471 h 1285561"/>
                <a:gd name="connsiteX18" fmla="*/ 1539408 w 2577519"/>
                <a:gd name="connsiteY18" fmla="*/ 1206381 h 1285561"/>
                <a:gd name="connsiteX19" fmla="*/ 1573934 w 2577519"/>
                <a:gd name="connsiteY19" fmla="*/ 1202467 h 1285561"/>
                <a:gd name="connsiteX20" fmla="*/ 1606622 w 2577519"/>
                <a:gd name="connsiteY20" fmla="*/ 1192557 h 1285561"/>
                <a:gd name="connsiteX21" fmla="*/ 1606622 w 2577519"/>
                <a:gd name="connsiteY21" fmla="*/ 1285561 h 1285561"/>
                <a:gd name="connsiteX22" fmla="*/ 1722370 w 2577519"/>
                <a:gd name="connsiteY22" fmla="*/ 1285561 h 1285561"/>
                <a:gd name="connsiteX23" fmla="*/ 1664496 w 2577519"/>
                <a:gd name="connsiteY23" fmla="*/ 1227539 h 1285561"/>
                <a:gd name="connsiteX24" fmla="*/ 1636925 w 2577519"/>
                <a:gd name="connsiteY24" fmla="*/ 1110156 h 1285561"/>
                <a:gd name="connsiteX25" fmla="*/ 1661764 w 2577519"/>
                <a:gd name="connsiteY25" fmla="*/ 990444 h 1285561"/>
                <a:gd name="connsiteX26" fmla="*/ 1731312 w 2577519"/>
                <a:gd name="connsiteY26" fmla="*/ 921075 h 1285561"/>
                <a:gd name="connsiteX27" fmla="*/ 1835635 w 2577519"/>
                <a:gd name="connsiteY27" fmla="*/ 898431 h 1285561"/>
                <a:gd name="connsiteX28" fmla="*/ 1937027 w 2577519"/>
                <a:gd name="connsiteY28" fmla="*/ 918945 h 1285561"/>
                <a:gd name="connsiteX29" fmla="*/ 2002999 w 2577519"/>
                <a:gd name="connsiteY29" fmla="*/ 980089 h 1285561"/>
                <a:gd name="connsiteX30" fmla="*/ 2026148 w 2577519"/>
                <a:gd name="connsiteY30" fmla="*/ 1082854 h 1285561"/>
                <a:gd name="connsiteX31" fmla="*/ 2026148 w 2577519"/>
                <a:gd name="connsiteY31" fmla="*/ 1144940 h 1285561"/>
                <a:gd name="connsiteX32" fmla="*/ 1777512 w 2577519"/>
                <a:gd name="connsiteY32" fmla="*/ 1144940 h 1285561"/>
                <a:gd name="connsiteX33" fmla="*/ 1801159 w 2577519"/>
                <a:gd name="connsiteY33" fmla="*/ 1197016 h 1285561"/>
                <a:gd name="connsiteX34" fmla="*/ 1865740 w 2577519"/>
                <a:gd name="connsiteY34" fmla="*/ 1217331 h 1285561"/>
                <a:gd name="connsiteX35" fmla="*/ 1934940 w 2577519"/>
                <a:gd name="connsiteY35" fmla="*/ 1209849 h 1285561"/>
                <a:gd name="connsiteX36" fmla="*/ 1999869 w 2577519"/>
                <a:gd name="connsiteY36" fmla="*/ 1186660 h 1285561"/>
                <a:gd name="connsiteX37" fmla="*/ 1999869 w 2577519"/>
                <a:gd name="connsiteY37" fmla="*/ 1285363 h 1285561"/>
                <a:gd name="connsiteX38" fmla="*/ 2082085 w 2577519"/>
                <a:gd name="connsiteY38" fmla="*/ 1285363 h 1285561"/>
                <a:gd name="connsiteX39" fmla="*/ 2082085 w 2577519"/>
                <a:gd name="connsiteY39" fmla="*/ 905170 h 1285561"/>
                <a:gd name="connsiteX40" fmla="*/ 2207322 w 2577519"/>
                <a:gd name="connsiteY40" fmla="*/ 905170 h 1285561"/>
                <a:gd name="connsiteX41" fmla="*/ 2207322 w 2577519"/>
                <a:gd name="connsiteY41" fmla="*/ 969584 h 1285561"/>
                <a:gd name="connsiteX42" fmla="*/ 2214079 w 2577519"/>
                <a:gd name="connsiteY42" fmla="*/ 969584 h 1285561"/>
                <a:gd name="connsiteX43" fmla="*/ 2242345 w 2577519"/>
                <a:gd name="connsiteY43" fmla="*/ 933413 h 1285561"/>
                <a:gd name="connsiteX44" fmla="*/ 2281094 w 2577519"/>
                <a:gd name="connsiteY44" fmla="*/ 907548 h 1285561"/>
                <a:gd name="connsiteX45" fmla="*/ 2325406 w 2577519"/>
                <a:gd name="connsiteY45" fmla="*/ 897886 h 1285561"/>
                <a:gd name="connsiteX46" fmla="*/ 2349251 w 2577519"/>
                <a:gd name="connsiteY46" fmla="*/ 899521 h 1285561"/>
                <a:gd name="connsiteX47" fmla="*/ 2367731 w 2577519"/>
                <a:gd name="connsiteY47" fmla="*/ 902147 h 1285561"/>
                <a:gd name="connsiteX48" fmla="*/ 2355262 w 2577519"/>
                <a:gd name="connsiteY48" fmla="*/ 1033800 h 1285561"/>
                <a:gd name="connsiteX49" fmla="*/ 2337825 w 2577519"/>
                <a:gd name="connsiteY49" fmla="*/ 1030778 h 1285561"/>
                <a:gd name="connsiteX50" fmla="*/ 2308019 w 2577519"/>
                <a:gd name="connsiteY50" fmla="*/ 1029539 h 1285561"/>
                <a:gd name="connsiteX51" fmla="*/ 2279901 w 2577519"/>
                <a:gd name="connsiteY51" fmla="*/ 1032016 h 1285561"/>
                <a:gd name="connsiteX52" fmla="*/ 2251635 w 2577519"/>
                <a:gd name="connsiteY52" fmla="*/ 1042570 h 1285561"/>
                <a:gd name="connsiteX53" fmla="*/ 2229777 w 2577519"/>
                <a:gd name="connsiteY53" fmla="*/ 1066800 h 1285561"/>
                <a:gd name="connsiteX54" fmla="*/ 2221232 w 2577519"/>
                <a:gd name="connsiteY54" fmla="*/ 1110552 h 1285561"/>
                <a:gd name="connsiteX55" fmla="*/ 2221232 w 2577519"/>
                <a:gd name="connsiteY55" fmla="*/ 1285214 h 1285561"/>
                <a:gd name="connsiteX56" fmla="*/ 2577519 w 2577519"/>
                <a:gd name="connsiteY56" fmla="*/ 1285214 h 1285561"/>
                <a:gd name="connsiteX57" fmla="*/ 1288685 w 2577519"/>
                <a:gd name="connsiteY57" fmla="*/ 0 h 1285561"/>
                <a:gd name="connsiteX58" fmla="*/ 0 w 2577519"/>
                <a:gd name="connsiteY58" fmla="*/ 1285363 h 1285561"/>
                <a:gd name="connsiteX59" fmla="*/ 1122116 w 2577519"/>
                <a:gd name="connsiteY59" fmla="*/ 1285363 h 1285561"/>
                <a:gd name="connsiteX60" fmla="*/ 1122116 w 2577519"/>
                <a:gd name="connsiteY60" fmla="*/ 758999 h 1285561"/>
                <a:gd name="connsiteX61" fmla="*/ 1261214 w 2577519"/>
                <a:gd name="connsiteY61" fmla="*/ 758999 h 1285561"/>
                <a:gd name="connsiteX62" fmla="*/ 1261214 w 2577519"/>
                <a:gd name="connsiteY62" fmla="*/ 858445 h 1285561"/>
                <a:gd name="connsiteX63" fmla="*/ 1122116 w 2577519"/>
                <a:gd name="connsiteY63" fmla="*/ 858445 h 1285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577519" h="1285561">
                  <a:moveTo>
                    <a:pt x="1122116" y="905170"/>
                  </a:moveTo>
                  <a:lnTo>
                    <a:pt x="1261214" y="905170"/>
                  </a:lnTo>
                  <a:lnTo>
                    <a:pt x="1261214" y="1285363"/>
                  </a:lnTo>
                  <a:lnTo>
                    <a:pt x="1395939" y="1285363"/>
                  </a:lnTo>
                  <a:cubicBezTo>
                    <a:pt x="1388780" y="1278337"/>
                    <a:pt x="1382735" y="1270265"/>
                    <a:pt x="1378006" y="1261430"/>
                  </a:cubicBezTo>
                  <a:cubicBezTo>
                    <a:pt x="1366977" y="1241051"/>
                    <a:pt x="1361463" y="1212674"/>
                    <a:pt x="1361463" y="1176304"/>
                  </a:cubicBezTo>
                  <a:lnTo>
                    <a:pt x="1361463" y="1009719"/>
                  </a:lnTo>
                  <a:lnTo>
                    <a:pt x="1312729" y="1009719"/>
                  </a:lnTo>
                  <a:lnTo>
                    <a:pt x="1312729" y="905170"/>
                  </a:lnTo>
                  <a:lnTo>
                    <a:pt x="1374627" y="905170"/>
                  </a:lnTo>
                  <a:lnTo>
                    <a:pt x="1374627" y="849873"/>
                  </a:lnTo>
                  <a:lnTo>
                    <a:pt x="1501603" y="824206"/>
                  </a:lnTo>
                  <a:lnTo>
                    <a:pt x="1501603" y="905170"/>
                  </a:lnTo>
                  <a:lnTo>
                    <a:pt x="1600511" y="905170"/>
                  </a:lnTo>
                  <a:lnTo>
                    <a:pt x="1600511" y="1009719"/>
                  </a:lnTo>
                  <a:lnTo>
                    <a:pt x="1501752" y="1009719"/>
                  </a:lnTo>
                  <a:lnTo>
                    <a:pt x="1501752" y="1167039"/>
                  </a:lnTo>
                  <a:cubicBezTo>
                    <a:pt x="1501752" y="1180254"/>
                    <a:pt x="1505066" y="1190064"/>
                    <a:pt x="1511688" y="1196471"/>
                  </a:cubicBezTo>
                  <a:cubicBezTo>
                    <a:pt x="1519194" y="1203388"/>
                    <a:pt x="1529204" y="1206966"/>
                    <a:pt x="1539408" y="1206381"/>
                  </a:cubicBezTo>
                  <a:cubicBezTo>
                    <a:pt x="1551032" y="1206500"/>
                    <a:pt x="1562632" y="1205187"/>
                    <a:pt x="1573934" y="1202467"/>
                  </a:cubicBezTo>
                  <a:cubicBezTo>
                    <a:pt x="1584366" y="1199855"/>
                    <a:pt x="1595260" y="1196555"/>
                    <a:pt x="1606622" y="1192557"/>
                  </a:cubicBezTo>
                  <a:lnTo>
                    <a:pt x="1606622" y="1285561"/>
                  </a:lnTo>
                  <a:lnTo>
                    <a:pt x="1722370" y="1285561"/>
                  </a:lnTo>
                  <a:cubicBezTo>
                    <a:pt x="1698550" y="1271316"/>
                    <a:pt x="1678659" y="1251372"/>
                    <a:pt x="1664496" y="1227539"/>
                  </a:cubicBezTo>
                  <a:cubicBezTo>
                    <a:pt x="1646115" y="1197115"/>
                    <a:pt x="1636925" y="1157986"/>
                    <a:pt x="1636925" y="1110156"/>
                  </a:cubicBezTo>
                  <a:cubicBezTo>
                    <a:pt x="1636925" y="1061632"/>
                    <a:pt x="1645206" y="1021725"/>
                    <a:pt x="1661764" y="990444"/>
                  </a:cubicBezTo>
                  <a:cubicBezTo>
                    <a:pt x="1677039" y="960591"/>
                    <a:pt x="1701381" y="936312"/>
                    <a:pt x="1731312" y="921075"/>
                  </a:cubicBezTo>
                  <a:cubicBezTo>
                    <a:pt x="1763806" y="905417"/>
                    <a:pt x="1799554" y="897658"/>
                    <a:pt x="1835635" y="898431"/>
                  </a:cubicBezTo>
                  <a:cubicBezTo>
                    <a:pt x="1874781" y="898431"/>
                    <a:pt x="1908577" y="905269"/>
                    <a:pt x="1937027" y="918945"/>
                  </a:cubicBezTo>
                  <a:cubicBezTo>
                    <a:pt x="1964891" y="931936"/>
                    <a:pt x="1987966" y="953322"/>
                    <a:pt x="2002999" y="980089"/>
                  </a:cubicBezTo>
                  <a:cubicBezTo>
                    <a:pt x="2018463" y="1007440"/>
                    <a:pt x="2026183" y="1041693"/>
                    <a:pt x="2026148" y="1082854"/>
                  </a:cubicBezTo>
                  <a:lnTo>
                    <a:pt x="2026148" y="1144940"/>
                  </a:lnTo>
                  <a:lnTo>
                    <a:pt x="1777512" y="1144940"/>
                  </a:lnTo>
                  <a:cubicBezTo>
                    <a:pt x="1778079" y="1164759"/>
                    <a:pt x="1786598" y="1183519"/>
                    <a:pt x="1801159" y="1197016"/>
                  </a:cubicBezTo>
                  <a:cubicBezTo>
                    <a:pt x="1815714" y="1210593"/>
                    <a:pt x="1837274" y="1217331"/>
                    <a:pt x="1865740" y="1217331"/>
                  </a:cubicBezTo>
                  <a:cubicBezTo>
                    <a:pt x="1889019" y="1217545"/>
                    <a:pt x="1912248" y="1215037"/>
                    <a:pt x="1934940" y="1209849"/>
                  </a:cubicBezTo>
                  <a:cubicBezTo>
                    <a:pt x="1957330" y="1204374"/>
                    <a:pt x="1979089" y="1196605"/>
                    <a:pt x="1999869" y="1186660"/>
                  </a:cubicBezTo>
                  <a:lnTo>
                    <a:pt x="1999869" y="1285363"/>
                  </a:lnTo>
                  <a:lnTo>
                    <a:pt x="2082085" y="1285363"/>
                  </a:lnTo>
                  <a:lnTo>
                    <a:pt x="2082085" y="905170"/>
                  </a:lnTo>
                  <a:lnTo>
                    <a:pt x="2207322" y="905170"/>
                  </a:lnTo>
                  <a:lnTo>
                    <a:pt x="2207322" y="969584"/>
                  </a:lnTo>
                  <a:lnTo>
                    <a:pt x="2214079" y="969584"/>
                  </a:lnTo>
                  <a:cubicBezTo>
                    <a:pt x="2221540" y="956126"/>
                    <a:pt x="2231083" y="943917"/>
                    <a:pt x="2242345" y="933413"/>
                  </a:cubicBezTo>
                  <a:cubicBezTo>
                    <a:pt x="2253686" y="922651"/>
                    <a:pt x="2266791" y="913900"/>
                    <a:pt x="2281094" y="907548"/>
                  </a:cubicBezTo>
                  <a:cubicBezTo>
                    <a:pt x="2295003" y="901201"/>
                    <a:pt x="2310110" y="897906"/>
                    <a:pt x="2325406" y="897886"/>
                  </a:cubicBezTo>
                  <a:cubicBezTo>
                    <a:pt x="2333379" y="897916"/>
                    <a:pt x="2341347" y="898461"/>
                    <a:pt x="2349251" y="899521"/>
                  </a:cubicBezTo>
                  <a:cubicBezTo>
                    <a:pt x="2357498" y="900562"/>
                    <a:pt x="2363707" y="901454"/>
                    <a:pt x="2367731" y="902147"/>
                  </a:cubicBezTo>
                  <a:lnTo>
                    <a:pt x="2355262" y="1033800"/>
                  </a:lnTo>
                  <a:cubicBezTo>
                    <a:pt x="2349520" y="1032423"/>
                    <a:pt x="2343697" y="1031412"/>
                    <a:pt x="2337825" y="1030778"/>
                  </a:cubicBezTo>
                  <a:cubicBezTo>
                    <a:pt x="2327920" y="1029816"/>
                    <a:pt x="2317969" y="1029405"/>
                    <a:pt x="2308019" y="1029539"/>
                  </a:cubicBezTo>
                  <a:cubicBezTo>
                    <a:pt x="2298595" y="1029603"/>
                    <a:pt x="2289191" y="1030431"/>
                    <a:pt x="2279901" y="1032016"/>
                  </a:cubicBezTo>
                  <a:cubicBezTo>
                    <a:pt x="2269896" y="1033726"/>
                    <a:pt x="2260304" y="1037303"/>
                    <a:pt x="2251635" y="1042570"/>
                  </a:cubicBezTo>
                  <a:cubicBezTo>
                    <a:pt x="2242226" y="1048457"/>
                    <a:pt x="2234660" y="1056851"/>
                    <a:pt x="2229777" y="1066800"/>
                  </a:cubicBezTo>
                  <a:cubicBezTo>
                    <a:pt x="2223473" y="1080496"/>
                    <a:pt x="2220547" y="1095499"/>
                    <a:pt x="2221232" y="1110552"/>
                  </a:cubicBezTo>
                  <a:lnTo>
                    <a:pt x="2221232" y="1285214"/>
                  </a:lnTo>
                  <a:lnTo>
                    <a:pt x="2577519" y="1285214"/>
                  </a:lnTo>
                  <a:cubicBezTo>
                    <a:pt x="2577420" y="575468"/>
                    <a:pt x="2000415" y="0"/>
                    <a:pt x="1288685" y="0"/>
                  </a:cubicBezTo>
                  <a:cubicBezTo>
                    <a:pt x="576955" y="0"/>
                    <a:pt x="0" y="575468"/>
                    <a:pt x="0" y="1285363"/>
                  </a:cubicBezTo>
                  <a:lnTo>
                    <a:pt x="1122116" y="1285363"/>
                  </a:lnTo>
                  <a:close/>
                  <a:moveTo>
                    <a:pt x="1122116" y="758999"/>
                  </a:moveTo>
                  <a:lnTo>
                    <a:pt x="1261214" y="758999"/>
                  </a:lnTo>
                  <a:lnTo>
                    <a:pt x="1261214" y="858445"/>
                  </a:lnTo>
                  <a:lnTo>
                    <a:pt x="1122116" y="858445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897C94-1E0A-7CC5-58AD-A9CBDB962288}"/>
                </a:ext>
              </a:extLst>
            </p:cNvPr>
            <p:cNvSpPr/>
            <p:nvPr/>
          </p:nvSpPr>
          <p:spPr>
            <a:xfrm>
              <a:off x="10501191" y="5947556"/>
              <a:ext cx="119524" cy="64222"/>
            </a:xfrm>
            <a:custGeom>
              <a:avLst/>
              <a:gdLst>
                <a:gd name="connsiteX0" fmla="*/ 92649 w 119524"/>
                <a:gd name="connsiteY0" fmla="*/ 8578 h 64222"/>
                <a:gd name="connsiteX1" fmla="*/ 19374 w 119524"/>
                <a:gd name="connsiteY1" fmla="*/ 15565 h 64222"/>
                <a:gd name="connsiteX2" fmla="*/ 0 w 119524"/>
                <a:gd name="connsiteY2" fmla="*/ 64222 h 64222"/>
                <a:gd name="connsiteX3" fmla="*/ 119524 w 119524"/>
                <a:gd name="connsiteY3" fmla="*/ 64222 h 64222"/>
                <a:gd name="connsiteX4" fmla="*/ 112520 w 119524"/>
                <a:gd name="connsiteY4" fmla="*/ 31767 h 64222"/>
                <a:gd name="connsiteX5" fmla="*/ 92649 w 119524"/>
                <a:gd name="connsiteY5" fmla="*/ 8578 h 6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524" h="64222">
                  <a:moveTo>
                    <a:pt x="92649" y="8578"/>
                  </a:moveTo>
                  <a:cubicBezTo>
                    <a:pt x="69260" y="-5048"/>
                    <a:pt x="39752" y="-2238"/>
                    <a:pt x="19374" y="15565"/>
                  </a:cubicBezTo>
                  <a:cubicBezTo>
                    <a:pt x="8346" y="25871"/>
                    <a:pt x="1888" y="42089"/>
                    <a:pt x="0" y="64222"/>
                  </a:cubicBezTo>
                  <a:lnTo>
                    <a:pt x="119524" y="64222"/>
                  </a:lnTo>
                  <a:cubicBezTo>
                    <a:pt x="119445" y="53039"/>
                    <a:pt x="117060" y="41990"/>
                    <a:pt x="112520" y="31767"/>
                  </a:cubicBezTo>
                  <a:cubicBezTo>
                    <a:pt x="108242" y="22308"/>
                    <a:pt x="101352" y="14262"/>
                    <a:pt x="92649" y="8578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E43B6F2-E7EE-462D-70B4-3DD7FD55E5C9}"/>
                </a:ext>
              </a:extLst>
            </p:cNvPr>
            <p:cNvSpPr/>
            <p:nvPr/>
          </p:nvSpPr>
          <p:spPr>
            <a:xfrm>
              <a:off x="8720852" y="6415152"/>
              <a:ext cx="71282" cy="92478"/>
            </a:xfrm>
            <a:custGeom>
              <a:avLst/>
              <a:gdLst>
                <a:gd name="connsiteX0" fmla="*/ 41575 w 71282"/>
                <a:gd name="connsiteY0" fmla="*/ 92468 h 92478"/>
                <a:gd name="connsiteX1" fmla="*/ 19121 w 71282"/>
                <a:gd name="connsiteY1" fmla="*/ 87513 h 92478"/>
                <a:gd name="connsiteX2" fmla="*/ 5013 w 71282"/>
                <a:gd name="connsiteY2" fmla="*/ 72648 h 92478"/>
                <a:gd name="connsiteX3" fmla="*/ 45 w 71282"/>
                <a:gd name="connsiteY3" fmla="*/ 46783 h 92478"/>
                <a:gd name="connsiteX4" fmla="*/ 5559 w 71282"/>
                <a:gd name="connsiteY4" fmla="*/ 20126 h 92478"/>
                <a:gd name="connsiteX5" fmla="*/ 20910 w 71282"/>
                <a:gd name="connsiteY5" fmla="*/ 4964 h 92478"/>
                <a:gd name="connsiteX6" fmla="*/ 43662 w 71282"/>
                <a:gd name="connsiteY6" fmla="*/ 9 h 92478"/>
                <a:gd name="connsiteX7" fmla="*/ 59559 w 71282"/>
                <a:gd name="connsiteY7" fmla="*/ 1792 h 92478"/>
                <a:gd name="connsiteX8" fmla="*/ 71283 w 71282"/>
                <a:gd name="connsiteY8" fmla="*/ 6054 h 92478"/>
                <a:gd name="connsiteX9" fmla="*/ 64228 w 71282"/>
                <a:gd name="connsiteY9" fmla="*/ 24981 h 92478"/>
                <a:gd name="connsiteX10" fmla="*/ 53597 w 71282"/>
                <a:gd name="connsiteY10" fmla="*/ 21216 h 92478"/>
                <a:gd name="connsiteX11" fmla="*/ 43662 w 71282"/>
                <a:gd name="connsiteY11" fmla="*/ 19729 h 92478"/>
                <a:gd name="connsiteX12" fmla="*/ 33081 w 71282"/>
                <a:gd name="connsiteY12" fmla="*/ 22752 h 92478"/>
                <a:gd name="connsiteX13" fmla="*/ 26821 w 71282"/>
                <a:gd name="connsiteY13" fmla="*/ 31671 h 92478"/>
                <a:gd name="connsiteX14" fmla="*/ 24735 w 71282"/>
                <a:gd name="connsiteY14" fmla="*/ 46536 h 92478"/>
                <a:gd name="connsiteX15" fmla="*/ 26970 w 71282"/>
                <a:gd name="connsiteY15" fmla="*/ 61153 h 92478"/>
                <a:gd name="connsiteX16" fmla="*/ 33379 w 71282"/>
                <a:gd name="connsiteY16" fmla="*/ 69824 h 92478"/>
                <a:gd name="connsiteX17" fmla="*/ 43662 w 71282"/>
                <a:gd name="connsiteY17" fmla="*/ 72648 h 92478"/>
                <a:gd name="connsiteX18" fmla="*/ 57075 w 71282"/>
                <a:gd name="connsiteY18" fmla="*/ 70617 h 92478"/>
                <a:gd name="connsiteX19" fmla="*/ 68501 w 71282"/>
                <a:gd name="connsiteY19" fmla="*/ 64918 h 92478"/>
                <a:gd name="connsiteX20" fmla="*/ 68501 w 71282"/>
                <a:gd name="connsiteY20" fmla="*/ 85680 h 92478"/>
                <a:gd name="connsiteX21" fmla="*/ 56876 w 71282"/>
                <a:gd name="connsiteY21" fmla="*/ 90635 h 92478"/>
                <a:gd name="connsiteX22" fmla="*/ 41575 w 71282"/>
                <a:gd name="connsiteY22" fmla="*/ 92468 h 9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82" h="92478">
                  <a:moveTo>
                    <a:pt x="41575" y="92468"/>
                  </a:moveTo>
                  <a:cubicBezTo>
                    <a:pt x="33801" y="92626"/>
                    <a:pt x="26102" y="90932"/>
                    <a:pt x="19121" y="87513"/>
                  </a:cubicBezTo>
                  <a:cubicBezTo>
                    <a:pt x="12884" y="84272"/>
                    <a:pt x="7917" y="79035"/>
                    <a:pt x="5013" y="72648"/>
                  </a:cubicBezTo>
                  <a:cubicBezTo>
                    <a:pt x="1459" y="64497"/>
                    <a:pt x="-238" y="55668"/>
                    <a:pt x="45" y="46783"/>
                  </a:cubicBezTo>
                  <a:cubicBezTo>
                    <a:pt x="-323" y="37582"/>
                    <a:pt x="1570" y="28430"/>
                    <a:pt x="5559" y="20126"/>
                  </a:cubicBezTo>
                  <a:cubicBezTo>
                    <a:pt x="8910" y="13555"/>
                    <a:pt x="14292" y="8239"/>
                    <a:pt x="20910" y="4964"/>
                  </a:cubicBezTo>
                  <a:cubicBezTo>
                    <a:pt x="28005" y="1569"/>
                    <a:pt x="35795" y="-125"/>
                    <a:pt x="43662" y="9"/>
                  </a:cubicBezTo>
                  <a:cubicBezTo>
                    <a:pt x="49016" y="-81"/>
                    <a:pt x="54358" y="519"/>
                    <a:pt x="59559" y="1792"/>
                  </a:cubicBezTo>
                  <a:cubicBezTo>
                    <a:pt x="63596" y="2828"/>
                    <a:pt x="67524" y="4255"/>
                    <a:pt x="71283" y="6054"/>
                  </a:cubicBezTo>
                  <a:lnTo>
                    <a:pt x="64228" y="24981"/>
                  </a:lnTo>
                  <a:cubicBezTo>
                    <a:pt x="60403" y="23445"/>
                    <a:pt x="56876" y="22207"/>
                    <a:pt x="53597" y="21216"/>
                  </a:cubicBezTo>
                  <a:cubicBezTo>
                    <a:pt x="50378" y="20230"/>
                    <a:pt x="47029" y="19729"/>
                    <a:pt x="43662" y="19729"/>
                  </a:cubicBezTo>
                  <a:cubicBezTo>
                    <a:pt x="39900" y="19571"/>
                    <a:pt x="36188" y="20631"/>
                    <a:pt x="33081" y="22752"/>
                  </a:cubicBezTo>
                  <a:cubicBezTo>
                    <a:pt x="30081" y="24972"/>
                    <a:pt x="27884" y="28098"/>
                    <a:pt x="26821" y="31671"/>
                  </a:cubicBezTo>
                  <a:cubicBezTo>
                    <a:pt x="25323" y="36482"/>
                    <a:pt x="24618" y="41501"/>
                    <a:pt x="24735" y="46536"/>
                  </a:cubicBezTo>
                  <a:cubicBezTo>
                    <a:pt x="24586" y="51500"/>
                    <a:pt x="25344" y="56455"/>
                    <a:pt x="26970" y="61153"/>
                  </a:cubicBezTo>
                  <a:cubicBezTo>
                    <a:pt x="28145" y="64641"/>
                    <a:pt x="30386" y="67673"/>
                    <a:pt x="33379" y="69824"/>
                  </a:cubicBezTo>
                  <a:cubicBezTo>
                    <a:pt x="36441" y="71781"/>
                    <a:pt x="40027" y="72767"/>
                    <a:pt x="43662" y="72648"/>
                  </a:cubicBezTo>
                  <a:cubicBezTo>
                    <a:pt x="48215" y="72713"/>
                    <a:pt x="52746" y="72024"/>
                    <a:pt x="57075" y="70617"/>
                  </a:cubicBezTo>
                  <a:cubicBezTo>
                    <a:pt x="61094" y="69170"/>
                    <a:pt x="64928" y="67257"/>
                    <a:pt x="68501" y="64918"/>
                  </a:cubicBezTo>
                  <a:lnTo>
                    <a:pt x="68501" y="85680"/>
                  </a:lnTo>
                  <a:cubicBezTo>
                    <a:pt x="64924" y="87954"/>
                    <a:pt x="60997" y="89629"/>
                    <a:pt x="56876" y="90635"/>
                  </a:cubicBezTo>
                  <a:cubicBezTo>
                    <a:pt x="51870" y="91868"/>
                    <a:pt x="46732" y="92483"/>
                    <a:pt x="41575" y="92468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F79977-8113-D7A9-EE47-BFF24107050E}"/>
                </a:ext>
              </a:extLst>
            </p:cNvPr>
            <p:cNvSpPr/>
            <p:nvPr/>
          </p:nvSpPr>
          <p:spPr>
            <a:xfrm>
              <a:off x="8805945" y="6382012"/>
              <a:ext cx="81904" cy="124022"/>
            </a:xfrm>
            <a:custGeom>
              <a:avLst/>
              <a:gdLst>
                <a:gd name="connsiteX0" fmla="*/ 24342 w 81904"/>
                <a:gd name="connsiteY0" fmla="*/ 99 h 124022"/>
                <a:gd name="connsiteX1" fmla="*/ 24342 w 81904"/>
                <a:gd name="connsiteY1" fmla="*/ 25320 h 124022"/>
                <a:gd name="connsiteX2" fmla="*/ 23945 w 81904"/>
                <a:gd name="connsiteY2" fmla="*/ 37905 h 124022"/>
                <a:gd name="connsiteX3" fmla="*/ 23249 w 81904"/>
                <a:gd name="connsiteY3" fmla="*/ 46378 h 124022"/>
                <a:gd name="connsiteX4" fmla="*/ 24342 w 81904"/>
                <a:gd name="connsiteY4" fmla="*/ 46378 h 124022"/>
                <a:gd name="connsiteX5" fmla="*/ 31098 w 81904"/>
                <a:gd name="connsiteY5" fmla="*/ 38896 h 124022"/>
                <a:gd name="connsiteX6" fmla="*/ 39792 w 81904"/>
                <a:gd name="connsiteY6" fmla="*/ 34635 h 124022"/>
                <a:gd name="connsiteX7" fmla="*/ 50025 w 81904"/>
                <a:gd name="connsiteY7" fmla="*/ 33297 h 124022"/>
                <a:gd name="connsiteX8" fmla="*/ 66816 w 81904"/>
                <a:gd name="connsiteY8" fmla="*/ 36667 h 124022"/>
                <a:gd name="connsiteX9" fmla="*/ 77894 w 81904"/>
                <a:gd name="connsiteY9" fmla="*/ 47270 h 124022"/>
                <a:gd name="connsiteX10" fmla="*/ 81869 w 81904"/>
                <a:gd name="connsiteY10" fmla="*/ 65950 h 124022"/>
                <a:gd name="connsiteX11" fmla="*/ 81869 w 81904"/>
                <a:gd name="connsiteY11" fmla="*/ 124022 h 124022"/>
                <a:gd name="connsiteX12" fmla="*/ 57725 w 81904"/>
                <a:gd name="connsiteY12" fmla="*/ 124022 h 124022"/>
                <a:gd name="connsiteX13" fmla="*/ 57725 w 81904"/>
                <a:gd name="connsiteY13" fmla="*/ 71995 h 124022"/>
                <a:gd name="connsiteX14" fmla="*/ 54248 w 81904"/>
                <a:gd name="connsiteY14" fmla="*/ 57576 h 124022"/>
                <a:gd name="connsiteX15" fmla="*/ 43418 w 81904"/>
                <a:gd name="connsiteY15" fmla="*/ 52622 h 124022"/>
                <a:gd name="connsiteX16" fmla="*/ 31893 w 81904"/>
                <a:gd name="connsiteY16" fmla="*/ 55991 h 124022"/>
                <a:gd name="connsiteX17" fmla="*/ 25981 w 81904"/>
                <a:gd name="connsiteY17" fmla="*/ 65901 h 124022"/>
                <a:gd name="connsiteX18" fmla="*/ 24193 w 81904"/>
                <a:gd name="connsiteY18" fmla="*/ 81955 h 124022"/>
                <a:gd name="connsiteX19" fmla="*/ 24193 w 81904"/>
                <a:gd name="connsiteY19" fmla="*/ 123874 h 124022"/>
                <a:gd name="connsiteX20" fmla="*/ 0 w 81904"/>
                <a:gd name="connsiteY20" fmla="*/ 123874 h 124022"/>
                <a:gd name="connsiteX21" fmla="*/ 0 w 81904"/>
                <a:gd name="connsiteY21" fmla="*/ 0 h 12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1904" h="124022">
                  <a:moveTo>
                    <a:pt x="24342" y="99"/>
                  </a:moveTo>
                  <a:lnTo>
                    <a:pt x="24342" y="25320"/>
                  </a:lnTo>
                  <a:cubicBezTo>
                    <a:pt x="24342" y="29730"/>
                    <a:pt x="24342" y="33941"/>
                    <a:pt x="23945" y="37905"/>
                  </a:cubicBezTo>
                  <a:cubicBezTo>
                    <a:pt x="23547" y="41869"/>
                    <a:pt x="23398" y="44694"/>
                    <a:pt x="23249" y="46378"/>
                  </a:cubicBezTo>
                  <a:lnTo>
                    <a:pt x="24342" y="46378"/>
                  </a:lnTo>
                  <a:cubicBezTo>
                    <a:pt x="26057" y="43450"/>
                    <a:pt x="28356" y="40903"/>
                    <a:pt x="31098" y="38896"/>
                  </a:cubicBezTo>
                  <a:cubicBezTo>
                    <a:pt x="33724" y="36979"/>
                    <a:pt x="36666" y="35537"/>
                    <a:pt x="39792" y="34635"/>
                  </a:cubicBezTo>
                  <a:cubicBezTo>
                    <a:pt x="43126" y="33723"/>
                    <a:pt x="46569" y="33272"/>
                    <a:pt x="50025" y="33297"/>
                  </a:cubicBezTo>
                  <a:cubicBezTo>
                    <a:pt x="55803" y="33173"/>
                    <a:pt x="61536" y="34323"/>
                    <a:pt x="66816" y="36667"/>
                  </a:cubicBezTo>
                  <a:cubicBezTo>
                    <a:pt x="71557" y="38921"/>
                    <a:pt x="75442" y="42637"/>
                    <a:pt x="77894" y="47270"/>
                  </a:cubicBezTo>
                  <a:cubicBezTo>
                    <a:pt x="80781" y="53062"/>
                    <a:pt x="82148" y="59489"/>
                    <a:pt x="81869" y="65950"/>
                  </a:cubicBezTo>
                  <a:lnTo>
                    <a:pt x="81869" y="124022"/>
                  </a:lnTo>
                  <a:lnTo>
                    <a:pt x="57725" y="124022"/>
                  </a:lnTo>
                  <a:lnTo>
                    <a:pt x="57725" y="71995"/>
                  </a:lnTo>
                  <a:cubicBezTo>
                    <a:pt x="58044" y="66951"/>
                    <a:pt x="56833" y="61927"/>
                    <a:pt x="54248" y="57576"/>
                  </a:cubicBezTo>
                  <a:cubicBezTo>
                    <a:pt x="51708" y="54207"/>
                    <a:pt x="47635" y="52344"/>
                    <a:pt x="43418" y="52622"/>
                  </a:cubicBezTo>
                  <a:cubicBezTo>
                    <a:pt x="39304" y="52403"/>
                    <a:pt x="35238" y="53593"/>
                    <a:pt x="31893" y="55991"/>
                  </a:cubicBezTo>
                  <a:cubicBezTo>
                    <a:pt x="28913" y="58582"/>
                    <a:pt x="26842" y="62051"/>
                    <a:pt x="25981" y="65901"/>
                  </a:cubicBezTo>
                  <a:cubicBezTo>
                    <a:pt x="24691" y="71153"/>
                    <a:pt x="24090" y="76549"/>
                    <a:pt x="24193" y="81955"/>
                  </a:cubicBezTo>
                  <a:lnTo>
                    <a:pt x="24193" y="123874"/>
                  </a:lnTo>
                  <a:lnTo>
                    <a:pt x="0" y="123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7EA5E16-4724-11A8-6391-78F0412CD8D1}"/>
                </a:ext>
              </a:extLst>
            </p:cNvPr>
            <p:cNvSpPr/>
            <p:nvPr/>
          </p:nvSpPr>
          <p:spPr>
            <a:xfrm>
              <a:off x="8907656" y="6382104"/>
              <a:ext cx="26482" cy="123880"/>
            </a:xfrm>
            <a:custGeom>
              <a:avLst/>
              <a:gdLst>
                <a:gd name="connsiteX0" fmla="*/ 13243 w 26482"/>
                <a:gd name="connsiteY0" fmla="*/ 7 h 123880"/>
                <a:gd name="connsiteX1" fmla="*/ 22533 w 26482"/>
                <a:gd name="connsiteY1" fmla="*/ 2484 h 123880"/>
                <a:gd name="connsiteX2" fmla="*/ 26408 w 26482"/>
                <a:gd name="connsiteY2" fmla="*/ 11849 h 123880"/>
                <a:gd name="connsiteX3" fmla="*/ 22533 w 26482"/>
                <a:gd name="connsiteY3" fmla="*/ 21214 h 123880"/>
                <a:gd name="connsiteX4" fmla="*/ 3904 w 26482"/>
                <a:gd name="connsiteY4" fmla="*/ 21214 h 123880"/>
                <a:gd name="connsiteX5" fmla="*/ 79 w 26482"/>
                <a:gd name="connsiteY5" fmla="*/ 11849 h 123880"/>
                <a:gd name="connsiteX6" fmla="*/ 3904 w 26482"/>
                <a:gd name="connsiteY6" fmla="*/ 2484 h 123880"/>
                <a:gd name="connsiteX7" fmla="*/ 13243 w 26482"/>
                <a:gd name="connsiteY7" fmla="*/ 7 h 123880"/>
                <a:gd name="connsiteX8" fmla="*/ 25315 w 26482"/>
                <a:gd name="connsiteY8" fmla="*/ 34692 h 123880"/>
                <a:gd name="connsiteX9" fmla="*/ 25315 w 26482"/>
                <a:gd name="connsiteY9" fmla="*/ 123881 h 123880"/>
                <a:gd name="connsiteX10" fmla="*/ 1072 w 26482"/>
                <a:gd name="connsiteY10" fmla="*/ 123881 h 123880"/>
                <a:gd name="connsiteX11" fmla="*/ 1072 w 26482"/>
                <a:gd name="connsiteY11" fmla="*/ 34692 h 123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82" h="123880">
                  <a:moveTo>
                    <a:pt x="13243" y="7"/>
                  </a:moveTo>
                  <a:cubicBezTo>
                    <a:pt x="16514" y="-72"/>
                    <a:pt x="19738" y="790"/>
                    <a:pt x="22533" y="2484"/>
                  </a:cubicBezTo>
                  <a:cubicBezTo>
                    <a:pt x="25372" y="4719"/>
                    <a:pt x="26840" y="8267"/>
                    <a:pt x="26408" y="11849"/>
                  </a:cubicBezTo>
                  <a:cubicBezTo>
                    <a:pt x="26820" y="15427"/>
                    <a:pt x="25356" y="18965"/>
                    <a:pt x="22533" y="21214"/>
                  </a:cubicBezTo>
                  <a:cubicBezTo>
                    <a:pt x="16801" y="24648"/>
                    <a:pt x="9636" y="24648"/>
                    <a:pt x="3904" y="21214"/>
                  </a:cubicBezTo>
                  <a:cubicBezTo>
                    <a:pt x="1100" y="18955"/>
                    <a:pt x="-345" y="15422"/>
                    <a:pt x="79" y="11849"/>
                  </a:cubicBezTo>
                  <a:cubicBezTo>
                    <a:pt x="-365" y="8277"/>
                    <a:pt x="1084" y="4729"/>
                    <a:pt x="3904" y="2484"/>
                  </a:cubicBezTo>
                  <a:cubicBezTo>
                    <a:pt x="6711" y="775"/>
                    <a:pt x="9955" y="-87"/>
                    <a:pt x="13243" y="7"/>
                  </a:cubicBezTo>
                  <a:close/>
                  <a:moveTo>
                    <a:pt x="25315" y="34692"/>
                  </a:moveTo>
                  <a:lnTo>
                    <a:pt x="25315" y="123881"/>
                  </a:lnTo>
                  <a:lnTo>
                    <a:pt x="1072" y="123881"/>
                  </a:lnTo>
                  <a:lnTo>
                    <a:pt x="1072" y="34692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7FC698-AE50-256B-D365-0A31587809EF}"/>
                </a:ext>
              </a:extLst>
            </p:cNvPr>
            <p:cNvSpPr/>
            <p:nvPr/>
          </p:nvSpPr>
          <p:spPr>
            <a:xfrm>
              <a:off x="8954481" y="6415270"/>
              <a:ext cx="81769" cy="90764"/>
            </a:xfrm>
            <a:custGeom>
              <a:avLst/>
              <a:gdLst>
                <a:gd name="connsiteX0" fmla="*/ 50224 w 81769"/>
                <a:gd name="connsiteY0" fmla="*/ 39 h 90764"/>
                <a:gd name="connsiteX1" fmla="*/ 73125 w 81769"/>
                <a:gd name="connsiteY1" fmla="*/ 7818 h 90764"/>
                <a:gd name="connsiteX2" fmla="*/ 81769 w 81769"/>
                <a:gd name="connsiteY2" fmla="*/ 32593 h 90764"/>
                <a:gd name="connsiteX3" fmla="*/ 81769 w 81769"/>
                <a:gd name="connsiteY3" fmla="*/ 90764 h 90764"/>
                <a:gd name="connsiteX4" fmla="*/ 57527 w 81769"/>
                <a:gd name="connsiteY4" fmla="*/ 90764 h 90764"/>
                <a:gd name="connsiteX5" fmla="*/ 57527 w 81769"/>
                <a:gd name="connsiteY5" fmla="*/ 38737 h 90764"/>
                <a:gd name="connsiteX6" fmla="*/ 54099 w 81769"/>
                <a:gd name="connsiteY6" fmla="*/ 24318 h 90764"/>
                <a:gd name="connsiteX7" fmla="*/ 43269 w 81769"/>
                <a:gd name="connsiteY7" fmla="*/ 19363 h 90764"/>
                <a:gd name="connsiteX8" fmla="*/ 28068 w 81769"/>
                <a:gd name="connsiteY8" fmla="*/ 26944 h 90764"/>
                <a:gd name="connsiteX9" fmla="*/ 24044 w 81769"/>
                <a:gd name="connsiteY9" fmla="*/ 48746 h 90764"/>
                <a:gd name="connsiteX10" fmla="*/ 24044 w 81769"/>
                <a:gd name="connsiteY10" fmla="*/ 90665 h 90764"/>
                <a:gd name="connsiteX11" fmla="*/ 0 w 81769"/>
                <a:gd name="connsiteY11" fmla="*/ 90665 h 90764"/>
                <a:gd name="connsiteX12" fmla="*/ 0 w 81769"/>
                <a:gd name="connsiteY12" fmla="*/ 1476 h 90764"/>
                <a:gd name="connsiteX13" fmla="*/ 18530 w 81769"/>
                <a:gd name="connsiteY13" fmla="*/ 1476 h 90764"/>
                <a:gd name="connsiteX14" fmla="*/ 21759 w 81769"/>
                <a:gd name="connsiteY14" fmla="*/ 12872 h 90764"/>
                <a:gd name="connsiteX15" fmla="*/ 23150 w 81769"/>
                <a:gd name="connsiteY15" fmla="*/ 12872 h 90764"/>
                <a:gd name="connsiteX16" fmla="*/ 30254 w 81769"/>
                <a:gd name="connsiteY16" fmla="*/ 5390 h 90764"/>
                <a:gd name="connsiteX17" fmla="*/ 39692 w 81769"/>
                <a:gd name="connsiteY17" fmla="*/ 1129 h 90764"/>
                <a:gd name="connsiteX18" fmla="*/ 50224 w 81769"/>
                <a:gd name="connsiteY18" fmla="*/ 39 h 9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769" h="90764">
                  <a:moveTo>
                    <a:pt x="50224" y="39"/>
                  </a:moveTo>
                  <a:cubicBezTo>
                    <a:pt x="58572" y="-367"/>
                    <a:pt x="66762" y="2412"/>
                    <a:pt x="73125" y="7818"/>
                  </a:cubicBezTo>
                  <a:cubicBezTo>
                    <a:pt x="78888" y="12773"/>
                    <a:pt x="81769" y="21296"/>
                    <a:pt x="81769" y="32593"/>
                  </a:cubicBezTo>
                  <a:lnTo>
                    <a:pt x="81769" y="90764"/>
                  </a:lnTo>
                  <a:lnTo>
                    <a:pt x="57527" y="90764"/>
                  </a:lnTo>
                  <a:lnTo>
                    <a:pt x="57527" y="38737"/>
                  </a:lnTo>
                  <a:cubicBezTo>
                    <a:pt x="57860" y="33698"/>
                    <a:pt x="56666" y="28674"/>
                    <a:pt x="54099" y="24318"/>
                  </a:cubicBezTo>
                  <a:cubicBezTo>
                    <a:pt x="51577" y="20929"/>
                    <a:pt x="47491" y="19056"/>
                    <a:pt x="43269" y="19363"/>
                  </a:cubicBezTo>
                  <a:cubicBezTo>
                    <a:pt x="37150" y="18699"/>
                    <a:pt x="31206" y="21662"/>
                    <a:pt x="28068" y="26944"/>
                  </a:cubicBezTo>
                  <a:cubicBezTo>
                    <a:pt x="25020" y="33792"/>
                    <a:pt x="23641" y="41264"/>
                    <a:pt x="24044" y="48746"/>
                  </a:cubicBezTo>
                  <a:lnTo>
                    <a:pt x="24044" y="90665"/>
                  </a:lnTo>
                  <a:lnTo>
                    <a:pt x="0" y="90665"/>
                  </a:lnTo>
                  <a:lnTo>
                    <a:pt x="0" y="1476"/>
                  </a:lnTo>
                  <a:lnTo>
                    <a:pt x="18530" y="1476"/>
                  </a:lnTo>
                  <a:lnTo>
                    <a:pt x="21759" y="12872"/>
                  </a:lnTo>
                  <a:lnTo>
                    <a:pt x="23150" y="12872"/>
                  </a:lnTo>
                  <a:cubicBezTo>
                    <a:pt x="24929" y="9879"/>
                    <a:pt x="27356" y="7323"/>
                    <a:pt x="30254" y="5390"/>
                  </a:cubicBezTo>
                  <a:cubicBezTo>
                    <a:pt x="33135" y="3448"/>
                    <a:pt x="36327" y="2006"/>
                    <a:pt x="39692" y="1129"/>
                  </a:cubicBezTo>
                  <a:cubicBezTo>
                    <a:pt x="43144" y="331"/>
                    <a:pt x="46682" y="-30"/>
                    <a:pt x="50224" y="39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962F6AC-377B-ACB6-AD91-098F3968A27E}"/>
                </a:ext>
              </a:extLst>
            </p:cNvPr>
            <p:cNvSpPr/>
            <p:nvPr/>
          </p:nvSpPr>
          <p:spPr>
            <a:xfrm>
              <a:off x="9050746" y="6415065"/>
              <a:ext cx="79827" cy="92661"/>
            </a:xfrm>
            <a:custGeom>
              <a:avLst/>
              <a:gdLst>
                <a:gd name="connsiteX0" fmla="*/ 42833 w 79827"/>
                <a:gd name="connsiteY0" fmla="*/ 96 h 92661"/>
                <a:gd name="connsiteX1" fmla="*/ 70205 w 79827"/>
                <a:gd name="connsiteY1" fmla="*/ 7875 h 92661"/>
                <a:gd name="connsiteX2" fmla="*/ 79743 w 79827"/>
                <a:gd name="connsiteY2" fmla="*/ 31609 h 92661"/>
                <a:gd name="connsiteX3" fmla="*/ 79743 w 79827"/>
                <a:gd name="connsiteY3" fmla="*/ 91069 h 92661"/>
                <a:gd name="connsiteX4" fmla="*/ 62704 w 79827"/>
                <a:gd name="connsiteY4" fmla="*/ 91069 h 92661"/>
                <a:gd name="connsiteX5" fmla="*/ 57736 w 79827"/>
                <a:gd name="connsiteY5" fmla="*/ 78929 h 92661"/>
                <a:gd name="connsiteX6" fmla="*/ 57140 w 79827"/>
                <a:gd name="connsiteY6" fmla="*/ 78929 h 92661"/>
                <a:gd name="connsiteX7" fmla="*/ 49340 w 79827"/>
                <a:gd name="connsiteY7" fmla="*/ 86758 h 92661"/>
                <a:gd name="connsiteX8" fmla="*/ 40200 w 79827"/>
                <a:gd name="connsiteY8" fmla="*/ 91217 h 92661"/>
                <a:gd name="connsiteX9" fmla="*/ 27681 w 79827"/>
                <a:gd name="connsiteY9" fmla="*/ 92654 h 92661"/>
                <a:gd name="connsiteX10" fmla="*/ 13572 w 79827"/>
                <a:gd name="connsiteY10" fmla="*/ 89632 h 92661"/>
                <a:gd name="connsiteX11" fmla="*/ 3637 w 79827"/>
                <a:gd name="connsiteY11" fmla="*/ 80316 h 92661"/>
                <a:gd name="connsiteX12" fmla="*/ 60 w 79827"/>
                <a:gd name="connsiteY12" fmla="*/ 64461 h 92661"/>
                <a:gd name="connsiteX13" fmla="*/ 9996 w 79827"/>
                <a:gd name="connsiteY13" fmla="*/ 43551 h 92661"/>
                <a:gd name="connsiteX14" fmla="*/ 39802 w 79827"/>
                <a:gd name="connsiteY14" fmla="*/ 36118 h 92661"/>
                <a:gd name="connsiteX15" fmla="*/ 55202 w 79827"/>
                <a:gd name="connsiteY15" fmla="*/ 35623 h 92661"/>
                <a:gd name="connsiteX16" fmla="*/ 55202 w 79827"/>
                <a:gd name="connsiteY16" fmla="*/ 31708 h 92661"/>
                <a:gd name="connsiteX17" fmla="*/ 51526 w 79827"/>
                <a:gd name="connsiteY17" fmla="*/ 21452 h 92661"/>
                <a:gd name="connsiteX18" fmla="*/ 41591 w 79827"/>
                <a:gd name="connsiteY18" fmla="*/ 18181 h 92661"/>
                <a:gd name="connsiteX19" fmla="*/ 28972 w 79827"/>
                <a:gd name="connsiteY19" fmla="*/ 20015 h 92661"/>
                <a:gd name="connsiteX20" fmla="*/ 16553 w 79827"/>
                <a:gd name="connsiteY20" fmla="*/ 24623 h 92661"/>
                <a:gd name="connsiteX21" fmla="*/ 8555 w 79827"/>
                <a:gd name="connsiteY21" fmla="*/ 8222 h 92661"/>
                <a:gd name="connsiteX22" fmla="*/ 24402 w 79827"/>
                <a:gd name="connsiteY22" fmla="*/ 2325 h 92661"/>
                <a:gd name="connsiteX23" fmla="*/ 42833 w 79827"/>
                <a:gd name="connsiteY23" fmla="*/ 96 h 92661"/>
                <a:gd name="connsiteX24" fmla="*/ 55699 w 79827"/>
                <a:gd name="connsiteY24" fmla="*/ 49645 h 92661"/>
                <a:gd name="connsiteX25" fmla="*/ 46310 w 79827"/>
                <a:gd name="connsiteY25" fmla="*/ 49992 h 92661"/>
                <a:gd name="connsiteX26" fmla="*/ 30016 w 79827"/>
                <a:gd name="connsiteY26" fmla="*/ 54204 h 92661"/>
                <a:gd name="connsiteX27" fmla="*/ 25445 w 79827"/>
                <a:gd name="connsiteY27" fmla="*/ 64461 h 92661"/>
                <a:gd name="connsiteX28" fmla="*/ 28674 w 79827"/>
                <a:gd name="connsiteY28" fmla="*/ 72389 h 92661"/>
                <a:gd name="connsiteX29" fmla="*/ 37169 w 79827"/>
                <a:gd name="connsiteY29" fmla="*/ 74717 h 92661"/>
                <a:gd name="connsiteX30" fmla="*/ 50334 w 79827"/>
                <a:gd name="connsiteY30" fmla="*/ 70109 h 92661"/>
                <a:gd name="connsiteX31" fmla="*/ 55699 w 79827"/>
                <a:gd name="connsiteY31" fmla="*/ 56979 h 9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827" h="92661">
                  <a:moveTo>
                    <a:pt x="42833" y="96"/>
                  </a:moveTo>
                  <a:cubicBezTo>
                    <a:pt x="52586" y="-563"/>
                    <a:pt x="62264" y="2192"/>
                    <a:pt x="70205" y="7875"/>
                  </a:cubicBezTo>
                  <a:cubicBezTo>
                    <a:pt x="76906" y="13880"/>
                    <a:pt x="80430" y="22651"/>
                    <a:pt x="79743" y="31609"/>
                  </a:cubicBezTo>
                  <a:lnTo>
                    <a:pt x="79743" y="91069"/>
                  </a:lnTo>
                  <a:lnTo>
                    <a:pt x="62704" y="91069"/>
                  </a:lnTo>
                  <a:lnTo>
                    <a:pt x="57736" y="78929"/>
                  </a:lnTo>
                  <a:lnTo>
                    <a:pt x="57140" y="78929"/>
                  </a:lnTo>
                  <a:cubicBezTo>
                    <a:pt x="54860" y="81838"/>
                    <a:pt x="52242" y="84469"/>
                    <a:pt x="49340" y="86758"/>
                  </a:cubicBezTo>
                  <a:cubicBezTo>
                    <a:pt x="46615" y="88824"/>
                    <a:pt x="43510" y="90340"/>
                    <a:pt x="40200" y="91217"/>
                  </a:cubicBezTo>
                  <a:cubicBezTo>
                    <a:pt x="36109" y="92248"/>
                    <a:pt x="31899" y="92728"/>
                    <a:pt x="27681" y="92654"/>
                  </a:cubicBezTo>
                  <a:cubicBezTo>
                    <a:pt x="22810" y="92719"/>
                    <a:pt x="17987" y="91688"/>
                    <a:pt x="13572" y="89632"/>
                  </a:cubicBezTo>
                  <a:cubicBezTo>
                    <a:pt x="9353" y="87655"/>
                    <a:pt x="5874" y="84394"/>
                    <a:pt x="3637" y="80316"/>
                  </a:cubicBezTo>
                  <a:cubicBezTo>
                    <a:pt x="1078" y="75431"/>
                    <a:pt x="-155" y="69965"/>
                    <a:pt x="60" y="64461"/>
                  </a:cubicBezTo>
                  <a:cubicBezTo>
                    <a:pt x="-529" y="56235"/>
                    <a:pt x="3240" y="48303"/>
                    <a:pt x="9996" y="43551"/>
                  </a:cubicBezTo>
                  <a:cubicBezTo>
                    <a:pt x="19057" y="38388"/>
                    <a:pt x="29370" y="35816"/>
                    <a:pt x="39802" y="36118"/>
                  </a:cubicBezTo>
                  <a:lnTo>
                    <a:pt x="55202" y="35623"/>
                  </a:lnTo>
                  <a:lnTo>
                    <a:pt x="55202" y="31708"/>
                  </a:lnTo>
                  <a:cubicBezTo>
                    <a:pt x="55524" y="27918"/>
                    <a:pt x="54182" y="24177"/>
                    <a:pt x="51526" y="21452"/>
                  </a:cubicBezTo>
                  <a:cubicBezTo>
                    <a:pt x="48733" y="19177"/>
                    <a:pt x="45194" y="18008"/>
                    <a:pt x="41591" y="18181"/>
                  </a:cubicBezTo>
                  <a:cubicBezTo>
                    <a:pt x="37317" y="18167"/>
                    <a:pt x="33065" y="18786"/>
                    <a:pt x="28972" y="20015"/>
                  </a:cubicBezTo>
                  <a:cubicBezTo>
                    <a:pt x="24739" y="21288"/>
                    <a:pt x="20591" y="22829"/>
                    <a:pt x="16553" y="24623"/>
                  </a:cubicBezTo>
                  <a:lnTo>
                    <a:pt x="8555" y="8222"/>
                  </a:lnTo>
                  <a:cubicBezTo>
                    <a:pt x="13577" y="5621"/>
                    <a:pt x="18899" y="3639"/>
                    <a:pt x="24402" y="2325"/>
                  </a:cubicBezTo>
                  <a:cubicBezTo>
                    <a:pt x="30430" y="824"/>
                    <a:pt x="36620" y="76"/>
                    <a:pt x="42833" y="96"/>
                  </a:cubicBezTo>
                  <a:close/>
                  <a:moveTo>
                    <a:pt x="55699" y="49645"/>
                  </a:moveTo>
                  <a:lnTo>
                    <a:pt x="46310" y="49992"/>
                  </a:lnTo>
                  <a:cubicBezTo>
                    <a:pt x="40563" y="49586"/>
                    <a:pt x="34842" y="51067"/>
                    <a:pt x="30016" y="54204"/>
                  </a:cubicBezTo>
                  <a:cubicBezTo>
                    <a:pt x="26995" y="56741"/>
                    <a:pt x="25310" y="60521"/>
                    <a:pt x="25445" y="64461"/>
                  </a:cubicBezTo>
                  <a:cubicBezTo>
                    <a:pt x="25152" y="67473"/>
                    <a:pt x="26359" y="70436"/>
                    <a:pt x="28674" y="72389"/>
                  </a:cubicBezTo>
                  <a:cubicBezTo>
                    <a:pt x="31184" y="74048"/>
                    <a:pt x="34161" y="74866"/>
                    <a:pt x="37169" y="74717"/>
                  </a:cubicBezTo>
                  <a:cubicBezTo>
                    <a:pt x="41978" y="74861"/>
                    <a:pt x="46669" y="73216"/>
                    <a:pt x="50334" y="70109"/>
                  </a:cubicBezTo>
                  <a:cubicBezTo>
                    <a:pt x="54031" y="66775"/>
                    <a:pt x="56005" y="61943"/>
                    <a:pt x="55699" y="56979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835730-BEAD-6DD3-095A-60E3E8D77406}"/>
                </a:ext>
              </a:extLst>
            </p:cNvPr>
            <p:cNvSpPr/>
            <p:nvPr/>
          </p:nvSpPr>
          <p:spPr>
            <a:xfrm>
              <a:off x="9222158" y="6415303"/>
              <a:ext cx="81969" cy="92725"/>
            </a:xfrm>
            <a:custGeom>
              <a:avLst/>
              <a:gdLst>
                <a:gd name="connsiteX0" fmla="*/ 42063 w 81969"/>
                <a:gd name="connsiteY0" fmla="*/ 7 h 92725"/>
                <a:gd name="connsiteX1" fmla="*/ 63275 w 81969"/>
                <a:gd name="connsiteY1" fmla="*/ 4962 h 92725"/>
                <a:gd name="connsiteX2" fmla="*/ 76986 w 81969"/>
                <a:gd name="connsiteY2" fmla="*/ 18687 h 92725"/>
                <a:gd name="connsiteX3" fmla="*/ 81954 w 81969"/>
                <a:gd name="connsiteY3" fmla="*/ 40687 h 92725"/>
                <a:gd name="connsiteX4" fmla="*/ 81954 w 81969"/>
                <a:gd name="connsiteY4" fmla="*/ 52430 h 92725"/>
                <a:gd name="connsiteX5" fmla="*/ 24576 w 81969"/>
                <a:gd name="connsiteY5" fmla="*/ 52430 h 92725"/>
                <a:gd name="connsiteX6" fmla="*/ 30736 w 81969"/>
                <a:gd name="connsiteY6" fmla="*/ 68583 h 92725"/>
                <a:gd name="connsiteX7" fmla="*/ 46732 w 81969"/>
                <a:gd name="connsiteY7" fmla="*/ 74430 h 92725"/>
                <a:gd name="connsiteX8" fmla="*/ 62281 w 81969"/>
                <a:gd name="connsiteY8" fmla="*/ 72696 h 92725"/>
                <a:gd name="connsiteX9" fmla="*/ 76837 w 81969"/>
                <a:gd name="connsiteY9" fmla="*/ 67444 h 92725"/>
                <a:gd name="connsiteX10" fmla="*/ 76837 w 81969"/>
                <a:gd name="connsiteY10" fmla="*/ 86223 h 92725"/>
                <a:gd name="connsiteX11" fmla="*/ 63076 w 81969"/>
                <a:gd name="connsiteY11" fmla="*/ 91178 h 92725"/>
                <a:gd name="connsiteX12" fmla="*/ 45639 w 81969"/>
                <a:gd name="connsiteY12" fmla="*/ 92714 h 92725"/>
                <a:gd name="connsiteX13" fmla="*/ 21993 w 81969"/>
                <a:gd name="connsiteY13" fmla="*/ 87759 h 92725"/>
                <a:gd name="connsiteX14" fmla="*/ 5897 w 81969"/>
                <a:gd name="connsiteY14" fmla="*/ 72894 h 92725"/>
                <a:gd name="connsiteX15" fmla="*/ 35 w 81969"/>
                <a:gd name="connsiteY15" fmla="*/ 47426 h 92725"/>
                <a:gd name="connsiteX16" fmla="*/ 5550 w 81969"/>
                <a:gd name="connsiteY16" fmla="*/ 20867 h 92725"/>
                <a:gd name="connsiteX17" fmla="*/ 20453 w 81969"/>
                <a:gd name="connsiteY17" fmla="*/ 5259 h 92725"/>
                <a:gd name="connsiteX18" fmla="*/ 42063 w 81969"/>
                <a:gd name="connsiteY18" fmla="*/ 7 h 92725"/>
                <a:gd name="connsiteX19" fmla="*/ 42063 w 81969"/>
                <a:gd name="connsiteY19" fmla="*/ 17300 h 92725"/>
                <a:gd name="connsiteX20" fmla="*/ 30339 w 81969"/>
                <a:gd name="connsiteY20" fmla="*/ 21809 h 92725"/>
                <a:gd name="connsiteX21" fmla="*/ 24974 w 81969"/>
                <a:gd name="connsiteY21" fmla="*/ 36079 h 92725"/>
                <a:gd name="connsiteX22" fmla="*/ 59003 w 81969"/>
                <a:gd name="connsiteY22" fmla="*/ 36079 h 92725"/>
                <a:gd name="connsiteX23" fmla="*/ 57016 w 81969"/>
                <a:gd name="connsiteY23" fmla="*/ 26466 h 92725"/>
                <a:gd name="connsiteX24" fmla="*/ 51452 w 81969"/>
                <a:gd name="connsiteY24" fmla="*/ 19777 h 92725"/>
                <a:gd name="connsiteX25" fmla="*/ 42212 w 81969"/>
                <a:gd name="connsiteY25" fmla="*/ 17300 h 9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1969" h="92725">
                  <a:moveTo>
                    <a:pt x="42063" y="7"/>
                  </a:moveTo>
                  <a:cubicBezTo>
                    <a:pt x="49435" y="-122"/>
                    <a:pt x="56727" y="1577"/>
                    <a:pt x="63275" y="4962"/>
                  </a:cubicBezTo>
                  <a:cubicBezTo>
                    <a:pt x="69132" y="8044"/>
                    <a:pt x="73916" y="12830"/>
                    <a:pt x="76986" y="18687"/>
                  </a:cubicBezTo>
                  <a:cubicBezTo>
                    <a:pt x="80448" y="25495"/>
                    <a:pt x="82152" y="33056"/>
                    <a:pt x="81954" y="40687"/>
                  </a:cubicBezTo>
                  <a:lnTo>
                    <a:pt x="81954" y="52430"/>
                  </a:lnTo>
                  <a:lnTo>
                    <a:pt x="24576" y="52430"/>
                  </a:lnTo>
                  <a:cubicBezTo>
                    <a:pt x="24511" y="58396"/>
                    <a:pt x="26712" y="64168"/>
                    <a:pt x="30736" y="68583"/>
                  </a:cubicBezTo>
                  <a:cubicBezTo>
                    <a:pt x="35023" y="72661"/>
                    <a:pt x="40816" y="74777"/>
                    <a:pt x="46732" y="74430"/>
                  </a:cubicBezTo>
                  <a:cubicBezTo>
                    <a:pt x="51968" y="74475"/>
                    <a:pt x="57184" y="73890"/>
                    <a:pt x="62281" y="72696"/>
                  </a:cubicBezTo>
                  <a:cubicBezTo>
                    <a:pt x="67289" y="71412"/>
                    <a:pt x="72167" y="69654"/>
                    <a:pt x="76837" y="67444"/>
                  </a:cubicBezTo>
                  <a:lnTo>
                    <a:pt x="76837" y="86223"/>
                  </a:lnTo>
                  <a:cubicBezTo>
                    <a:pt x="72480" y="88453"/>
                    <a:pt x="67855" y="90122"/>
                    <a:pt x="63076" y="91178"/>
                  </a:cubicBezTo>
                  <a:cubicBezTo>
                    <a:pt x="57333" y="92298"/>
                    <a:pt x="51491" y="92808"/>
                    <a:pt x="45639" y="92714"/>
                  </a:cubicBezTo>
                  <a:cubicBezTo>
                    <a:pt x="37482" y="92882"/>
                    <a:pt x="29395" y="91188"/>
                    <a:pt x="21993" y="87759"/>
                  </a:cubicBezTo>
                  <a:cubicBezTo>
                    <a:pt x="15212" y="84593"/>
                    <a:pt x="9583" y="79395"/>
                    <a:pt x="5897" y="72894"/>
                  </a:cubicBezTo>
                  <a:cubicBezTo>
                    <a:pt x="1739" y="65065"/>
                    <a:pt x="-283" y="56280"/>
                    <a:pt x="35" y="47426"/>
                  </a:cubicBezTo>
                  <a:cubicBezTo>
                    <a:pt x="-288" y="38259"/>
                    <a:pt x="1605" y="29152"/>
                    <a:pt x="5550" y="20867"/>
                  </a:cubicBezTo>
                  <a:cubicBezTo>
                    <a:pt x="8779" y="14252"/>
                    <a:pt x="13985" y="8802"/>
                    <a:pt x="20453" y="5259"/>
                  </a:cubicBezTo>
                  <a:cubicBezTo>
                    <a:pt x="27100" y="1721"/>
                    <a:pt x="34531" y="-87"/>
                    <a:pt x="42063" y="7"/>
                  </a:cubicBezTo>
                  <a:close/>
                  <a:moveTo>
                    <a:pt x="42063" y="17300"/>
                  </a:moveTo>
                  <a:cubicBezTo>
                    <a:pt x="37706" y="17156"/>
                    <a:pt x="33473" y="18781"/>
                    <a:pt x="30339" y="21809"/>
                  </a:cubicBezTo>
                  <a:cubicBezTo>
                    <a:pt x="26881" y="25763"/>
                    <a:pt x="24978" y="30831"/>
                    <a:pt x="24974" y="36079"/>
                  </a:cubicBezTo>
                  <a:lnTo>
                    <a:pt x="59003" y="36079"/>
                  </a:lnTo>
                  <a:cubicBezTo>
                    <a:pt x="58978" y="32774"/>
                    <a:pt x="58302" y="29508"/>
                    <a:pt x="57016" y="26466"/>
                  </a:cubicBezTo>
                  <a:cubicBezTo>
                    <a:pt x="55873" y="23731"/>
                    <a:pt x="53931" y="21402"/>
                    <a:pt x="51452" y="19777"/>
                  </a:cubicBezTo>
                  <a:cubicBezTo>
                    <a:pt x="48695" y="18038"/>
                    <a:pt x="45470" y="17171"/>
                    <a:pt x="42212" y="17300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EE2862-2803-FF67-D8A9-38407FC48702}"/>
                </a:ext>
              </a:extLst>
            </p:cNvPr>
            <p:cNvSpPr/>
            <p:nvPr/>
          </p:nvSpPr>
          <p:spPr>
            <a:xfrm>
              <a:off x="9319129" y="6416994"/>
              <a:ext cx="81952" cy="90783"/>
            </a:xfrm>
            <a:custGeom>
              <a:avLst/>
              <a:gdLst>
                <a:gd name="connsiteX0" fmla="*/ 81953 w 81952"/>
                <a:gd name="connsiteY0" fmla="*/ 0 h 90783"/>
                <a:gd name="connsiteX1" fmla="*/ 81953 w 81952"/>
                <a:gd name="connsiteY1" fmla="*/ 89189 h 90783"/>
                <a:gd name="connsiteX2" fmla="*/ 63374 w 81952"/>
                <a:gd name="connsiteY2" fmla="*/ 89189 h 90783"/>
                <a:gd name="connsiteX3" fmla="*/ 60095 w 81952"/>
                <a:gd name="connsiteY3" fmla="*/ 77793 h 90783"/>
                <a:gd name="connsiteX4" fmla="*/ 58853 w 81952"/>
                <a:gd name="connsiteY4" fmla="*/ 77793 h 90783"/>
                <a:gd name="connsiteX5" fmla="*/ 51699 w 81952"/>
                <a:gd name="connsiteY5" fmla="*/ 85176 h 90783"/>
                <a:gd name="connsiteX6" fmla="*/ 42261 w 81952"/>
                <a:gd name="connsiteY6" fmla="*/ 89387 h 90783"/>
                <a:gd name="connsiteX7" fmla="*/ 31530 w 81952"/>
                <a:gd name="connsiteY7" fmla="*/ 90775 h 90783"/>
                <a:gd name="connsiteX8" fmla="*/ 14938 w 81952"/>
                <a:gd name="connsiteY8" fmla="*/ 87405 h 90783"/>
                <a:gd name="connsiteX9" fmla="*/ 3959 w 81952"/>
                <a:gd name="connsiteY9" fmla="*/ 76851 h 90783"/>
                <a:gd name="connsiteX10" fmla="*/ 35 w 81952"/>
                <a:gd name="connsiteY10" fmla="*/ 58171 h 90783"/>
                <a:gd name="connsiteX11" fmla="*/ 35 w 81952"/>
                <a:gd name="connsiteY11" fmla="*/ 0 h 90783"/>
                <a:gd name="connsiteX12" fmla="*/ 24228 w 81952"/>
                <a:gd name="connsiteY12" fmla="*/ 0 h 90783"/>
                <a:gd name="connsiteX13" fmla="*/ 24228 w 81952"/>
                <a:gd name="connsiteY13" fmla="*/ 51977 h 90783"/>
                <a:gd name="connsiteX14" fmla="*/ 27655 w 81952"/>
                <a:gd name="connsiteY14" fmla="*/ 66396 h 90783"/>
                <a:gd name="connsiteX15" fmla="*/ 38535 w 81952"/>
                <a:gd name="connsiteY15" fmla="*/ 71351 h 90783"/>
                <a:gd name="connsiteX16" fmla="*/ 50110 w 81952"/>
                <a:gd name="connsiteY16" fmla="*/ 67982 h 90783"/>
                <a:gd name="connsiteX17" fmla="*/ 56021 w 81952"/>
                <a:gd name="connsiteY17" fmla="*/ 58072 h 90783"/>
                <a:gd name="connsiteX18" fmla="*/ 57760 w 81952"/>
                <a:gd name="connsiteY18" fmla="*/ 42018 h 90783"/>
                <a:gd name="connsiteX19" fmla="*/ 57760 w 81952"/>
                <a:gd name="connsiteY19" fmla="*/ 149 h 9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952" h="90783">
                  <a:moveTo>
                    <a:pt x="81953" y="0"/>
                  </a:moveTo>
                  <a:lnTo>
                    <a:pt x="81953" y="89189"/>
                  </a:lnTo>
                  <a:lnTo>
                    <a:pt x="63374" y="89189"/>
                  </a:lnTo>
                  <a:lnTo>
                    <a:pt x="60095" y="77793"/>
                  </a:lnTo>
                  <a:lnTo>
                    <a:pt x="58853" y="77793"/>
                  </a:lnTo>
                  <a:cubicBezTo>
                    <a:pt x="57040" y="80746"/>
                    <a:pt x="54595" y="83268"/>
                    <a:pt x="51699" y="85176"/>
                  </a:cubicBezTo>
                  <a:cubicBezTo>
                    <a:pt x="48823" y="87118"/>
                    <a:pt x="45629" y="88545"/>
                    <a:pt x="42261" y="89387"/>
                  </a:cubicBezTo>
                  <a:cubicBezTo>
                    <a:pt x="38763" y="90329"/>
                    <a:pt x="35152" y="90794"/>
                    <a:pt x="31530" y="90775"/>
                  </a:cubicBezTo>
                  <a:cubicBezTo>
                    <a:pt x="25817" y="90899"/>
                    <a:pt x="20149" y="89749"/>
                    <a:pt x="14938" y="87405"/>
                  </a:cubicBezTo>
                  <a:cubicBezTo>
                    <a:pt x="10238" y="85156"/>
                    <a:pt x="6388" y="81454"/>
                    <a:pt x="3959" y="76851"/>
                  </a:cubicBezTo>
                  <a:cubicBezTo>
                    <a:pt x="1108" y="71049"/>
                    <a:pt x="-239" y="64627"/>
                    <a:pt x="35" y="58171"/>
                  </a:cubicBezTo>
                  <a:lnTo>
                    <a:pt x="35" y="0"/>
                  </a:lnTo>
                  <a:lnTo>
                    <a:pt x="24228" y="0"/>
                  </a:lnTo>
                  <a:lnTo>
                    <a:pt x="24228" y="51977"/>
                  </a:lnTo>
                  <a:cubicBezTo>
                    <a:pt x="23870" y="57022"/>
                    <a:pt x="25062" y="62051"/>
                    <a:pt x="27655" y="66396"/>
                  </a:cubicBezTo>
                  <a:cubicBezTo>
                    <a:pt x="30179" y="69810"/>
                    <a:pt x="34292" y="71683"/>
                    <a:pt x="38535" y="71351"/>
                  </a:cubicBezTo>
                  <a:cubicBezTo>
                    <a:pt x="42668" y="71609"/>
                    <a:pt x="46766" y="70420"/>
                    <a:pt x="50110" y="67982"/>
                  </a:cubicBezTo>
                  <a:cubicBezTo>
                    <a:pt x="53105" y="65405"/>
                    <a:pt x="55182" y="61927"/>
                    <a:pt x="56021" y="58072"/>
                  </a:cubicBezTo>
                  <a:cubicBezTo>
                    <a:pt x="57273" y="52815"/>
                    <a:pt x="57859" y="47419"/>
                    <a:pt x="57760" y="42018"/>
                  </a:cubicBezTo>
                  <a:lnTo>
                    <a:pt x="57760" y="149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50C09E4-D152-060D-4BD8-0385F8831EED}"/>
                </a:ext>
              </a:extLst>
            </p:cNvPr>
            <p:cNvSpPr/>
            <p:nvPr/>
          </p:nvSpPr>
          <p:spPr>
            <a:xfrm>
              <a:off x="9497632" y="6382106"/>
              <a:ext cx="26476" cy="123879"/>
            </a:xfrm>
            <a:custGeom>
              <a:avLst/>
              <a:gdLst>
                <a:gd name="connsiteX0" fmla="*/ 13237 w 26476"/>
                <a:gd name="connsiteY0" fmla="*/ 6 h 123879"/>
                <a:gd name="connsiteX1" fmla="*/ 22527 w 26476"/>
                <a:gd name="connsiteY1" fmla="*/ 2483 h 123879"/>
                <a:gd name="connsiteX2" fmla="*/ 26402 w 26476"/>
                <a:gd name="connsiteY2" fmla="*/ 11848 h 123879"/>
                <a:gd name="connsiteX3" fmla="*/ 22527 w 26476"/>
                <a:gd name="connsiteY3" fmla="*/ 21213 h 123879"/>
                <a:gd name="connsiteX4" fmla="*/ 13237 w 26476"/>
                <a:gd name="connsiteY4" fmla="*/ 23789 h 123879"/>
                <a:gd name="connsiteX5" fmla="*/ 3898 w 26476"/>
                <a:gd name="connsiteY5" fmla="*/ 21213 h 123879"/>
                <a:gd name="connsiteX6" fmla="*/ 73 w 26476"/>
                <a:gd name="connsiteY6" fmla="*/ 11848 h 123879"/>
                <a:gd name="connsiteX7" fmla="*/ 3898 w 26476"/>
                <a:gd name="connsiteY7" fmla="*/ 2483 h 123879"/>
                <a:gd name="connsiteX8" fmla="*/ 13237 w 26476"/>
                <a:gd name="connsiteY8" fmla="*/ 6 h 123879"/>
                <a:gd name="connsiteX9" fmla="*/ 25309 w 26476"/>
                <a:gd name="connsiteY9" fmla="*/ 34690 h 123879"/>
                <a:gd name="connsiteX10" fmla="*/ 25309 w 26476"/>
                <a:gd name="connsiteY10" fmla="*/ 123879 h 123879"/>
                <a:gd name="connsiteX11" fmla="*/ 1116 w 26476"/>
                <a:gd name="connsiteY11" fmla="*/ 123879 h 123879"/>
                <a:gd name="connsiteX12" fmla="*/ 1116 w 26476"/>
                <a:gd name="connsiteY12" fmla="*/ 34690 h 12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476" h="123879">
                  <a:moveTo>
                    <a:pt x="13237" y="6"/>
                  </a:moveTo>
                  <a:cubicBezTo>
                    <a:pt x="16511" y="-79"/>
                    <a:pt x="19735" y="779"/>
                    <a:pt x="22527" y="2483"/>
                  </a:cubicBezTo>
                  <a:cubicBezTo>
                    <a:pt x="25363" y="4718"/>
                    <a:pt x="26834" y="8266"/>
                    <a:pt x="26402" y="11848"/>
                  </a:cubicBezTo>
                  <a:cubicBezTo>
                    <a:pt x="26814" y="15425"/>
                    <a:pt x="25348" y="18963"/>
                    <a:pt x="22527" y="21213"/>
                  </a:cubicBezTo>
                  <a:cubicBezTo>
                    <a:pt x="19765" y="22992"/>
                    <a:pt x="16526" y="23894"/>
                    <a:pt x="13237" y="23789"/>
                  </a:cubicBezTo>
                  <a:cubicBezTo>
                    <a:pt x="9934" y="23894"/>
                    <a:pt x="6680" y="22992"/>
                    <a:pt x="3898" y="21213"/>
                  </a:cubicBezTo>
                  <a:cubicBezTo>
                    <a:pt x="1111" y="18943"/>
                    <a:pt x="-335" y="15416"/>
                    <a:pt x="73" y="11848"/>
                  </a:cubicBezTo>
                  <a:cubicBezTo>
                    <a:pt x="-350" y="8280"/>
                    <a:pt x="1091" y="4743"/>
                    <a:pt x="3898" y="2483"/>
                  </a:cubicBezTo>
                  <a:cubicBezTo>
                    <a:pt x="6709" y="779"/>
                    <a:pt x="9948" y="-79"/>
                    <a:pt x="13237" y="6"/>
                  </a:cubicBezTo>
                  <a:close/>
                  <a:moveTo>
                    <a:pt x="25309" y="34690"/>
                  </a:moveTo>
                  <a:lnTo>
                    <a:pt x="25309" y="123879"/>
                  </a:lnTo>
                  <a:lnTo>
                    <a:pt x="1116" y="123879"/>
                  </a:lnTo>
                  <a:lnTo>
                    <a:pt x="1116" y="34690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0B067B-AE69-1785-8B12-91249C750B57}"/>
                </a:ext>
              </a:extLst>
            </p:cNvPr>
            <p:cNvSpPr/>
            <p:nvPr/>
          </p:nvSpPr>
          <p:spPr>
            <a:xfrm>
              <a:off x="9544600" y="6415271"/>
              <a:ext cx="81669" cy="90763"/>
            </a:xfrm>
            <a:custGeom>
              <a:avLst/>
              <a:gdLst>
                <a:gd name="connsiteX0" fmla="*/ 50174 w 81669"/>
                <a:gd name="connsiteY0" fmla="*/ 38 h 90763"/>
                <a:gd name="connsiteX1" fmla="*/ 73026 w 81669"/>
                <a:gd name="connsiteY1" fmla="*/ 7817 h 90763"/>
                <a:gd name="connsiteX2" fmla="*/ 81670 w 81669"/>
                <a:gd name="connsiteY2" fmla="*/ 32592 h 90763"/>
                <a:gd name="connsiteX3" fmla="*/ 81670 w 81669"/>
                <a:gd name="connsiteY3" fmla="*/ 90763 h 90763"/>
                <a:gd name="connsiteX4" fmla="*/ 57477 w 81669"/>
                <a:gd name="connsiteY4" fmla="*/ 90763 h 90763"/>
                <a:gd name="connsiteX5" fmla="*/ 57477 w 81669"/>
                <a:gd name="connsiteY5" fmla="*/ 38736 h 90763"/>
                <a:gd name="connsiteX6" fmla="*/ 54000 w 81669"/>
                <a:gd name="connsiteY6" fmla="*/ 24317 h 90763"/>
                <a:gd name="connsiteX7" fmla="*/ 43170 w 81669"/>
                <a:gd name="connsiteY7" fmla="*/ 19362 h 90763"/>
                <a:gd name="connsiteX8" fmla="*/ 28267 w 81669"/>
                <a:gd name="connsiteY8" fmla="*/ 26943 h 90763"/>
                <a:gd name="connsiteX9" fmla="*/ 24193 w 81669"/>
                <a:gd name="connsiteY9" fmla="*/ 48745 h 90763"/>
                <a:gd name="connsiteX10" fmla="*/ 24193 w 81669"/>
                <a:gd name="connsiteY10" fmla="*/ 90664 h 90763"/>
                <a:gd name="connsiteX11" fmla="*/ 0 w 81669"/>
                <a:gd name="connsiteY11" fmla="*/ 90664 h 90763"/>
                <a:gd name="connsiteX12" fmla="*/ 0 w 81669"/>
                <a:gd name="connsiteY12" fmla="*/ 1475 h 90763"/>
                <a:gd name="connsiteX13" fmla="*/ 18480 w 81669"/>
                <a:gd name="connsiteY13" fmla="*/ 1475 h 90763"/>
                <a:gd name="connsiteX14" fmla="*/ 21759 w 81669"/>
                <a:gd name="connsiteY14" fmla="*/ 12871 h 90763"/>
                <a:gd name="connsiteX15" fmla="*/ 23100 w 81669"/>
                <a:gd name="connsiteY15" fmla="*/ 12871 h 90763"/>
                <a:gd name="connsiteX16" fmla="*/ 30204 w 81669"/>
                <a:gd name="connsiteY16" fmla="*/ 5389 h 90763"/>
                <a:gd name="connsiteX17" fmla="*/ 39643 w 81669"/>
                <a:gd name="connsiteY17" fmla="*/ 1128 h 90763"/>
                <a:gd name="connsiteX18" fmla="*/ 50174 w 81669"/>
                <a:gd name="connsiteY18" fmla="*/ 38 h 9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669" h="90763">
                  <a:moveTo>
                    <a:pt x="50174" y="38"/>
                  </a:moveTo>
                  <a:cubicBezTo>
                    <a:pt x="58505" y="-363"/>
                    <a:pt x="66677" y="2421"/>
                    <a:pt x="73026" y="7817"/>
                  </a:cubicBezTo>
                  <a:cubicBezTo>
                    <a:pt x="78789" y="12772"/>
                    <a:pt x="81670" y="21295"/>
                    <a:pt x="81670" y="32592"/>
                  </a:cubicBezTo>
                  <a:lnTo>
                    <a:pt x="81670" y="90763"/>
                  </a:lnTo>
                  <a:lnTo>
                    <a:pt x="57477" y="90763"/>
                  </a:lnTo>
                  <a:lnTo>
                    <a:pt x="57477" y="38736"/>
                  </a:lnTo>
                  <a:cubicBezTo>
                    <a:pt x="57795" y="33692"/>
                    <a:pt x="56583" y="28668"/>
                    <a:pt x="54000" y="24317"/>
                  </a:cubicBezTo>
                  <a:cubicBezTo>
                    <a:pt x="51476" y="20928"/>
                    <a:pt x="47392" y="19055"/>
                    <a:pt x="43170" y="19362"/>
                  </a:cubicBezTo>
                  <a:cubicBezTo>
                    <a:pt x="37144" y="18783"/>
                    <a:pt x="31332" y="21741"/>
                    <a:pt x="28267" y="26943"/>
                  </a:cubicBezTo>
                  <a:cubicBezTo>
                    <a:pt x="25177" y="33781"/>
                    <a:pt x="23781" y="41258"/>
                    <a:pt x="24193" y="48745"/>
                  </a:cubicBezTo>
                  <a:lnTo>
                    <a:pt x="24193" y="90664"/>
                  </a:lnTo>
                  <a:lnTo>
                    <a:pt x="0" y="90664"/>
                  </a:lnTo>
                  <a:lnTo>
                    <a:pt x="0" y="1475"/>
                  </a:lnTo>
                  <a:lnTo>
                    <a:pt x="18480" y="1475"/>
                  </a:lnTo>
                  <a:lnTo>
                    <a:pt x="21759" y="12871"/>
                  </a:lnTo>
                  <a:lnTo>
                    <a:pt x="23100" y="12871"/>
                  </a:lnTo>
                  <a:cubicBezTo>
                    <a:pt x="24879" y="9879"/>
                    <a:pt x="27308" y="7322"/>
                    <a:pt x="30204" y="5389"/>
                  </a:cubicBezTo>
                  <a:cubicBezTo>
                    <a:pt x="33085" y="3447"/>
                    <a:pt x="36280" y="2005"/>
                    <a:pt x="39643" y="1128"/>
                  </a:cubicBezTo>
                  <a:cubicBezTo>
                    <a:pt x="43095" y="335"/>
                    <a:pt x="46632" y="-31"/>
                    <a:pt x="50174" y="38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E52CCF5-65AB-3E73-6BCD-7F60711DA747}"/>
                </a:ext>
              </a:extLst>
            </p:cNvPr>
            <p:cNvSpPr/>
            <p:nvPr/>
          </p:nvSpPr>
          <p:spPr>
            <a:xfrm>
              <a:off x="9641720" y="6382012"/>
              <a:ext cx="83160" cy="125612"/>
            </a:xfrm>
            <a:custGeom>
              <a:avLst/>
              <a:gdLst>
                <a:gd name="connsiteX0" fmla="*/ 33532 w 83160"/>
                <a:gd name="connsiteY0" fmla="*/ 125608 h 125612"/>
                <a:gd name="connsiteX1" fmla="*/ 9339 w 83160"/>
                <a:gd name="connsiteY1" fmla="*/ 113914 h 125612"/>
                <a:gd name="connsiteX2" fmla="*/ 0 w 83160"/>
                <a:gd name="connsiteY2" fmla="*/ 79626 h 125612"/>
                <a:gd name="connsiteX3" fmla="*/ 9488 w 83160"/>
                <a:gd name="connsiteY3" fmla="*/ 44941 h 125612"/>
                <a:gd name="connsiteX4" fmla="*/ 34327 w 83160"/>
                <a:gd name="connsiteY4" fmla="*/ 33198 h 125612"/>
                <a:gd name="connsiteX5" fmla="*/ 45505 w 83160"/>
                <a:gd name="connsiteY5" fmla="*/ 34932 h 125612"/>
                <a:gd name="connsiteX6" fmla="*/ 53900 w 83160"/>
                <a:gd name="connsiteY6" fmla="*/ 39640 h 125612"/>
                <a:gd name="connsiteX7" fmla="*/ 59861 w 83160"/>
                <a:gd name="connsiteY7" fmla="*/ 46279 h 125612"/>
                <a:gd name="connsiteX8" fmla="*/ 60656 w 83160"/>
                <a:gd name="connsiteY8" fmla="*/ 46279 h 125612"/>
                <a:gd name="connsiteX9" fmla="*/ 59514 w 83160"/>
                <a:gd name="connsiteY9" fmla="*/ 38748 h 125612"/>
                <a:gd name="connsiteX10" fmla="*/ 58868 w 83160"/>
                <a:gd name="connsiteY10" fmla="*/ 28491 h 125612"/>
                <a:gd name="connsiteX11" fmla="*/ 58868 w 83160"/>
                <a:gd name="connsiteY11" fmla="*/ 0 h 125612"/>
                <a:gd name="connsiteX12" fmla="*/ 83160 w 83160"/>
                <a:gd name="connsiteY12" fmla="*/ 0 h 125612"/>
                <a:gd name="connsiteX13" fmla="*/ 83160 w 83160"/>
                <a:gd name="connsiteY13" fmla="*/ 123874 h 125612"/>
                <a:gd name="connsiteX14" fmla="*/ 64581 w 83160"/>
                <a:gd name="connsiteY14" fmla="*/ 123874 h 125612"/>
                <a:gd name="connsiteX15" fmla="*/ 59861 w 83160"/>
                <a:gd name="connsiteY15" fmla="*/ 112329 h 125612"/>
                <a:gd name="connsiteX16" fmla="*/ 58868 w 83160"/>
                <a:gd name="connsiteY16" fmla="*/ 112329 h 125612"/>
                <a:gd name="connsiteX17" fmla="*/ 53105 w 83160"/>
                <a:gd name="connsiteY17" fmla="*/ 118968 h 125612"/>
                <a:gd name="connsiteX18" fmla="*/ 44859 w 83160"/>
                <a:gd name="connsiteY18" fmla="*/ 123675 h 125612"/>
                <a:gd name="connsiteX19" fmla="*/ 33532 w 83160"/>
                <a:gd name="connsiteY19" fmla="*/ 125608 h 125612"/>
                <a:gd name="connsiteX20" fmla="*/ 42027 w 83160"/>
                <a:gd name="connsiteY20" fmla="*/ 106234 h 125612"/>
                <a:gd name="connsiteX21" fmla="*/ 56036 w 83160"/>
                <a:gd name="connsiteY21" fmla="*/ 100338 h 125612"/>
                <a:gd name="connsiteX22" fmla="*/ 60358 w 83160"/>
                <a:gd name="connsiteY22" fmla="*/ 82450 h 125612"/>
                <a:gd name="connsiteX23" fmla="*/ 60358 w 83160"/>
                <a:gd name="connsiteY23" fmla="*/ 79824 h 125612"/>
                <a:gd name="connsiteX24" fmla="*/ 56384 w 83160"/>
                <a:gd name="connsiteY24" fmla="*/ 60004 h 125612"/>
                <a:gd name="connsiteX25" fmla="*/ 41481 w 83160"/>
                <a:gd name="connsiteY25" fmla="*/ 53117 h 125612"/>
                <a:gd name="connsiteX26" fmla="*/ 28912 w 83160"/>
                <a:gd name="connsiteY26" fmla="*/ 60004 h 125612"/>
                <a:gd name="connsiteX27" fmla="*/ 24392 w 83160"/>
                <a:gd name="connsiteY27" fmla="*/ 79824 h 125612"/>
                <a:gd name="connsiteX28" fmla="*/ 28962 w 83160"/>
                <a:gd name="connsiteY28" fmla="*/ 99644 h 125612"/>
                <a:gd name="connsiteX29" fmla="*/ 42027 w 83160"/>
                <a:gd name="connsiteY29" fmla="*/ 106234 h 12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3160" h="125612">
                  <a:moveTo>
                    <a:pt x="33532" y="125608"/>
                  </a:moveTo>
                  <a:cubicBezTo>
                    <a:pt x="24064" y="125766"/>
                    <a:pt x="15082" y="121426"/>
                    <a:pt x="9339" y="113914"/>
                  </a:cubicBezTo>
                  <a:cubicBezTo>
                    <a:pt x="3130" y="106135"/>
                    <a:pt x="0" y="94739"/>
                    <a:pt x="0" y="79626"/>
                  </a:cubicBezTo>
                  <a:cubicBezTo>
                    <a:pt x="0" y="64513"/>
                    <a:pt x="3179" y="52869"/>
                    <a:pt x="9488" y="44941"/>
                  </a:cubicBezTo>
                  <a:cubicBezTo>
                    <a:pt x="15385" y="37256"/>
                    <a:pt x="24635" y="32886"/>
                    <a:pt x="34327" y="33198"/>
                  </a:cubicBezTo>
                  <a:cubicBezTo>
                    <a:pt x="38123" y="33139"/>
                    <a:pt x="41903" y="33723"/>
                    <a:pt x="45505" y="34932"/>
                  </a:cubicBezTo>
                  <a:cubicBezTo>
                    <a:pt x="48545" y="36027"/>
                    <a:pt x="51381" y="37618"/>
                    <a:pt x="53900" y="39640"/>
                  </a:cubicBezTo>
                  <a:cubicBezTo>
                    <a:pt x="56195" y="41557"/>
                    <a:pt x="58202" y="43797"/>
                    <a:pt x="59861" y="46279"/>
                  </a:cubicBezTo>
                  <a:lnTo>
                    <a:pt x="60656" y="46279"/>
                  </a:lnTo>
                  <a:cubicBezTo>
                    <a:pt x="60358" y="44545"/>
                    <a:pt x="59961" y="42067"/>
                    <a:pt x="59514" y="38748"/>
                  </a:cubicBezTo>
                  <a:cubicBezTo>
                    <a:pt x="59072" y="35349"/>
                    <a:pt x="58853" y="31920"/>
                    <a:pt x="58868" y="28491"/>
                  </a:cubicBezTo>
                  <a:lnTo>
                    <a:pt x="58868" y="0"/>
                  </a:lnTo>
                  <a:lnTo>
                    <a:pt x="83160" y="0"/>
                  </a:lnTo>
                  <a:lnTo>
                    <a:pt x="83160" y="123874"/>
                  </a:lnTo>
                  <a:lnTo>
                    <a:pt x="64581" y="123874"/>
                  </a:lnTo>
                  <a:lnTo>
                    <a:pt x="59861" y="112329"/>
                  </a:lnTo>
                  <a:lnTo>
                    <a:pt x="58868" y="112329"/>
                  </a:lnTo>
                  <a:cubicBezTo>
                    <a:pt x="57283" y="114811"/>
                    <a:pt x="55341" y="117046"/>
                    <a:pt x="53105" y="118968"/>
                  </a:cubicBezTo>
                  <a:cubicBezTo>
                    <a:pt x="50666" y="121025"/>
                    <a:pt x="47869" y="122620"/>
                    <a:pt x="44859" y="123675"/>
                  </a:cubicBezTo>
                  <a:cubicBezTo>
                    <a:pt x="41232" y="124998"/>
                    <a:pt x="37392" y="125657"/>
                    <a:pt x="33532" y="125608"/>
                  </a:cubicBezTo>
                  <a:close/>
                  <a:moveTo>
                    <a:pt x="42027" y="106234"/>
                  </a:moveTo>
                  <a:cubicBezTo>
                    <a:pt x="47397" y="106779"/>
                    <a:pt x="52678" y="104554"/>
                    <a:pt x="56036" y="100338"/>
                  </a:cubicBezTo>
                  <a:cubicBezTo>
                    <a:pt x="59151" y="94907"/>
                    <a:pt x="60651" y="88703"/>
                    <a:pt x="60358" y="82450"/>
                  </a:cubicBezTo>
                  <a:lnTo>
                    <a:pt x="60358" y="79824"/>
                  </a:lnTo>
                  <a:cubicBezTo>
                    <a:pt x="60736" y="72986"/>
                    <a:pt x="59370" y="66168"/>
                    <a:pt x="56384" y="60004"/>
                  </a:cubicBezTo>
                  <a:cubicBezTo>
                    <a:pt x="53155" y="55044"/>
                    <a:pt x="47363" y="52369"/>
                    <a:pt x="41481" y="53117"/>
                  </a:cubicBezTo>
                  <a:cubicBezTo>
                    <a:pt x="36354" y="52983"/>
                    <a:pt x="31545" y="55614"/>
                    <a:pt x="28912" y="60004"/>
                  </a:cubicBezTo>
                  <a:cubicBezTo>
                    <a:pt x="25589" y="66064"/>
                    <a:pt x="24024" y="72927"/>
                    <a:pt x="24392" y="79824"/>
                  </a:cubicBezTo>
                  <a:cubicBezTo>
                    <a:pt x="23895" y="86736"/>
                    <a:pt x="25490" y="93643"/>
                    <a:pt x="28962" y="99644"/>
                  </a:cubicBezTo>
                  <a:cubicBezTo>
                    <a:pt x="31858" y="103970"/>
                    <a:pt x="36816" y="106467"/>
                    <a:pt x="42027" y="106234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D72C74E-B7C3-1E60-B5AD-B127FE777ECA}"/>
                </a:ext>
              </a:extLst>
            </p:cNvPr>
            <p:cNvSpPr/>
            <p:nvPr/>
          </p:nvSpPr>
          <p:spPr>
            <a:xfrm>
              <a:off x="9744878" y="6382106"/>
              <a:ext cx="26476" cy="123879"/>
            </a:xfrm>
            <a:custGeom>
              <a:avLst/>
              <a:gdLst>
                <a:gd name="connsiteX0" fmla="*/ 13237 w 26476"/>
                <a:gd name="connsiteY0" fmla="*/ 6 h 123879"/>
                <a:gd name="connsiteX1" fmla="*/ 22527 w 26476"/>
                <a:gd name="connsiteY1" fmla="*/ 2483 h 123879"/>
                <a:gd name="connsiteX2" fmla="*/ 26402 w 26476"/>
                <a:gd name="connsiteY2" fmla="*/ 11848 h 123879"/>
                <a:gd name="connsiteX3" fmla="*/ 22527 w 26476"/>
                <a:gd name="connsiteY3" fmla="*/ 21213 h 123879"/>
                <a:gd name="connsiteX4" fmla="*/ 13237 w 26476"/>
                <a:gd name="connsiteY4" fmla="*/ 23789 h 123879"/>
                <a:gd name="connsiteX5" fmla="*/ 3898 w 26476"/>
                <a:gd name="connsiteY5" fmla="*/ 21213 h 123879"/>
                <a:gd name="connsiteX6" fmla="*/ 73 w 26476"/>
                <a:gd name="connsiteY6" fmla="*/ 11848 h 123879"/>
                <a:gd name="connsiteX7" fmla="*/ 3898 w 26476"/>
                <a:gd name="connsiteY7" fmla="*/ 2483 h 123879"/>
                <a:gd name="connsiteX8" fmla="*/ 13237 w 26476"/>
                <a:gd name="connsiteY8" fmla="*/ 6 h 123879"/>
                <a:gd name="connsiteX9" fmla="*/ 25309 w 26476"/>
                <a:gd name="connsiteY9" fmla="*/ 34690 h 123879"/>
                <a:gd name="connsiteX10" fmla="*/ 25309 w 26476"/>
                <a:gd name="connsiteY10" fmla="*/ 123879 h 123879"/>
                <a:gd name="connsiteX11" fmla="*/ 1116 w 26476"/>
                <a:gd name="connsiteY11" fmla="*/ 123879 h 123879"/>
                <a:gd name="connsiteX12" fmla="*/ 1116 w 26476"/>
                <a:gd name="connsiteY12" fmla="*/ 34690 h 12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476" h="123879">
                  <a:moveTo>
                    <a:pt x="13237" y="6"/>
                  </a:moveTo>
                  <a:cubicBezTo>
                    <a:pt x="16511" y="-79"/>
                    <a:pt x="19735" y="779"/>
                    <a:pt x="22527" y="2483"/>
                  </a:cubicBezTo>
                  <a:cubicBezTo>
                    <a:pt x="25363" y="4718"/>
                    <a:pt x="26834" y="8266"/>
                    <a:pt x="26402" y="11848"/>
                  </a:cubicBezTo>
                  <a:cubicBezTo>
                    <a:pt x="26814" y="15425"/>
                    <a:pt x="25348" y="18963"/>
                    <a:pt x="22527" y="21213"/>
                  </a:cubicBezTo>
                  <a:cubicBezTo>
                    <a:pt x="19765" y="22992"/>
                    <a:pt x="16526" y="23894"/>
                    <a:pt x="13237" y="23789"/>
                  </a:cubicBezTo>
                  <a:cubicBezTo>
                    <a:pt x="9934" y="23894"/>
                    <a:pt x="6680" y="22992"/>
                    <a:pt x="3898" y="21213"/>
                  </a:cubicBezTo>
                  <a:cubicBezTo>
                    <a:pt x="1111" y="18943"/>
                    <a:pt x="-335" y="15416"/>
                    <a:pt x="73" y="11848"/>
                  </a:cubicBezTo>
                  <a:cubicBezTo>
                    <a:pt x="-350" y="8280"/>
                    <a:pt x="1091" y="4743"/>
                    <a:pt x="3898" y="2483"/>
                  </a:cubicBezTo>
                  <a:cubicBezTo>
                    <a:pt x="6709" y="779"/>
                    <a:pt x="9948" y="-79"/>
                    <a:pt x="13237" y="6"/>
                  </a:cubicBezTo>
                  <a:close/>
                  <a:moveTo>
                    <a:pt x="25309" y="34690"/>
                  </a:moveTo>
                  <a:lnTo>
                    <a:pt x="25309" y="123879"/>
                  </a:lnTo>
                  <a:lnTo>
                    <a:pt x="1116" y="123879"/>
                  </a:lnTo>
                  <a:lnTo>
                    <a:pt x="1116" y="34690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5772A47-038C-8260-DA96-D84C3271CB34}"/>
                </a:ext>
              </a:extLst>
            </p:cNvPr>
            <p:cNvSpPr/>
            <p:nvPr/>
          </p:nvSpPr>
          <p:spPr>
            <a:xfrm>
              <a:off x="9785476" y="6415067"/>
              <a:ext cx="79430" cy="92660"/>
            </a:xfrm>
            <a:custGeom>
              <a:avLst/>
              <a:gdLst>
                <a:gd name="connsiteX0" fmla="*/ 42436 w 79430"/>
                <a:gd name="connsiteY0" fmla="*/ 93 h 92660"/>
                <a:gd name="connsiteX1" fmla="*/ 69808 w 79430"/>
                <a:gd name="connsiteY1" fmla="*/ 7873 h 92660"/>
                <a:gd name="connsiteX2" fmla="*/ 79346 w 79430"/>
                <a:gd name="connsiteY2" fmla="*/ 31607 h 92660"/>
                <a:gd name="connsiteX3" fmla="*/ 79346 w 79430"/>
                <a:gd name="connsiteY3" fmla="*/ 91066 h 92660"/>
                <a:gd name="connsiteX4" fmla="*/ 62456 w 79430"/>
                <a:gd name="connsiteY4" fmla="*/ 91066 h 92660"/>
                <a:gd name="connsiteX5" fmla="*/ 57736 w 79430"/>
                <a:gd name="connsiteY5" fmla="*/ 78927 h 92660"/>
                <a:gd name="connsiteX6" fmla="*/ 57090 w 79430"/>
                <a:gd name="connsiteY6" fmla="*/ 78927 h 92660"/>
                <a:gd name="connsiteX7" fmla="*/ 49341 w 79430"/>
                <a:gd name="connsiteY7" fmla="*/ 86755 h 92660"/>
                <a:gd name="connsiteX8" fmla="*/ 40200 w 79430"/>
                <a:gd name="connsiteY8" fmla="*/ 91215 h 92660"/>
                <a:gd name="connsiteX9" fmla="*/ 27632 w 79430"/>
                <a:gd name="connsiteY9" fmla="*/ 92652 h 92660"/>
                <a:gd name="connsiteX10" fmla="*/ 13573 w 79430"/>
                <a:gd name="connsiteY10" fmla="*/ 89629 h 92660"/>
                <a:gd name="connsiteX11" fmla="*/ 3637 w 79430"/>
                <a:gd name="connsiteY11" fmla="*/ 80314 h 92660"/>
                <a:gd name="connsiteX12" fmla="*/ 61 w 79430"/>
                <a:gd name="connsiteY12" fmla="*/ 64458 h 92660"/>
                <a:gd name="connsiteX13" fmla="*/ 9996 w 79430"/>
                <a:gd name="connsiteY13" fmla="*/ 43548 h 92660"/>
                <a:gd name="connsiteX14" fmla="*/ 39803 w 79430"/>
                <a:gd name="connsiteY14" fmla="*/ 36116 h 92660"/>
                <a:gd name="connsiteX15" fmla="*/ 55203 w 79430"/>
                <a:gd name="connsiteY15" fmla="*/ 35620 h 92660"/>
                <a:gd name="connsiteX16" fmla="*/ 55203 w 79430"/>
                <a:gd name="connsiteY16" fmla="*/ 31706 h 92660"/>
                <a:gd name="connsiteX17" fmla="*/ 51526 w 79430"/>
                <a:gd name="connsiteY17" fmla="*/ 21449 h 92660"/>
                <a:gd name="connsiteX18" fmla="*/ 41591 w 79430"/>
                <a:gd name="connsiteY18" fmla="*/ 18179 h 92660"/>
                <a:gd name="connsiteX19" fmla="*/ 28923 w 79430"/>
                <a:gd name="connsiteY19" fmla="*/ 20012 h 92660"/>
                <a:gd name="connsiteX20" fmla="*/ 16553 w 79430"/>
                <a:gd name="connsiteY20" fmla="*/ 24620 h 92660"/>
                <a:gd name="connsiteX21" fmla="*/ 8555 w 79430"/>
                <a:gd name="connsiteY21" fmla="*/ 8120 h 92660"/>
                <a:gd name="connsiteX22" fmla="*/ 24403 w 79430"/>
                <a:gd name="connsiteY22" fmla="*/ 2224 h 92660"/>
                <a:gd name="connsiteX23" fmla="*/ 42436 w 79430"/>
                <a:gd name="connsiteY23" fmla="*/ 93 h 92660"/>
                <a:gd name="connsiteX24" fmla="*/ 55302 w 79430"/>
                <a:gd name="connsiteY24" fmla="*/ 49643 h 92660"/>
                <a:gd name="connsiteX25" fmla="*/ 45913 w 79430"/>
                <a:gd name="connsiteY25" fmla="*/ 49990 h 92660"/>
                <a:gd name="connsiteX26" fmla="*/ 29619 w 79430"/>
                <a:gd name="connsiteY26" fmla="*/ 54201 h 92660"/>
                <a:gd name="connsiteX27" fmla="*/ 25048 w 79430"/>
                <a:gd name="connsiteY27" fmla="*/ 64458 h 92660"/>
                <a:gd name="connsiteX28" fmla="*/ 28277 w 79430"/>
                <a:gd name="connsiteY28" fmla="*/ 72386 h 92660"/>
                <a:gd name="connsiteX29" fmla="*/ 36772 w 79430"/>
                <a:gd name="connsiteY29" fmla="*/ 74715 h 92660"/>
                <a:gd name="connsiteX30" fmla="*/ 49937 w 79430"/>
                <a:gd name="connsiteY30" fmla="*/ 70107 h 92660"/>
                <a:gd name="connsiteX31" fmla="*/ 55302 w 79430"/>
                <a:gd name="connsiteY31" fmla="*/ 56976 h 9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430" h="92660">
                  <a:moveTo>
                    <a:pt x="42436" y="93"/>
                  </a:moveTo>
                  <a:cubicBezTo>
                    <a:pt x="52187" y="-556"/>
                    <a:pt x="61864" y="2194"/>
                    <a:pt x="69808" y="7873"/>
                  </a:cubicBezTo>
                  <a:cubicBezTo>
                    <a:pt x="76509" y="13878"/>
                    <a:pt x="80031" y="22648"/>
                    <a:pt x="79346" y="31607"/>
                  </a:cubicBezTo>
                  <a:lnTo>
                    <a:pt x="79346" y="91066"/>
                  </a:lnTo>
                  <a:lnTo>
                    <a:pt x="62456" y="91066"/>
                  </a:lnTo>
                  <a:lnTo>
                    <a:pt x="57736" y="78927"/>
                  </a:lnTo>
                  <a:lnTo>
                    <a:pt x="57090" y="78927"/>
                  </a:lnTo>
                  <a:cubicBezTo>
                    <a:pt x="54840" y="81845"/>
                    <a:pt x="52237" y="84476"/>
                    <a:pt x="49341" y="86755"/>
                  </a:cubicBezTo>
                  <a:cubicBezTo>
                    <a:pt x="46608" y="88812"/>
                    <a:pt x="43504" y="90328"/>
                    <a:pt x="40200" y="91215"/>
                  </a:cubicBezTo>
                  <a:cubicBezTo>
                    <a:pt x="36092" y="92245"/>
                    <a:pt x="31864" y="92731"/>
                    <a:pt x="27632" y="92652"/>
                  </a:cubicBezTo>
                  <a:cubicBezTo>
                    <a:pt x="22778" y="92716"/>
                    <a:pt x="17969" y="91686"/>
                    <a:pt x="13573" y="89629"/>
                  </a:cubicBezTo>
                  <a:cubicBezTo>
                    <a:pt x="9365" y="87632"/>
                    <a:pt x="5893" y="84377"/>
                    <a:pt x="3637" y="80314"/>
                  </a:cubicBezTo>
                  <a:cubicBezTo>
                    <a:pt x="1079" y="75428"/>
                    <a:pt x="-153" y="69963"/>
                    <a:pt x="61" y="64458"/>
                  </a:cubicBezTo>
                  <a:cubicBezTo>
                    <a:pt x="-531" y="56233"/>
                    <a:pt x="3240" y="48300"/>
                    <a:pt x="9996" y="43548"/>
                  </a:cubicBezTo>
                  <a:cubicBezTo>
                    <a:pt x="19052" y="38375"/>
                    <a:pt x="29370" y="35804"/>
                    <a:pt x="39803" y="36116"/>
                  </a:cubicBezTo>
                  <a:lnTo>
                    <a:pt x="55203" y="35620"/>
                  </a:lnTo>
                  <a:lnTo>
                    <a:pt x="55203" y="31706"/>
                  </a:lnTo>
                  <a:cubicBezTo>
                    <a:pt x="55526" y="27915"/>
                    <a:pt x="54184" y="24174"/>
                    <a:pt x="51526" y="21449"/>
                  </a:cubicBezTo>
                  <a:cubicBezTo>
                    <a:pt x="48735" y="19175"/>
                    <a:pt x="45193" y="18005"/>
                    <a:pt x="41591" y="18179"/>
                  </a:cubicBezTo>
                  <a:cubicBezTo>
                    <a:pt x="37299" y="18169"/>
                    <a:pt x="33032" y="18788"/>
                    <a:pt x="28923" y="20012"/>
                  </a:cubicBezTo>
                  <a:cubicBezTo>
                    <a:pt x="24706" y="21286"/>
                    <a:pt x="20577" y="22827"/>
                    <a:pt x="16553" y="24620"/>
                  </a:cubicBezTo>
                  <a:lnTo>
                    <a:pt x="8555" y="8120"/>
                  </a:lnTo>
                  <a:cubicBezTo>
                    <a:pt x="13573" y="5509"/>
                    <a:pt x="18898" y="3532"/>
                    <a:pt x="24403" y="2224"/>
                  </a:cubicBezTo>
                  <a:cubicBezTo>
                    <a:pt x="30304" y="792"/>
                    <a:pt x="36360" y="74"/>
                    <a:pt x="42436" y="93"/>
                  </a:cubicBezTo>
                  <a:close/>
                  <a:moveTo>
                    <a:pt x="55302" y="49643"/>
                  </a:moveTo>
                  <a:lnTo>
                    <a:pt x="45913" y="49990"/>
                  </a:lnTo>
                  <a:cubicBezTo>
                    <a:pt x="40165" y="49578"/>
                    <a:pt x="34442" y="51055"/>
                    <a:pt x="29619" y="54201"/>
                  </a:cubicBezTo>
                  <a:cubicBezTo>
                    <a:pt x="26578" y="56723"/>
                    <a:pt x="24889" y="60514"/>
                    <a:pt x="25048" y="64458"/>
                  </a:cubicBezTo>
                  <a:cubicBezTo>
                    <a:pt x="24755" y="67471"/>
                    <a:pt x="25962" y="70434"/>
                    <a:pt x="28277" y="72386"/>
                  </a:cubicBezTo>
                  <a:cubicBezTo>
                    <a:pt x="30786" y="74046"/>
                    <a:pt x="33762" y="74864"/>
                    <a:pt x="36772" y="74715"/>
                  </a:cubicBezTo>
                  <a:cubicBezTo>
                    <a:pt x="41581" y="74859"/>
                    <a:pt x="46271" y="73213"/>
                    <a:pt x="49937" y="70107"/>
                  </a:cubicBezTo>
                  <a:cubicBezTo>
                    <a:pt x="53633" y="66772"/>
                    <a:pt x="55610" y="61941"/>
                    <a:pt x="55302" y="56976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F0A053-9614-AAA0-3448-6F0E85319339}"/>
                </a:ext>
              </a:extLst>
            </p:cNvPr>
            <p:cNvSpPr/>
            <p:nvPr/>
          </p:nvSpPr>
          <p:spPr>
            <a:xfrm>
              <a:off x="9938941" y="6382064"/>
              <a:ext cx="48512" cy="163140"/>
            </a:xfrm>
            <a:custGeom>
              <a:avLst/>
              <a:gdLst>
                <a:gd name="connsiteX0" fmla="*/ 15947 w 48512"/>
                <a:gd name="connsiteY0" fmla="*/ 163114 h 163140"/>
                <a:gd name="connsiteX1" fmla="*/ 7352 w 48512"/>
                <a:gd name="connsiteY1" fmla="*/ 162470 h 163140"/>
                <a:gd name="connsiteX2" fmla="*/ 0 w 48512"/>
                <a:gd name="connsiteY2" fmla="*/ 161083 h 163140"/>
                <a:gd name="connsiteX3" fmla="*/ 0 w 48512"/>
                <a:gd name="connsiteY3" fmla="*/ 142006 h 163140"/>
                <a:gd name="connsiteX4" fmla="*/ 5514 w 48512"/>
                <a:gd name="connsiteY4" fmla="*/ 143146 h 163140"/>
                <a:gd name="connsiteX5" fmla="*/ 11326 w 48512"/>
                <a:gd name="connsiteY5" fmla="*/ 143493 h 163140"/>
                <a:gd name="connsiteX6" fmla="*/ 19672 w 48512"/>
                <a:gd name="connsiteY6" fmla="*/ 140768 h 163140"/>
                <a:gd name="connsiteX7" fmla="*/ 23100 w 48512"/>
                <a:gd name="connsiteY7" fmla="*/ 129966 h 163140"/>
                <a:gd name="connsiteX8" fmla="*/ 23100 w 48512"/>
                <a:gd name="connsiteY8" fmla="*/ 34930 h 163140"/>
                <a:gd name="connsiteX9" fmla="*/ 47293 w 48512"/>
                <a:gd name="connsiteY9" fmla="*/ 34930 h 163140"/>
                <a:gd name="connsiteX10" fmla="*/ 47293 w 48512"/>
                <a:gd name="connsiteY10" fmla="*/ 133385 h 163140"/>
                <a:gd name="connsiteX11" fmla="*/ 44213 w 48512"/>
                <a:gd name="connsiteY11" fmla="*/ 148250 h 163140"/>
                <a:gd name="connsiteX12" fmla="*/ 34278 w 48512"/>
                <a:gd name="connsiteY12" fmla="*/ 158952 h 163140"/>
                <a:gd name="connsiteX13" fmla="*/ 15947 w 48512"/>
                <a:gd name="connsiteY13" fmla="*/ 163114 h 163140"/>
                <a:gd name="connsiteX14" fmla="*/ 22057 w 48512"/>
                <a:gd name="connsiteY14" fmla="*/ 11840 h 163140"/>
                <a:gd name="connsiteX15" fmla="*/ 25932 w 48512"/>
                <a:gd name="connsiteY15" fmla="*/ 2475 h 163140"/>
                <a:gd name="connsiteX16" fmla="*/ 44511 w 48512"/>
                <a:gd name="connsiteY16" fmla="*/ 2475 h 163140"/>
                <a:gd name="connsiteX17" fmla="*/ 48436 w 48512"/>
                <a:gd name="connsiteY17" fmla="*/ 11840 h 163140"/>
                <a:gd name="connsiteX18" fmla="*/ 44511 w 48512"/>
                <a:gd name="connsiteY18" fmla="*/ 21205 h 163140"/>
                <a:gd name="connsiteX19" fmla="*/ 25932 w 48512"/>
                <a:gd name="connsiteY19" fmla="*/ 21205 h 163140"/>
                <a:gd name="connsiteX20" fmla="*/ 22057 w 48512"/>
                <a:gd name="connsiteY20" fmla="*/ 11889 h 16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512" h="163140">
                  <a:moveTo>
                    <a:pt x="15947" y="163114"/>
                  </a:moveTo>
                  <a:cubicBezTo>
                    <a:pt x="13070" y="163090"/>
                    <a:pt x="10199" y="162872"/>
                    <a:pt x="7352" y="162470"/>
                  </a:cubicBezTo>
                  <a:cubicBezTo>
                    <a:pt x="4873" y="162173"/>
                    <a:pt x="2419" y="161707"/>
                    <a:pt x="0" y="161083"/>
                  </a:cubicBezTo>
                  <a:lnTo>
                    <a:pt x="0" y="142006"/>
                  </a:lnTo>
                  <a:cubicBezTo>
                    <a:pt x="1818" y="142487"/>
                    <a:pt x="3656" y="142864"/>
                    <a:pt x="5514" y="143146"/>
                  </a:cubicBezTo>
                  <a:cubicBezTo>
                    <a:pt x="7442" y="143399"/>
                    <a:pt x="9384" y="143513"/>
                    <a:pt x="11326" y="143493"/>
                  </a:cubicBezTo>
                  <a:cubicBezTo>
                    <a:pt x="14342" y="143587"/>
                    <a:pt x="17298" y="142626"/>
                    <a:pt x="19672" y="140768"/>
                  </a:cubicBezTo>
                  <a:cubicBezTo>
                    <a:pt x="22350" y="137844"/>
                    <a:pt x="23602" y="133895"/>
                    <a:pt x="23100" y="129966"/>
                  </a:cubicBezTo>
                  <a:lnTo>
                    <a:pt x="23100" y="34930"/>
                  </a:lnTo>
                  <a:lnTo>
                    <a:pt x="47293" y="34930"/>
                  </a:lnTo>
                  <a:lnTo>
                    <a:pt x="47293" y="133385"/>
                  </a:lnTo>
                  <a:cubicBezTo>
                    <a:pt x="47368" y="138503"/>
                    <a:pt x="46314" y="143577"/>
                    <a:pt x="44213" y="148250"/>
                  </a:cubicBezTo>
                  <a:cubicBezTo>
                    <a:pt x="42117" y="152773"/>
                    <a:pt x="38639" y="156519"/>
                    <a:pt x="34278" y="158952"/>
                  </a:cubicBezTo>
                  <a:cubicBezTo>
                    <a:pt x="28639" y="161920"/>
                    <a:pt x="22315" y="163357"/>
                    <a:pt x="15947" y="163114"/>
                  </a:cubicBezTo>
                  <a:close/>
                  <a:moveTo>
                    <a:pt x="22057" y="11840"/>
                  </a:moveTo>
                  <a:cubicBezTo>
                    <a:pt x="21625" y="8257"/>
                    <a:pt x="23095" y="4710"/>
                    <a:pt x="25932" y="2475"/>
                  </a:cubicBezTo>
                  <a:cubicBezTo>
                    <a:pt x="31684" y="-825"/>
                    <a:pt x="38758" y="-825"/>
                    <a:pt x="44511" y="2475"/>
                  </a:cubicBezTo>
                  <a:cubicBezTo>
                    <a:pt x="47382" y="4685"/>
                    <a:pt x="48878" y="8247"/>
                    <a:pt x="48436" y="11840"/>
                  </a:cubicBezTo>
                  <a:cubicBezTo>
                    <a:pt x="48858" y="15432"/>
                    <a:pt x="47368" y="18980"/>
                    <a:pt x="44511" y="21205"/>
                  </a:cubicBezTo>
                  <a:cubicBezTo>
                    <a:pt x="38798" y="24643"/>
                    <a:pt x="31645" y="24643"/>
                    <a:pt x="25932" y="21205"/>
                  </a:cubicBezTo>
                  <a:cubicBezTo>
                    <a:pt x="23125" y="18965"/>
                    <a:pt x="21664" y="15452"/>
                    <a:pt x="22057" y="11889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EFAD43C-EC32-B499-9525-A54FD7EBB9D6}"/>
                </a:ext>
              </a:extLst>
            </p:cNvPr>
            <p:cNvSpPr/>
            <p:nvPr/>
          </p:nvSpPr>
          <p:spPr>
            <a:xfrm>
              <a:off x="10001524" y="6415063"/>
              <a:ext cx="79430" cy="92663"/>
            </a:xfrm>
            <a:custGeom>
              <a:avLst/>
              <a:gdLst>
                <a:gd name="connsiteX0" fmla="*/ 42435 w 79430"/>
                <a:gd name="connsiteY0" fmla="*/ 97 h 92663"/>
                <a:gd name="connsiteX1" fmla="*/ 69808 w 79430"/>
                <a:gd name="connsiteY1" fmla="*/ 7876 h 92663"/>
                <a:gd name="connsiteX2" fmla="*/ 79346 w 79430"/>
                <a:gd name="connsiteY2" fmla="*/ 31611 h 92663"/>
                <a:gd name="connsiteX3" fmla="*/ 79346 w 79430"/>
                <a:gd name="connsiteY3" fmla="*/ 91070 h 92663"/>
                <a:gd name="connsiteX4" fmla="*/ 62456 w 79430"/>
                <a:gd name="connsiteY4" fmla="*/ 91070 h 92663"/>
                <a:gd name="connsiteX5" fmla="*/ 57736 w 79430"/>
                <a:gd name="connsiteY5" fmla="*/ 78931 h 92663"/>
                <a:gd name="connsiteX6" fmla="*/ 57140 w 79430"/>
                <a:gd name="connsiteY6" fmla="*/ 78931 h 92663"/>
                <a:gd name="connsiteX7" fmla="*/ 49341 w 79430"/>
                <a:gd name="connsiteY7" fmla="*/ 86759 h 92663"/>
                <a:gd name="connsiteX8" fmla="*/ 40200 w 79430"/>
                <a:gd name="connsiteY8" fmla="*/ 91219 h 92663"/>
                <a:gd name="connsiteX9" fmla="*/ 27681 w 79430"/>
                <a:gd name="connsiteY9" fmla="*/ 92656 h 92663"/>
                <a:gd name="connsiteX10" fmla="*/ 13573 w 79430"/>
                <a:gd name="connsiteY10" fmla="*/ 89633 h 92663"/>
                <a:gd name="connsiteX11" fmla="*/ 3637 w 79430"/>
                <a:gd name="connsiteY11" fmla="*/ 80318 h 92663"/>
                <a:gd name="connsiteX12" fmla="*/ 61 w 79430"/>
                <a:gd name="connsiteY12" fmla="*/ 64462 h 92663"/>
                <a:gd name="connsiteX13" fmla="*/ 9996 w 79430"/>
                <a:gd name="connsiteY13" fmla="*/ 43552 h 92663"/>
                <a:gd name="connsiteX14" fmla="*/ 39803 w 79430"/>
                <a:gd name="connsiteY14" fmla="*/ 36120 h 92663"/>
                <a:gd name="connsiteX15" fmla="*/ 55203 w 79430"/>
                <a:gd name="connsiteY15" fmla="*/ 35624 h 92663"/>
                <a:gd name="connsiteX16" fmla="*/ 55203 w 79430"/>
                <a:gd name="connsiteY16" fmla="*/ 31710 h 92663"/>
                <a:gd name="connsiteX17" fmla="*/ 51527 w 79430"/>
                <a:gd name="connsiteY17" fmla="*/ 21453 h 92663"/>
                <a:gd name="connsiteX18" fmla="*/ 41591 w 79430"/>
                <a:gd name="connsiteY18" fmla="*/ 18183 h 92663"/>
                <a:gd name="connsiteX19" fmla="*/ 28973 w 79430"/>
                <a:gd name="connsiteY19" fmla="*/ 20016 h 92663"/>
                <a:gd name="connsiteX20" fmla="*/ 16553 w 79430"/>
                <a:gd name="connsiteY20" fmla="*/ 24624 h 92663"/>
                <a:gd name="connsiteX21" fmla="*/ 8555 w 79430"/>
                <a:gd name="connsiteY21" fmla="*/ 8223 h 92663"/>
                <a:gd name="connsiteX22" fmla="*/ 24402 w 79430"/>
                <a:gd name="connsiteY22" fmla="*/ 2327 h 92663"/>
                <a:gd name="connsiteX23" fmla="*/ 42435 w 79430"/>
                <a:gd name="connsiteY23" fmla="*/ 97 h 92663"/>
                <a:gd name="connsiteX24" fmla="*/ 55302 w 79430"/>
                <a:gd name="connsiteY24" fmla="*/ 49647 h 92663"/>
                <a:gd name="connsiteX25" fmla="*/ 45913 w 79430"/>
                <a:gd name="connsiteY25" fmla="*/ 49993 h 92663"/>
                <a:gd name="connsiteX26" fmla="*/ 29619 w 79430"/>
                <a:gd name="connsiteY26" fmla="*/ 54205 h 92663"/>
                <a:gd name="connsiteX27" fmla="*/ 25048 w 79430"/>
                <a:gd name="connsiteY27" fmla="*/ 64462 h 92663"/>
                <a:gd name="connsiteX28" fmla="*/ 28277 w 79430"/>
                <a:gd name="connsiteY28" fmla="*/ 72390 h 92663"/>
                <a:gd name="connsiteX29" fmla="*/ 36772 w 79430"/>
                <a:gd name="connsiteY29" fmla="*/ 74719 h 92663"/>
                <a:gd name="connsiteX30" fmla="*/ 49937 w 79430"/>
                <a:gd name="connsiteY30" fmla="*/ 70111 h 92663"/>
                <a:gd name="connsiteX31" fmla="*/ 55302 w 79430"/>
                <a:gd name="connsiteY31" fmla="*/ 56980 h 9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430" h="92663">
                  <a:moveTo>
                    <a:pt x="42435" y="97"/>
                  </a:moveTo>
                  <a:cubicBezTo>
                    <a:pt x="52187" y="-567"/>
                    <a:pt x="61869" y="2183"/>
                    <a:pt x="69808" y="7876"/>
                  </a:cubicBezTo>
                  <a:cubicBezTo>
                    <a:pt x="76509" y="13882"/>
                    <a:pt x="80031" y="22652"/>
                    <a:pt x="79346" y="31611"/>
                  </a:cubicBezTo>
                  <a:lnTo>
                    <a:pt x="79346" y="91070"/>
                  </a:lnTo>
                  <a:lnTo>
                    <a:pt x="62456" y="91070"/>
                  </a:lnTo>
                  <a:lnTo>
                    <a:pt x="57736" y="78931"/>
                  </a:lnTo>
                  <a:lnTo>
                    <a:pt x="57140" y="78931"/>
                  </a:lnTo>
                  <a:cubicBezTo>
                    <a:pt x="54875" y="81854"/>
                    <a:pt x="52257" y="84480"/>
                    <a:pt x="49341" y="86759"/>
                  </a:cubicBezTo>
                  <a:cubicBezTo>
                    <a:pt x="46613" y="88825"/>
                    <a:pt x="43509" y="90342"/>
                    <a:pt x="40200" y="91219"/>
                  </a:cubicBezTo>
                  <a:cubicBezTo>
                    <a:pt x="36111" y="92249"/>
                    <a:pt x="31899" y="92730"/>
                    <a:pt x="27681" y="92656"/>
                  </a:cubicBezTo>
                  <a:cubicBezTo>
                    <a:pt x="22808" y="92720"/>
                    <a:pt x="17989" y="91689"/>
                    <a:pt x="13573" y="89633"/>
                  </a:cubicBezTo>
                  <a:cubicBezTo>
                    <a:pt x="9365" y="87646"/>
                    <a:pt x="5888" y="84386"/>
                    <a:pt x="3637" y="80318"/>
                  </a:cubicBezTo>
                  <a:cubicBezTo>
                    <a:pt x="1079" y="75432"/>
                    <a:pt x="-153" y="69967"/>
                    <a:pt x="61" y="64462"/>
                  </a:cubicBezTo>
                  <a:cubicBezTo>
                    <a:pt x="-531" y="56237"/>
                    <a:pt x="3240" y="48304"/>
                    <a:pt x="9996" y="43552"/>
                  </a:cubicBezTo>
                  <a:cubicBezTo>
                    <a:pt x="19057" y="38389"/>
                    <a:pt x="29370" y="35817"/>
                    <a:pt x="39803" y="36120"/>
                  </a:cubicBezTo>
                  <a:lnTo>
                    <a:pt x="55203" y="35624"/>
                  </a:lnTo>
                  <a:lnTo>
                    <a:pt x="55203" y="31710"/>
                  </a:lnTo>
                  <a:cubicBezTo>
                    <a:pt x="55526" y="27919"/>
                    <a:pt x="54184" y="24178"/>
                    <a:pt x="51527" y="21453"/>
                  </a:cubicBezTo>
                  <a:cubicBezTo>
                    <a:pt x="48735" y="19179"/>
                    <a:pt x="45193" y="18009"/>
                    <a:pt x="41591" y="18183"/>
                  </a:cubicBezTo>
                  <a:cubicBezTo>
                    <a:pt x="37319" y="18168"/>
                    <a:pt x="33066" y="18787"/>
                    <a:pt x="28973" y="20016"/>
                  </a:cubicBezTo>
                  <a:cubicBezTo>
                    <a:pt x="24740" y="21299"/>
                    <a:pt x="20597" y="22835"/>
                    <a:pt x="16553" y="24624"/>
                  </a:cubicBezTo>
                  <a:lnTo>
                    <a:pt x="8555" y="8223"/>
                  </a:lnTo>
                  <a:cubicBezTo>
                    <a:pt x="13578" y="5622"/>
                    <a:pt x="18898" y="3640"/>
                    <a:pt x="24402" y="2327"/>
                  </a:cubicBezTo>
                  <a:cubicBezTo>
                    <a:pt x="30299" y="860"/>
                    <a:pt x="36355" y="112"/>
                    <a:pt x="42435" y="97"/>
                  </a:cubicBezTo>
                  <a:close/>
                  <a:moveTo>
                    <a:pt x="55302" y="49647"/>
                  </a:moveTo>
                  <a:lnTo>
                    <a:pt x="45913" y="49993"/>
                  </a:lnTo>
                  <a:cubicBezTo>
                    <a:pt x="40165" y="49587"/>
                    <a:pt x="34442" y="51069"/>
                    <a:pt x="29619" y="54205"/>
                  </a:cubicBezTo>
                  <a:cubicBezTo>
                    <a:pt x="26598" y="56742"/>
                    <a:pt x="24914" y="60523"/>
                    <a:pt x="25048" y="64462"/>
                  </a:cubicBezTo>
                  <a:cubicBezTo>
                    <a:pt x="24755" y="67475"/>
                    <a:pt x="25962" y="70438"/>
                    <a:pt x="28277" y="72390"/>
                  </a:cubicBezTo>
                  <a:cubicBezTo>
                    <a:pt x="30786" y="74050"/>
                    <a:pt x="33762" y="74867"/>
                    <a:pt x="36772" y="74719"/>
                  </a:cubicBezTo>
                  <a:cubicBezTo>
                    <a:pt x="41581" y="74862"/>
                    <a:pt x="46271" y="73217"/>
                    <a:pt x="49937" y="70111"/>
                  </a:cubicBezTo>
                  <a:cubicBezTo>
                    <a:pt x="53633" y="66776"/>
                    <a:pt x="55610" y="61945"/>
                    <a:pt x="55302" y="56980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4D6B723-F949-8D99-1582-F0668390B11D}"/>
                </a:ext>
              </a:extLst>
            </p:cNvPr>
            <p:cNvSpPr/>
            <p:nvPr/>
          </p:nvSpPr>
          <p:spPr>
            <a:xfrm>
              <a:off x="10101734" y="6415297"/>
              <a:ext cx="82936" cy="129881"/>
            </a:xfrm>
            <a:custGeom>
              <a:avLst/>
              <a:gdLst>
                <a:gd name="connsiteX0" fmla="*/ 49379 w 82936"/>
                <a:gd name="connsiteY0" fmla="*/ 12 h 129881"/>
                <a:gd name="connsiteX1" fmla="*/ 73672 w 82936"/>
                <a:gd name="connsiteY1" fmla="*/ 11706 h 129881"/>
                <a:gd name="connsiteX2" fmla="*/ 82912 w 82936"/>
                <a:gd name="connsiteY2" fmla="*/ 46044 h 129881"/>
                <a:gd name="connsiteX3" fmla="*/ 78540 w 82936"/>
                <a:gd name="connsiteY3" fmla="*/ 71463 h 129881"/>
                <a:gd name="connsiteX4" fmla="*/ 66469 w 82936"/>
                <a:gd name="connsiteY4" fmla="*/ 87071 h 129881"/>
                <a:gd name="connsiteX5" fmla="*/ 48783 w 82936"/>
                <a:gd name="connsiteY5" fmla="*/ 92323 h 129881"/>
                <a:gd name="connsiteX6" fmla="*/ 37705 w 82936"/>
                <a:gd name="connsiteY6" fmla="*/ 90688 h 129881"/>
                <a:gd name="connsiteX7" fmla="*/ 29856 w 82936"/>
                <a:gd name="connsiteY7" fmla="*/ 86476 h 129881"/>
                <a:gd name="connsiteX8" fmla="*/ 24243 w 82936"/>
                <a:gd name="connsiteY8" fmla="*/ 80927 h 129881"/>
                <a:gd name="connsiteX9" fmla="*/ 22951 w 82936"/>
                <a:gd name="connsiteY9" fmla="*/ 80927 h 129881"/>
                <a:gd name="connsiteX10" fmla="*/ 23895 w 82936"/>
                <a:gd name="connsiteY10" fmla="*/ 87467 h 129881"/>
                <a:gd name="connsiteX11" fmla="*/ 24243 w 82936"/>
                <a:gd name="connsiteY11" fmla="*/ 94008 h 129881"/>
                <a:gd name="connsiteX12" fmla="*/ 24243 w 82936"/>
                <a:gd name="connsiteY12" fmla="*/ 129881 h 129881"/>
                <a:gd name="connsiteX13" fmla="*/ 0 w 82936"/>
                <a:gd name="connsiteY13" fmla="*/ 129881 h 129881"/>
                <a:gd name="connsiteX14" fmla="*/ 0 w 82936"/>
                <a:gd name="connsiteY14" fmla="*/ 1697 h 129881"/>
                <a:gd name="connsiteX15" fmla="*/ 19871 w 82936"/>
                <a:gd name="connsiteY15" fmla="*/ 1697 h 129881"/>
                <a:gd name="connsiteX16" fmla="*/ 23249 w 82936"/>
                <a:gd name="connsiteY16" fmla="*/ 13242 h 129881"/>
                <a:gd name="connsiteX17" fmla="*/ 24392 w 82936"/>
                <a:gd name="connsiteY17" fmla="*/ 13242 h 129881"/>
                <a:gd name="connsiteX18" fmla="*/ 30154 w 82936"/>
                <a:gd name="connsiteY18" fmla="*/ 6602 h 129881"/>
                <a:gd name="connsiteX19" fmla="*/ 38401 w 82936"/>
                <a:gd name="connsiteY19" fmla="*/ 1647 h 129881"/>
                <a:gd name="connsiteX20" fmla="*/ 49379 w 82936"/>
                <a:gd name="connsiteY20" fmla="*/ 12 h 129881"/>
                <a:gd name="connsiteX21" fmla="*/ 41630 w 82936"/>
                <a:gd name="connsiteY21" fmla="*/ 19436 h 129881"/>
                <a:gd name="connsiteX22" fmla="*/ 31694 w 82936"/>
                <a:gd name="connsiteY22" fmla="*/ 22062 h 129881"/>
                <a:gd name="connsiteX23" fmla="*/ 26230 w 82936"/>
                <a:gd name="connsiteY23" fmla="*/ 29940 h 129881"/>
                <a:gd name="connsiteX24" fmla="*/ 24392 w 82936"/>
                <a:gd name="connsiteY24" fmla="*/ 43269 h 129881"/>
                <a:gd name="connsiteX25" fmla="*/ 24392 w 82936"/>
                <a:gd name="connsiteY25" fmla="*/ 45895 h 129881"/>
                <a:gd name="connsiteX26" fmla="*/ 25981 w 82936"/>
                <a:gd name="connsiteY26" fmla="*/ 60463 h 129881"/>
                <a:gd name="connsiteX27" fmla="*/ 31496 w 82936"/>
                <a:gd name="connsiteY27" fmla="*/ 69530 h 129881"/>
                <a:gd name="connsiteX28" fmla="*/ 42077 w 82936"/>
                <a:gd name="connsiteY28" fmla="*/ 72652 h 129881"/>
                <a:gd name="connsiteX29" fmla="*/ 51218 w 82936"/>
                <a:gd name="connsiteY29" fmla="*/ 69530 h 129881"/>
                <a:gd name="connsiteX30" fmla="*/ 56434 w 82936"/>
                <a:gd name="connsiteY30" fmla="*/ 60512 h 129881"/>
                <a:gd name="connsiteX31" fmla="*/ 58222 w 82936"/>
                <a:gd name="connsiteY31" fmla="*/ 45647 h 129881"/>
                <a:gd name="connsiteX32" fmla="*/ 54148 w 82936"/>
                <a:gd name="connsiteY32" fmla="*/ 25828 h 129881"/>
                <a:gd name="connsiteX33" fmla="*/ 41630 w 82936"/>
                <a:gd name="connsiteY33" fmla="*/ 19436 h 129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2936" h="129881">
                  <a:moveTo>
                    <a:pt x="49379" y="12"/>
                  </a:moveTo>
                  <a:cubicBezTo>
                    <a:pt x="58883" y="-176"/>
                    <a:pt x="67909" y="4169"/>
                    <a:pt x="73672" y="11706"/>
                  </a:cubicBezTo>
                  <a:cubicBezTo>
                    <a:pt x="79832" y="19535"/>
                    <a:pt x="82912" y="30981"/>
                    <a:pt x="82912" y="46044"/>
                  </a:cubicBezTo>
                  <a:cubicBezTo>
                    <a:pt x="83150" y="54720"/>
                    <a:pt x="81665" y="63361"/>
                    <a:pt x="78540" y="71463"/>
                  </a:cubicBezTo>
                  <a:cubicBezTo>
                    <a:pt x="76116" y="77721"/>
                    <a:pt x="71923" y="83141"/>
                    <a:pt x="66469" y="87071"/>
                  </a:cubicBezTo>
                  <a:cubicBezTo>
                    <a:pt x="61252" y="90584"/>
                    <a:pt x="55078" y="92417"/>
                    <a:pt x="48783" y="92323"/>
                  </a:cubicBezTo>
                  <a:cubicBezTo>
                    <a:pt x="45023" y="92407"/>
                    <a:pt x="41277" y="91857"/>
                    <a:pt x="37705" y="90688"/>
                  </a:cubicBezTo>
                  <a:cubicBezTo>
                    <a:pt x="34879" y="89722"/>
                    <a:pt x="32226" y="88295"/>
                    <a:pt x="29856" y="86476"/>
                  </a:cubicBezTo>
                  <a:cubicBezTo>
                    <a:pt x="27780" y="84841"/>
                    <a:pt x="25897" y="82983"/>
                    <a:pt x="24243" y="80927"/>
                  </a:cubicBezTo>
                  <a:lnTo>
                    <a:pt x="22951" y="80927"/>
                  </a:lnTo>
                  <a:cubicBezTo>
                    <a:pt x="23393" y="83087"/>
                    <a:pt x="23711" y="85272"/>
                    <a:pt x="23895" y="87467"/>
                  </a:cubicBezTo>
                  <a:cubicBezTo>
                    <a:pt x="23895" y="89697"/>
                    <a:pt x="24243" y="91877"/>
                    <a:pt x="24243" y="94008"/>
                  </a:cubicBezTo>
                  <a:lnTo>
                    <a:pt x="24243" y="129881"/>
                  </a:lnTo>
                  <a:lnTo>
                    <a:pt x="0" y="129881"/>
                  </a:lnTo>
                  <a:lnTo>
                    <a:pt x="0" y="1697"/>
                  </a:lnTo>
                  <a:lnTo>
                    <a:pt x="19871" y="1697"/>
                  </a:lnTo>
                  <a:lnTo>
                    <a:pt x="23249" y="13242"/>
                  </a:lnTo>
                  <a:lnTo>
                    <a:pt x="24392" y="13242"/>
                  </a:lnTo>
                  <a:cubicBezTo>
                    <a:pt x="26036" y="10804"/>
                    <a:pt x="27968" y="8574"/>
                    <a:pt x="30154" y="6602"/>
                  </a:cubicBezTo>
                  <a:cubicBezTo>
                    <a:pt x="32574" y="4457"/>
                    <a:pt x="35370" y="2777"/>
                    <a:pt x="38401" y="1647"/>
                  </a:cubicBezTo>
                  <a:cubicBezTo>
                    <a:pt x="41938" y="463"/>
                    <a:pt x="45654" y="-92"/>
                    <a:pt x="49379" y="12"/>
                  </a:cubicBezTo>
                  <a:close/>
                  <a:moveTo>
                    <a:pt x="41630" y="19436"/>
                  </a:moveTo>
                  <a:cubicBezTo>
                    <a:pt x="38127" y="19282"/>
                    <a:pt x="34660" y="20199"/>
                    <a:pt x="31694" y="22062"/>
                  </a:cubicBezTo>
                  <a:cubicBezTo>
                    <a:pt x="29071" y="24034"/>
                    <a:pt x="27154" y="26794"/>
                    <a:pt x="26230" y="29940"/>
                  </a:cubicBezTo>
                  <a:cubicBezTo>
                    <a:pt x="24978" y="34271"/>
                    <a:pt x="24362" y="38760"/>
                    <a:pt x="24392" y="43269"/>
                  </a:cubicBezTo>
                  <a:lnTo>
                    <a:pt x="24392" y="45895"/>
                  </a:lnTo>
                  <a:cubicBezTo>
                    <a:pt x="24302" y="50801"/>
                    <a:pt x="24839" y="55691"/>
                    <a:pt x="25981" y="60463"/>
                  </a:cubicBezTo>
                  <a:cubicBezTo>
                    <a:pt x="26806" y="63996"/>
                    <a:pt x="28738" y="67172"/>
                    <a:pt x="31496" y="69530"/>
                  </a:cubicBezTo>
                  <a:cubicBezTo>
                    <a:pt x="34551" y="71765"/>
                    <a:pt x="38291" y="72870"/>
                    <a:pt x="42077" y="72652"/>
                  </a:cubicBezTo>
                  <a:cubicBezTo>
                    <a:pt x="45405" y="72786"/>
                    <a:pt x="48669" y="71671"/>
                    <a:pt x="51218" y="69530"/>
                  </a:cubicBezTo>
                  <a:cubicBezTo>
                    <a:pt x="53771" y="67073"/>
                    <a:pt x="55579" y="63946"/>
                    <a:pt x="56434" y="60512"/>
                  </a:cubicBezTo>
                  <a:cubicBezTo>
                    <a:pt x="57740" y="55666"/>
                    <a:pt x="58346" y="50662"/>
                    <a:pt x="58222" y="45647"/>
                  </a:cubicBezTo>
                  <a:cubicBezTo>
                    <a:pt x="58694" y="38795"/>
                    <a:pt x="57283" y="31942"/>
                    <a:pt x="54148" y="25828"/>
                  </a:cubicBezTo>
                  <a:cubicBezTo>
                    <a:pt x="51486" y="21546"/>
                    <a:pt x="46667" y="19084"/>
                    <a:pt x="41630" y="19436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421C395-A220-B82A-A833-200C425CF368}"/>
                </a:ext>
              </a:extLst>
            </p:cNvPr>
            <p:cNvSpPr/>
            <p:nvPr/>
          </p:nvSpPr>
          <p:spPr>
            <a:xfrm>
              <a:off x="10194571" y="6415067"/>
              <a:ext cx="79380" cy="92660"/>
            </a:xfrm>
            <a:custGeom>
              <a:avLst/>
              <a:gdLst>
                <a:gd name="connsiteX0" fmla="*/ 42386 w 79380"/>
                <a:gd name="connsiteY0" fmla="*/ 93 h 92660"/>
                <a:gd name="connsiteX1" fmla="*/ 69758 w 79380"/>
                <a:gd name="connsiteY1" fmla="*/ 7873 h 92660"/>
                <a:gd name="connsiteX2" fmla="*/ 79296 w 79380"/>
                <a:gd name="connsiteY2" fmla="*/ 31607 h 92660"/>
                <a:gd name="connsiteX3" fmla="*/ 79296 w 79380"/>
                <a:gd name="connsiteY3" fmla="*/ 91066 h 92660"/>
                <a:gd name="connsiteX4" fmla="*/ 62406 w 79380"/>
                <a:gd name="connsiteY4" fmla="*/ 91066 h 92660"/>
                <a:gd name="connsiteX5" fmla="*/ 57686 w 79380"/>
                <a:gd name="connsiteY5" fmla="*/ 78927 h 92660"/>
                <a:gd name="connsiteX6" fmla="*/ 57041 w 79380"/>
                <a:gd name="connsiteY6" fmla="*/ 78927 h 92660"/>
                <a:gd name="connsiteX7" fmla="*/ 49291 w 79380"/>
                <a:gd name="connsiteY7" fmla="*/ 86755 h 92660"/>
                <a:gd name="connsiteX8" fmla="*/ 40150 w 79380"/>
                <a:gd name="connsiteY8" fmla="*/ 91215 h 92660"/>
                <a:gd name="connsiteX9" fmla="*/ 27582 w 79380"/>
                <a:gd name="connsiteY9" fmla="*/ 92652 h 92660"/>
                <a:gd name="connsiteX10" fmla="*/ 13523 w 79380"/>
                <a:gd name="connsiteY10" fmla="*/ 89629 h 92660"/>
                <a:gd name="connsiteX11" fmla="*/ 3588 w 79380"/>
                <a:gd name="connsiteY11" fmla="*/ 80314 h 92660"/>
                <a:gd name="connsiteX12" fmla="*/ 61 w 79380"/>
                <a:gd name="connsiteY12" fmla="*/ 64458 h 92660"/>
                <a:gd name="connsiteX13" fmla="*/ 9996 w 79380"/>
                <a:gd name="connsiteY13" fmla="*/ 43548 h 92660"/>
                <a:gd name="connsiteX14" fmla="*/ 39803 w 79380"/>
                <a:gd name="connsiteY14" fmla="*/ 36116 h 92660"/>
                <a:gd name="connsiteX15" fmla="*/ 55203 w 79380"/>
                <a:gd name="connsiteY15" fmla="*/ 35620 h 92660"/>
                <a:gd name="connsiteX16" fmla="*/ 55203 w 79380"/>
                <a:gd name="connsiteY16" fmla="*/ 31706 h 92660"/>
                <a:gd name="connsiteX17" fmla="*/ 51526 w 79380"/>
                <a:gd name="connsiteY17" fmla="*/ 21449 h 92660"/>
                <a:gd name="connsiteX18" fmla="*/ 41591 w 79380"/>
                <a:gd name="connsiteY18" fmla="*/ 18179 h 92660"/>
                <a:gd name="connsiteX19" fmla="*/ 28923 w 79380"/>
                <a:gd name="connsiteY19" fmla="*/ 20012 h 92660"/>
                <a:gd name="connsiteX20" fmla="*/ 16553 w 79380"/>
                <a:gd name="connsiteY20" fmla="*/ 24620 h 92660"/>
                <a:gd name="connsiteX21" fmla="*/ 8555 w 79380"/>
                <a:gd name="connsiteY21" fmla="*/ 8219 h 92660"/>
                <a:gd name="connsiteX22" fmla="*/ 24403 w 79380"/>
                <a:gd name="connsiteY22" fmla="*/ 2323 h 92660"/>
                <a:gd name="connsiteX23" fmla="*/ 42386 w 79380"/>
                <a:gd name="connsiteY23" fmla="*/ 93 h 92660"/>
                <a:gd name="connsiteX24" fmla="*/ 55252 w 79380"/>
                <a:gd name="connsiteY24" fmla="*/ 49643 h 92660"/>
                <a:gd name="connsiteX25" fmla="*/ 45863 w 79380"/>
                <a:gd name="connsiteY25" fmla="*/ 49990 h 92660"/>
                <a:gd name="connsiteX26" fmla="*/ 29569 w 79380"/>
                <a:gd name="connsiteY26" fmla="*/ 54201 h 92660"/>
                <a:gd name="connsiteX27" fmla="*/ 24999 w 79380"/>
                <a:gd name="connsiteY27" fmla="*/ 64458 h 92660"/>
                <a:gd name="connsiteX28" fmla="*/ 28228 w 79380"/>
                <a:gd name="connsiteY28" fmla="*/ 72386 h 92660"/>
                <a:gd name="connsiteX29" fmla="*/ 36722 w 79380"/>
                <a:gd name="connsiteY29" fmla="*/ 74715 h 92660"/>
                <a:gd name="connsiteX30" fmla="*/ 49887 w 79380"/>
                <a:gd name="connsiteY30" fmla="*/ 70107 h 92660"/>
                <a:gd name="connsiteX31" fmla="*/ 55252 w 79380"/>
                <a:gd name="connsiteY31" fmla="*/ 56976 h 9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380" h="92660">
                  <a:moveTo>
                    <a:pt x="42386" y="93"/>
                  </a:moveTo>
                  <a:cubicBezTo>
                    <a:pt x="52137" y="-556"/>
                    <a:pt x="61815" y="2194"/>
                    <a:pt x="69758" y="7873"/>
                  </a:cubicBezTo>
                  <a:cubicBezTo>
                    <a:pt x="76460" y="13878"/>
                    <a:pt x="79982" y="22648"/>
                    <a:pt x="79296" y="31607"/>
                  </a:cubicBezTo>
                  <a:lnTo>
                    <a:pt x="79296" y="91066"/>
                  </a:lnTo>
                  <a:lnTo>
                    <a:pt x="62406" y="91066"/>
                  </a:lnTo>
                  <a:lnTo>
                    <a:pt x="57686" y="78927"/>
                  </a:lnTo>
                  <a:lnTo>
                    <a:pt x="57041" y="78927"/>
                  </a:lnTo>
                  <a:cubicBezTo>
                    <a:pt x="54790" y="81845"/>
                    <a:pt x="52187" y="84476"/>
                    <a:pt x="49291" y="86755"/>
                  </a:cubicBezTo>
                  <a:cubicBezTo>
                    <a:pt x="46564" y="88822"/>
                    <a:pt x="43459" y="90338"/>
                    <a:pt x="40150" y="91215"/>
                  </a:cubicBezTo>
                  <a:cubicBezTo>
                    <a:pt x="36042" y="92245"/>
                    <a:pt x="31814" y="92731"/>
                    <a:pt x="27582" y="92652"/>
                  </a:cubicBezTo>
                  <a:cubicBezTo>
                    <a:pt x="22728" y="92716"/>
                    <a:pt x="17919" y="91686"/>
                    <a:pt x="13523" y="89629"/>
                  </a:cubicBezTo>
                  <a:cubicBezTo>
                    <a:pt x="9315" y="87632"/>
                    <a:pt x="5843" y="84377"/>
                    <a:pt x="3588" y="80314"/>
                  </a:cubicBezTo>
                  <a:cubicBezTo>
                    <a:pt x="1044" y="75428"/>
                    <a:pt x="-173" y="69958"/>
                    <a:pt x="61" y="64458"/>
                  </a:cubicBezTo>
                  <a:cubicBezTo>
                    <a:pt x="-531" y="56233"/>
                    <a:pt x="3240" y="48300"/>
                    <a:pt x="9996" y="43548"/>
                  </a:cubicBezTo>
                  <a:cubicBezTo>
                    <a:pt x="19052" y="38375"/>
                    <a:pt x="29370" y="35804"/>
                    <a:pt x="39803" y="36116"/>
                  </a:cubicBezTo>
                  <a:lnTo>
                    <a:pt x="55203" y="35620"/>
                  </a:lnTo>
                  <a:lnTo>
                    <a:pt x="55203" y="31706"/>
                  </a:lnTo>
                  <a:cubicBezTo>
                    <a:pt x="55525" y="27915"/>
                    <a:pt x="54184" y="24174"/>
                    <a:pt x="51526" y="21449"/>
                  </a:cubicBezTo>
                  <a:cubicBezTo>
                    <a:pt x="48734" y="19175"/>
                    <a:pt x="45193" y="18005"/>
                    <a:pt x="41591" y="18179"/>
                  </a:cubicBezTo>
                  <a:cubicBezTo>
                    <a:pt x="37304" y="18169"/>
                    <a:pt x="33032" y="18788"/>
                    <a:pt x="28923" y="20012"/>
                  </a:cubicBezTo>
                  <a:cubicBezTo>
                    <a:pt x="24706" y="21286"/>
                    <a:pt x="20577" y="22827"/>
                    <a:pt x="16553" y="24620"/>
                  </a:cubicBezTo>
                  <a:lnTo>
                    <a:pt x="8555" y="8219"/>
                  </a:lnTo>
                  <a:cubicBezTo>
                    <a:pt x="13578" y="5618"/>
                    <a:pt x="18898" y="3636"/>
                    <a:pt x="24403" y="2323"/>
                  </a:cubicBezTo>
                  <a:cubicBezTo>
                    <a:pt x="30284" y="861"/>
                    <a:pt x="36325" y="113"/>
                    <a:pt x="42386" y="93"/>
                  </a:cubicBezTo>
                  <a:close/>
                  <a:moveTo>
                    <a:pt x="55252" y="49643"/>
                  </a:moveTo>
                  <a:lnTo>
                    <a:pt x="45863" y="49990"/>
                  </a:lnTo>
                  <a:cubicBezTo>
                    <a:pt x="40115" y="49578"/>
                    <a:pt x="34393" y="51055"/>
                    <a:pt x="29569" y="54201"/>
                  </a:cubicBezTo>
                  <a:cubicBezTo>
                    <a:pt x="26529" y="56723"/>
                    <a:pt x="24840" y="60514"/>
                    <a:pt x="24999" y="64458"/>
                  </a:cubicBezTo>
                  <a:cubicBezTo>
                    <a:pt x="24706" y="67471"/>
                    <a:pt x="25913" y="70434"/>
                    <a:pt x="28228" y="72386"/>
                  </a:cubicBezTo>
                  <a:cubicBezTo>
                    <a:pt x="30736" y="74046"/>
                    <a:pt x="33712" y="74864"/>
                    <a:pt x="36722" y="74715"/>
                  </a:cubicBezTo>
                  <a:cubicBezTo>
                    <a:pt x="41531" y="74859"/>
                    <a:pt x="46221" y="73213"/>
                    <a:pt x="49887" y="70107"/>
                  </a:cubicBezTo>
                  <a:cubicBezTo>
                    <a:pt x="53583" y="66772"/>
                    <a:pt x="55560" y="61941"/>
                    <a:pt x="55252" y="56976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BB417EC-5F9E-F8AF-3DA5-DBF0FB0B2B6A}"/>
                </a:ext>
              </a:extLst>
            </p:cNvPr>
            <p:cNvSpPr/>
            <p:nvPr/>
          </p:nvSpPr>
          <p:spPr>
            <a:xfrm>
              <a:off x="10294980" y="6415270"/>
              <a:ext cx="81719" cy="90764"/>
            </a:xfrm>
            <a:custGeom>
              <a:avLst/>
              <a:gdLst>
                <a:gd name="connsiteX0" fmla="*/ 50174 w 81719"/>
                <a:gd name="connsiteY0" fmla="*/ 40 h 90764"/>
                <a:gd name="connsiteX1" fmla="*/ 73026 w 81719"/>
                <a:gd name="connsiteY1" fmla="*/ 7819 h 90764"/>
                <a:gd name="connsiteX2" fmla="*/ 81720 w 81719"/>
                <a:gd name="connsiteY2" fmla="*/ 32594 h 90764"/>
                <a:gd name="connsiteX3" fmla="*/ 81720 w 81719"/>
                <a:gd name="connsiteY3" fmla="*/ 90765 h 90764"/>
                <a:gd name="connsiteX4" fmla="*/ 57477 w 81719"/>
                <a:gd name="connsiteY4" fmla="*/ 90765 h 90764"/>
                <a:gd name="connsiteX5" fmla="*/ 57477 w 81719"/>
                <a:gd name="connsiteY5" fmla="*/ 38738 h 90764"/>
                <a:gd name="connsiteX6" fmla="*/ 53999 w 81719"/>
                <a:gd name="connsiteY6" fmla="*/ 24319 h 90764"/>
                <a:gd name="connsiteX7" fmla="*/ 43170 w 81719"/>
                <a:gd name="connsiteY7" fmla="*/ 19364 h 90764"/>
                <a:gd name="connsiteX8" fmla="*/ 28267 w 81719"/>
                <a:gd name="connsiteY8" fmla="*/ 26945 h 90764"/>
                <a:gd name="connsiteX9" fmla="*/ 24243 w 81719"/>
                <a:gd name="connsiteY9" fmla="*/ 48747 h 90764"/>
                <a:gd name="connsiteX10" fmla="*/ 24243 w 81719"/>
                <a:gd name="connsiteY10" fmla="*/ 90666 h 90764"/>
                <a:gd name="connsiteX11" fmla="*/ 0 w 81719"/>
                <a:gd name="connsiteY11" fmla="*/ 90666 h 90764"/>
                <a:gd name="connsiteX12" fmla="*/ 0 w 81719"/>
                <a:gd name="connsiteY12" fmla="*/ 1477 h 90764"/>
                <a:gd name="connsiteX13" fmla="*/ 18480 w 81719"/>
                <a:gd name="connsiteY13" fmla="*/ 1477 h 90764"/>
                <a:gd name="connsiteX14" fmla="*/ 21759 w 81719"/>
                <a:gd name="connsiteY14" fmla="*/ 12873 h 90764"/>
                <a:gd name="connsiteX15" fmla="*/ 23100 w 81719"/>
                <a:gd name="connsiteY15" fmla="*/ 12873 h 90764"/>
                <a:gd name="connsiteX16" fmla="*/ 30204 w 81719"/>
                <a:gd name="connsiteY16" fmla="*/ 5391 h 90764"/>
                <a:gd name="connsiteX17" fmla="*/ 39643 w 81719"/>
                <a:gd name="connsiteY17" fmla="*/ 1130 h 90764"/>
                <a:gd name="connsiteX18" fmla="*/ 50174 w 81719"/>
                <a:gd name="connsiteY18" fmla="*/ 40 h 9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719" h="90764">
                  <a:moveTo>
                    <a:pt x="50174" y="40"/>
                  </a:moveTo>
                  <a:cubicBezTo>
                    <a:pt x="58510" y="-371"/>
                    <a:pt x="66682" y="2413"/>
                    <a:pt x="73026" y="7819"/>
                  </a:cubicBezTo>
                  <a:cubicBezTo>
                    <a:pt x="78789" y="12774"/>
                    <a:pt x="81720" y="21296"/>
                    <a:pt x="81720" y="32594"/>
                  </a:cubicBezTo>
                  <a:lnTo>
                    <a:pt x="81720" y="90765"/>
                  </a:lnTo>
                  <a:lnTo>
                    <a:pt x="57477" y="90765"/>
                  </a:lnTo>
                  <a:lnTo>
                    <a:pt x="57477" y="38738"/>
                  </a:lnTo>
                  <a:cubicBezTo>
                    <a:pt x="57820" y="33689"/>
                    <a:pt x="56608" y="28660"/>
                    <a:pt x="53999" y="24319"/>
                  </a:cubicBezTo>
                  <a:cubicBezTo>
                    <a:pt x="51476" y="20930"/>
                    <a:pt x="47392" y="19057"/>
                    <a:pt x="43170" y="19364"/>
                  </a:cubicBezTo>
                  <a:cubicBezTo>
                    <a:pt x="37144" y="18784"/>
                    <a:pt x="31332" y="21743"/>
                    <a:pt x="28267" y="26945"/>
                  </a:cubicBezTo>
                  <a:cubicBezTo>
                    <a:pt x="25221" y="33793"/>
                    <a:pt x="23840" y="41265"/>
                    <a:pt x="24243" y="48747"/>
                  </a:cubicBezTo>
                  <a:lnTo>
                    <a:pt x="24243" y="90666"/>
                  </a:lnTo>
                  <a:lnTo>
                    <a:pt x="0" y="90666"/>
                  </a:lnTo>
                  <a:lnTo>
                    <a:pt x="0" y="1477"/>
                  </a:lnTo>
                  <a:lnTo>
                    <a:pt x="18480" y="1477"/>
                  </a:lnTo>
                  <a:lnTo>
                    <a:pt x="21759" y="12873"/>
                  </a:lnTo>
                  <a:lnTo>
                    <a:pt x="23100" y="12873"/>
                  </a:lnTo>
                  <a:cubicBezTo>
                    <a:pt x="24894" y="9895"/>
                    <a:pt x="27318" y="7338"/>
                    <a:pt x="30204" y="5391"/>
                  </a:cubicBezTo>
                  <a:cubicBezTo>
                    <a:pt x="33090" y="3459"/>
                    <a:pt x="36280" y="2017"/>
                    <a:pt x="39643" y="1130"/>
                  </a:cubicBezTo>
                  <a:cubicBezTo>
                    <a:pt x="43095" y="337"/>
                    <a:pt x="46632" y="-30"/>
                    <a:pt x="50174" y="40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73825CD-1677-B077-92DF-6A7231094FE6}"/>
                </a:ext>
              </a:extLst>
            </p:cNvPr>
            <p:cNvSpPr/>
            <p:nvPr/>
          </p:nvSpPr>
          <p:spPr>
            <a:xfrm>
              <a:off x="10474018" y="6381913"/>
              <a:ext cx="87879" cy="123873"/>
            </a:xfrm>
            <a:custGeom>
              <a:avLst/>
              <a:gdLst>
                <a:gd name="connsiteX0" fmla="*/ 24094 w 87879"/>
                <a:gd name="connsiteY0" fmla="*/ 198 h 123873"/>
                <a:gd name="connsiteX1" fmla="*/ 24094 w 87879"/>
                <a:gd name="connsiteY1" fmla="*/ 55595 h 123873"/>
                <a:gd name="connsiteX2" fmla="*/ 23696 w 87879"/>
                <a:gd name="connsiteY2" fmla="*/ 65504 h 123873"/>
                <a:gd name="connsiteX3" fmla="*/ 22802 w 87879"/>
                <a:gd name="connsiteY3" fmla="*/ 75414 h 123873"/>
                <a:gd name="connsiteX4" fmla="*/ 23150 w 87879"/>
                <a:gd name="connsiteY4" fmla="*/ 75414 h 123873"/>
                <a:gd name="connsiteX5" fmla="*/ 28118 w 87879"/>
                <a:gd name="connsiteY5" fmla="*/ 68527 h 123873"/>
                <a:gd name="connsiteX6" fmla="*/ 33632 w 87879"/>
                <a:gd name="connsiteY6" fmla="*/ 61887 h 123873"/>
                <a:gd name="connsiteX7" fmla="*/ 58470 w 87879"/>
                <a:gd name="connsiteY7" fmla="*/ 34833 h 123873"/>
                <a:gd name="connsiteX8" fmla="*/ 85743 w 87879"/>
                <a:gd name="connsiteY8" fmla="*/ 34833 h 123873"/>
                <a:gd name="connsiteX9" fmla="*/ 50522 w 87879"/>
                <a:gd name="connsiteY9" fmla="*/ 73432 h 123873"/>
                <a:gd name="connsiteX10" fmla="*/ 87880 w 87879"/>
                <a:gd name="connsiteY10" fmla="*/ 123874 h 123873"/>
                <a:gd name="connsiteX11" fmla="*/ 60209 w 87879"/>
                <a:gd name="connsiteY11" fmla="*/ 123874 h 123873"/>
                <a:gd name="connsiteX12" fmla="*/ 34625 w 87879"/>
                <a:gd name="connsiteY12" fmla="*/ 87802 h 123873"/>
                <a:gd name="connsiteX13" fmla="*/ 24243 w 87879"/>
                <a:gd name="connsiteY13" fmla="*/ 96126 h 123873"/>
                <a:gd name="connsiteX14" fmla="*/ 24243 w 87879"/>
                <a:gd name="connsiteY14" fmla="*/ 123874 h 123873"/>
                <a:gd name="connsiteX15" fmla="*/ 0 w 87879"/>
                <a:gd name="connsiteY15" fmla="*/ 123874 h 123873"/>
                <a:gd name="connsiteX16" fmla="*/ 0 w 87879"/>
                <a:gd name="connsiteY16" fmla="*/ 0 h 12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7879" h="123873">
                  <a:moveTo>
                    <a:pt x="24094" y="198"/>
                  </a:moveTo>
                  <a:lnTo>
                    <a:pt x="24094" y="55595"/>
                  </a:lnTo>
                  <a:cubicBezTo>
                    <a:pt x="24094" y="58964"/>
                    <a:pt x="24094" y="62284"/>
                    <a:pt x="23696" y="65504"/>
                  </a:cubicBezTo>
                  <a:cubicBezTo>
                    <a:pt x="23299" y="68725"/>
                    <a:pt x="23150" y="72194"/>
                    <a:pt x="22802" y="75414"/>
                  </a:cubicBezTo>
                  <a:lnTo>
                    <a:pt x="23150" y="75414"/>
                  </a:lnTo>
                  <a:cubicBezTo>
                    <a:pt x="24789" y="73085"/>
                    <a:pt x="26478" y="70806"/>
                    <a:pt x="28118" y="68527"/>
                  </a:cubicBezTo>
                  <a:cubicBezTo>
                    <a:pt x="29757" y="66248"/>
                    <a:pt x="31694" y="64018"/>
                    <a:pt x="33632" y="61887"/>
                  </a:cubicBezTo>
                  <a:lnTo>
                    <a:pt x="58470" y="34833"/>
                  </a:lnTo>
                  <a:lnTo>
                    <a:pt x="85743" y="34833"/>
                  </a:lnTo>
                  <a:lnTo>
                    <a:pt x="50522" y="73432"/>
                  </a:lnTo>
                  <a:lnTo>
                    <a:pt x="87880" y="123874"/>
                  </a:lnTo>
                  <a:lnTo>
                    <a:pt x="60209" y="123874"/>
                  </a:lnTo>
                  <a:lnTo>
                    <a:pt x="34625" y="87802"/>
                  </a:lnTo>
                  <a:lnTo>
                    <a:pt x="24243" y="96126"/>
                  </a:lnTo>
                  <a:lnTo>
                    <a:pt x="24243" y="123874"/>
                  </a:lnTo>
                  <a:lnTo>
                    <a:pt x="0" y="123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7DBFF1-5B02-A267-3836-BDA5E2C2C4CD}"/>
                </a:ext>
              </a:extLst>
            </p:cNvPr>
            <p:cNvSpPr/>
            <p:nvPr/>
          </p:nvSpPr>
          <p:spPr>
            <a:xfrm>
              <a:off x="10565247" y="6415194"/>
              <a:ext cx="86082" cy="92479"/>
            </a:xfrm>
            <a:custGeom>
              <a:avLst/>
              <a:gdLst>
                <a:gd name="connsiteX0" fmla="*/ 86070 w 86082"/>
                <a:gd name="connsiteY0" fmla="*/ 46147 h 92479"/>
                <a:gd name="connsiteX1" fmla="*/ 83089 w 86082"/>
                <a:gd name="connsiteY1" fmla="*/ 65967 h 92479"/>
                <a:gd name="connsiteX2" fmla="*/ 74445 w 86082"/>
                <a:gd name="connsiteY2" fmla="*/ 80485 h 92479"/>
                <a:gd name="connsiteX3" fmla="*/ 60784 w 86082"/>
                <a:gd name="connsiteY3" fmla="*/ 89454 h 92479"/>
                <a:gd name="connsiteX4" fmla="*/ 42800 w 86082"/>
                <a:gd name="connsiteY4" fmla="*/ 92476 h 92479"/>
                <a:gd name="connsiteX5" fmla="*/ 25612 w 86082"/>
                <a:gd name="connsiteY5" fmla="*/ 89454 h 92479"/>
                <a:gd name="connsiteX6" fmla="*/ 12050 w 86082"/>
                <a:gd name="connsiteY6" fmla="*/ 80485 h 92479"/>
                <a:gd name="connsiteX7" fmla="*/ 3158 w 86082"/>
                <a:gd name="connsiteY7" fmla="*/ 65967 h 92479"/>
                <a:gd name="connsiteX8" fmla="*/ 28 w 86082"/>
                <a:gd name="connsiteY8" fmla="*/ 46147 h 92479"/>
                <a:gd name="connsiteX9" fmla="*/ 5244 w 86082"/>
                <a:gd name="connsiteY9" fmla="*/ 20976 h 92479"/>
                <a:gd name="connsiteX10" fmla="*/ 20147 w 86082"/>
                <a:gd name="connsiteY10" fmla="*/ 5368 h 92479"/>
                <a:gd name="connsiteX11" fmla="*/ 43248 w 86082"/>
                <a:gd name="connsiteY11" fmla="*/ 17 h 92479"/>
                <a:gd name="connsiteX12" fmla="*/ 65354 w 86082"/>
                <a:gd name="connsiteY12" fmla="*/ 5368 h 92479"/>
                <a:gd name="connsiteX13" fmla="*/ 80257 w 86082"/>
                <a:gd name="connsiteY13" fmla="*/ 20976 h 92479"/>
                <a:gd name="connsiteX14" fmla="*/ 86070 w 86082"/>
                <a:gd name="connsiteY14" fmla="*/ 46147 h 92479"/>
                <a:gd name="connsiteX15" fmla="*/ 24718 w 86082"/>
                <a:gd name="connsiteY15" fmla="*/ 46147 h 92479"/>
                <a:gd name="connsiteX16" fmla="*/ 26606 w 86082"/>
                <a:gd name="connsiteY16" fmla="*/ 61012 h 92479"/>
                <a:gd name="connsiteX17" fmla="*/ 32567 w 86082"/>
                <a:gd name="connsiteY17" fmla="*/ 70030 h 92479"/>
                <a:gd name="connsiteX18" fmla="*/ 43148 w 86082"/>
                <a:gd name="connsiteY18" fmla="*/ 73053 h 92479"/>
                <a:gd name="connsiteX19" fmla="*/ 53581 w 86082"/>
                <a:gd name="connsiteY19" fmla="*/ 70030 h 92479"/>
                <a:gd name="connsiteX20" fmla="*/ 59442 w 86082"/>
                <a:gd name="connsiteY20" fmla="*/ 61012 h 92479"/>
                <a:gd name="connsiteX21" fmla="*/ 59442 w 86082"/>
                <a:gd name="connsiteY21" fmla="*/ 31580 h 92479"/>
                <a:gd name="connsiteX22" fmla="*/ 53531 w 86082"/>
                <a:gd name="connsiteY22" fmla="*/ 22809 h 92479"/>
                <a:gd name="connsiteX23" fmla="*/ 42950 w 86082"/>
                <a:gd name="connsiteY23" fmla="*/ 19836 h 92479"/>
                <a:gd name="connsiteX24" fmla="*/ 29040 w 86082"/>
                <a:gd name="connsiteY24" fmla="*/ 26476 h 92479"/>
                <a:gd name="connsiteX25" fmla="*/ 24718 w 86082"/>
                <a:gd name="connsiteY25" fmla="*/ 46147 h 92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082" h="92479">
                  <a:moveTo>
                    <a:pt x="86070" y="46147"/>
                  </a:moveTo>
                  <a:cubicBezTo>
                    <a:pt x="86189" y="52871"/>
                    <a:pt x="85180" y="59570"/>
                    <a:pt x="83089" y="65967"/>
                  </a:cubicBezTo>
                  <a:cubicBezTo>
                    <a:pt x="81286" y="71368"/>
                    <a:pt x="78340" y="76323"/>
                    <a:pt x="74445" y="80485"/>
                  </a:cubicBezTo>
                  <a:cubicBezTo>
                    <a:pt x="70630" y="84464"/>
                    <a:pt x="65955" y="87531"/>
                    <a:pt x="60784" y="89454"/>
                  </a:cubicBezTo>
                  <a:cubicBezTo>
                    <a:pt x="55021" y="91530"/>
                    <a:pt x="48926" y="92550"/>
                    <a:pt x="42800" y="92476"/>
                  </a:cubicBezTo>
                  <a:cubicBezTo>
                    <a:pt x="36934" y="92531"/>
                    <a:pt x="31106" y="91505"/>
                    <a:pt x="25612" y="89454"/>
                  </a:cubicBezTo>
                  <a:cubicBezTo>
                    <a:pt x="20485" y="87491"/>
                    <a:pt x="15855" y="84429"/>
                    <a:pt x="12050" y="80485"/>
                  </a:cubicBezTo>
                  <a:cubicBezTo>
                    <a:pt x="8096" y="76323"/>
                    <a:pt x="5070" y="71373"/>
                    <a:pt x="3158" y="65967"/>
                  </a:cubicBezTo>
                  <a:cubicBezTo>
                    <a:pt x="967" y="59590"/>
                    <a:pt x="-91" y="52886"/>
                    <a:pt x="28" y="46147"/>
                  </a:cubicBezTo>
                  <a:cubicBezTo>
                    <a:pt x="-250" y="37461"/>
                    <a:pt x="1538" y="28840"/>
                    <a:pt x="5244" y="20976"/>
                  </a:cubicBezTo>
                  <a:cubicBezTo>
                    <a:pt x="8483" y="14371"/>
                    <a:pt x="13689" y="8921"/>
                    <a:pt x="20147" y="5368"/>
                  </a:cubicBezTo>
                  <a:cubicBezTo>
                    <a:pt x="27261" y="1642"/>
                    <a:pt x="35215" y="-196"/>
                    <a:pt x="43248" y="17"/>
                  </a:cubicBezTo>
                  <a:cubicBezTo>
                    <a:pt x="50958" y="-132"/>
                    <a:pt x="58573" y="1711"/>
                    <a:pt x="65354" y="5368"/>
                  </a:cubicBezTo>
                  <a:cubicBezTo>
                    <a:pt x="71743" y="9010"/>
                    <a:pt x="76919" y="14436"/>
                    <a:pt x="80257" y="20976"/>
                  </a:cubicBezTo>
                  <a:cubicBezTo>
                    <a:pt x="84266" y="28755"/>
                    <a:pt x="86263" y="37407"/>
                    <a:pt x="86070" y="46147"/>
                  </a:cubicBezTo>
                  <a:close/>
                  <a:moveTo>
                    <a:pt x="24718" y="46147"/>
                  </a:moveTo>
                  <a:cubicBezTo>
                    <a:pt x="24594" y="51167"/>
                    <a:pt x="25230" y="56181"/>
                    <a:pt x="26606" y="61012"/>
                  </a:cubicBezTo>
                  <a:cubicBezTo>
                    <a:pt x="27599" y="64565"/>
                    <a:pt x="29686" y="67721"/>
                    <a:pt x="32567" y="70030"/>
                  </a:cubicBezTo>
                  <a:cubicBezTo>
                    <a:pt x="35662" y="72176"/>
                    <a:pt x="39383" y="73241"/>
                    <a:pt x="43148" y="73053"/>
                  </a:cubicBezTo>
                  <a:cubicBezTo>
                    <a:pt x="46864" y="73226"/>
                    <a:pt x="50535" y="72161"/>
                    <a:pt x="53581" y="70030"/>
                  </a:cubicBezTo>
                  <a:cubicBezTo>
                    <a:pt x="56447" y="67726"/>
                    <a:pt x="58504" y="64565"/>
                    <a:pt x="59442" y="61012"/>
                  </a:cubicBezTo>
                  <a:cubicBezTo>
                    <a:pt x="61961" y="51360"/>
                    <a:pt x="61961" y="41232"/>
                    <a:pt x="59442" y="31580"/>
                  </a:cubicBezTo>
                  <a:cubicBezTo>
                    <a:pt x="58474" y="28096"/>
                    <a:pt x="56397" y="25019"/>
                    <a:pt x="53531" y="22809"/>
                  </a:cubicBezTo>
                  <a:cubicBezTo>
                    <a:pt x="50421" y="20699"/>
                    <a:pt x="46705" y="19658"/>
                    <a:pt x="42950" y="19836"/>
                  </a:cubicBezTo>
                  <a:cubicBezTo>
                    <a:pt x="37455" y="19395"/>
                    <a:pt x="32145" y="21932"/>
                    <a:pt x="29040" y="26476"/>
                  </a:cubicBezTo>
                  <a:cubicBezTo>
                    <a:pt x="25786" y="32501"/>
                    <a:pt x="24291" y="39314"/>
                    <a:pt x="24718" y="46147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F50CD5-3282-AD92-9E88-EDA4DEE18B41}"/>
                </a:ext>
              </a:extLst>
            </p:cNvPr>
            <p:cNvSpPr/>
            <p:nvPr/>
          </p:nvSpPr>
          <p:spPr>
            <a:xfrm>
              <a:off x="10667263" y="6415296"/>
              <a:ext cx="57725" cy="90738"/>
            </a:xfrm>
            <a:custGeom>
              <a:avLst/>
              <a:gdLst>
                <a:gd name="connsiteX0" fmla="*/ 49529 w 57725"/>
                <a:gd name="connsiteY0" fmla="*/ 13 h 90738"/>
                <a:gd name="connsiteX1" fmla="*/ 53801 w 57725"/>
                <a:gd name="connsiteY1" fmla="*/ 13 h 90738"/>
                <a:gd name="connsiteX2" fmla="*/ 57725 w 57725"/>
                <a:gd name="connsiteY2" fmla="*/ 509 h 90738"/>
                <a:gd name="connsiteX3" fmla="*/ 55887 w 57725"/>
                <a:gd name="connsiteY3" fmla="*/ 23301 h 90738"/>
                <a:gd name="connsiteX4" fmla="*/ 52509 w 57725"/>
                <a:gd name="connsiteY4" fmla="*/ 22707 h 90738"/>
                <a:gd name="connsiteX5" fmla="*/ 48783 w 57725"/>
                <a:gd name="connsiteY5" fmla="*/ 22707 h 90738"/>
                <a:gd name="connsiteX6" fmla="*/ 39692 w 57725"/>
                <a:gd name="connsiteY6" fmla="*/ 23896 h 90738"/>
                <a:gd name="connsiteX7" fmla="*/ 31744 w 57725"/>
                <a:gd name="connsiteY7" fmla="*/ 27761 h 90738"/>
                <a:gd name="connsiteX8" fmla="*/ 26230 w 57725"/>
                <a:gd name="connsiteY8" fmla="*/ 34797 h 90738"/>
                <a:gd name="connsiteX9" fmla="*/ 24243 w 57725"/>
                <a:gd name="connsiteY9" fmla="*/ 45400 h 90738"/>
                <a:gd name="connsiteX10" fmla="*/ 24243 w 57725"/>
                <a:gd name="connsiteY10" fmla="*/ 90738 h 90738"/>
                <a:gd name="connsiteX11" fmla="*/ 0 w 57725"/>
                <a:gd name="connsiteY11" fmla="*/ 90738 h 90738"/>
                <a:gd name="connsiteX12" fmla="*/ 0 w 57725"/>
                <a:gd name="connsiteY12" fmla="*/ 1549 h 90738"/>
                <a:gd name="connsiteX13" fmla="*/ 18331 w 57725"/>
                <a:gd name="connsiteY13" fmla="*/ 1549 h 90738"/>
                <a:gd name="connsiteX14" fmla="*/ 21908 w 57725"/>
                <a:gd name="connsiteY14" fmla="*/ 16414 h 90738"/>
                <a:gd name="connsiteX15" fmla="*/ 23100 w 57725"/>
                <a:gd name="connsiteY15" fmla="*/ 16414 h 90738"/>
                <a:gd name="connsiteX16" fmla="*/ 29658 w 57725"/>
                <a:gd name="connsiteY16" fmla="*/ 8090 h 90738"/>
                <a:gd name="connsiteX17" fmla="*/ 38649 w 57725"/>
                <a:gd name="connsiteY17" fmla="*/ 2045 h 90738"/>
                <a:gd name="connsiteX18" fmla="*/ 49529 w 57725"/>
                <a:gd name="connsiteY18" fmla="*/ 13 h 9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725" h="90738">
                  <a:moveTo>
                    <a:pt x="49529" y="13"/>
                  </a:moveTo>
                  <a:cubicBezTo>
                    <a:pt x="50770" y="13"/>
                    <a:pt x="52211" y="13"/>
                    <a:pt x="53801" y="13"/>
                  </a:cubicBezTo>
                  <a:cubicBezTo>
                    <a:pt x="55117" y="112"/>
                    <a:pt x="56424" y="276"/>
                    <a:pt x="57725" y="509"/>
                  </a:cubicBezTo>
                  <a:lnTo>
                    <a:pt x="55887" y="23301"/>
                  </a:lnTo>
                  <a:cubicBezTo>
                    <a:pt x="54784" y="22994"/>
                    <a:pt x="53652" y="22796"/>
                    <a:pt x="52509" y="22707"/>
                  </a:cubicBezTo>
                  <a:cubicBezTo>
                    <a:pt x="51267" y="22642"/>
                    <a:pt x="50025" y="22642"/>
                    <a:pt x="48783" y="22707"/>
                  </a:cubicBezTo>
                  <a:cubicBezTo>
                    <a:pt x="45713" y="22702"/>
                    <a:pt x="42658" y="23103"/>
                    <a:pt x="39692" y="23896"/>
                  </a:cubicBezTo>
                  <a:cubicBezTo>
                    <a:pt x="36811" y="24644"/>
                    <a:pt x="34109" y="25957"/>
                    <a:pt x="31744" y="27761"/>
                  </a:cubicBezTo>
                  <a:cubicBezTo>
                    <a:pt x="29374" y="29639"/>
                    <a:pt x="27487" y="32052"/>
                    <a:pt x="26230" y="34797"/>
                  </a:cubicBezTo>
                  <a:cubicBezTo>
                    <a:pt x="24794" y="38141"/>
                    <a:pt x="24119" y="41763"/>
                    <a:pt x="24243" y="45400"/>
                  </a:cubicBezTo>
                  <a:lnTo>
                    <a:pt x="24243" y="90738"/>
                  </a:lnTo>
                  <a:lnTo>
                    <a:pt x="0" y="90738"/>
                  </a:lnTo>
                  <a:lnTo>
                    <a:pt x="0" y="1549"/>
                  </a:lnTo>
                  <a:lnTo>
                    <a:pt x="18331" y="1549"/>
                  </a:lnTo>
                  <a:lnTo>
                    <a:pt x="21908" y="16414"/>
                  </a:lnTo>
                  <a:lnTo>
                    <a:pt x="23100" y="16414"/>
                  </a:lnTo>
                  <a:cubicBezTo>
                    <a:pt x="24878" y="13342"/>
                    <a:pt x="27084" y="10537"/>
                    <a:pt x="29658" y="8090"/>
                  </a:cubicBezTo>
                  <a:cubicBezTo>
                    <a:pt x="32271" y="5563"/>
                    <a:pt x="35316" y="3511"/>
                    <a:pt x="38649" y="2045"/>
                  </a:cubicBezTo>
                  <a:cubicBezTo>
                    <a:pt x="42087" y="588"/>
                    <a:pt x="45798" y="-106"/>
                    <a:pt x="49529" y="13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66E31D-1676-8993-47F8-51CE7B3D3F31}"/>
                </a:ext>
              </a:extLst>
            </p:cNvPr>
            <p:cNvSpPr/>
            <p:nvPr/>
          </p:nvSpPr>
          <p:spPr>
            <a:xfrm>
              <a:off x="10731591" y="6415302"/>
              <a:ext cx="81987" cy="92726"/>
            </a:xfrm>
            <a:custGeom>
              <a:avLst/>
              <a:gdLst>
                <a:gd name="connsiteX0" fmla="*/ 42081 w 81987"/>
                <a:gd name="connsiteY0" fmla="*/ 8 h 92726"/>
                <a:gd name="connsiteX1" fmla="*/ 63244 w 81987"/>
                <a:gd name="connsiteY1" fmla="*/ 4963 h 92726"/>
                <a:gd name="connsiteX2" fmla="*/ 77005 w 81987"/>
                <a:gd name="connsiteY2" fmla="*/ 18688 h 92726"/>
                <a:gd name="connsiteX3" fmla="*/ 81972 w 81987"/>
                <a:gd name="connsiteY3" fmla="*/ 40688 h 92726"/>
                <a:gd name="connsiteX4" fmla="*/ 81972 w 81987"/>
                <a:gd name="connsiteY4" fmla="*/ 52431 h 92726"/>
                <a:gd name="connsiteX5" fmla="*/ 24595 w 81987"/>
                <a:gd name="connsiteY5" fmla="*/ 52431 h 92726"/>
                <a:gd name="connsiteX6" fmla="*/ 30755 w 81987"/>
                <a:gd name="connsiteY6" fmla="*/ 68584 h 92726"/>
                <a:gd name="connsiteX7" fmla="*/ 46751 w 81987"/>
                <a:gd name="connsiteY7" fmla="*/ 74431 h 92726"/>
                <a:gd name="connsiteX8" fmla="*/ 62300 w 81987"/>
                <a:gd name="connsiteY8" fmla="*/ 72697 h 92726"/>
                <a:gd name="connsiteX9" fmla="*/ 76856 w 81987"/>
                <a:gd name="connsiteY9" fmla="*/ 67445 h 92726"/>
                <a:gd name="connsiteX10" fmla="*/ 76856 w 81987"/>
                <a:gd name="connsiteY10" fmla="*/ 86224 h 92726"/>
                <a:gd name="connsiteX11" fmla="*/ 63045 w 81987"/>
                <a:gd name="connsiteY11" fmla="*/ 91179 h 92726"/>
                <a:gd name="connsiteX12" fmla="*/ 45658 w 81987"/>
                <a:gd name="connsiteY12" fmla="*/ 92715 h 92726"/>
                <a:gd name="connsiteX13" fmla="*/ 22011 w 81987"/>
                <a:gd name="connsiteY13" fmla="*/ 87760 h 92726"/>
                <a:gd name="connsiteX14" fmla="*/ 5916 w 81987"/>
                <a:gd name="connsiteY14" fmla="*/ 72895 h 92726"/>
                <a:gd name="connsiteX15" fmla="*/ 54 w 81987"/>
                <a:gd name="connsiteY15" fmla="*/ 47427 h 92726"/>
                <a:gd name="connsiteX16" fmla="*/ 5320 w 81987"/>
                <a:gd name="connsiteY16" fmla="*/ 20868 h 92726"/>
                <a:gd name="connsiteX17" fmla="*/ 20223 w 81987"/>
                <a:gd name="connsiteY17" fmla="*/ 5260 h 92726"/>
                <a:gd name="connsiteX18" fmla="*/ 42081 w 81987"/>
                <a:gd name="connsiteY18" fmla="*/ 8 h 92726"/>
                <a:gd name="connsiteX19" fmla="*/ 42081 w 81987"/>
                <a:gd name="connsiteY19" fmla="*/ 17301 h 92726"/>
                <a:gd name="connsiteX20" fmla="*/ 30357 w 81987"/>
                <a:gd name="connsiteY20" fmla="*/ 21810 h 92726"/>
                <a:gd name="connsiteX21" fmla="*/ 24992 w 81987"/>
                <a:gd name="connsiteY21" fmla="*/ 36080 h 92726"/>
                <a:gd name="connsiteX22" fmla="*/ 58972 w 81987"/>
                <a:gd name="connsiteY22" fmla="*/ 36080 h 92726"/>
                <a:gd name="connsiteX23" fmla="*/ 57034 w 81987"/>
                <a:gd name="connsiteY23" fmla="*/ 26467 h 92726"/>
                <a:gd name="connsiteX24" fmla="*/ 51470 w 81987"/>
                <a:gd name="connsiteY24" fmla="*/ 19778 h 92726"/>
                <a:gd name="connsiteX25" fmla="*/ 42230 w 81987"/>
                <a:gd name="connsiteY25" fmla="*/ 17301 h 9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1987" h="92726">
                  <a:moveTo>
                    <a:pt x="42081" y="8"/>
                  </a:moveTo>
                  <a:cubicBezTo>
                    <a:pt x="49438" y="-131"/>
                    <a:pt x="56716" y="1574"/>
                    <a:pt x="63244" y="4963"/>
                  </a:cubicBezTo>
                  <a:cubicBezTo>
                    <a:pt x="69126" y="8030"/>
                    <a:pt x="73929" y="12821"/>
                    <a:pt x="77005" y="18688"/>
                  </a:cubicBezTo>
                  <a:cubicBezTo>
                    <a:pt x="80467" y="25496"/>
                    <a:pt x="82171" y="33057"/>
                    <a:pt x="81972" y="40688"/>
                  </a:cubicBezTo>
                  <a:lnTo>
                    <a:pt x="81972" y="52431"/>
                  </a:lnTo>
                  <a:lnTo>
                    <a:pt x="24595" y="52431"/>
                  </a:lnTo>
                  <a:cubicBezTo>
                    <a:pt x="24505" y="58402"/>
                    <a:pt x="26711" y="64184"/>
                    <a:pt x="30755" y="68584"/>
                  </a:cubicBezTo>
                  <a:cubicBezTo>
                    <a:pt x="35037" y="72672"/>
                    <a:pt x="40834" y="74793"/>
                    <a:pt x="46751" y="74431"/>
                  </a:cubicBezTo>
                  <a:cubicBezTo>
                    <a:pt x="51987" y="74471"/>
                    <a:pt x="57203" y="73891"/>
                    <a:pt x="62300" y="72697"/>
                  </a:cubicBezTo>
                  <a:cubicBezTo>
                    <a:pt x="67308" y="71409"/>
                    <a:pt x="72181" y="69650"/>
                    <a:pt x="76856" y="67445"/>
                  </a:cubicBezTo>
                  <a:lnTo>
                    <a:pt x="76856" y="86224"/>
                  </a:lnTo>
                  <a:cubicBezTo>
                    <a:pt x="72484" y="88464"/>
                    <a:pt x="67844" y="90128"/>
                    <a:pt x="63045" y="91179"/>
                  </a:cubicBezTo>
                  <a:cubicBezTo>
                    <a:pt x="57317" y="92299"/>
                    <a:pt x="51490" y="92814"/>
                    <a:pt x="45658" y="92715"/>
                  </a:cubicBezTo>
                  <a:cubicBezTo>
                    <a:pt x="37501" y="92888"/>
                    <a:pt x="29408" y="91194"/>
                    <a:pt x="22011" y="87760"/>
                  </a:cubicBezTo>
                  <a:cubicBezTo>
                    <a:pt x="15231" y="84594"/>
                    <a:pt x="9602" y="79396"/>
                    <a:pt x="5916" y="72895"/>
                  </a:cubicBezTo>
                  <a:cubicBezTo>
                    <a:pt x="1733" y="65071"/>
                    <a:pt x="-289" y="56286"/>
                    <a:pt x="54" y="47427"/>
                  </a:cubicBezTo>
                  <a:cubicBezTo>
                    <a:pt x="-343" y="38280"/>
                    <a:pt x="1460" y="29173"/>
                    <a:pt x="5320" y="20868"/>
                  </a:cubicBezTo>
                  <a:cubicBezTo>
                    <a:pt x="8554" y="14258"/>
                    <a:pt x="13760" y="8808"/>
                    <a:pt x="20223" y="5260"/>
                  </a:cubicBezTo>
                  <a:cubicBezTo>
                    <a:pt x="26939" y="1683"/>
                    <a:pt x="34466" y="-126"/>
                    <a:pt x="42081" y="8"/>
                  </a:cubicBezTo>
                  <a:close/>
                  <a:moveTo>
                    <a:pt x="42081" y="17301"/>
                  </a:moveTo>
                  <a:cubicBezTo>
                    <a:pt x="37719" y="17152"/>
                    <a:pt x="33487" y="18777"/>
                    <a:pt x="30357" y="21810"/>
                  </a:cubicBezTo>
                  <a:cubicBezTo>
                    <a:pt x="26905" y="25764"/>
                    <a:pt x="24997" y="30832"/>
                    <a:pt x="24992" y="36080"/>
                  </a:cubicBezTo>
                  <a:lnTo>
                    <a:pt x="58972" y="36080"/>
                  </a:lnTo>
                  <a:cubicBezTo>
                    <a:pt x="58986" y="32780"/>
                    <a:pt x="58331" y="29505"/>
                    <a:pt x="57034" y="26467"/>
                  </a:cubicBezTo>
                  <a:cubicBezTo>
                    <a:pt x="55887" y="23732"/>
                    <a:pt x="53949" y="21403"/>
                    <a:pt x="51470" y="19778"/>
                  </a:cubicBezTo>
                  <a:cubicBezTo>
                    <a:pt x="48713" y="18039"/>
                    <a:pt x="45489" y="17172"/>
                    <a:pt x="42230" y="17301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09BCEDF-912C-C710-A9FB-3B838FEE896A}"/>
                </a:ext>
              </a:extLst>
            </p:cNvPr>
            <p:cNvSpPr/>
            <p:nvPr/>
          </p:nvSpPr>
          <p:spPr>
            <a:xfrm>
              <a:off x="10823041" y="6415065"/>
              <a:ext cx="79380" cy="92661"/>
            </a:xfrm>
            <a:custGeom>
              <a:avLst/>
              <a:gdLst>
                <a:gd name="connsiteX0" fmla="*/ 42386 w 79380"/>
                <a:gd name="connsiteY0" fmla="*/ 96 h 92661"/>
                <a:gd name="connsiteX1" fmla="*/ 69758 w 79380"/>
                <a:gd name="connsiteY1" fmla="*/ 7875 h 92661"/>
                <a:gd name="connsiteX2" fmla="*/ 79296 w 79380"/>
                <a:gd name="connsiteY2" fmla="*/ 31609 h 92661"/>
                <a:gd name="connsiteX3" fmla="*/ 79296 w 79380"/>
                <a:gd name="connsiteY3" fmla="*/ 91069 h 92661"/>
                <a:gd name="connsiteX4" fmla="*/ 62406 w 79380"/>
                <a:gd name="connsiteY4" fmla="*/ 91069 h 92661"/>
                <a:gd name="connsiteX5" fmla="*/ 57687 w 79380"/>
                <a:gd name="connsiteY5" fmla="*/ 78929 h 92661"/>
                <a:gd name="connsiteX6" fmla="*/ 57041 w 79380"/>
                <a:gd name="connsiteY6" fmla="*/ 78929 h 92661"/>
                <a:gd name="connsiteX7" fmla="*/ 49291 w 79380"/>
                <a:gd name="connsiteY7" fmla="*/ 86758 h 92661"/>
                <a:gd name="connsiteX8" fmla="*/ 40150 w 79380"/>
                <a:gd name="connsiteY8" fmla="*/ 91217 h 92661"/>
                <a:gd name="connsiteX9" fmla="*/ 27632 w 79380"/>
                <a:gd name="connsiteY9" fmla="*/ 92654 h 92661"/>
                <a:gd name="connsiteX10" fmla="*/ 13523 w 79380"/>
                <a:gd name="connsiteY10" fmla="*/ 89632 h 92661"/>
                <a:gd name="connsiteX11" fmla="*/ 3588 w 79380"/>
                <a:gd name="connsiteY11" fmla="*/ 80316 h 92661"/>
                <a:gd name="connsiteX12" fmla="*/ 61 w 79380"/>
                <a:gd name="connsiteY12" fmla="*/ 64461 h 92661"/>
                <a:gd name="connsiteX13" fmla="*/ 9996 w 79380"/>
                <a:gd name="connsiteY13" fmla="*/ 43551 h 92661"/>
                <a:gd name="connsiteX14" fmla="*/ 39803 w 79380"/>
                <a:gd name="connsiteY14" fmla="*/ 36118 h 92661"/>
                <a:gd name="connsiteX15" fmla="*/ 55203 w 79380"/>
                <a:gd name="connsiteY15" fmla="*/ 35623 h 92661"/>
                <a:gd name="connsiteX16" fmla="*/ 55203 w 79380"/>
                <a:gd name="connsiteY16" fmla="*/ 31708 h 92661"/>
                <a:gd name="connsiteX17" fmla="*/ 51527 w 79380"/>
                <a:gd name="connsiteY17" fmla="*/ 21452 h 92661"/>
                <a:gd name="connsiteX18" fmla="*/ 41591 w 79380"/>
                <a:gd name="connsiteY18" fmla="*/ 18181 h 92661"/>
                <a:gd name="connsiteX19" fmla="*/ 28973 w 79380"/>
                <a:gd name="connsiteY19" fmla="*/ 20015 h 92661"/>
                <a:gd name="connsiteX20" fmla="*/ 16553 w 79380"/>
                <a:gd name="connsiteY20" fmla="*/ 24623 h 92661"/>
                <a:gd name="connsiteX21" fmla="*/ 8555 w 79380"/>
                <a:gd name="connsiteY21" fmla="*/ 8222 h 92661"/>
                <a:gd name="connsiteX22" fmla="*/ 24402 w 79380"/>
                <a:gd name="connsiteY22" fmla="*/ 2325 h 92661"/>
                <a:gd name="connsiteX23" fmla="*/ 42386 w 79380"/>
                <a:gd name="connsiteY23" fmla="*/ 96 h 92661"/>
                <a:gd name="connsiteX24" fmla="*/ 55252 w 79380"/>
                <a:gd name="connsiteY24" fmla="*/ 49645 h 92661"/>
                <a:gd name="connsiteX25" fmla="*/ 45863 w 79380"/>
                <a:gd name="connsiteY25" fmla="*/ 49992 h 92661"/>
                <a:gd name="connsiteX26" fmla="*/ 29569 w 79380"/>
                <a:gd name="connsiteY26" fmla="*/ 54204 h 92661"/>
                <a:gd name="connsiteX27" fmla="*/ 24999 w 79380"/>
                <a:gd name="connsiteY27" fmla="*/ 64461 h 92661"/>
                <a:gd name="connsiteX28" fmla="*/ 28228 w 79380"/>
                <a:gd name="connsiteY28" fmla="*/ 72389 h 92661"/>
                <a:gd name="connsiteX29" fmla="*/ 36723 w 79380"/>
                <a:gd name="connsiteY29" fmla="*/ 74717 h 92661"/>
                <a:gd name="connsiteX30" fmla="*/ 49887 w 79380"/>
                <a:gd name="connsiteY30" fmla="*/ 70109 h 92661"/>
                <a:gd name="connsiteX31" fmla="*/ 55252 w 79380"/>
                <a:gd name="connsiteY31" fmla="*/ 56979 h 9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380" h="92661">
                  <a:moveTo>
                    <a:pt x="42386" y="96"/>
                  </a:moveTo>
                  <a:cubicBezTo>
                    <a:pt x="52137" y="-563"/>
                    <a:pt x="61815" y="2192"/>
                    <a:pt x="69758" y="7875"/>
                  </a:cubicBezTo>
                  <a:cubicBezTo>
                    <a:pt x="76460" y="13880"/>
                    <a:pt x="79982" y="22651"/>
                    <a:pt x="79296" y="31609"/>
                  </a:cubicBezTo>
                  <a:lnTo>
                    <a:pt x="79296" y="91069"/>
                  </a:lnTo>
                  <a:lnTo>
                    <a:pt x="62406" y="91069"/>
                  </a:lnTo>
                  <a:lnTo>
                    <a:pt x="57687" y="78929"/>
                  </a:lnTo>
                  <a:lnTo>
                    <a:pt x="57041" y="78929"/>
                  </a:lnTo>
                  <a:cubicBezTo>
                    <a:pt x="54790" y="81847"/>
                    <a:pt x="52187" y="84479"/>
                    <a:pt x="49291" y="86758"/>
                  </a:cubicBezTo>
                  <a:cubicBezTo>
                    <a:pt x="46564" y="88824"/>
                    <a:pt x="43459" y="90340"/>
                    <a:pt x="40150" y="91217"/>
                  </a:cubicBezTo>
                  <a:cubicBezTo>
                    <a:pt x="36062" y="92248"/>
                    <a:pt x="31849" y="92728"/>
                    <a:pt x="27632" y="92654"/>
                  </a:cubicBezTo>
                  <a:cubicBezTo>
                    <a:pt x="22758" y="92719"/>
                    <a:pt x="17939" y="91688"/>
                    <a:pt x="13523" y="89632"/>
                  </a:cubicBezTo>
                  <a:cubicBezTo>
                    <a:pt x="9315" y="87635"/>
                    <a:pt x="5843" y="84379"/>
                    <a:pt x="3588" y="80316"/>
                  </a:cubicBezTo>
                  <a:cubicBezTo>
                    <a:pt x="1069" y="75421"/>
                    <a:pt x="-143" y="69960"/>
                    <a:pt x="61" y="64461"/>
                  </a:cubicBezTo>
                  <a:cubicBezTo>
                    <a:pt x="-531" y="56235"/>
                    <a:pt x="3240" y="48303"/>
                    <a:pt x="9996" y="43551"/>
                  </a:cubicBezTo>
                  <a:cubicBezTo>
                    <a:pt x="19057" y="38388"/>
                    <a:pt x="29370" y="35816"/>
                    <a:pt x="39803" y="36118"/>
                  </a:cubicBezTo>
                  <a:lnTo>
                    <a:pt x="55203" y="35623"/>
                  </a:lnTo>
                  <a:lnTo>
                    <a:pt x="55203" y="31708"/>
                  </a:lnTo>
                  <a:cubicBezTo>
                    <a:pt x="55526" y="27918"/>
                    <a:pt x="54184" y="24177"/>
                    <a:pt x="51527" y="21452"/>
                  </a:cubicBezTo>
                  <a:cubicBezTo>
                    <a:pt x="48735" y="19177"/>
                    <a:pt x="45193" y="18008"/>
                    <a:pt x="41591" y="18181"/>
                  </a:cubicBezTo>
                  <a:cubicBezTo>
                    <a:pt x="37319" y="18167"/>
                    <a:pt x="33066" y="18786"/>
                    <a:pt x="28973" y="20015"/>
                  </a:cubicBezTo>
                  <a:cubicBezTo>
                    <a:pt x="24735" y="21278"/>
                    <a:pt x="20587" y="22819"/>
                    <a:pt x="16553" y="24623"/>
                  </a:cubicBezTo>
                  <a:lnTo>
                    <a:pt x="8555" y="8222"/>
                  </a:lnTo>
                  <a:cubicBezTo>
                    <a:pt x="13578" y="5621"/>
                    <a:pt x="18898" y="3639"/>
                    <a:pt x="24402" y="2325"/>
                  </a:cubicBezTo>
                  <a:cubicBezTo>
                    <a:pt x="30284" y="864"/>
                    <a:pt x="36325" y="116"/>
                    <a:pt x="42386" y="96"/>
                  </a:cubicBezTo>
                  <a:close/>
                  <a:moveTo>
                    <a:pt x="55252" y="49645"/>
                  </a:moveTo>
                  <a:lnTo>
                    <a:pt x="45863" y="49992"/>
                  </a:lnTo>
                  <a:cubicBezTo>
                    <a:pt x="40116" y="49581"/>
                    <a:pt x="34393" y="51057"/>
                    <a:pt x="29569" y="54204"/>
                  </a:cubicBezTo>
                  <a:cubicBezTo>
                    <a:pt x="26529" y="56726"/>
                    <a:pt x="24840" y="60516"/>
                    <a:pt x="24999" y="64461"/>
                  </a:cubicBezTo>
                  <a:cubicBezTo>
                    <a:pt x="24706" y="67473"/>
                    <a:pt x="25913" y="70436"/>
                    <a:pt x="28228" y="72389"/>
                  </a:cubicBezTo>
                  <a:cubicBezTo>
                    <a:pt x="30736" y="74048"/>
                    <a:pt x="33712" y="74866"/>
                    <a:pt x="36723" y="74717"/>
                  </a:cubicBezTo>
                  <a:cubicBezTo>
                    <a:pt x="41531" y="74861"/>
                    <a:pt x="46221" y="73216"/>
                    <a:pt x="49887" y="70109"/>
                  </a:cubicBezTo>
                  <a:cubicBezTo>
                    <a:pt x="53583" y="66775"/>
                    <a:pt x="55560" y="61943"/>
                    <a:pt x="55252" y="56979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6A44A83-ED60-0E53-B8C1-06FFAFD334DC}"/>
                </a:ext>
              </a:extLst>
            </p:cNvPr>
            <p:cNvSpPr/>
            <p:nvPr/>
          </p:nvSpPr>
          <p:spPr>
            <a:xfrm>
              <a:off x="10999556" y="6415295"/>
              <a:ext cx="57725" cy="90739"/>
            </a:xfrm>
            <a:custGeom>
              <a:avLst/>
              <a:gdLst>
                <a:gd name="connsiteX0" fmla="*/ 49529 w 57725"/>
                <a:gd name="connsiteY0" fmla="*/ 14 h 90739"/>
                <a:gd name="connsiteX1" fmla="*/ 53801 w 57725"/>
                <a:gd name="connsiteY1" fmla="*/ 14 h 90739"/>
                <a:gd name="connsiteX2" fmla="*/ 57725 w 57725"/>
                <a:gd name="connsiteY2" fmla="*/ 510 h 90739"/>
                <a:gd name="connsiteX3" fmla="*/ 55887 w 57725"/>
                <a:gd name="connsiteY3" fmla="*/ 23302 h 90739"/>
                <a:gd name="connsiteX4" fmla="*/ 52509 w 57725"/>
                <a:gd name="connsiteY4" fmla="*/ 22708 h 90739"/>
                <a:gd name="connsiteX5" fmla="*/ 48734 w 57725"/>
                <a:gd name="connsiteY5" fmla="*/ 22708 h 90739"/>
                <a:gd name="connsiteX6" fmla="*/ 39643 w 57725"/>
                <a:gd name="connsiteY6" fmla="*/ 23897 h 90739"/>
                <a:gd name="connsiteX7" fmla="*/ 31744 w 57725"/>
                <a:gd name="connsiteY7" fmla="*/ 27762 h 90739"/>
                <a:gd name="connsiteX8" fmla="*/ 26230 w 57725"/>
                <a:gd name="connsiteY8" fmla="*/ 34798 h 90739"/>
                <a:gd name="connsiteX9" fmla="*/ 24193 w 57725"/>
                <a:gd name="connsiteY9" fmla="*/ 45401 h 90739"/>
                <a:gd name="connsiteX10" fmla="*/ 24193 w 57725"/>
                <a:gd name="connsiteY10" fmla="*/ 90739 h 90739"/>
                <a:gd name="connsiteX11" fmla="*/ 0 w 57725"/>
                <a:gd name="connsiteY11" fmla="*/ 90739 h 90739"/>
                <a:gd name="connsiteX12" fmla="*/ 0 w 57725"/>
                <a:gd name="connsiteY12" fmla="*/ 1550 h 90739"/>
                <a:gd name="connsiteX13" fmla="*/ 18331 w 57725"/>
                <a:gd name="connsiteY13" fmla="*/ 1550 h 90739"/>
                <a:gd name="connsiteX14" fmla="*/ 21908 w 57725"/>
                <a:gd name="connsiteY14" fmla="*/ 16415 h 90739"/>
                <a:gd name="connsiteX15" fmla="*/ 23100 w 57725"/>
                <a:gd name="connsiteY15" fmla="*/ 16415 h 90739"/>
                <a:gd name="connsiteX16" fmla="*/ 29658 w 57725"/>
                <a:gd name="connsiteY16" fmla="*/ 8091 h 90739"/>
                <a:gd name="connsiteX17" fmla="*/ 38649 w 57725"/>
                <a:gd name="connsiteY17" fmla="*/ 2046 h 90739"/>
                <a:gd name="connsiteX18" fmla="*/ 49529 w 57725"/>
                <a:gd name="connsiteY18" fmla="*/ 14 h 9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7725" h="90739">
                  <a:moveTo>
                    <a:pt x="49529" y="14"/>
                  </a:moveTo>
                  <a:cubicBezTo>
                    <a:pt x="50770" y="14"/>
                    <a:pt x="52161" y="14"/>
                    <a:pt x="53801" y="14"/>
                  </a:cubicBezTo>
                  <a:cubicBezTo>
                    <a:pt x="55440" y="14"/>
                    <a:pt x="56732" y="311"/>
                    <a:pt x="57725" y="510"/>
                  </a:cubicBezTo>
                  <a:lnTo>
                    <a:pt x="55887" y="23302"/>
                  </a:lnTo>
                  <a:cubicBezTo>
                    <a:pt x="54784" y="22995"/>
                    <a:pt x="53652" y="22797"/>
                    <a:pt x="52509" y="22708"/>
                  </a:cubicBezTo>
                  <a:cubicBezTo>
                    <a:pt x="51252" y="22643"/>
                    <a:pt x="49990" y="22643"/>
                    <a:pt x="48734" y="22708"/>
                  </a:cubicBezTo>
                  <a:cubicBezTo>
                    <a:pt x="45664" y="22703"/>
                    <a:pt x="42608" y="23104"/>
                    <a:pt x="39643" y="23897"/>
                  </a:cubicBezTo>
                  <a:cubicBezTo>
                    <a:pt x="36781" y="24655"/>
                    <a:pt x="34099" y="25968"/>
                    <a:pt x="31744" y="27762"/>
                  </a:cubicBezTo>
                  <a:cubicBezTo>
                    <a:pt x="29349" y="29615"/>
                    <a:pt x="27452" y="32033"/>
                    <a:pt x="26230" y="34798"/>
                  </a:cubicBezTo>
                  <a:cubicBezTo>
                    <a:pt x="24779" y="38142"/>
                    <a:pt x="24084" y="41759"/>
                    <a:pt x="24193" y="45401"/>
                  </a:cubicBezTo>
                  <a:lnTo>
                    <a:pt x="24193" y="90739"/>
                  </a:lnTo>
                  <a:lnTo>
                    <a:pt x="0" y="90739"/>
                  </a:lnTo>
                  <a:lnTo>
                    <a:pt x="0" y="1550"/>
                  </a:lnTo>
                  <a:lnTo>
                    <a:pt x="18331" y="1550"/>
                  </a:lnTo>
                  <a:lnTo>
                    <a:pt x="21908" y="16415"/>
                  </a:lnTo>
                  <a:lnTo>
                    <a:pt x="23100" y="16415"/>
                  </a:lnTo>
                  <a:cubicBezTo>
                    <a:pt x="24878" y="13343"/>
                    <a:pt x="27084" y="10538"/>
                    <a:pt x="29658" y="8091"/>
                  </a:cubicBezTo>
                  <a:cubicBezTo>
                    <a:pt x="32270" y="5564"/>
                    <a:pt x="35316" y="3512"/>
                    <a:pt x="38649" y="2046"/>
                  </a:cubicBezTo>
                  <a:cubicBezTo>
                    <a:pt x="42082" y="584"/>
                    <a:pt x="45798" y="-110"/>
                    <a:pt x="49529" y="14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0E4B2C-3B81-5D06-0636-02731C7D9716}"/>
                </a:ext>
              </a:extLst>
            </p:cNvPr>
            <p:cNvSpPr/>
            <p:nvPr/>
          </p:nvSpPr>
          <p:spPr>
            <a:xfrm>
              <a:off x="11068822" y="6416994"/>
              <a:ext cx="81952" cy="90783"/>
            </a:xfrm>
            <a:custGeom>
              <a:avLst/>
              <a:gdLst>
                <a:gd name="connsiteX0" fmla="*/ 81953 w 81952"/>
                <a:gd name="connsiteY0" fmla="*/ 0 h 90783"/>
                <a:gd name="connsiteX1" fmla="*/ 81953 w 81952"/>
                <a:gd name="connsiteY1" fmla="*/ 89189 h 90783"/>
                <a:gd name="connsiteX2" fmla="*/ 63374 w 81952"/>
                <a:gd name="connsiteY2" fmla="*/ 89189 h 90783"/>
                <a:gd name="connsiteX3" fmla="*/ 60144 w 81952"/>
                <a:gd name="connsiteY3" fmla="*/ 77793 h 90783"/>
                <a:gd name="connsiteX4" fmla="*/ 58853 w 81952"/>
                <a:gd name="connsiteY4" fmla="*/ 77793 h 90783"/>
                <a:gd name="connsiteX5" fmla="*/ 51699 w 81952"/>
                <a:gd name="connsiteY5" fmla="*/ 85176 h 90783"/>
                <a:gd name="connsiteX6" fmla="*/ 42261 w 81952"/>
                <a:gd name="connsiteY6" fmla="*/ 89387 h 90783"/>
                <a:gd name="connsiteX7" fmla="*/ 31530 w 81952"/>
                <a:gd name="connsiteY7" fmla="*/ 90775 h 90783"/>
                <a:gd name="connsiteX8" fmla="*/ 14938 w 81952"/>
                <a:gd name="connsiteY8" fmla="*/ 87405 h 90783"/>
                <a:gd name="connsiteX9" fmla="*/ 3959 w 81952"/>
                <a:gd name="connsiteY9" fmla="*/ 76851 h 90783"/>
                <a:gd name="connsiteX10" fmla="*/ 35 w 81952"/>
                <a:gd name="connsiteY10" fmla="*/ 58171 h 90783"/>
                <a:gd name="connsiteX11" fmla="*/ 35 w 81952"/>
                <a:gd name="connsiteY11" fmla="*/ 0 h 90783"/>
                <a:gd name="connsiteX12" fmla="*/ 24228 w 81952"/>
                <a:gd name="connsiteY12" fmla="*/ 0 h 90783"/>
                <a:gd name="connsiteX13" fmla="*/ 24228 w 81952"/>
                <a:gd name="connsiteY13" fmla="*/ 51977 h 90783"/>
                <a:gd name="connsiteX14" fmla="*/ 27655 w 81952"/>
                <a:gd name="connsiteY14" fmla="*/ 66396 h 90783"/>
                <a:gd name="connsiteX15" fmla="*/ 38535 w 81952"/>
                <a:gd name="connsiteY15" fmla="*/ 71351 h 90783"/>
                <a:gd name="connsiteX16" fmla="*/ 50159 w 81952"/>
                <a:gd name="connsiteY16" fmla="*/ 67982 h 90783"/>
                <a:gd name="connsiteX17" fmla="*/ 56071 w 81952"/>
                <a:gd name="connsiteY17" fmla="*/ 58072 h 90783"/>
                <a:gd name="connsiteX18" fmla="*/ 57760 w 81952"/>
                <a:gd name="connsiteY18" fmla="*/ 42018 h 90783"/>
                <a:gd name="connsiteX19" fmla="*/ 57760 w 81952"/>
                <a:gd name="connsiteY19" fmla="*/ 149 h 9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1952" h="90783">
                  <a:moveTo>
                    <a:pt x="81953" y="0"/>
                  </a:moveTo>
                  <a:lnTo>
                    <a:pt x="81953" y="89189"/>
                  </a:lnTo>
                  <a:lnTo>
                    <a:pt x="63374" y="89189"/>
                  </a:lnTo>
                  <a:lnTo>
                    <a:pt x="60144" y="77793"/>
                  </a:lnTo>
                  <a:lnTo>
                    <a:pt x="58853" y="77793"/>
                  </a:lnTo>
                  <a:cubicBezTo>
                    <a:pt x="57040" y="80746"/>
                    <a:pt x="54595" y="83268"/>
                    <a:pt x="51699" y="85176"/>
                  </a:cubicBezTo>
                  <a:cubicBezTo>
                    <a:pt x="48828" y="87123"/>
                    <a:pt x="45629" y="88550"/>
                    <a:pt x="42261" y="89387"/>
                  </a:cubicBezTo>
                  <a:cubicBezTo>
                    <a:pt x="38763" y="90329"/>
                    <a:pt x="35152" y="90794"/>
                    <a:pt x="31530" y="90775"/>
                  </a:cubicBezTo>
                  <a:cubicBezTo>
                    <a:pt x="25817" y="90894"/>
                    <a:pt x="20149" y="89744"/>
                    <a:pt x="14938" y="87405"/>
                  </a:cubicBezTo>
                  <a:cubicBezTo>
                    <a:pt x="10258" y="85121"/>
                    <a:pt x="6418" y="81430"/>
                    <a:pt x="3959" y="76851"/>
                  </a:cubicBezTo>
                  <a:cubicBezTo>
                    <a:pt x="1108" y="71049"/>
                    <a:pt x="-239" y="64627"/>
                    <a:pt x="35" y="58171"/>
                  </a:cubicBezTo>
                  <a:lnTo>
                    <a:pt x="35" y="0"/>
                  </a:lnTo>
                  <a:lnTo>
                    <a:pt x="24228" y="0"/>
                  </a:lnTo>
                  <a:lnTo>
                    <a:pt x="24228" y="51977"/>
                  </a:lnTo>
                  <a:cubicBezTo>
                    <a:pt x="23870" y="57022"/>
                    <a:pt x="25062" y="62051"/>
                    <a:pt x="27655" y="66396"/>
                  </a:cubicBezTo>
                  <a:cubicBezTo>
                    <a:pt x="30179" y="69810"/>
                    <a:pt x="34292" y="71683"/>
                    <a:pt x="38535" y="71351"/>
                  </a:cubicBezTo>
                  <a:cubicBezTo>
                    <a:pt x="42683" y="71604"/>
                    <a:pt x="46791" y="70410"/>
                    <a:pt x="50159" y="67982"/>
                  </a:cubicBezTo>
                  <a:cubicBezTo>
                    <a:pt x="53140" y="65390"/>
                    <a:pt x="55211" y="61922"/>
                    <a:pt x="56071" y="58072"/>
                  </a:cubicBezTo>
                  <a:cubicBezTo>
                    <a:pt x="57278" y="52810"/>
                    <a:pt x="57849" y="47419"/>
                    <a:pt x="57760" y="42018"/>
                  </a:cubicBezTo>
                  <a:lnTo>
                    <a:pt x="57760" y="149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A57A3E-0196-6C88-EB39-49C6A0FE656E}"/>
                </a:ext>
              </a:extLst>
            </p:cNvPr>
            <p:cNvSpPr/>
            <p:nvPr/>
          </p:nvSpPr>
          <p:spPr>
            <a:xfrm>
              <a:off x="11166496" y="6415252"/>
              <a:ext cx="67601" cy="92389"/>
            </a:xfrm>
            <a:custGeom>
              <a:avLst/>
              <a:gdLst>
                <a:gd name="connsiteX0" fmla="*/ 67588 w 67601"/>
                <a:gd name="connsiteY0" fmla="*/ 64323 h 92389"/>
                <a:gd name="connsiteX1" fmla="*/ 63316 w 67601"/>
                <a:gd name="connsiteY1" fmla="*/ 79634 h 92389"/>
                <a:gd name="connsiteX2" fmla="*/ 50648 w 67601"/>
                <a:gd name="connsiteY2" fmla="*/ 89147 h 92389"/>
                <a:gd name="connsiteX3" fmla="*/ 29684 w 67601"/>
                <a:gd name="connsiteY3" fmla="*/ 92368 h 92389"/>
                <a:gd name="connsiteX4" fmla="*/ 13787 w 67601"/>
                <a:gd name="connsiteY4" fmla="*/ 91179 h 92389"/>
                <a:gd name="connsiteX5" fmla="*/ 424 w 67601"/>
                <a:gd name="connsiteY5" fmla="*/ 87165 h 92389"/>
                <a:gd name="connsiteX6" fmla="*/ 424 w 67601"/>
                <a:gd name="connsiteY6" fmla="*/ 67098 h 92389"/>
                <a:gd name="connsiteX7" fmla="*/ 15924 w 67601"/>
                <a:gd name="connsiteY7" fmla="*/ 72498 h 92389"/>
                <a:gd name="connsiteX8" fmla="*/ 30479 w 67601"/>
                <a:gd name="connsiteY8" fmla="*/ 74579 h 92389"/>
                <a:gd name="connsiteX9" fmla="*/ 40415 w 67601"/>
                <a:gd name="connsiteY9" fmla="*/ 72498 h 92389"/>
                <a:gd name="connsiteX10" fmla="*/ 43494 w 67601"/>
                <a:gd name="connsiteY10" fmla="*/ 66949 h 92389"/>
                <a:gd name="connsiteX11" fmla="*/ 42253 w 67601"/>
                <a:gd name="connsiteY11" fmla="*/ 62935 h 92389"/>
                <a:gd name="connsiteX12" fmla="*/ 36987 w 67601"/>
                <a:gd name="connsiteY12" fmla="*/ 58872 h 92389"/>
                <a:gd name="connsiteX13" fmla="*/ 24269 w 67601"/>
                <a:gd name="connsiteY13" fmla="*/ 52926 h 92389"/>
                <a:gd name="connsiteX14" fmla="*/ 10558 w 67601"/>
                <a:gd name="connsiteY14" fmla="*/ 45841 h 92389"/>
                <a:gd name="connsiteX15" fmla="*/ 2610 w 67601"/>
                <a:gd name="connsiteY15" fmla="*/ 37368 h 92389"/>
                <a:gd name="connsiteX16" fmla="*/ 27 w 67601"/>
                <a:gd name="connsiteY16" fmla="*/ 24881 h 92389"/>
                <a:gd name="connsiteX17" fmla="*/ 9614 w 67601"/>
                <a:gd name="connsiteY17" fmla="*/ 6300 h 92389"/>
                <a:gd name="connsiteX18" fmla="*/ 35198 w 67601"/>
                <a:gd name="connsiteY18" fmla="*/ 57 h 92389"/>
                <a:gd name="connsiteX19" fmla="*/ 50996 w 67601"/>
                <a:gd name="connsiteY19" fmla="*/ 1742 h 92389"/>
                <a:gd name="connsiteX20" fmla="*/ 66445 w 67601"/>
                <a:gd name="connsiteY20" fmla="*/ 7044 h 92389"/>
                <a:gd name="connsiteX21" fmla="*/ 59093 w 67601"/>
                <a:gd name="connsiteY21" fmla="*/ 24584 h 92389"/>
                <a:gd name="connsiteX22" fmla="*/ 46674 w 67601"/>
                <a:gd name="connsiteY22" fmla="*/ 19877 h 92389"/>
                <a:gd name="connsiteX23" fmla="*/ 34801 w 67601"/>
                <a:gd name="connsiteY23" fmla="*/ 18044 h 92389"/>
                <a:gd name="connsiteX24" fmla="*/ 26803 w 67601"/>
                <a:gd name="connsiteY24" fmla="*/ 19480 h 92389"/>
                <a:gd name="connsiteX25" fmla="*/ 24120 w 67601"/>
                <a:gd name="connsiteY25" fmla="*/ 23890 h 92389"/>
                <a:gd name="connsiteX26" fmla="*/ 25511 w 67601"/>
                <a:gd name="connsiteY26" fmla="*/ 27706 h 92389"/>
                <a:gd name="connsiteX27" fmla="*/ 30876 w 67601"/>
                <a:gd name="connsiteY27" fmla="*/ 31372 h 92389"/>
                <a:gd name="connsiteX28" fmla="*/ 42700 w 67601"/>
                <a:gd name="connsiteY28" fmla="*/ 36625 h 92389"/>
                <a:gd name="connsiteX29" fmla="*/ 55765 w 67601"/>
                <a:gd name="connsiteY29" fmla="*/ 43116 h 92389"/>
                <a:gd name="connsiteX30" fmla="*/ 64359 w 67601"/>
                <a:gd name="connsiteY30" fmla="*/ 51490 h 92389"/>
                <a:gd name="connsiteX31" fmla="*/ 67588 w 67601"/>
                <a:gd name="connsiteY31" fmla="*/ 64323 h 9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601" h="92389">
                  <a:moveTo>
                    <a:pt x="67588" y="64323"/>
                  </a:moveTo>
                  <a:cubicBezTo>
                    <a:pt x="67757" y="69739"/>
                    <a:pt x="66267" y="75080"/>
                    <a:pt x="63316" y="79634"/>
                  </a:cubicBezTo>
                  <a:cubicBezTo>
                    <a:pt x="60191" y="84043"/>
                    <a:pt x="55760" y="87368"/>
                    <a:pt x="50648" y="89147"/>
                  </a:cubicBezTo>
                  <a:cubicBezTo>
                    <a:pt x="43912" y="91471"/>
                    <a:pt x="36808" y="92561"/>
                    <a:pt x="29684" y="92368"/>
                  </a:cubicBezTo>
                  <a:cubicBezTo>
                    <a:pt x="24359" y="92432"/>
                    <a:pt x="19043" y="92036"/>
                    <a:pt x="13787" y="91179"/>
                  </a:cubicBezTo>
                  <a:cubicBezTo>
                    <a:pt x="9197" y="90336"/>
                    <a:pt x="4716" y="88994"/>
                    <a:pt x="424" y="87165"/>
                  </a:cubicBezTo>
                  <a:lnTo>
                    <a:pt x="424" y="67098"/>
                  </a:lnTo>
                  <a:cubicBezTo>
                    <a:pt x="5427" y="69332"/>
                    <a:pt x="10613" y="71141"/>
                    <a:pt x="15924" y="72498"/>
                  </a:cubicBezTo>
                  <a:cubicBezTo>
                    <a:pt x="20673" y="73777"/>
                    <a:pt x="25561" y="74475"/>
                    <a:pt x="30479" y="74579"/>
                  </a:cubicBezTo>
                  <a:cubicBezTo>
                    <a:pt x="33922" y="74817"/>
                    <a:pt x="37359" y="74099"/>
                    <a:pt x="40415" y="72498"/>
                  </a:cubicBezTo>
                  <a:cubicBezTo>
                    <a:pt x="42332" y="71304"/>
                    <a:pt x="43494" y="69203"/>
                    <a:pt x="43494" y="66949"/>
                  </a:cubicBezTo>
                  <a:cubicBezTo>
                    <a:pt x="43494" y="65517"/>
                    <a:pt x="43062" y="64120"/>
                    <a:pt x="42253" y="62935"/>
                  </a:cubicBezTo>
                  <a:cubicBezTo>
                    <a:pt x="40797" y="61231"/>
                    <a:pt x="39004" y="59848"/>
                    <a:pt x="36987" y="58872"/>
                  </a:cubicBezTo>
                  <a:cubicBezTo>
                    <a:pt x="34255" y="57336"/>
                    <a:pt x="30032" y="55404"/>
                    <a:pt x="24269" y="52926"/>
                  </a:cubicBezTo>
                  <a:cubicBezTo>
                    <a:pt x="19485" y="50999"/>
                    <a:pt x="14895" y="48626"/>
                    <a:pt x="10558" y="45841"/>
                  </a:cubicBezTo>
                  <a:cubicBezTo>
                    <a:pt x="7235" y="43725"/>
                    <a:pt x="4503" y="40812"/>
                    <a:pt x="2610" y="37368"/>
                  </a:cubicBezTo>
                  <a:cubicBezTo>
                    <a:pt x="767" y="33468"/>
                    <a:pt x="-117" y="29187"/>
                    <a:pt x="27" y="24881"/>
                  </a:cubicBezTo>
                  <a:cubicBezTo>
                    <a:pt x="-351" y="17419"/>
                    <a:pt x="3305" y="10329"/>
                    <a:pt x="9614" y="6300"/>
                  </a:cubicBezTo>
                  <a:cubicBezTo>
                    <a:pt x="17354" y="1781"/>
                    <a:pt x="26242" y="-389"/>
                    <a:pt x="35198" y="57"/>
                  </a:cubicBezTo>
                  <a:cubicBezTo>
                    <a:pt x="40509" y="27"/>
                    <a:pt x="45809" y="592"/>
                    <a:pt x="50996" y="1742"/>
                  </a:cubicBezTo>
                  <a:cubicBezTo>
                    <a:pt x="56321" y="2961"/>
                    <a:pt x="61498" y="4735"/>
                    <a:pt x="66445" y="7044"/>
                  </a:cubicBezTo>
                  <a:lnTo>
                    <a:pt x="59093" y="24584"/>
                  </a:lnTo>
                  <a:cubicBezTo>
                    <a:pt x="55045" y="22786"/>
                    <a:pt x="50896" y="21215"/>
                    <a:pt x="46674" y="19877"/>
                  </a:cubicBezTo>
                  <a:cubicBezTo>
                    <a:pt x="42829" y="18678"/>
                    <a:pt x="38830" y="18058"/>
                    <a:pt x="34801" y="18044"/>
                  </a:cubicBezTo>
                  <a:cubicBezTo>
                    <a:pt x="32059" y="17895"/>
                    <a:pt x="29322" y="18390"/>
                    <a:pt x="26803" y="19480"/>
                  </a:cubicBezTo>
                  <a:cubicBezTo>
                    <a:pt x="25099" y="20278"/>
                    <a:pt x="24041" y="22017"/>
                    <a:pt x="24120" y="23890"/>
                  </a:cubicBezTo>
                  <a:cubicBezTo>
                    <a:pt x="24110" y="25288"/>
                    <a:pt x="24607" y="26640"/>
                    <a:pt x="25511" y="27706"/>
                  </a:cubicBezTo>
                  <a:cubicBezTo>
                    <a:pt x="27056" y="29247"/>
                    <a:pt x="28874" y="30490"/>
                    <a:pt x="30876" y="31372"/>
                  </a:cubicBezTo>
                  <a:cubicBezTo>
                    <a:pt x="33559" y="32760"/>
                    <a:pt x="37484" y="34494"/>
                    <a:pt x="42700" y="36625"/>
                  </a:cubicBezTo>
                  <a:cubicBezTo>
                    <a:pt x="47220" y="38438"/>
                    <a:pt x="51592" y="40608"/>
                    <a:pt x="55765" y="43116"/>
                  </a:cubicBezTo>
                  <a:cubicBezTo>
                    <a:pt x="59282" y="45152"/>
                    <a:pt x="62238" y="48026"/>
                    <a:pt x="64359" y="51490"/>
                  </a:cubicBezTo>
                  <a:cubicBezTo>
                    <a:pt x="66580" y="55394"/>
                    <a:pt x="67697" y="59834"/>
                    <a:pt x="67588" y="64323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0EAD989-C97D-80DF-61D4-EFEFE51C010D}"/>
                </a:ext>
              </a:extLst>
            </p:cNvPr>
            <p:cNvSpPr/>
            <p:nvPr/>
          </p:nvSpPr>
          <p:spPr>
            <a:xfrm>
              <a:off x="11243344" y="6415253"/>
              <a:ext cx="67506" cy="92388"/>
            </a:xfrm>
            <a:custGeom>
              <a:avLst/>
              <a:gdLst>
                <a:gd name="connsiteX0" fmla="*/ 67492 w 67506"/>
                <a:gd name="connsiteY0" fmla="*/ 64322 h 92388"/>
                <a:gd name="connsiteX1" fmla="*/ 63220 w 67506"/>
                <a:gd name="connsiteY1" fmla="*/ 79633 h 92388"/>
                <a:gd name="connsiteX2" fmla="*/ 50552 w 67506"/>
                <a:gd name="connsiteY2" fmla="*/ 89146 h 92388"/>
                <a:gd name="connsiteX3" fmla="*/ 29638 w 67506"/>
                <a:gd name="connsiteY3" fmla="*/ 92367 h 92388"/>
                <a:gd name="connsiteX4" fmla="*/ 13692 w 67506"/>
                <a:gd name="connsiteY4" fmla="*/ 91178 h 92388"/>
                <a:gd name="connsiteX5" fmla="*/ 328 w 67506"/>
                <a:gd name="connsiteY5" fmla="*/ 87164 h 92388"/>
                <a:gd name="connsiteX6" fmla="*/ 328 w 67506"/>
                <a:gd name="connsiteY6" fmla="*/ 67097 h 92388"/>
                <a:gd name="connsiteX7" fmla="*/ 15828 w 67506"/>
                <a:gd name="connsiteY7" fmla="*/ 72497 h 92388"/>
                <a:gd name="connsiteX8" fmla="*/ 30433 w 67506"/>
                <a:gd name="connsiteY8" fmla="*/ 74578 h 92388"/>
                <a:gd name="connsiteX9" fmla="*/ 40368 w 67506"/>
                <a:gd name="connsiteY9" fmla="*/ 72497 h 92388"/>
                <a:gd name="connsiteX10" fmla="*/ 43448 w 67506"/>
                <a:gd name="connsiteY10" fmla="*/ 66948 h 92388"/>
                <a:gd name="connsiteX11" fmla="*/ 42206 w 67506"/>
                <a:gd name="connsiteY11" fmla="*/ 62934 h 92388"/>
                <a:gd name="connsiteX12" fmla="*/ 36941 w 67506"/>
                <a:gd name="connsiteY12" fmla="*/ 58871 h 92388"/>
                <a:gd name="connsiteX13" fmla="*/ 24223 w 67506"/>
                <a:gd name="connsiteY13" fmla="*/ 52925 h 92388"/>
                <a:gd name="connsiteX14" fmla="*/ 10512 w 67506"/>
                <a:gd name="connsiteY14" fmla="*/ 45840 h 92388"/>
                <a:gd name="connsiteX15" fmla="*/ 2613 w 67506"/>
                <a:gd name="connsiteY15" fmla="*/ 37367 h 92388"/>
                <a:gd name="connsiteX16" fmla="*/ 30 w 67506"/>
                <a:gd name="connsiteY16" fmla="*/ 24880 h 92388"/>
                <a:gd name="connsiteX17" fmla="*/ 9568 w 67506"/>
                <a:gd name="connsiteY17" fmla="*/ 6299 h 92388"/>
                <a:gd name="connsiteX18" fmla="*/ 35202 w 67506"/>
                <a:gd name="connsiteY18" fmla="*/ 56 h 92388"/>
                <a:gd name="connsiteX19" fmla="*/ 50950 w 67506"/>
                <a:gd name="connsiteY19" fmla="*/ 1741 h 92388"/>
                <a:gd name="connsiteX20" fmla="*/ 66399 w 67506"/>
                <a:gd name="connsiteY20" fmla="*/ 7043 h 92388"/>
                <a:gd name="connsiteX21" fmla="*/ 59097 w 67506"/>
                <a:gd name="connsiteY21" fmla="*/ 24583 h 92388"/>
                <a:gd name="connsiteX22" fmla="*/ 46677 w 67506"/>
                <a:gd name="connsiteY22" fmla="*/ 19876 h 92388"/>
                <a:gd name="connsiteX23" fmla="*/ 34804 w 67506"/>
                <a:gd name="connsiteY23" fmla="*/ 18043 h 92388"/>
                <a:gd name="connsiteX24" fmla="*/ 26757 w 67506"/>
                <a:gd name="connsiteY24" fmla="*/ 19479 h 92388"/>
                <a:gd name="connsiteX25" fmla="*/ 24074 w 67506"/>
                <a:gd name="connsiteY25" fmla="*/ 23889 h 92388"/>
                <a:gd name="connsiteX26" fmla="*/ 25465 w 67506"/>
                <a:gd name="connsiteY26" fmla="*/ 27705 h 92388"/>
                <a:gd name="connsiteX27" fmla="*/ 30880 w 67506"/>
                <a:gd name="connsiteY27" fmla="*/ 31371 h 92388"/>
                <a:gd name="connsiteX28" fmla="*/ 42654 w 67506"/>
                <a:gd name="connsiteY28" fmla="*/ 36624 h 92388"/>
                <a:gd name="connsiteX29" fmla="*/ 55768 w 67506"/>
                <a:gd name="connsiteY29" fmla="*/ 43115 h 92388"/>
                <a:gd name="connsiteX30" fmla="*/ 64313 w 67506"/>
                <a:gd name="connsiteY30" fmla="*/ 51489 h 92388"/>
                <a:gd name="connsiteX31" fmla="*/ 67492 w 67506"/>
                <a:gd name="connsiteY31" fmla="*/ 64322 h 9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506" h="92388">
                  <a:moveTo>
                    <a:pt x="67492" y="64322"/>
                  </a:moveTo>
                  <a:cubicBezTo>
                    <a:pt x="67661" y="69738"/>
                    <a:pt x="66171" y="75079"/>
                    <a:pt x="63220" y="79633"/>
                  </a:cubicBezTo>
                  <a:cubicBezTo>
                    <a:pt x="60095" y="84042"/>
                    <a:pt x="55664" y="87367"/>
                    <a:pt x="50552" y="89146"/>
                  </a:cubicBezTo>
                  <a:cubicBezTo>
                    <a:pt x="43831" y="91470"/>
                    <a:pt x="36747" y="92560"/>
                    <a:pt x="29638" y="92367"/>
                  </a:cubicBezTo>
                  <a:cubicBezTo>
                    <a:pt x="24298" y="92436"/>
                    <a:pt x="18962" y="92035"/>
                    <a:pt x="13692" y="91178"/>
                  </a:cubicBezTo>
                  <a:cubicBezTo>
                    <a:pt x="9101" y="90335"/>
                    <a:pt x="4620" y="88993"/>
                    <a:pt x="328" y="87164"/>
                  </a:cubicBezTo>
                  <a:lnTo>
                    <a:pt x="328" y="67097"/>
                  </a:lnTo>
                  <a:cubicBezTo>
                    <a:pt x="5331" y="69331"/>
                    <a:pt x="10517" y="71140"/>
                    <a:pt x="15828" y="72497"/>
                  </a:cubicBezTo>
                  <a:cubicBezTo>
                    <a:pt x="20592" y="73781"/>
                    <a:pt x="25500" y="74479"/>
                    <a:pt x="30433" y="74578"/>
                  </a:cubicBezTo>
                  <a:cubicBezTo>
                    <a:pt x="33875" y="74821"/>
                    <a:pt x="37318" y="74103"/>
                    <a:pt x="40368" y="72497"/>
                  </a:cubicBezTo>
                  <a:cubicBezTo>
                    <a:pt x="42286" y="71303"/>
                    <a:pt x="43448" y="69202"/>
                    <a:pt x="43448" y="66948"/>
                  </a:cubicBezTo>
                  <a:cubicBezTo>
                    <a:pt x="43473" y="65511"/>
                    <a:pt x="43036" y="64104"/>
                    <a:pt x="42206" y="62934"/>
                  </a:cubicBezTo>
                  <a:cubicBezTo>
                    <a:pt x="40761" y="61220"/>
                    <a:pt x="38968" y="59833"/>
                    <a:pt x="36941" y="58871"/>
                  </a:cubicBezTo>
                  <a:cubicBezTo>
                    <a:pt x="34258" y="57335"/>
                    <a:pt x="29986" y="55403"/>
                    <a:pt x="24223" y="52925"/>
                  </a:cubicBezTo>
                  <a:cubicBezTo>
                    <a:pt x="19439" y="50998"/>
                    <a:pt x="14849" y="48625"/>
                    <a:pt x="10512" y="45840"/>
                  </a:cubicBezTo>
                  <a:cubicBezTo>
                    <a:pt x="7194" y="43739"/>
                    <a:pt x="4471" y="40820"/>
                    <a:pt x="2613" y="37367"/>
                  </a:cubicBezTo>
                  <a:cubicBezTo>
                    <a:pt x="746" y="33477"/>
                    <a:pt x="-139" y="29191"/>
                    <a:pt x="30" y="24880"/>
                  </a:cubicBezTo>
                  <a:cubicBezTo>
                    <a:pt x="-372" y="17428"/>
                    <a:pt x="3269" y="10333"/>
                    <a:pt x="9568" y="6299"/>
                  </a:cubicBezTo>
                  <a:cubicBezTo>
                    <a:pt x="17323" y="1780"/>
                    <a:pt x="26230" y="-385"/>
                    <a:pt x="35202" y="56"/>
                  </a:cubicBezTo>
                  <a:cubicBezTo>
                    <a:pt x="40498" y="26"/>
                    <a:pt x="45778" y="596"/>
                    <a:pt x="50950" y="1741"/>
                  </a:cubicBezTo>
                  <a:cubicBezTo>
                    <a:pt x="56275" y="2950"/>
                    <a:pt x="61456" y="4729"/>
                    <a:pt x="66399" y="7043"/>
                  </a:cubicBezTo>
                  <a:lnTo>
                    <a:pt x="59097" y="24583"/>
                  </a:lnTo>
                  <a:cubicBezTo>
                    <a:pt x="55043" y="22804"/>
                    <a:pt x="50895" y="21229"/>
                    <a:pt x="46677" y="19876"/>
                  </a:cubicBezTo>
                  <a:cubicBezTo>
                    <a:pt x="42833" y="18682"/>
                    <a:pt x="38833" y="18062"/>
                    <a:pt x="34804" y="18043"/>
                  </a:cubicBezTo>
                  <a:cubicBezTo>
                    <a:pt x="32047" y="17894"/>
                    <a:pt x="29290" y="18385"/>
                    <a:pt x="26757" y="19479"/>
                  </a:cubicBezTo>
                  <a:cubicBezTo>
                    <a:pt x="25053" y="20277"/>
                    <a:pt x="23995" y="22016"/>
                    <a:pt x="24074" y="23889"/>
                  </a:cubicBezTo>
                  <a:cubicBezTo>
                    <a:pt x="24064" y="25287"/>
                    <a:pt x="24561" y="26639"/>
                    <a:pt x="25465" y="27705"/>
                  </a:cubicBezTo>
                  <a:cubicBezTo>
                    <a:pt x="27020" y="29256"/>
                    <a:pt x="28858" y="30499"/>
                    <a:pt x="30880" y="31371"/>
                  </a:cubicBezTo>
                  <a:cubicBezTo>
                    <a:pt x="33513" y="32759"/>
                    <a:pt x="37438" y="34493"/>
                    <a:pt x="42654" y="36624"/>
                  </a:cubicBezTo>
                  <a:cubicBezTo>
                    <a:pt x="47184" y="38447"/>
                    <a:pt x="51571" y="40617"/>
                    <a:pt x="55768" y="43115"/>
                  </a:cubicBezTo>
                  <a:cubicBezTo>
                    <a:pt x="59261" y="45171"/>
                    <a:pt x="62192" y="48045"/>
                    <a:pt x="64313" y="51489"/>
                  </a:cubicBezTo>
                  <a:cubicBezTo>
                    <a:pt x="66543" y="55388"/>
                    <a:pt x="67646" y="59833"/>
                    <a:pt x="67492" y="64322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94D4279-8203-BC44-1E1D-51A9D62ECE4C}"/>
                </a:ext>
              </a:extLst>
            </p:cNvPr>
            <p:cNvSpPr/>
            <p:nvPr/>
          </p:nvSpPr>
          <p:spPr>
            <a:xfrm>
              <a:off x="11324574" y="6382106"/>
              <a:ext cx="26475" cy="123879"/>
            </a:xfrm>
            <a:custGeom>
              <a:avLst/>
              <a:gdLst>
                <a:gd name="connsiteX0" fmla="*/ 13237 w 26475"/>
                <a:gd name="connsiteY0" fmla="*/ 6 h 123879"/>
                <a:gd name="connsiteX1" fmla="*/ 22527 w 26475"/>
                <a:gd name="connsiteY1" fmla="*/ 2483 h 123879"/>
                <a:gd name="connsiteX2" fmla="*/ 26402 w 26475"/>
                <a:gd name="connsiteY2" fmla="*/ 11848 h 123879"/>
                <a:gd name="connsiteX3" fmla="*/ 22527 w 26475"/>
                <a:gd name="connsiteY3" fmla="*/ 21213 h 123879"/>
                <a:gd name="connsiteX4" fmla="*/ 13237 w 26475"/>
                <a:gd name="connsiteY4" fmla="*/ 23789 h 123879"/>
                <a:gd name="connsiteX5" fmla="*/ 3898 w 26475"/>
                <a:gd name="connsiteY5" fmla="*/ 21213 h 123879"/>
                <a:gd name="connsiteX6" fmla="*/ 72 w 26475"/>
                <a:gd name="connsiteY6" fmla="*/ 11848 h 123879"/>
                <a:gd name="connsiteX7" fmla="*/ 3898 w 26475"/>
                <a:gd name="connsiteY7" fmla="*/ 2483 h 123879"/>
                <a:gd name="connsiteX8" fmla="*/ 13237 w 26475"/>
                <a:gd name="connsiteY8" fmla="*/ 6 h 123879"/>
                <a:gd name="connsiteX9" fmla="*/ 25309 w 26475"/>
                <a:gd name="connsiteY9" fmla="*/ 34690 h 123879"/>
                <a:gd name="connsiteX10" fmla="*/ 25309 w 26475"/>
                <a:gd name="connsiteY10" fmla="*/ 123879 h 123879"/>
                <a:gd name="connsiteX11" fmla="*/ 1116 w 26475"/>
                <a:gd name="connsiteY11" fmla="*/ 123879 h 123879"/>
                <a:gd name="connsiteX12" fmla="*/ 1116 w 26475"/>
                <a:gd name="connsiteY12" fmla="*/ 34690 h 123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475" h="123879">
                  <a:moveTo>
                    <a:pt x="13237" y="6"/>
                  </a:moveTo>
                  <a:cubicBezTo>
                    <a:pt x="16511" y="-79"/>
                    <a:pt x="19735" y="779"/>
                    <a:pt x="22527" y="2483"/>
                  </a:cubicBezTo>
                  <a:cubicBezTo>
                    <a:pt x="25363" y="4718"/>
                    <a:pt x="26834" y="8266"/>
                    <a:pt x="26402" y="11848"/>
                  </a:cubicBezTo>
                  <a:cubicBezTo>
                    <a:pt x="26814" y="15425"/>
                    <a:pt x="25348" y="18963"/>
                    <a:pt x="22527" y="21213"/>
                  </a:cubicBezTo>
                  <a:cubicBezTo>
                    <a:pt x="19765" y="22992"/>
                    <a:pt x="16526" y="23894"/>
                    <a:pt x="13237" y="23789"/>
                  </a:cubicBezTo>
                  <a:cubicBezTo>
                    <a:pt x="9933" y="23894"/>
                    <a:pt x="6680" y="22992"/>
                    <a:pt x="3898" y="21213"/>
                  </a:cubicBezTo>
                  <a:cubicBezTo>
                    <a:pt x="1111" y="18943"/>
                    <a:pt x="-330" y="15416"/>
                    <a:pt x="72" y="11848"/>
                  </a:cubicBezTo>
                  <a:cubicBezTo>
                    <a:pt x="-350" y="8280"/>
                    <a:pt x="1091" y="4743"/>
                    <a:pt x="3898" y="2483"/>
                  </a:cubicBezTo>
                  <a:cubicBezTo>
                    <a:pt x="6709" y="779"/>
                    <a:pt x="9949" y="-79"/>
                    <a:pt x="13237" y="6"/>
                  </a:cubicBezTo>
                  <a:close/>
                  <a:moveTo>
                    <a:pt x="25309" y="34690"/>
                  </a:moveTo>
                  <a:lnTo>
                    <a:pt x="25309" y="123879"/>
                  </a:lnTo>
                  <a:lnTo>
                    <a:pt x="1116" y="123879"/>
                  </a:lnTo>
                  <a:lnTo>
                    <a:pt x="1116" y="34690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ADBCE4C-8293-E0D3-A68F-AB1D74215DEE}"/>
                </a:ext>
              </a:extLst>
            </p:cNvPr>
            <p:cNvSpPr/>
            <p:nvPr/>
          </p:nvSpPr>
          <p:spPr>
            <a:xfrm>
              <a:off x="11365172" y="6415067"/>
              <a:ext cx="79430" cy="92659"/>
            </a:xfrm>
            <a:custGeom>
              <a:avLst/>
              <a:gdLst>
                <a:gd name="connsiteX0" fmla="*/ 42435 w 79430"/>
                <a:gd name="connsiteY0" fmla="*/ 93 h 92659"/>
                <a:gd name="connsiteX1" fmla="*/ 69808 w 79430"/>
                <a:gd name="connsiteY1" fmla="*/ 7873 h 92659"/>
                <a:gd name="connsiteX2" fmla="*/ 79346 w 79430"/>
                <a:gd name="connsiteY2" fmla="*/ 31607 h 92659"/>
                <a:gd name="connsiteX3" fmla="*/ 79346 w 79430"/>
                <a:gd name="connsiteY3" fmla="*/ 91066 h 92659"/>
                <a:gd name="connsiteX4" fmla="*/ 62406 w 79430"/>
                <a:gd name="connsiteY4" fmla="*/ 91066 h 92659"/>
                <a:gd name="connsiteX5" fmla="*/ 57736 w 79430"/>
                <a:gd name="connsiteY5" fmla="*/ 78927 h 92659"/>
                <a:gd name="connsiteX6" fmla="*/ 57090 w 79430"/>
                <a:gd name="connsiteY6" fmla="*/ 78927 h 92659"/>
                <a:gd name="connsiteX7" fmla="*/ 49341 w 79430"/>
                <a:gd name="connsiteY7" fmla="*/ 86755 h 92659"/>
                <a:gd name="connsiteX8" fmla="*/ 40200 w 79430"/>
                <a:gd name="connsiteY8" fmla="*/ 91215 h 92659"/>
                <a:gd name="connsiteX9" fmla="*/ 27632 w 79430"/>
                <a:gd name="connsiteY9" fmla="*/ 92652 h 92659"/>
                <a:gd name="connsiteX10" fmla="*/ 13573 w 79430"/>
                <a:gd name="connsiteY10" fmla="*/ 89629 h 92659"/>
                <a:gd name="connsiteX11" fmla="*/ 3637 w 79430"/>
                <a:gd name="connsiteY11" fmla="*/ 80314 h 92659"/>
                <a:gd name="connsiteX12" fmla="*/ 61 w 79430"/>
                <a:gd name="connsiteY12" fmla="*/ 64458 h 92659"/>
                <a:gd name="connsiteX13" fmla="*/ 9996 w 79430"/>
                <a:gd name="connsiteY13" fmla="*/ 43548 h 92659"/>
                <a:gd name="connsiteX14" fmla="*/ 39803 w 79430"/>
                <a:gd name="connsiteY14" fmla="*/ 36116 h 92659"/>
                <a:gd name="connsiteX15" fmla="*/ 55252 w 79430"/>
                <a:gd name="connsiteY15" fmla="*/ 35620 h 92659"/>
                <a:gd name="connsiteX16" fmla="*/ 55252 w 79430"/>
                <a:gd name="connsiteY16" fmla="*/ 31706 h 92659"/>
                <a:gd name="connsiteX17" fmla="*/ 51576 w 79430"/>
                <a:gd name="connsiteY17" fmla="*/ 21449 h 92659"/>
                <a:gd name="connsiteX18" fmla="*/ 41641 w 79430"/>
                <a:gd name="connsiteY18" fmla="*/ 18179 h 92659"/>
                <a:gd name="connsiteX19" fmla="*/ 29022 w 79430"/>
                <a:gd name="connsiteY19" fmla="*/ 20012 h 92659"/>
                <a:gd name="connsiteX20" fmla="*/ 16653 w 79430"/>
                <a:gd name="connsiteY20" fmla="*/ 24620 h 92659"/>
                <a:gd name="connsiteX21" fmla="*/ 8605 w 79430"/>
                <a:gd name="connsiteY21" fmla="*/ 8120 h 92659"/>
                <a:gd name="connsiteX22" fmla="*/ 24402 w 79430"/>
                <a:gd name="connsiteY22" fmla="*/ 2224 h 92659"/>
                <a:gd name="connsiteX23" fmla="*/ 42435 w 79430"/>
                <a:gd name="connsiteY23" fmla="*/ 93 h 92659"/>
                <a:gd name="connsiteX24" fmla="*/ 55302 w 79430"/>
                <a:gd name="connsiteY24" fmla="*/ 49643 h 92659"/>
                <a:gd name="connsiteX25" fmla="*/ 45913 w 79430"/>
                <a:gd name="connsiteY25" fmla="*/ 49990 h 92659"/>
                <a:gd name="connsiteX26" fmla="*/ 29569 w 79430"/>
                <a:gd name="connsiteY26" fmla="*/ 54201 h 92659"/>
                <a:gd name="connsiteX27" fmla="*/ 25048 w 79430"/>
                <a:gd name="connsiteY27" fmla="*/ 64458 h 92659"/>
                <a:gd name="connsiteX28" fmla="*/ 28277 w 79430"/>
                <a:gd name="connsiteY28" fmla="*/ 72386 h 92659"/>
                <a:gd name="connsiteX29" fmla="*/ 36772 w 79430"/>
                <a:gd name="connsiteY29" fmla="*/ 74715 h 92659"/>
                <a:gd name="connsiteX30" fmla="*/ 49937 w 79430"/>
                <a:gd name="connsiteY30" fmla="*/ 70107 h 92659"/>
                <a:gd name="connsiteX31" fmla="*/ 55302 w 79430"/>
                <a:gd name="connsiteY31" fmla="*/ 56976 h 9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430" h="92659">
                  <a:moveTo>
                    <a:pt x="42435" y="93"/>
                  </a:moveTo>
                  <a:cubicBezTo>
                    <a:pt x="52187" y="-556"/>
                    <a:pt x="61864" y="2194"/>
                    <a:pt x="69808" y="7873"/>
                  </a:cubicBezTo>
                  <a:cubicBezTo>
                    <a:pt x="76509" y="13878"/>
                    <a:pt x="80031" y="22648"/>
                    <a:pt x="79346" y="31607"/>
                  </a:cubicBezTo>
                  <a:lnTo>
                    <a:pt x="79346" y="91066"/>
                  </a:lnTo>
                  <a:lnTo>
                    <a:pt x="62406" y="91066"/>
                  </a:lnTo>
                  <a:lnTo>
                    <a:pt x="57736" y="78927"/>
                  </a:lnTo>
                  <a:lnTo>
                    <a:pt x="57090" y="78927"/>
                  </a:lnTo>
                  <a:cubicBezTo>
                    <a:pt x="54840" y="81845"/>
                    <a:pt x="52237" y="84476"/>
                    <a:pt x="49341" y="86755"/>
                  </a:cubicBezTo>
                  <a:cubicBezTo>
                    <a:pt x="46608" y="88812"/>
                    <a:pt x="43508" y="90328"/>
                    <a:pt x="40200" y="91215"/>
                  </a:cubicBezTo>
                  <a:cubicBezTo>
                    <a:pt x="36092" y="92245"/>
                    <a:pt x="31864" y="92726"/>
                    <a:pt x="27632" y="92652"/>
                  </a:cubicBezTo>
                  <a:cubicBezTo>
                    <a:pt x="22778" y="92716"/>
                    <a:pt x="17969" y="91686"/>
                    <a:pt x="13573" y="89629"/>
                  </a:cubicBezTo>
                  <a:cubicBezTo>
                    <a:pt x="9365" y="87632"/>
                    <a:pt x="5892" y="84377"/>
                    <a:pt x="3637" y="80314"/>
                  </a:cubicBezTo>
                  <a:cubicBezTo>
                    <a:pt x="1079" y="75428"/>
                    <a:pt x="-153" y="69963"/>
                    <a:pt x="61" y="64458"/>
                  </a:cubicBezTo>
                  <a:cubicBezTo>
                    <a:pt x="-531" y="56233"/>
                    <a:pt x="3240" y="48300"/>
                    <a:pt x="9996" y="43548"/>
                  </a:cubicBezTo>
                  <a:cubicBezTo>
                    <a:pt x="19052" y="38375"/>
                    <a:pt x="29370" y="35804"/>
                    <a:pt x="39803" y="36116"/>
                  </a:cubicBezTo>
                  <a:lnTo>
                    <a:pt x="55252" y="35620"/>
                  </a:lnTo>
                  <a:lnTo>
                    <a:pt x="55252" y="31706"/>
                  </a:lnTo>
                  <a:cubicBezTo>
                    <a:pt x="55575" y="27915"/>
                    <a:pt x="54234" y="24174"/>
                    <a:pt x="51576" y="21449"/>
                  </a:cubicBezTo>
                  <a:cubicBezTo>
                    <a:pt x="48769" y="19200"/>
                    <a:pt x="45242" y="18035"/>
                    <a:pt x="41641" y="18179"/>
                  </a:cubicBezTo>
                  <a:cubicBezTo>
                    <a:pt x="37368" y="18169"/>
                    <a:pt x="33116" y="18788"/>
                    <a:pt x="29022" y="20012"/>
                  </a:cubicBezTo>
                  <a:cubicBezTo>
                    <a:pt x="24805" y="21286"/>
                    <a:pt x="20677" y="22827"/>
                    <a:pt x="16653" y="24620"/>
                  </a:cubicBezTo>
                  <a:lnTo>
                    <a:pt x="8605" y="8120"/>
                  </a:lnTo>
                  <a:cubicBezTo>
                    <a:pt x="13608" y="5519"/>
                    <a:pt x="18913" y="3537"/>
                    <a:pt x="24402" y="2224"/>
                  </a:cubicBezTo>
                  <a:cubicBezTo>
                    <a:pt x="30304" y="797"/>
                    <a:pt x="36360" y="83"/>
                    <a:pt x="42435" y="93"/>
                  </a:cubicBezTo>
                  <a:close/>
                  <a:moveTo>
                    <a:pt x="55302" y="49643"/>
                  </a:moveTo>
                  <a:lnTo>
                    <a:pt x="45913" y="49990"/>
                  </a:lnTo>
                  <a:cubicBezTo>
                    <a:pt x="40150" y="49588"/>
                    <a:pt x="34412" y="51065"/>
                    <a:pt x="29569" y="54201"/>
                  </a:cubicBezTo>
                  <a:cubicBezTo>
                    <a:pt x="26558" y="56743"/>
                    <a:pt x="24894" y="60529"/>
                    <a:pt x="25048" y="64458"/>
                  </a:cubicBezTo>
                  <a:cubicBezTo>
                    <a:pt x="24735" y="67471"/>
                    <a:pt x="25948" y="70444"/>
                    <a:pt x="28277" y="72386"/>
                  </a:cubicBezTo>
                  <a:cubicBezTo>
                    <a:pt x="30786" y="74046"/>
                    <a:pt x="33767" y="74864"/>
                    <a:pt x="36772" y="74715"/>
                  </a:cubicBezTo>
                  <a:cubicBezTo>
                    <a:pt x="41581" y="74859"/>
                    <a:pt x="46270" y="73213"/>
                    <a:pt x="49937" y="70107"/>
                  </a:cubicBezTo>
                  <a:cubicBezTo>
                    <a:pt x="53633" y="66772"/>
                    <a:pt x="55610" y="61941"/>
                    <a:pt x="55302" y="56976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0627503-F516-45E8-A88A-F13CDBF2FD2E}"/>
                </a:ext>
              </a:extLst>
            </p:cNvPr>
            <p:cNvSpPr/>
            <p:nvPr/>
          </p:nvSpPr>
          <p:spPr>
            <a:xfrm>
              <a:off x="11541206" y="6416994"/>
              <a:ext cx="82002" cy="90784"/>
            </a:xfrm>
            <a:custGeom>
              <a:avLst/>
              <a:gdLst>
                <a:gd name="connsiteX0" fmla="*/ 82003 w 82002"/>
                <a:gd name="connsiteY0" fmla="*/ 0 h 90784"/>
                <a:gd name="connsiteX1" fmla="*/ 82003 w 82002"/>
                <a:gd name="connsiteY1" fmla="*/ 89189 h 90784"/>
                <a:gd name="connsiteX2" fmla="*/ 63423 w 82002"/>
                <a:gd name="connsiteY2" fmla="*/ 89189 h 90784"/>
                <a:gd name="connsiteX3" fmla="*/ 60144 w 82002"/>
                <a:gd name="connsiteY3" fmla="*/ 77793 h 90784"/>
                <a:gd name="connsiteX4" fmla="*/ 58853 w 82002"/>
                <a:gd name="connsiteY4" fmla="*/ 77793 h 90784"/>
                <a:gd name="connsiteX5" fmla="*/ 51749 w 82002"/>
                <a:gd name="connsiteY5" fmla="*/ 85176 h 90784"/>
                <a:gd name="connsiteX6" fmla="*/ 42261 w 82002"/>
                <a:gd name="connsiteY6" fmla="*/ 89387 h 90784"/>
                <a:gd name="connsiteX7" fmla="*/ 31580 w 82002"/>
                <a:gd name="connsiteY7" fmla="*/ 90775 h 90784"/>
                <a:gd name="connsiteX8" fmla="*/ 14987 w 82002"/>
                <a:gd name="connsiteY8" fmla="*/ 87405 h 90784"/>
                <a:gd name="connsiteX9" fmla="*/ 3959 w 82002"/>
                <a:gd name="connsiteY9" fmla="*/ 76851 h 90784"/>
                <a:gd name="connsiteX10" fmla="*/ 35 w 82002"/>
                <a:gd name="connsiteY10" fmla="*/ 58171 h 90784"/>
                <a:gd name="connsiteX11" fmla="*/ 35 w 82002"/>
                <a:gd name="connsiteY11" fmla="*/ 0 h 90784"/>
                <a:gd name="connsiteX12" fmla="*/ 24277 w 82002"/>
                <a:gd name="connsiteY12" fmla="*/ 0 h 90784"/>
                <a:gd name="connsiteX13" fmla="*/ 24277 w 82002"/>
                <a:gd name="connsiteY13" fmla="*/ 51977 h 90784"/>
                <a:gd name="connsiteX14" fmla="*/ 27655 w 82002"/>
                <a:gd name="connsiteY14" fmla="*/ 66396 h 90784"/>
                <a:gd name="connsiteX15" fmla="*/ 38535 w 82002"/>
                <a:gd name="connsiteY15" fmla="*/ 71351 h 90784"/>
                <a:gd name="connsiteX16" fmla="*/ 50159 w 82002"/>
                <a:gd name="connsiteY16" fmla="*/ 67982 h 90784"/>
                <a:gd name="connsiteX17" fmla="*/ 56071 w 82002"/>
                <a:gd name="connsiteY17" fmla="*/ 58072 h 90784"/>
                <a:gd name="connsiteX18" fmla="*/ 57760 w 82002"/>
                <a:gd name="connsiteY18" fmla="*/ 42018 h 90784"/>
                <a:gd name="connsiteX19" fmla="*/ 57760 w 82002"/>
                <a:gd name="connsiteY19" fmla="*/ 149 h 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2002" h="90784">
                  <a:moveTo>
                    <a:pt x="82003" y="0"/>
                  </a:moveTo>
                  <a:lnTo>
                    <a:pt x="82003" y="89189"/>
                  </a:lnTo>
                  <a:lnTo>
                    <a:pt x="63423" y="89189"/>
                  </a:lnTo>
                  <a:lnTo>
                    <a:pt x="60144" y="77793"/>
                  </a:lnTo>
                  <a:lnTo>
                    <a:pt x="58853" y="77793"/>
                  </a:lnTo>
                  <a:cubicBezTo>
                    <a:pt x="57044" y="80736"/>
                    <a:pt x="54620" y="83253"/>
                    <a:pt x="51749" y="85176"/>
                  </a:cubicBezTo>
                  <a:cubicBezTo>
                    <a:pt x="48853" y="87113"/>
                    <a:pt x="45643" y="88540"/>
                    <a:pt x="42261" y="89387"/>
                  </a:cubicBezTo>
                  <a:cubicBezTo>
                    <a:pt x="38778" y="90324"/>
                    <a:pt x="35186" y="90794"/>
                    <a:pt x="31580" y="90775"/>
                  </a:cubicBezTo>
                  <a:cubicBezTo>
                    <a:pt x="25867" y="90904"/>
                    <a:pt x="20194" y="89754"/>
                    <a:pt x="14987" y="87405"/>
                  </a:cubicBezTo>
                  <a:cubicBezTo>
                    <a:pt x="10288" y="85131"/>
                    <a:pt x="6433" y="81440"/>
                    <a:pt x="3959" y="76851"/>
                  </a:cubicBezTo>
                  <a:cubicBezTo>
                    <a:pt x="1108" y="71049"/>
                    <a:pt x="-239" y="64627"/>
                    <a:pt x="35" y="58171"/>
                  </a:cubicBezTo>
                  <a:lnTo>
                    <a:pt x="35" y="0"/>
                  </a:lnTo>
                  <a:lnTo>
                    <a:pt x="24277" y="0"/>
                  </a:lnTo>
                  <a:lnTo>
                    <a:pt x="24277" y="51977"/>
                  </a:lnTo>
                  <a:cubicBezTo>
                    <a:pt x="23939" y="57012"/>
                    <a:pt x="25117" y="62031"/>
                    <a:pt x="27655" y="66396"/>
                  </a:cubicBezTo>
                  <a:cubicBezTo>
                    <a:pt x="30179" y="69810"/>
                    <a:pt x="34292" y="71683"/>
                    <a:pt x="38535" y="71351"/>
                  </a:cubicBezTo>
                  <a:cubicBezTo>
                    <a:pt x="42683" y="71604"/>
                    <a:pt x="46791" y="70410"/>
                    <a:pt x="50159" y="67982"/>
                  </a:cubicBezTo>
                  <a:cubicBezTo>
                    <a:pt x="53140" y="65390"/>
                    <a:pt x="55211" y="61922"/>
                    <a:pt x="56071" y="58072"/>
                  </a:cubicBezTo>
                  <a:cubicBezTo>
                    <a:pt x="57308" y="52815"/>
                    <a:pt x="57874" y="47419"/>
                    <a:pt x="57760" y="42018"/>
                  </a:cubicBezTo>
                  <a:lnTo>
                    <a:pt x="57760" y="149"/>
                  </a:ln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EFB086-755D-2CC8-5B61-27137EBF0E38}"/>
                </a:ext>
              </a:extLst>
            </p:cNvPr>
            <p:cNvSpPr/>
            <p:nvPr/>
          </p:nvSpPr>
          <p:spPr>
            <a:xfrm>
              <a:off x="11639075" y="6415251"/>
              <a:ext cx="67555" cy="92390"/>
            </a:xfrm>
            <a:custGeom>
              <a:avLst/>
              <a:gdLst>
                <a:gd name="connsiteX0" fmla="*/ 67542 w 67555"/>
                <a:gd name="connsiteY0" fmla="*/ 64324 h 92390"/>
                <a:gd name="connsiteX1" fmla="*/ 63270 w 67555"/>
                <a:gd name="connsiteY1" fmla="*/ 79635 h 92390"/>
                <a:gd name="connsiteX2" fmla="*/ 50602 w 67555"/>
                <a:gd name="connsiteY2" fmla="*/ 89148 h 92390"/>
                <a:gd name="connsiteX3" fmla="*/ 29638 w 67555"/>
                <a:gd name="connsiteY3" fmla="*/ 92369 h 92390"/>
                <a:gd name="connsiteX4" fmla="*/ 13741 w 67555"/>
                <a:gd name="connsiteY4" fmla="*/ 91180 h 92390"/>
                <a:gd name="connsiteX5" fmla="*/ 378 w 67555"/>
                <a:gd name="connsiteY5" fmla="*/ 87166 h 92390"/>
                <a:gd name="connsiteX6" fmla="*/ 378 w 67555"/>
                <a:gd name="connsiteY6" fmla="*/ 67099 h 92390"/>
                <a:gd name="connsiteX7" fmla="*/ 15877 w 67555"/>
                <a:gd name="connsiteY7" fmla="*/ 72500 h 92390"/>
                <a:gd name="connsiteX8" fmla="*/ 30433 w 67555"/>
                <a:gd name="connsiteY8" fmla="*/ 74581 h 92390"/>
                <a:gd name="connsiteX9" fmla="*/ 40369 w 67555"/>
                <a:gd name="connsiteY9" fmla="*/ 72500 h 92390"/>
                <a:gd name="connsiteX10" fmla="*/ 43449 w 67555"/>
                <a:gd name="connsiteY10" fmla="*/ 66950 h 92390"/>
                <a:gd name="connsiteX11" fmla="*/ 42207 w 67555"/>
                <a:gd name="connsiteY11" fmla="*/ 62937 h 92390"/>
                <a:gd name="connsiteX12" fmla="*/ 36941 w 67555"/>
                <a:gd name="connsiteY12" fmla="*/ 58874 h 92390"/>
                <a:gd name="connsiteX13" fmla="*/ 24223 w 67555"/>
                <a:gd name="connsiteY13" fmla="*/ 52928 h 92390"/>
                <a:gd name="connsiteX14" fmla="*/ 10512 w 67555"/>
                <a:gd name="connsiteY14" fmla="*/ 45842 h 92390"/>
                <a:gd name="connsiteX15" fmla="*/ 2564 w 67555"/>
                <a:gd name="connsiteY15" fmla="*/ 37369 h 92390"/>
                <a:gd name="connsiteX16" fmla="*/ 30 w 67555"/>
                <a:gd name="connsiteY16" fmla="*/ 24883 h 92390"/>
                <a:gd name="connsiteX17" fmla="*/ 9569 w 67555"/>
                <a:gd name="connsiteY17" fmla="*/ 6301 h 92390"/>
                <a:gd name="connsiteX18" fmla="*/ 35202 w 67555"/>
                <a:gd name="connsiteY18" fmla="*/ 58 h 92390"/>
                <a:gd name="connsiteX19" fmla="*/ 50950 w 67555"/>
                <a:gd name="connsiteY19" fmla="*/ 1743 h 92390"/>
                <a:gd name="connsiteX20" fmla="*/ 66400 w 67555"/>
                <a:gd name="connsiteY20" fmla="*/ 7045 h 92390"/>
                <a:gd name="connsiteX21" fmla="*/ 59097 w 67555"/>
                <a:gd name="connsiteY21" fmla="*/ 24585 h 92390"/>
                <a:gd name="connsiteX22" fmla="*/ 46628 w 67555"/>
                <a:gd name="connsiteY22" fmla="*/ 19878 h 92390"/>
                <a:gd name="connsiteX23" fmla="*/ 34804 w 67555"/>
                <a:gd name="connsiteY23" fmla="*/ 18045 h 92390"/>
                <a:gd name="connsiteX24" fmla="*/ 26757 w 67555"/>
                <a:gd name="connsiteY24" fmla="*/ 19482 h 92390"/>
                <a:gd name="connsiteX25" fmla="*/ 24074 w 67555"/>
                <a:gd name="connsiteY25" fmla="*/ 23892 h 92390"/>
                <a:gd name="connsiteX26" fmla="*/ 25465 w 67555"/>
                <a:gd name="connsiteY26" fmla="*/ 27707 h 92390"/>
                <a:gd name="connsiteX27" fmla="*/ 30830 w 67555"/>
                <a:gd name="connsiteY27" fmla="*/ 31374 h 92390"/>
                <a:gd name="connsiteX28" fmla="*/ 42654 w 67555"/>
                <a:gd name="connsiteY28" fmla="*/ 36626 h 92390"/>
                <a:gd name="connsiteX29" fmla="*/ 55719 w 67555"/>
                <a:gd name="connsiteY29" fmla="*/ 43117 h 92390"/>
                <a:gd name="connsiteX30" fmla="*/ 67344 w 67555"/>
                <a:gd name="connsiteY30" fmla="*/ 64324 h 9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7555" h="92390">
                  <a:moveTo>
                    <a:pt x="67542" y="64324"/>
                  </a:moveTo>
                  <a:cubicBezTo>
                    <a:pt x="67711" y="69740"/>
                    <a:pt x="66221" y="75081"/>
                    <a:pt x="63270" y="79635"/>
                  </a:cubicBezTo>
                  <a:cubicBezTo>
                    <a:pt x="60145" y="84045"/>
                    <a:pt x="55714" y="87369"/>
                    <a:pt x="50602" y="89148"/>
                  </a:cubicBezTo>
                  <a:cubicBezTo>
                    <a:pt x="43866" y="91472"/>
                    <a:pt x="36762" y="92562"/>
                    <a:pt x="29638" y="92369"/>
                  </a:cubicBezTo>
                  <a:cubicBezTo>
                    <a:pt x="24313" y="92433"/>
                    <a:pt x="18997" y="92037"/>
                    <a:pt x="13741" y="91180"/>
                  </a:cubicBezTo>
                  <a:cubicBezTo>
                    <a:pt x="9151" y="90337"/>
                    <a:pt x="4670" y="88995"/>
                    <a:pt x="378" y="87166"/>
                  </a:cubicBezTo>
                  <a:lnTo>
                    <a:pt x="378" y="67099"/>
                  </a:lnTo>
                  <a:cubicBezTo>
                    <a:pt x="5381" y="69333"/>
                    <a:pt x="10567" y="71142"/>
                    <a:pt x="15877" y="72500"/>
                  </a:cubicBezTo>
                  <a:cubicBezTo>
                    <a:pt x="20627" y="73778"/>
                    <a:pt x="25515" y="74477"/>
                    <a:pt x="30433" y="74581"/>
                  </a:cubicBezTo>
                  <a:cubicBezTo>
                    <a:pt x="33876" y="74819"/>
                    <a:pt x="37313" y="74100"/>
                    <a:pt x="40369" y="72500"/>
                  </a:cubicBezTo>
                  <a:cubicBezTo>
                    <a:pt x="42286" y="71306"/>
                    <a:pt x="43449" y="69205"/>
                    <a:pt x="43449" y="66950"/>
                  </a:cubicBezTo>
                  <a:cubicBezTo>
                    <a:pt x="43473" y="65513"/>
                    <a:pt x="43036" y="64106"/>
                    <a:pt x="42207" y="62937"/>
                  </a:cubicBezTo>
                  <a:cubicBezTo>
                    <a:pt x="40751" y="61232"/>
                    <a:pt x="38958" y="59850"/>
                    <a:pt x="36941" y="58874"/>
                  </a:cubicBezTo>
                  <a:cubicBezTo>
                    <a:pt x="34208" y="57338"/>
                    <a:pt x="29986" y="55405"/>
                    <a:pt x="24223" y="52928"/>
                  </a:cubicBezTo>
                  <a:cubicBezTo>
                    <a:pt x="19439" y="51000"/>
                    <a:pt x="14849" y="48627"/>
                    <a:pt x="10512" y="45842"/>
                  </a:cubicBezTo>
                  <a:cubicBezTo>
                    <a:pt x="7194" y="43726"/>
                    <a:pt x="4457" y="40813"/>
                    <a:pt x="2564" y="37369"/>
                  </a:cubicBezTo>
                  <a:cubicBezTo>
                    <a:pt x="741" y="33465"/>
                    <a:pt x="-129" y="29188"/>
                    <a:pt x="30" y="24883"/>
                  </a:cubicBezTo>
                  <a:cubicBezTo>
                    <a:pt x="-372" y="17430"/>
                    <a:pt x="3269" y="10335"/>
                    <a:pt x="9569" y="6301"/>
                  </a:cubicBezTo>
                  <a:cubicBezTo>
                    <a:pt x="17323" y="1778"/>
                    <a:pt x="26230" y="-393"/>
                    <a:pt x="35202" y="58"/>
                  </a:cubicBezTo>
                  <a:cubicBezTo>
                    <a:pt x="40498" y="29"/>
                    <a:pt x="45778" y="598"/>
                    <a:pt x="50950" y="1743"/>
                  </a:cubicBezTo>
                  <a:cubicBezTo>
                    <a:pt x="56275" y="2962"/>
                    <a:pt x="61452" y="4736"/>
                    <a:pt x="66400" y="7045"/>
                  </a:cubicBezTo>
                  <a:lnTo>
                    <a:pt x="59097" y="24585"/>
                  </a:lnTo>
                  <a:cubicBezTo>
                    <a:pt x="55028" y="22797"/>
                    <a:pt x="50865" y="21226"/>
                    <a:pt x="46628" y="19878"/>
                  </a:cubicBezTo>
                  <a:cubicBezTo>
                    <a:pt x="42803" y="18684"/>
                    <a:pt x="38813" y="18065"/>
                    <a:pt x="34804" y="18045"/>
                  </a:cubicBezTo>
                  <a:cubicBezTo>
                    <a:pt x="32047" y="17896"/>
                    <a:pt x="29290" y="18387"/>
                    <a:pt x="26757" y="19482"/>
                  </a:cubicBezTo>
                  <a:cubicBezTo>
                    <a:pt x="25053" y="20279"/>
                    <a:pt x="23995" y="22019"/>
                    <a:pt x="24074" y="23892"/>
                  </a:cubicBezTo>
                  <a:cubicBezTo>
                    <a:pt x="24064" y="25289"/>
                    <a:pt x="24561" y="26642"/>
                    <a:pt x="25465" y="27707"/>
                  </a:cubicBezTo>
                  <a:cubicBezTo>
                    <a:pt x="27010" y="29248"/>
                    <a:pt x="28828" y="30492"/>
                    <a:pt x="30830" y="31374"/>
                  </a:cubicBezTo>
                  <a:cubicBezTo>
                    <a:pt x="33513" y="32761"/>
                    <a:pt x="37438" y="34495"/>
                    <a:pt x="42654" y="36626"/>
                  </a:cubicBezTo>
                  <a:cubicBezTo>
                    <a:pt x="47174" y="38439"/>
                    <a:pt x="51546" y="40610"/>
                    <a:pt x="55719" y="43117"/>
                  </a:cubicBezTo>
                  <a:cubicBezTo>
                    <a:pt x="63384" y="47343"/>
                    <a:pt x="67915" y="55603"/>
                    <a:pt x="67344" y="64324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D79586D-E5D3-4DFC-CBC7-41668626E33A}"/>
                </a:ext>
              </a:extLst>
            </p:cNvPr>
            <p:cNvSpPr/>
            <p:nvPr/>
          </p:nvSpPr>
          <p:spPr>
            <a:xfrm>
              <a:off x="11715200" y="6415066"/>
              <a:ext cx="79480" cy="92660"/>
            </a:xfrm>
            <a:custGeom>
              <a:avLst/>
              <a:gdLst>
                <a:gd name="connsiteX0" fmla="*/ 42436 w 79480"/>
                <a:gd name="connsiteY0" fmla="*/ 95 h 92660"/>
                <a:gd name="connsiteX1" fmla="*/ 69857 w 79480"/>
                <a:gd name="connsiteY1" fmla="*/ 7874 h 92660"/>
                <a:gd name="connsiteX2" fmla="*/ 79396 w 79480"/>
                <a:gd name="connsiteY2" fmla="*/ 31608 h 92660"/>
                <a:gd name="connsiteX3" fmla="*/ 79396 w 79480"/>
                <a:gd name="connsiteY3" fmla="*/ 91067 h 92660"/>
                <a:gd name="connsiteX4" fmla="*/ 62456 w 79480"/>
                <a:gd name="connsiteY4" fmla="*/ 91067 h 92660"/>
                <a:gd name="connsiteX5" fmla="*/ 57786 w 79480"/>
                <a:gd name="connsiteY5" fmla="*/ 78928 h 92660"/>
                <a:gd name="connsiteX6" fmla="*/ 57140 w 79480"/>
                <a:gd name="connsiteY6" fmla="*/ 78928 h 92660"/>
                <a:gd name="connsiteX7" fmla="*/ 49390 w 79480"/>
                <a:gd name="connsiteY7" fmla="*/ 86757 h 92660"/>
                <a:gd name="connsiteX8" fmla="*/ 40250 w 79480"/>
                <a:gd name="connsiteY8" fmla="*/ 91216 h 92660"/>
                <a:gd name="connsiteX9" fmla="*/ 27681 w 79480"/>
                <a:gd name="connsiteY9" fmla="*/ 92653 h 92660"/>
                <a:gd name="connsiteX10" fmla="*/ 13573 w 79480"/>
                <a:gd name="connsiteY10" fmla="*/ 89630 h 92660"/>
                <a:gd name="connsiteX11" fmla="*/ 3637 w 79480"/>
                <a:gd name="connsiteY11" fmla="*/ 80315 h 92660"/>
                <a:gd name="connsiteX12" fmla="*/ 61 w 79480"/>
                <a:gd name="connsiteY12" fmla="*/ 64459 h 92660"/>
                <a:gd name="connsiteX13" fmla="*/ 9996 w 79480"/>
                <a:gd name="connsiteY13" fmla="*/ 43550 h 92660"/>
                <a:gd name="connsiteX14" fmla="*/ 39803 w 79480"/>
                <a:gd name="connsiteY14" fmla="*/ 36117 h 92660"/>
                <a:gd name="connsiteX15" fmla="*/ 55203 w 79480"/>
                <a:gd name="connsiteY15" fmla="*/ 35622 h 92660"/>
                <a:gd name="connsiteX16" fmla="*/ 55203 w 79480"/>
                <a:gd name="connsiteY16" fmla="*/ 31707 h 92660"/>
                <a:gd name="connsiteX17" fmla="*/ 51576 w 79480"/>
                <a:gd name="connsiteY17" fmla="*/ 21451 h 92660"/>
                <a:gd name="connsiteX18" fmla="*/ 41641 w 79480"/>
                <a:gd name="connsiteY18" fmla="*/ 18180 h 92660"/>
                <a:gd name="connsiteX19" fmla="*/ 29023 w 79480"/>
                <a:gd name="connsiteY19" fmla="*/ 20014 h 92660"/>
                <a:gd name="connsiteX20" fmla="*/ 16653 w 79480"/>
                <a:gd name="connsiteY20" fmla="*/ 24622 h 92660"/>
                <a:gd name="connsiteX21" fmla="*/ 8605 w 79480"/>
                <a:gd name="connsiteY21" fmla="*/ 8221 h 92660"/>
                <a:gd name="connsiteX22" fmla="*/ 24452 w 79480"/>
                <a:gd name="connsiteY22" fmla="*/ 2324 h 92660"/>
                <a:gd name="connsiteX23" fmla="*/ 42436 w 79480"/>
                <a:gd name="connsiteY23" fmla="*/ 95 h 92660"/>
                <a:gd name="connsiteX24" fmla="*/ 55302 w 79480"/>
                <a:gd name="connsiteY24" fmla="*/ 49644 h 92660"/>
                <a:gd name="connsiteX25" fmla="*/ 45963 w 79480"/>
                <a:gd name="connsiteY25" fmla="*/ 49991 h 92660"/>
                <a:gd name="connsiteX26" fmla="*/ 29619 w 79480"/>
                <a:gd name="connsiteY26" fmla="*/ 54203 h 92660"/>
                <a:gd name="connsiteX27" fmla="*/ 25048 w 79480"/>
                <a:gd name="connsiteY27" fmla="*/ 64459 h 92660"/>
                <a:gd name="connsiteX28" fmla="*/ 28327 w 79480"/>
                <a:gd name="connsiteY28" fmla="*/ 72387 h 92660"/>
                <a:gd name="connsiteX29" fmla="*/ 36822 w 79480"/>
                <a:gd name="connsiteY29" fmla="*/ 74716 h 92660"/>
                <a:gd name="connsiteX30" fmla="*/ 49986 w 79480"/>
                <a:gd name="connsiteY30" fmla="*/ 70108 h 92660"/>
                <a:gd name="connsiteX31" fmla="*/ 55302 w 79480"/>
                <a:gd name="connsiteY31" fmla="*/ 56977 h 92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9480" h="92660">
                  <a:moveTo>
                    <a:pt x="42436" y="95"/>
                  </a:moveTo>
                  <a:cubicBezTo>
                    <a:pt x="52202" y="-559"/>
                    <a:pt x="61899" y="2191"/>
                    <a:pt x="69857" y="7874"/>
                  </a:cubicBezTo>
                  <a:cubicBezTo>
                    <a:pt x="76559" y="13879"/>
                    <a:pt x="80081" y="22650"/>
                    <a:pt x="79396" y="31608"/>
                  </a:cubicBezTo>
                  <a:lnTo>
                    <a:pt x="79396" y="91067"/>
                  </a:lnTo>
                  <a:lnTo>
                    <a:pt x="62456" y="91067"/>
                  </a:lnTo>
                  <a:lnTo>
                    <a:pt x="57786" y="78928"/>
                  </a:lnTo>
                  <a:lnTo>
                    <a:pt x="57140" y="78928"/>
                  </a:lnTo>
                  <a:cubicBezTo>
                    <a:pt x="54890" y="81846"/>
                    <a:pt x="52287" y="84477"/>
                    <a:pt x="49390" y="86757"/>
                  </a:cubicBezTo>
                  <a:cubicBezTo>
                    <a:pt x="46658" y="88813"/>
                    <a:pt x="43553" y="90329"/>
                    <a:pt x="40250" y="91216"/>
                  </a:cubicBezTo>
                  <a:cubicBezTo>
                    <a:pt x="36141" y="92242"/>
                    <a:pt x="31914" y="92727"/>
                    <a:pt x="27681" y="92653"/>
                  </a:cubicBezTo>
                  <a:cubicBezTo>
                    <a:pt x="22813" y="92713"/>
                    <a:pt x="17989" y="91682"/>
                    <a:pt x="13573" y="89630"/>
                  </a:cubicBezTo>
                  <a:cubicBezTo>
                    <a:pt x="9370" y="87629"/>
                    <a:pt x="5903" y="84373"/>
                    <a:pt x="3637" y="80315"/>
                  </a:cubicBezTo>
                  <a:cubicBezTo>
                    <a:pt x="1079" y="75430"/>
                    <a:pt x="-158" y="69964"/>
                    <a:pt x="61" y="64459"/>
                  </a:cubicBezTo>
                  <a:cubicBezTo>
                    <a:pt x="-531" y="56234"/>
                    <a:pt x="3240" y="48301"/>
                    <a:pt x="9996" y="43550"/>
                  </a:cubicBezTo>
                  <a:cubicBezTo>
                    <a:pt x="19052" y="38377"/>
                    <a:pt x="29370" y="35805"/>
                    <a:pt x="39803" y="36117"/>
                  </a:cubicBezTo>
                  <a:lnTo>
                    <a:pt x="55203" y="35622"/>
                  </a:lnTo>
                  <a:lnTo>
                    <a:pt x="55203" y="31707"/>
                  </a:lnTo>
                  <a:cubicBezTo>
                    <a:pt x="55535" y="27927"/>
                    <a:pt x="54214" y="24186"/>
                    <a:pt x="51576" y="21451"/>
                  </a:cubicBezTo>
                  <a:cubicBezTo>
                    <a:pt x="48769" y="19201"/>
                    <a:pt x="45242" y="18037"/>
                    <a:pt x="41641" y="18180"/>
                  </a:cubicBezTo>
                  <a:cubicBezTo>
                    <a:pt x="37368" y="18170"/>
                    <a:pt x="33116" y="18790"/>
                    <a:pt x="29023" y="20014"/>
                  </a:cubicBezTo>
                  <a:cubicBezTo>
                    <a:pt x="24805" y="21287"/>
                    <a:pt x="20677" y="22828"/>
                    <a:pt x="16653" y="24622"/>
                  </a:cubicBezTo>
                  <a:lnTo>
                    <a:pt x="8605" y="8221"/>
                  </a:lnTo>
                  <a:cubicBezTo>
                    <a:pt x="13632" y="5624"/>
                    <a:pt x="18953" y="3647"/>
                    <a:pt x="24452" y="2324"/>
                  </a:cubicBezTo>
                  <a:cubicBezTo>
                    <a:pt x="30334" y="868"/>
                    <a:pt x="36375" y="119"/>
                    <a:pt x="42436" y="95"/>
                  </a:cubicBezTo>
                  <a:close/>
                  <a:moveTo>
                    <a:pt x="55302" y="49644"/>
                  </a:moveTo>
                  <a:lnTo>
                    <a:pt x="45963" y="49991"/>
                  </a:lnTo>
                  <a:cubicBezTo>
                    <a:pt x="40200" y="49590"/>
                    <a:pt x="34462" y="51066"/>
                    <a:pt x="29619" y="54203"/>
                  </a:cubicBezTo>
                  <a:cubicBezTo>
                    <a:pt x="26598" y="56740"/>
                    <a:pt x="24914" y="60520"/>
                    <a:pt x="25048" y="64459"/>
                  </a:cubicBezTo>
                  <a:cubicBezTo>
                    <a:pt x="24750" y="67482"/>
                    <a:pt x="25977" y="70455"/>
                    <a:pt x="28327" y="72387"/>
                  </a:cubicBezTo>
                  <a:cubicBezTo>
                    <a:pt x="30836" y="74047"/>
                    <a:pt x="33812" y="74865"/>
                    <a:pt x="36822" y="74716"/>
                  </a:cubicBezTo>
                  <a:cubicBezTo>
                    <a:pt x="41631" y="74850"/>
                    <a:pt x="46315" y="73210"/>
                    <a:pt x="49986" y="70108"/>
                  </a:cubicBezTo>
                  <a:cubicBezTo>
                    <a:pt x="53648" y="66749"/>
                    <a:pt x="55600" y="61928"/>
                    <a:pt x="55302" y="56977"/>
                  </a:cubicBezTo>
                  <a:close/>
                </a:path>
              </a:pathLst>
            </a:custGeom>
            <a:solidFill>
              <a:srgbClr val="FDC831"/>
            </a:solidFill>
            <a:ln w="4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8151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A330-CB79-22FC-0980-62FA9D779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DC5DBE9B-C22B-E2D0-C029-2495106D66A3}"/>
              </a:ext>
            </a:extLst>
          </p:cNvPr>
          <p:cNvSpPr txBox="1"/>
          <p:nvPr/>
        </p:nvSpPr>
        <p:spPr>
          <a:xfrm>
            <a:off x="845250" y="302303"/>
            <a:ext cx="71977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II-A: Signed Distance Function - Mathematical description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235BA2-A453-2CBA-8C74-80A31CB3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660" y="721987"/>
            <a:ext cx="3276041" cy="2827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AD4687-8459-EB53-E71C-CB4E9117954F}"/>
                  </a:ext>
                </a:extLst>
              </p:cNvPr>
              <p:cNvSpPr txBox="1"/>
              <p:nvPr/>
            </p:nvSpPr>
            <p:spPr>
              <a:xfrm>
                <a:off x="845250" y="1226879"/>
                <a:ext cx="7294907" cy="1818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Signed Distance Function (SDF) gives the distance to a boundary of a given a rasterized domain (mask,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sign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 </m:t>
                      </m:r>
                      <m:limLow>
                        <m:limLow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min</m:t>
                          </m:r>
                        </m:e>
                        <m:li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𝛺</m:t>
                          </m:r>
                        </m:lim>
                      </m:limLow>
                      <m:r>
                        <a:rPr lang="en-US">
                          <a:latin typeface="Cambria Math" panose="02040503050406030204" pitchFamily="18" charset="0"/>
                        </a:rPr>
                        <m:t>∥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𝐩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∥,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 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sign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𝐩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𝐩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∉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AD4687-8459-EB53-E71C-CB4E91179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0" y="1226879"/>
                <a:ext cx="7294907" cy="1818190"/>
              </a:xfrm>
              <a:prstGeom prst="rect">
                <a:avLst/>
              </a:prstGeom>
              <a:blipFill>
                <a:blip r:embed="rId3"/>
                <a:stretch>
                  <a:fillRect l="-585" t="-16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9DAD3F-39B3-38A5-C6CD-6AE240D6E1BB}"/>
                  </a:ext>
                </a:extLst>
              </p:cNvPr>
              <p:cNvSpPr txBox="1"/>
              <p:nvPr/>
            </p:nvSpPr>
            <p:spPr>
              <a:xfrm>
                <a:off x="845250" y="3662604"/>
                <a:ext cx="10915048" cy="2649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and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two domains, masks and SDFs</a:t>
                </a:r>
                <a:r>
                  <a:rPr lang="en-US" b="1" dirty="0"/>
                  <a:t>. </a:t>
                </a:r>
              </a:p>
              <a:p>
                <a:r>
                  <a:rPr lang="en-US" dirty="0"/>
                  <a:t>    A</a:t>
                </a:r>
                <a:r>
                  <a:rPr lang="en-GB" dirty="0" err="1"/>
                  <a:t>ny</a:t>
                </a:r>
                <a:r>
                  <a:rPr lang="en-GB" dirty="0"/>
                  <a:t> intermediate shape domain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∈[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can be obtained interpolating the SDFs</a:t>
                </a:r>
              </a:p>
              <a:p>
                <a:pPr lvl="1"/>
                <a:endParaRPr lang="en-US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1   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</m:d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0  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else</m:t>
                            </m:r>
                          </m:e>
                        </m:eqArr>
                      </m:e>
                    </m:d>
                  </m:oMath>
                </a14:m>
                <a:r>
                  <a:rPr lang="en-GB" dirty="0"/>
                  <a:t>  	  and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GB" dirty="0"/>
              </a:p>
              <a:p>
                <a:pPr lvl="1"/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9DAD3F-39B3-38A5-C6CD-6AE240D6E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0" y="3662604"/>
                <a:ext cx="10915048" cy="2649187"/>
              </a:xfrm>
              <a:prstGeom prst="rect">
                <a:avLst/>
              </a:prstGeom>
              <a:blipFill>
                <a:blip r:embed="rId4"/>
                <a:stretch>
                  <a:fillRect l="-391" t="-13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56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A848E-C40E-9FB2-D638-D9E5BF1B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DDAEA326-C506-C464-05EB-D09C23FFC92A}"/>
              </a:ext>
            </a:extLst>
          </p:cNvPr>
          <p:cNvSpPr txBox="1"/>
          <p:nvPr/>
        </p:nvSpPr>
        <p:spPr>
          <a:xfrm>
            <a:off x="845249" y="302303"/>
            <a:ext cx="88959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II-A: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in shape morphing (valid-shape interpolation)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44D8F88-CBD9-08AA-DED7-0D902ADF8A25}"/>
                  </a:ext>
                </a:extLst>
              </p:cNvPr>
              <p:cNvSpPr txBox="1"/>
              <p:nvPr/>
            </p:nvSpPr>
            <p:spPr>
              <a:xfrm>
                <a:off x="8264545" y="2923745"/>
                <a:ext cx="388912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: smooth transition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marL="285750" indent="-285750" algn="just">
                  <a:buFont typeface="Courier New" panose="02070309020205020404" pitchFamily="49" charset="0"/>
                  <a:buChar char="o"/>
                </a:pPr>
                <a:r>
                  <a:rPr lang="en-US" dirty="0"/>
                  <a:t>Interpolate “valid” region used for temperature interpolation</a:t>
                </a:r>
              </a:p>
              <a:p>
                <a:pPr marL="285750" indent="-285750" algn="just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en-US" dirty="0"/>
                  <a:t>General to any shape</a:t>
                </a:r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44D8F88-CBD9-08AA-DED7-0D902ADF8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545" y="2923745"/>
                <a:ext cx="3889128" cy="1477328"/>
              </a:xfrm>
              <a:prstGeom prst="rect">
                <a:avLst/>
              </a:prstGeom>
              <a:blipFill>
                <a:blip r:embed="rId2"/>
                <a:stretch>
                  <a:fillRect l="-1097" t="-2479" r="-1254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437EDAE-02DA-C3F2-368B-AD86971B63D7}"/>
              </a:ext>
            </a:extLst>
          </p:cNvPr>
          <p:cNvSpPr txBox="1"/>
          <p:nvPr/>
        </p:nvSpPr>
        <p:spPr>
          <a:xfrm>
            <a:off x="6967162" y="3162045"/>
            <a:ext cx="277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α</a:t>
            </a:r>
            <a:endParaRPr lang="en-GB" sz="1200" dirty="0"/>
          </a:p>
        </p:txBody>
      </p:sp>
      <p:pic>
        <p:nvPicPr>
          <p:cNvPr id="4" name="Picture 3" descr="A graph of a graph showing a red and blue layer&#10;&#10;AI-generated content may be incorrect.">
            <a:extLst>
              <a:ext uri="{FF2B5EF4-FFF2-40B4-BE49-F238E27FC236}">
                <a16:creationId xmlns:a16="http://schemas.microsoft.com/office/drawing/2014/main" id="{CE530FFA-5C36-E6FE-0B7C-5D605ADA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273" y="1279110"/>
            <a:ext cx="5445040" cy="468855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F32004A-82A5-A42F-BA16-87AEA3AF851F}"/>
              </a:ext>
            </a:extLst>
          </p:cNvPr>
          <p:cNvSpPr/>
          <p:nvPr/>
        </p:nvSpPr>
        <p:spPr>
          <a:xfrm>
            <a:off x="3041582" y="2382541"/>
            <a:ext cx="1847461" cy="3051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FF7C51-A9AD-94B6-B1F2-95746A22A3D1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4889043" y="3993502"/>
            <a:ext cx="1014321" cy="1624960"/>
          </a:xfrm>
          <a:prstGeom prst="straightConnector1">
            <a:avLst/>
          </a:prstGeom>
          <a:ln>
            <a:solidFill>
              <a:srgbClr val="FDC83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1AB43E1-A75D-3A25-23C1-89D665CAC259}"/>
              </a:ext>
            </a:extLst>
          </p:cNvPr>
          <p:cNvSpPr txBox="1"/>
          <p:nvPr/>
        </p:nvSpPr>
        <p:spPr>
          <a:xfrm>
            <a:off x="5903364" y="5433796"/>
            <a:ext cx="3127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Evolving masks/shapes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23CCC7-2B6D-5AF2-83D0-84DADD448676}"/>
              </a:ext>
            </a:extLst>
          </p:cNvPr>
          <p:cNvSpPr txBox="1"/>
          <p:nvPr/>
        </p:nvSpPr>
        <p:spPr>
          <a:xfrm>
            <a:off x="404597" y="3082374"/>
            <a:ext cx="2160176" cy="64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 planes/masks</a:t>
            </a:r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63AC317-8272-2C63-4E87-97B46987480D}"/>
              </a:ext>
            </a:extLst>
          </p:cNvPr>
          <p:cNvSpPr/>
          <p:nvPr/>
        </p:nvSpPr>
        <p:spPr>
          <a:xfrm rot="21057336">
            <a:off x="943003" y="1912449"/>
            <a:ext cx="3045095" cy="858380"/>
          </a:xfrm>
          <a:custGeom>
            <a:avLst/>
            <a:gdLst>
              <a:gd name="connsiteX0" fmla="*/ 0 w 3127248"/>
              <a:gd name="connsiteY0" fmla="*/ 786384 h 786384"/>
              <a:gd name="connsiteX1" fmla="*/ 768096 w 3127248"/>
              <a:gd name="connsiteY1" fmla="*/ 0 h 786384"/>
              <a:gd name="connsiteX2" fmla="*/ 3127248 w 3127248"/>
              <a:gd name="connsiteY2" fmla="*/ 786384 h 786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7248" h="786384">
                <a:moveTo>
                  <a:pt x="0" y="786384"/>
                </a:moveTo>
                <a:cubicBezTo>
                  <a:pt x="123444" y="393192"/>
                  <a:pt x="246888" y="0"/>
                  <a:pt x="768096" y="0"/>
                </a:cubicBezTo>
                <a:cubicBezTo>
                  <a:pt x="1289304" y="0"/>
                  <a:pt x="2721864" y="633984"/>
                  <a:pt x="3127248" y="786384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77E2091-B3B4-5F75-5A50-5DCD591D9AE4}"/>
              </a:ext>
            </a:extLst>
          </p:cNvPr>
          <p:cNvSpPr/>
          <p:nvPr/>
        </p:nvSpPr>
        <p:spPr>
          <a:xfrm rot="21349976">
            <a:off x="1113615" y="3745977"/>
            <a:ext cx="2806369" cy="1876310"/>
          </a:xfrm>
          <a:custGeom>
            <a:avLst/>
            <a:gdLst>
              <a:gd name="connsiteX0" fmla="*/ 0 w 2429164"/>
              <a:gd name="connsiteY0" fmla="*/ 0 h 2127495"/>
              <a:gd name="connsiteX1" fmla="*/ 489527 w 2429164"/>
              <a:gd name="connsiteY1" fmla="*/ 2050472 h 2127495"/>
              <a:gd name="connsiteX2" fmla="*/ 2429164 w 2429164"/>
              <a:gd name="connsiteY2" fmla="*/ 1496291 h 212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9164" h="2127495">
                <a:moveTo>
                  <a:pt x="0" y="0"/>
                </a:moveTo>
                <a:cubicBezTo>
                  <a:pt x="42333" y="900545"/>
                  <a:pt x="84666" y="1801090"/>
                  <a:pt x="489527" y="2050472"/>
                </a:cubicBezTo>
                <a:cubicBezTo>
                  <a:pt x="894388" y="2299854"/>
                  <a:pt x="1661776" y="1898072"/>
                  <a:pt x="2429164" y="1496291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0F13A4-7746-1906-E829-3032101FD0DB}"/>
                  </a:ext>
                </a:extLst>
              </p:cNvPr>
              <p:cNvSpPr txBox="1"/>
              <p:nvPr/>
            </p:nvSpPr>
            <p:spPr>
              <a:xfrm>
                <a:off x="5593492" y="922897"/>
                <a:ext cx="60976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0F13A4-7746-1906-E829-3032101FD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492" y="922897"/>
                <a:ext cx="609760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40AC26-844F-1774-BD78-4ACD1ABE0C49}"/>
              </a:ext>
            </a:extLst>
          </p:cNvPr>
          <p:cNvCxnSpPr>
            <a:cxnSpLocks/>
          </p:cNvCxnSpPr>
          <p:nvPr/>
        </p:nvCxnSpPr>
        <p:spPr>
          <a:xfrm flipV="1">
            <a:off x="7244415" y="1563171"/>
            <a:ext cx="1168065" cy="1598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 animBg="1"/>
      <p:bldP spid="12" grpId="0"/>
      <p:bldP spid="13" grpId="0"/>
      <p:bldP spid="14" grpId="0" animBg="1"/>
      <p:bldP spid="15" grpId="0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CAA0A-DCA2-87B4-8CB1-8C48F7665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1EB09713-E8E7-A878-E2B8-6D1DC6D982A5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Setup of the numerical experiment</a:t>
            </a:r>
          </a:p>
        </p:txBody>
      </p:sp>
      <p:pic>
        <p:nvPicPr>
          <p:cNvPr id="8" name="Picture 7" descr="A grid of blue squares&#10;&#10;AI-generated content may be incorrect.">
            <a:extLst>
              <a:ext uri="{FF2B5EF4-FFF2-40B4-BE49-F238E27FC236}">
                <a16:creationId xmlns:a16="http://schemas.microsoft.com/office/drawing/2014/main" id="{486C44B0-48E9-5E42-AC26-B69010CE2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50" y="839755"/>
            <a:ext cx="6362629" cy="53837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8336141-311D-2ADD-A8F2-5207D96E8653}"/>
              </a:ext>
            </a:extLst>
          </p:cNvPr>
          <p:cNvSpPr/>
          <p:nvPr/>
        </p:nvSpPr>
        <p:spPr>
          <a:xfrm>
            <a:off x="4026564" y="4823926"/>
            <a:ext cx="3316628" cy="125030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2DFA9163-E2A4-DFF8-5DA6-6AFCAA57BC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0426303"/>
                  </p:ext>
                </p:extLst>
              </p:nvPr>
            </p:nvGraphicFramePr>
            <p:xfrm>
              <a:off x="7544843" y="1036320"/>
              <a:ext cx="1461970" cy="478536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1970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1583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Z coordinates (SALOME)</a:t>
                          </a:r>
                          <a:endParaRPr lang="en-GB" sz="1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=0.93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95768401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=0.862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12937864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=0.794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87164919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=0.727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6475940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=0.659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39578117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=0.523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85991349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=0.489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=0.455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dirty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b>
                                </m:sSub>
                                <m:r>
                                  <a:rPr lang="en-US" sz="1400" b="0" i="1" dirty="0" smtClean="0">
                                    <a:latin typeface="Cambria Math" panose="02040503050406030204" pitchFamily="18" charset="0"/>
                                  </a:rPr>
                                  <m:t>=0.387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dirty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1400" b="0" i="1" dirty="0" smtClean="0">
                                    <a:latin typeface="Cambria Math" panose="02040503050406030204" pitchFamily="18" charset="0"/>
                                  </a:rPr>
                                  <m:t>=0.353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41708604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=0.319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12980414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=0.26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95490822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=0.116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84861155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14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dirty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GB" sz="140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400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GB" sz="1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880323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2DFA9163-E2A4-DFF8-5DA6-6AFCAA57BC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0426303"/>
                  </p:ext>
                </p:extLst>
              </p:nvPr>
            </p:nvGraphicFramePr>
            <p:xfrm>
              <a:off x="7544843" y="1036320"/>
              <a:ext cx="1461970" cy="478536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1970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Z coordinates (SALOME)</a:t>
                          </a:r>
                          <a:endParaRPr lang="en-GB" sz="1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74000" r="-1660" b="-13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576840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274000" r="-1660" b="-12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293786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374000" r="-1660" b="-11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8716491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474000" r="-1660" b="-10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647594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574000" r="-1660" b="-9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957811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674000" r="-1660" b="-8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599134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774000" r="-1660" b="-7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874000" r="-1660" b="-6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974000" r="-1660" b="-5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074000" r="-1660" b="-4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170860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174000" r="-1660" b="-3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1298041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274000" r="-1660" b="-2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5490822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374000" r="-1660" b="-1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84861155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15" t="-1474000" r="-1660" b="-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803239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A77CE569-82A2-6B08-959B-4CE9878D1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754" y="1791478"/>
            <a:ext cx="2312975" cy="2957804"/>
          </a:xfrm>
          <a:prstGeom prst="rect">
            <a:avLst/>
          </a:prstGeom>
        </p:spPr>
      </p:pic>
      <p:sp>
        <p:nvSpPr>
          <p:cNvPr id="19" name="Right Brace 18">
            <a:extLst>
              <a:ext uri="{FF2B5EF4-FFF2-40B4-BE49-F238E27FC236}">
                <a16:creationId xmlns:a16="http://schemas.microsoft.com/office/drawing/2014/main" id="{3F5A2C25-002E-E856-0BFB-D8A887D5EF88}"/>
              </a:ext>
            </a:extLst>
          </p:cNvPr>
          <p:cNvSpPr/>
          <p:nvPr/>
        </p:nvSpPr>
        <p:spPr>
          <a:xfrm>
            <a:off x="9144000" y="3153747"/>
            <a:ext cx="373224" cy="15955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757197CF-C7DB-E075-E159-6CC216A79486}"/>
              </a:ext>
            </a:extLst>
          </p:cNvPr>
          <p:cNvSpPr/>
          <p:nvPr/>
        </p:nvSpPr>
        <p:spPr>
          <a:xfrm>
            <a:off x="9109788" y="1558212"/>
            <a:ext cx="373224" cy="15955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E71861-F5A1-1C0E-4014-DB4ED085D740}"/>
              </a:ext>
            </a:extLst>
          </p:cNvPr>
          <p:cNvSpPr txBox="1"/>
          <p:nvPr/>
        </p:nvSpPr>
        <p:spPr>
          <a:xfrm>
            <a:off x="4151972" y="5187248"/>
            <a:ext cx="30658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~Fine mesh to account for high fluid velocity</a:t>
            </a:r>
            <a:r>
              <a:rPr lang="en-US" sz="1600" dirty="0"/>
              <a:t> (see after)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93788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DB571-E7B9-F8A5-BF2F-050B6ECD2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mparison of a model of a cooling channel&#10;&#10;AI-generated content may be incorrect.">
            <a:extLst>
              <a:ext uri="{FF2B5EF4-FFF2-40B4-BE49-F238E27FC236}">
                <a16:creationId xmlns:a16="http://schemas.microsoft.com/office/drawing/2014/main" id="{1C4787B5-6D24-0128-CDFA-3F4582E27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957" y="2834158"/>
            <a:ext cx="7007791" cy="358188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DA7ED61-30E3-2A1A-BE56-922D349D1C0E}"/>
              </a:ext>
            </a:extLst>
          </p:cNvPr>
          <p:cNvSpPr txBox="1"/>
          <p:nvPr/>
        </p:nvSpPr>
        <p:spPr>
          <a:xfrm>
            <a:off x="845250" y="302303"/>
            <a:ext cx="71977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Setup of the numerical experiment: thermophysical quantities, orders of magnitude and assumptions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8CD884-8030-15DE-52C1-C3F6174ADFE6}"/>
                  </a:ext>
                </a:extLst>
              </p:cNvPr>
              <p:cNvSpPr txBox="1"/>
              <p:nvPr/>
            </p:nvSpPr>
            <p:spPr>
              <a:xfrm>
                <a:off x="845250" y="1168634"/>
                <a:ext cx="982275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Highly turbulent flow: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Re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GB" sz="1600" dirty="0"/>
                  <a:t> and flow </a:t>
                </a:r>
                <a:r>
                  <a:rPr lang="en-GB" sz="1600" b="1" i="1" dirty="0"/>
                  <a:t>mean</a:t>
                </a:r>
                <a:r>
                  <a:rPr lang="en-GB" sz="1600" dirty="0"/>
                  <a:t> </a:t>
                </a:r>
                <a:r>
                  <a:rPr lang="en-GB" sz="1600" b="1" dirty="0"/>
                  <a:t>constant </a:t>
                </a:r>
                <a:r>
                  <a:rPr lang="en-GB" sz="1600" dirty="0"/>
                  <a:t>velocity: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en-US" sz="1600" b="0" dirty="0"/>
              </a:p>
              <a:p>
                <a:r>
                  <a:rPr lang="en-US" sz="1600" b="0" dirty="0"/>
                  <a:t> </a:t>
                </a:r>
              </a:p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en-US" sz="1600" b="1" i="1" dirty="0"/>
                  <a:t>Mean and constant </a:t>
                </a:r>
                <a:r>
                  <a:rPr lang="en-US" sz="1600" dirty="0"/>
                  <a:t>fluid temperature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=70°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US" sz="1600" b="1" dirty="0"/>
              </a:p>
              <a:p>
                <a:pPr marL="342900" indent="-342900">
                  <a:buFont typeface="Courier New" panose="02070309020205020404" pitchFamily="49" charset="0"/>
                  <a:buChar char="o"/>
                </a:pPr>
                <a:endParaRPr lang="en-US" sz="1600" b="1" dirty="0"/>
              </a:p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en-GB" sz="1600" dirty="0"/>
                  <a:t>Heat transfer coefficient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60000, 105000</m:t>
                        </m:r>
                      </m:e>
                    </m:d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dirty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p>
                        <m: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600" dirty="0"/>
                  <a:t> </a:t>
                </a:r>
              </a:p>
              <a:p>
                <a:pPr marL="342900" indent="-342900">
                  <a:buFont typeface="Courier New" panose="02070309020205020404" pitchFamily="49" charset="0"/>
                  <a:buChar char="o"/>
                </a:pPr>
                <a:endParaRPr lang="en-GB" sz="1600" dirty="0"/>
              </a:p>
              <a:p>
                <a:pPr marL="342900" indent="-342900">
                  <a:buFont typeface="Courier New" panose="02070309020205020404" pitchFamily="49" charset="0"/>
                  <a:buChar char="o"/>
                </a:pPr>
                <a:r>
                  <a:rPr lang="en-GB" sz="1600" dirty="0"/>
                  <a:t>We use </a:t>
                </a:r>
                <a:r>
                  <a:rPr lang="en-GB" sz="1600" b="1" dirty="0"/>
                  <a:t>the same </a:t>
                </a:r>
                <a:r>
                  <a:rPr lang="en-GB" sz="1600" dirty="0"/>
                  <a:t>cooling channels layout as the generic one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sz="1600" dirty="0"/>
                  <a:t>artificial hot spots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8CD884-8030-15DE-52C1-C3F6174AD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0" y="1168634"/>
                <a:ext cx="9822750" cy="1815882"/>
              </a:xfrm>
              <a:prstGeom prst="rect">
                <a:avLst/>
              </a:prstGeom>
              <a:blipFill>
                <a:blip r:embed="rId3"/>
                <a:stretch>
                  <a:fillRect l="-248" t="-1007" b="-33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63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2C2C2-621F-C45F-8AF9-610DAE7E6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lorful lines on a white background&#10;&#10;AI-generated content may be incorrect.">
            <a:extLst>
              <a:ext uri="{FF2B5EF4-FFF2-40B4-BE49-F238E27FC236}">
                <a16:creationId xmlns:a16="http://schemas.microsoft.com/office/drawing/2014/main" id="{17495E9B-BA03-03A5-6814-AA6EB7CA6A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23"/>
          <a:stretch>
            <a:fillRect/>
          </a:stretch>
        </p:blipFill>
        <p:spPr>
          <a:xfrm>
            <a:off x="6261830" y="3083575"/>
            <a:ext cx="4735845" cy="2590151"/>
          </a:xfrm>
          <a:prstGeom prst="rect">
            <a:avLst/>
          </a:prstGeom>
        </p:spPr>
      </p:pic>
      <p:pic>
        <p:nvPicPr>
          <p:cNvPr id="4" name="Picture 3" descr="A graph of a graph showing a heat wave&#10;&#10;AI-generated content may be incorrect.">
            <a:extLst>
              <a:ext uri="{FF2B5EF4-FFF2-40B4-BE49-F238E27FC236}">
                <a16:creationId xmlns:a16="http://schemas.microsoft.com/office/drawing/2014/main" id="{16C09493-7224-4A15-E34F-F67EA1BD9D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801" b="15633"/>
          <a:stretch>
            <a:fillRect/>
          </a:stretch>
        </p:blipFill>
        <p:spPr>
          <a:xfrm>
            <a:off x="1775358" y="3515764"/>
            <a:ext cx="3573778" cy="21852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AE44E9-6463-8D7F-08BE-8F40487A2A5E}"/>
              </a:ext>
            </a:extLst>
          </p:cNvPr>
          <p:cNvSpPr txBox="1"/>
          <p:nvPr/>
        </p:nvSpPr>
        <p:spPr>
          <a:xfrm>
            <a:off x="167949" y="2610658"/>
            <a:ext cx="1903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3D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Cooling channels layout comparison</a:t>
            </a:r>
            <a:endParaRPr lang="en-GB" sz="1600" b="1" i="1" dirty="0">
              <a:solidFill>
                <a:srgbClr val="003D5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CC39BC-159E-BA62-03FD-BA637930230D}"/>
              </a:ext>
            </a:extLst>
          </p:cNvPr>
          <p:cNvSpPr txBox="1"/>
          <p:nvPr/>
        </p:nvSpPr>
        <p:spPr>
          <a:xfrm>
            <a:off x="2379306" y="5701008"/>
            <a:ext cx="26032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 dirty="0"/>
              <a:t>Velocity contour in first layer of cooling channels for generic DFW</a:t>
            </a:r>
            <a:endParaRPr lang="en-GB" sz="105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952F5D-27EE-C70E-4818-0853663FF4D2}"/>
              </a:ext>
            </a:extLst>
          </p:cNvPr>
          <p:cNvSpPr txBox="1"/>
          <p:nvPr/>
        </p:nvSpPr>
        <p:spPr>
          <a:xfrm>
            <a:off x="7186618" y="5673726"/>
            <a:ext cx="28862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 dirty="0"/>
              <a:t>Velocity contour in first layer of cooling channels for EPP12 DFW (bottom)</a:t>
            </a:r>
            <a:endParaRPr lang="en-GB" sz="1050" b="1" i="1" dirty="0"/>
          </a:p>
        </p:txBody>
      </p:sp>
      <p:pic>
        <p:nvPicPr>
          <p:cNvPr id="8" name="Picture 7" descr="A comparison of a model of a cooling channel&#10;&#10;AI-generated content may be incorrect.">
            <a:extLst>
              <a:ext uri="{FF2B5EF4-FFF2-40B4-BE49-F238E27FC236}">
                <a16:creationId xmlns:a16="http://schemas.microsoft.com/office/drawing/2014/main" id="{A946B5A3-CC19-5A9C-9D7F-596F5154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247" y="1066174"/>
            <a:ext cx="5067506" cy="259015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FC145A1-BEA7-284B-B058-A7C07EA68652}"/>
              </a:ext>
            </a:extLst>
          </p:cNvPr>
          <p:cNvSpPr txBox="1"/>
          <p:nvPr/>
        </p:nvSpPr>
        <p:spPr>
          <a:xfrm>
            <a:off x="845249" y="302303"/>
            <a:ext cx="104821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Setup of the numerical experiment: thermophysical quantities, orders of magnitude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981503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94AF0-B6E8-ECCF-58C2-5371EA4EF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4CD8E5B6-5BF2-F4B1-5BD4-F7A9FD1EE7B5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reconstruction from solved planes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B3B1D-B6E8-86B7-4482-86A1D84B48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5585" y="1690267"/>
            <a:ext cx="4560680" cy="4186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B2AC73-EBC8-1BA7-021C-E0136338A4AC}"/>
              </a:ext>
            </a:extLst>
          </p:cNvPr>
          <p:cNvSpPr txBox="1"/>
          <p:nvPr/>
        </p:nvSpPr>
        <p:spPr>
          <a:xfrm>
            <a:off x="845249" y="849438"/>
            <a:ext cx="507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First step: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Solve with MKNIX and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600" dirty="0"/>
              <a:t>Interpolate nodal temperature </a:t>
            </a:r>
            <a:r>
              <a:rPr lang="en-GB" sz="1600" b="1" dirty="0"/>
              <a:t>(</a:t>
            </a:r>
            <a:r>
              <a:rPr lang="en-GB" sz="1600" b="1" i="1" dirty="0" err="1"/>
              <a:t>matplotlib.Tri</a:t>
            </a:r>
            <a:r>
              <a:rPr lang="en-GB" sz="1600" b="1" i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69E225-7D6F-5ADB-D14D-714C37B50066}"/>
                  </a:ext>
                </a:extLst>
              </p:cNvPr>
              <p:cNvSpPr txBox="1"/>
              <p:nvPr/>
            </p:nvSpPr>
            <p:spPr>
              <a:xfrm>
                <a:off x="6096000" y="1521063"/>
                <a:ext cx="5716555" cy="3650358"/>
              </a:xfrm>
              <a:prstGeom prst="rect">
                <a:avLst/>
              </a:prstGeom>
              <a:ln w="381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b="1" dirty="0"/>
                  <a:t>Compute SDF for each solution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>
                    <a:latin typeface="Cambria Math" panose="02040503050406030204" pitchFamily="18" charset="0"/>
                  </a:rPr>
                  <a:t>at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Compute for any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sz="1600" dirty="0"/>
                  <a:t>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b="0" i="0" dirty="0">
                    <a:latin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sz="1600" b="0" dirty="0"/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Infer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and 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e>
                      </m:d>
                      <m:r>
                        <a:rPr lang="en-US" sz="1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1" i="1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sz="1600" b="1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1600" dirty="0"/>
              </a:p>
              <a:p>
                <a:pPr algn="ctr"/>
                <a:endParaRPr lang="en-GB" sz="1600" dirty="0"/>
              </a:p>
              <a:p>
                <a:pPr algn="ctr"/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sz="1600" dirty="0"/>
                  <a:t> only intersects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e>
                    </m:d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sz="1600" dirty="0"/>
                  <a:t>(idem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/>
                  <a:t>) (it avoids </a:t>
                </a:r>
                <a:r>
                  <a:rPr lang="en-US" sz="1600" dirty="0" err="1"/>
                  <a:t>NaN</a:t>
                </a:r>
                <a:r>
                  <a:rPr lang="en-US" sz="1600" dirty="0"/>
                  <a:t> + any real = </a:t>
                </a:r>
                <a:r>
                  <a:rPr lang="en-US" sz="1600" dirty="0" err="1"/>
                  <a:t>NaN</a:t>
                </a:r>
                <a:r>
                  <a:rPr lang="en-US" sz="1600" dirty="0"/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69E225-7D6F-5ADB-D14D-714C37B50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521063"/>
                <a:ext cx="5716555" cy="3650358"/>
              </a:xfrm>
              <a:prstGeom prst="rect">
                <a:avLst/>
              </a:prstGeom>
              <a:blipFill>
                <a:blip r:embed="rId3"/>
                <a:stretch>
                  <a:fillRect l="-106" t="-166" b="-828"/>
                </a:stretch>
              </a:blipFill>
              <a:ln w="38100"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D6BFA28-FDD7-177F-C85C-6D60F285D84A}"/>
              </a:ext>
            </a:extLst>
          </p:cNvPr>
          <p:cNvSpPr txBox="1"/>
          <p:nvPr/>
        </p:nvSpPr>
        <p:spPr>
          <a:xfrm>
            <a:off x="523341" y="5906057"/>
            <a:ext cx="49957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At high velocity: requires ~20 seconds for all the slices (parallelizable)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CDAEF-5976-3F90-B0AE-E443A64E622B}"/>
              </a:ext>
            </a:extLst>
          </p:cNvPr>
          <p:cNvSpPr txBox="1"/>
          <p:nvPr/>
        </p:nvSpPr>
        <p:spPr>
          <a:xfrm>
            <a:off x="6096000" y="854156"/>
            <a:ext cx="5070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Then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C81C32-3896-DDCF-EFEF-51D744A6A63B}"/>
                  </a:ext>
                </a:extLst>
              </p:cNvPr>
              <p:cNvSpPr txBox="1"/>
              <p:nvPr/>
            </p:nvSpPr>
            <p:spPr>
              <a:xfrm>
                <a:off x="6437758" y="5393436"/>
                <a:ext cx="50330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rgbClr val="00B050"/>
                    </a:solidFill>
                  </a:rPr>
                  <a:t>Takes ~ 2 seconds to compute 118 intermediate (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en-US" sz="1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1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𝟐𝟎𝟎</m:t>
                    </m:r>
                  </m:oMath>
                </a14:m>
                <a:r>
                  <a:rPr lang="en-US" sz="1600" b="1" dirty="0">
                    <a:solidFill>
                      <a:srgbClr val="00B050"/>
                    </a:solidFill>
                  </a:rPr>
                  <a:t>) solutions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1C81C32-3896-DDCF-EFEF-51D744A6A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758" y="5393436"/>
                <a:ext cx="5033037" cy="584775"/>
              </a:xfrm>
              <a:prstGeom prst="rect">
                <a:avLst/>
              </a:prstGeom>
              <a:blipFill>
                <a:blip r:embed="rId4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74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1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98976-B361-F74A-0434-A80C3633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144CBAB-C6CB-E3AD-C17A-B95CCD6B8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314" y="2273998"/>
            <a:ext cx="1438476" cy="176237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BDFF61B-2A0B-E710-16E7-E85369F3DB82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reconstruction from solved planes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54C41FC-E572-4CB1-0CE1-00D4D72EC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"/>
          <a:stretch>
            <a:fillRect/>
          </a:stretch>
        </p:blipFill>
        <p:spPr bwMode="auto">
          <a:xfrm>
            <a:off x="1072134" y="1045904"/>
            <a:ext cx="4073256" cy="443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green letter with a scale of temperature&#10;&#10;AI-generated content may be incorrect.">
            <a:extLst>
              <a:ext uri="{FF2B5EF4-FFF2-40B4-BE49-F238E27FC236}">
                <a16:creationId xmlns:a16="http://schemas.microsoft.com/office/drawing/2014/main" id="{8B5A456C-49E0-D240-BE11-08DF3A12D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177" y="568389"/>
            <a:ext cx="4002138" cy="49966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B70FCF-EDE5-97D6-B7AB-41C13E95E856}"/>
              </a:ext>
            </a:extLst>
          </p:cNvPr>
          <p:cNvSpPr txBox="1"/>
          <p:nvPr/>
        </p:nvSpPr>
        <p:spPr>
          <a:xfrm>
            <a:off x="2142600" y="5499826"/>
            <a:ext cx="1932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Reconstructed 3D (TSM) few seconds in total</a:t>
            </a:r>
            <a:endParaRPr lang="en-GB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E4471-6071-D51F-070D-D0DAAB3DE361}"/>
                  </a:ext>
                </a:extLst>
              </p:cNvPr>
              <p:cNvSpPr txBox="1"/>
              <p:nvPr/>
            </p:nvSpPr>
            <p:spPr>
              <a:xfrm>
                <a:off x="7280549" y="5479501"/>
                <a:ext cx="34423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/>
                  <a:t>Reference results (CFD), computation time not specified (usually </a:t>
                </a:r>
                <a14:m>
                  <m:oMath xmlns:m="http://schemas.openxmlformats.org/officeDocument/2006/math"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𝓞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𝒉𝒐𝒖𝒓𝒔</m:t>
                    </m:r>
                    <m:r>
                      <a:rPr lang="en-US" sz="1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200" b="1" dirty="0"/>
                  <a:t>&gt;&gt; TSM)</a:t>
                </a:r>
                <a:endParaRPr lang="en-GB" sz="1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E4471-6071-D51F-070D-D0DAAB3DE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549" y="5479501"/>
                <a:ext cx="3442301" cy="461665"/>
              </a:xfrm>
              <a:prstGeom prst="rect">
                <a:avLst/>
              </a:prstGeom>
              <a:blipFill>
                <a:blip r:embed="rId5"/>
                <a:stretch>
                  <a:fillRect t="-2632" b="-78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C74D75-BB3B-06AE-636A-8FC9E3BF0AB1}"/>
              </a:ext>
            </a:extLst>
          </p:cNvPr>
          <p:cNvCxnSpPr/>
          <p:nvPr/>
        </p:nvCxnSpPr>
        <p:spPr>
          <a:xfrm>
            <a:off x="6923314" y="1996751"/>
            <a:ext cx="1427584" cy="951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32B95B-C50B-8FCF-569D-8B6395842C5F}"/>
                  </a:ext>
                </a:extLst>
              </p:cNvPr>
              <p:cNvSpPr txBox="1"/>
              <p:nvPr/>
            </p:nvSpPr>
            <p:spPr>
              <a:xfrm>
                <a:off x="6280197" y="1658197"/>
                <a:ext cx="14877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~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250,290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32B95B-C50B-8FCF-569D-8B6395842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197" y="1658197"/>
                <a:ext cx="1487791" cy="307777"/>
              </a:xfrm>
              <a:prstGeom prst="rect">
                <a:avLst/>
              </a:prstGeom>
              <a:blipFill>
                <a:blip r:embed="rId6"/>
                <a:stretch>
                  <a:fillRect l="-1230" t="-3922" b="-19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B27D033-2B50-0B4C-8C71-9670B4CB90C7}"/>
              </a:ext>
            </a:extLst>
          </p:cNvPr>
          <p:cNvCxnSpPr/>
          <p:nvPr/>
        </p:nvCxnSpPr>
        <p:spPr>
          <a:xfrm flipH="1" flipV="1">
            <a:off x="2975798" y="3144416"/>
            <a:ext cx="3120202" cy="1324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DDB5D58-D13A-B2C9-7E91-8AFB06110F30}"/>
                  </a:ext>
                </a:extLst>
              </p:cNvPr>
              <p:cNvSpPr txBox="1"/>
              <p:nvPr/>
            </p:nvSpPr>
            <p:spPr>
              <a:xfrm>
                <a:off x="6095999" y="4310743"/>
                <a:ext cx="148779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~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270,300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en-US" sz="1400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DDB5D58-D13A-B2C9-7E91-8AFB06110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4310743"/>
                <a:ext cx="1487791" cy="307777"/>
              </a:xfrm>
              <a:prstGeom prst="rect">
                <a:avLst/>
              </a:prstGeom>
              <a:blipFill>
                <a:blip r:embed="rId7"/>
                <a:stretch>
                  <a:fillRect l="-1230" t="-3922" b="-19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27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F7C9F-8A2F-55BF-56A4-08AC6A360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650AFA0-0E2F-50F5-3643-C14E89CE2A91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Reconstruction errors for intermediate planes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93C27-F12E-5B1E-0A88-9170A63F16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1800" y="2958351"/>
            <a:ext cx="2836744" cy="27970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461E15-9626-E11E-40A8-B3F9EC647F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39444" y="3009720"/>
            <a:ext cx="8637036" cy="26942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6940FDA-CC07-30C8-038A-726594CCD9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0252613"/>
                  </p:ext>
                </p:extLst>
              </p:nvPr>
            </p:nvGraphicFramePr>
            <p:xfrm>
              <a:off x="9876526" y="995130"/>
              <a:ext cx="1467678" cy="14630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7678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1776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Z coordinates (SALOME)</a:t>
                          </a:r>
                          <a:endParaRPr lang="en-GB" sz="11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=0.93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06912478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=0.489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=0.455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6940FDA-CC07-30C8-038A-726594CCD9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0252613"/>
                  </p:ext>
                </p:extLst>
              </p:nvPr>
            </p:nvGraphicFramePr>
            <p:xfrm>
              <a:off x="9876526" y="995130"/>
              <a:ext cx="1467678" cy="14630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7678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Z coordinates (SALOME)</a:t>
                          </a:r>
                          <a:endParaRPr lang="en-GB" sz="11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5" t="-165116" r="-2075" b="-3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5" t="-265116" r="-2075" b="-2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6912478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5" t="-373810" r="-2075" b="-10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5" t="-462791" r="-2075" b="-46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8CC269-3715-14DD-EAA3-9E092463ECC4}"/>
                  </a:ext>
                </a:extLst>
              </p:cNvPr>
              <p:cNvSpPr txBox="1"/>
              <p:nvPr/>
            </p:nvSpPr>
            <p:spPr>
              <a:xfrm>
                <a:off x="8831008" y="2017094"/>
                <a:ext cx="1207716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en-GB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8CC269-3715-14DD-EAA3-9E092463E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008" y="2017094"/>
                <a:ext cx="120771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CB6F9093-6B95-978A-F6AF-67EB1BE4A4B8}"/>
              </a:ext>
            </a:extLst>
          </p:cNvPr>
          <p:cNvSpPr/>
          <p:nvPr/>
        </p:nvSpPr>
        <p:spPr>
          <a:xfrm>
            <a:off x="10008533" y="1919169"/>
            <a:ext cx="1206518" cy="55114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D1FAD-C802-C095-1CF0-25199CFC9937}"/>
              </a:ext>
            </a:extLst>
          </p:cNvPr>
          <p:cNvSpPr txBox="1"/>
          <p:nvPr/>
        </p:nvSpPr>
        <p:spPr>
          <a:xfrm>
            <a:off x="998375" y="5767126"/>
            <a:ext cx="5906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Shape and temperature are well interpolated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Assuming similar heat load in the poloidal direction</a:t>
            </a:r>
            <a:endParaRPr lang="en-GB" sz="1600" dirty="0"/>
          </a:p>
        </p:txBody>
      </p:sp>
      <p:pic>
        <p:nvPicPr>
          <p:cNvPr id="9" name="Picture 8" descr="A computer drawing of a rectangular object&#10;&#10;AI-generated content may be incorrect.">
            <a:extLst>
              <a:ext uri="{FF2B5EF4-FFF2-40B4-BE49-F238E27FC236}">
                <a16:creationId xmlns:a16="http://schemas.microsoft.com/office/drawing/2014/main" id="{835A5CC2-4339-A5D9-9116-3D3727BDE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500" y="1136875"/>
            <a:ext cx="2938165" cy="14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0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83DCC-0939-0E99-C9A8-270D6F9EB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B52975B7-1D96-E3C2-943F-B9F05A71FD68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Reconstruction errors for intermediate planes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559025-1428-A5BA-9F57-37A6720FB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7525" y="2697088"/>
            <a:ext cx="2725294" cy="27970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F94710-F8CF-96BB-3E88-FE9CC52D9C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23854" y="2711923"/>
            <a:ext cx="8236346" cy="26942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A4384B6F-09EC-1296-6D9E-3D0F779FBC7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4773312"/>
                  </p:ext>
                </p:extLst>
              </p:nvPr>
            </p:nvGraphicFramePr>
            <p:xfrm>
              <a:off x="10044477" y="882029"/>
              <a:ext cx="1467678" cy="14630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7678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1776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Z coordinates (SALOME)</a:t>
                          </a:r>
                          <a:endParaRPr lang="en-GB" sz="11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=0.93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06912478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=0.387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15839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1100" b="0" i="1" smtClean="0">
                                    <a:latin typeface="Cambria Math" panose="02040503050406030204" pitchFamily="18" charset="0"/>
                                  </a:rPr>
                                  <m:t>=0.353</m:t>
                                </m:r>
                              </m:oMath>
                            </m:oMathPara>
                          </a14:m>
                          <a:endParaRPr lang="en-US" sz="11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A4384B6F-09EC-1296-6D9E-3D0F779FBC7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54773312"/>
                  </p:ext>
                </p:extLst>
              </p:nvPr>
            </p:nvGraphicFramePr>
            <p:xfrm>
              <a:off x="10044477" y="882029"/>
              <a:ext cx="1467678" cy="146304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1467678">
                      <a:extLst>
                        <a:ext uri="{9D8B030D-6E8A-4147-A177-3AD203B41FA5}">
                          <a16:colId xmlns:a16="http://schemas.microsoft.com/office/drawing/2014/main" val="4017477625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dirty="0"/>
                            <a:t>Z coordinates (SALOME)</a:t>
                          </a:r>
                          <a:endParaRPr lang="en-GB" sz="11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59191210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3" t="-165116" r="-1653" b="-3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2556056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3" t="-265116" r="-1653" b="-2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06912478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3" t="-373810" r="-1653" b="-10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7195621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13" t="-462791" r="-1653" b="-46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60278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D0075F-6DB4-F064-7430-7C993C6D2139}"/>
                  </a:ext>
                </a:extLst>
              </p:cNvPr>
              <p:cNvSpPr txBox="1"/>
              <p:nvPr/>
            </p:nvSpPr>
            <p:spPr>
              <a:xfrm>
                <a:off x="8998959" y="1903993"/>
                <a:ext cx="1207716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en-GB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D0075F-6DB4-F064-7430-7C993C6D2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8959" y="1903993"/>
                <a:ext cx="120771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4D2D77EA-B208-6864-BEDE-18A49DFD0008}"/>
              </a:ext>
            </a:extLst>
          </p:cNvPr>
          <p:cNvSpPr/>
          <p:nvPr/>
        </p:nvSpPr>
        <p:spPr>
          <a:xfrm>
            <a:off x="10176484" y="1806068"/>
            <a:ext cx="1206518" cy="55114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FAEB3F-C5E4-7077-00B8-027A999F061C}"/>
                  </a:ext>
                </a:extLst>
              </p:cNvPr>
              <p:cNvSpPr txBox="1"/>
              <p:nvPr/>
            </p:nvSpPr>
            <p:spPr>
              <a:xfrm>
                <a:off x="998374" y="5487202"/>
                <a:ext cx="95172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Errors in the reconstruction of both shape and temperature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Interpolation is purely vertical: it expects that cooled domains remain the same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Modeling errors on the rightmost edge of the PP opening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/>
                  <a:t> Needed to add heat diffusivity to DSM</a:t>
                </a:r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1FAEB3F-C5E4-7077-00B8-027A999F0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74" y="5487202"/>
                <a:ext cx="9517226" cy="830997"/>
              </a:xfrm>
              <a:prstGeom prst="rect">
                <a:avLst/>
              </a:prstGeom>
              <a:blipFill>
                <a:blip r:embed="rId6"/>
                <a:stretch>
                  <a:fillRect l="-256" t="-2206" b="-95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C434644-5CB5-0E2D-F095-4C16F4B39E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048569" y="1021151"/>
            <a:ext cx="2767250" cy="14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62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6BE8D-E5D7-1E85-20A6-4BA9B98EE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2D6BDE4D-88E2-9DB0-4647-BC02B23F7322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II-B: Reconstruction errors for intermediate planes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B0599EC-4FF3-9E45-32E2-C3EF2FB8D8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33744" y="1424300"/>
            <a:ext cx="10987147" cy="35941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657D462-43D2-4D2F-9EFD-6F5337831E82}"/>
              </a:ext>
            </a:extLst>
          </p:cNvPr>
          <p:cNvSpPr/>
          <p:nvPr/>
        </p:nvSpPr>
        <p:spPr>
          <a:xfrm>
            <a:off x="8892540" y="2217420"/>
            <a:ext cx="259080" cy="35814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5BA21E-4F35-06D9-DD34-3CCC3F593F60}"/>
              </a:ext>
            </a:extLst>
          </p:cNvPr>
          <p:cNvSpPr/>
          <p:nvPr/>
        </p:nvSpPr>
        <p:spPr>
          <a:xfrm>
            <a:off x="8907780" y="3187824"/>
            <a:ext cx="259080" cy="35814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D3647E1-E433-A8C0-CEAC-9204AE58FF1B}"/>
              </a:ext>
            </a:extLst>
          </p:cNvPr>
          <p:cNvCxnSpPr>
            <a:cxnSpLocks/>
          </p:cNvCxnSpPr>
          <p:nvPr/>
        </p:nvCxnSpPr>
        <p:spPr>
          <a:xfrm>
            <a:off x="9037320" y="2575560"/>
            <a:ext cx="0" cy="2339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89A1668-C105-23B3-0543-51A143E54C02}"/>
              </a:ext>
            </a:extLst>
          </p:cNvPr>
          <p:cNvSpPr txBox="1"/>
          <p:nvPr/>
        </p:nvSpPr>
        <p:spPr>
          <a:xfrm>
            <a:off x="7909647" y="5147523"/>
            <a:ext cx="3811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Comes from the previous reference solution (wider exposed section)</a:t>
            </a:r>
            <a:endParaRPr lang="en-GB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BDF06D-BA98-B6A1-E256-11930BA6E0C7}"/>
              </a:ext>
            </a:extLst>
          </p:cNvPr>
          <p:cNvSpPr/>
          <p:nvPr/>
        </p:nvSpPr>
        <p:spPr>
          <a:xfrm>
            <a:off x="1828800" y="2217420"/>
            <a:ext cx="548640" cy="12115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78C7EF-DA69-0933-C83F-7CA720A819C4}"/>
              </a:ext>
            </a:extLst>
          </p:cNvPr>
          <p:cNvSpPr/>
          <p:nvPr/>
        </p:nvSpPr>
        <p:spPr>
          <a:xfrm>
            <a:off x="5386009" y="2217420"/>
            <a:ext cx="548640" cy="12115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F20FB51-DC27-F635-282E-997EC831E52E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377440" y="2823210"/>
            <a:ext cx="1095056" cy="2038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84794C-E951-DFF3-7BD1-8389D4692A63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4301606" y="2823210"/>
            <a:ext cx="1084403" cy="2017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BA1FB4-668B-B843-1AB5-F11CA7B1FCDB}"/>
              </a:ext>
            </a:extLst>
          </p:cNvPr>
          <p:cNvSpPr txBox="1"/>
          <p:nvPr/>
        </p:nvSpPr>
        <p:spPr>
          <a:xfrm>
            <a:off x="845250" y="5147523"/>
            <a:ext cx="6785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/>
              <a:t>Sharp variation</a:t>
            </a:r>
            <a:r>
              <a:rPr lang="en-US" sz="1600" dirty="0"/>
              <a:t> of the </a:t>
            </a:r>
            <a:r>
              <a:rPr lang="en-US" sz="1600"/>
              <a:t>shape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/>
              <a:t>Error </a:t>
            </a:r>
            <a:r>
              <a:rPr lang="en-US" sz="1600" dirty="0"/>
              <a:t>coming from next reference solution is corrupting the temperature reconstruction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3846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B1B8D-A59F-2AF9-54EF-64653C098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929645C7-160A-07E2-E161-3D06AC2106F4}"/>
              </a:ext>
            </a:extLst>
          </p:cNvPr>
          <p:cNvSpPr txBox="1"/>
          <p:nvPr/>
        </p:nvSpPr>
        <p:spPr>
          <a:xfrm>
            <a:off x="845250" y="302303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and motivation</a:t>
            </a:r>
            <a:endParaRPr lang="en-US" sz="2000" b="1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12154-FB81-BA6C-8E6A-17DE1233EE87}"/>
              </a:ext>
            </a:extLst>
          </p:cNvPr>
          <p:cNvSpPr txBox="1"/>
          <p:nvPr/>
        </p:nvSpPr>
        <p:spPr>
          <a:xfrm>
            <a:off x="845250" y="780651"/>
            <a:ext cx="9268818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>
                <a:solidFill>
                  <a:srgbClr val="A40000"/>
                </a:solidFill>
                <a:latin typeface="Calibri"/>
                <a:ea typeface="Calibri"/>
                <a:cs typeface="Calibri"/>
              </a:rPr>
              <a:t>State of the art</a:t>
            </a:r>
          </a:p>
          <a:p>
            <a:pPr lvl="1"/>
            <a:r>
              <a:rPr lang="en-US" i="1" dirty="0">
                <a:latin typeface="Calibri"/>
                <a:ea typeface="Calibri"/>
                <a:cs typeface="Calibri"/>
              </a:rPr>
              <a:t>Existing models for continuous monitoring of tokamak first wall are limited to 2D formulations and typically assume limited cooling during the plasma discharge [1]</a:t>
            </a:r>
          </a:p>
          <a:p>
            <a:pPr lvl="1"/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A40000"/>
                </a:solidFill>
                <a:latin typeface="Calibri"/>
                <a:ea typeface="Calibri"/>
                <a:cs typeface="Calibri"/>
              </a:rPr>
              <a:t>First wall components characteristics for ITER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i="1" dirty="0">
                <a:latin typeface="Calibri"/>
                <a:ea typeface="Calibri"/>
                <a:cs typeface="Calibri"/>
              </a:rPr>
              <a:t>Passively cooled temporary first wall (TFW) for Start of Research Operations (SRO)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b="1" i="1" dirty="0">
                <a:latin typeface="Calibri"/>
                <a:ea typeface="Calibri"/>
                <a:cs typeface="Calibri"/>
              </a:rPr>
              <a:t>Actively cooled diagnostics first wall </a:t>
            </a:r>
            <a:r>
              <a:rPr lang="en-GB" i="1" dirty="0">
                <a:latin typeface="Calibri"/>
                <a:ea typeface="Calibri"/>
                <a:cs typeface="Calibri"/>
              </a:rPr>
              <a:t>(DFW), final blankets FW and divertor</a:t>
            </a:r>
          </a:p>
          <a:p>
            <a:endParaRPr lang="en-GB" b="1" i="1" dirty="0">
              <a:solidFill>
                <a:srgbClr val="A4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A40000"/>
                </a:solidFill>
                <a:latin typeface="Calibri"/>
                <a:ea typeface="Calibri"/>
                <a:cs typeface="Calibri"/>
              </a:rPr>
              <a:t>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latin typeface="Calibri"/>
                <a:ea typeface="Calibri"/>
                <a:cs typeface="Calibri"/>
              </a:rPr>
              <a:t>While existing models are valid for TFW, </a:t>
            </a:r>
            <a:r>
              <a:rPr lang="en-GB" b="1" i="1" dirty="0">
                <a:latin typeface="Calibri"/>
                <a:ea typeface="Calibri"/>
                <a:cs typeface="Calibri"/>
              </a:rPr>
              <a:t>accurate cooling is required for the rest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latin typeface="Calibri"/>
                <a:ea typeface="Calibri"/>
                <a:cs typeface="Calibri"/>
              </a:rPr>
              <a:t>3D geometries are relevant for defining the overall thermal 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latin typeface="Calibri"/>
                <a:ea typeface="Calibri"/>
                <a:cs typeface="Calibri"/>
              </a:rPr>
              <a:t>Models cannot afford to model the detailed geometry of cooling channels as the number of nodes would increase in numbers of magnitude</a:t>
            </a:r>
          </a:p>
          <a:p>
            <a:pPr lvl="1"/>
            <a:endParaRPr lang="en-GB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A40000"/>
                </a:solidFill>
                <a:latin typeface="Calibri"/>
                <a:ea typeface="Calibri"/>
                <a:cs typeface="Calibri"/>
              </a:rPr>
              <a:t>Scope of this contribution</a:t>
            </a:r>
          </a:p>
          <a:p>
            <a:pPr lvl="1"/>
            <a:r>
              <a:rPr lang="en-US" i="1" dirty="0">
                <a:latin typeface="Calibri"/>
                <a:ea typeface="Calibri"/>
                <a:cs typeface="Calibri"/>
              </a:rPr>
              <a:t>We present herein an evolution of the monitoring models which allow accounting for 3D geometries and cooling effects by combining 2D thermal models with linear interpolations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5D3E1-5684-F28E-6B7B-939C6F9B73D9}"/>
              </a:ext>
            </a:extLst>
          </p:cNvPr>
          <p:cNvSpPr txBox="1"/>
          <p:nvPr/>
        </p:nvSpPr>
        <p:spPr>
          <a:xfrm>
            <a:off x="74298" y="6342218"/>
            <a:ext cx="2989516" cy="3539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[1] </a:t>
            </a:r>
            <a:r>
              <a:rPr lang="en-GB" sz="900" dirty="0">
                <a:solidFill>
                  <a:schemeClr val="tx2"/>
                </a:solidFill>
              </a:rPr>
              <a:t>Fusion Engineering and Design 125 (2017) 71-76</a:t>
            </a:r>
          </a:p>
          <a:p>
            <a:endParaRPr lang="en-GB" sz="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00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171EC-0E3D-B61A-1B9D-979D830B1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74266844-D634-04A4-4413-F3D785342513}"/>
              </a:ext>
            </a:extLst>
          </p:cNvPr>
          <p:cNvSpPr txBox="1"/>
          <p:nvPr/>
        </p:nvSpPr>
        <p:spPr>
          <a:xfrm>
            <a:off x="845249" y="325229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III: Discussion (PMA)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69114D-E64B-C12E-DD69-7A46196BCD9D}"/>
              </a:ext>
            </a:extLst>
          </p:cNvPr>
          <p:cNvSpPr txBox="1"/>
          <p:nvPr/>
        </p:nvSpPr>
        <p:spPr>
          <a:xfrm>
            <a:off x="845250" y="978742"/>
            <a:ext cx="7050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The PMA allows several </a:t>
            </a:r>
            <a:r>
              <a:rPr lang="en-US" sz="1600" b="1" dirty="0"/>
              <a:t>tunable</a:t>
            </a:r>
            <a:r>
              <a:rPr lang="en-US" sz="1600" dirty="0"/>
              <a:t> parameters (scenario exploration):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9D3FC-CDBC-BE1B-E3D7-EF3136BF4EE4}"/>
              </a:ext>
            </a:extLst>
          </p:cNvPr>
          <p:cNvSpPr txBox="1"/>
          <p:nvPr/>
        </p:nvSpPr>
        <p:spPr>
          <a:xfrm>
            <a:off x="1272074" y="1680602"/>
            <a:ext cx="48239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A40000"/>
                </a:solidFill>
              </a:rPr>
              <a:t>Regarding the cooling: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500" dirty="0"/>
              <a:t>Fluid velocity and temperature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500" dirty="0"/>
              <a:t>Regime flow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500" dirty="0"/>
              <a:t>Thermophysical properties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C7F4EC-9AF1-BF2B-A0AF-FC51911AC1ED}"/>
              </a:ext>
            </a:extLst>
          </p:cNvPr>
          <p:cNvSpPr txBox="1"/>
          <p:nvPr/>
        </p:nvSpPr>
        <p:spPr>
          <a:xfrm>
            <a:off x="6655837" y="1719943"/>
            <a:ext cx="2911151" cy="165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1E0026-B17E-0668-F565-510F9349FC25}"/>
                  </a:ext>
                </a:extLst>
              </p:cNvPr>
              <p:cNvSpPr txBox="1"/>
              <p:nvPr/>
            </p:nvSpPr>
            <p:spPr>
              <a:xfrm>
                <a:off x="6441232" y="1614990"/>
                <a:ext cx="5110065" cy="1338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>
                    <a:solidFill>
                      <a:srgbClr val="A40000"/>
                    </a:solidFill>
                  </a:rPr>
                  <a:t>Regarding the geometry:</a:t>
                </a:r>
              </a:p>
              <a:p>
                <a:pPr marL="742950" lvl="1" indent="-285750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:r>
                  <a:rPr lang="en-US" sz="1500" dirty="0"/>
                  <a:t>Number of pipes, </a:t>
                </a:r>
                <a14:m>
                  <m:oMath xmlns:m="http://schemas.openxmlformats.org/officeDocument/2006/math">
                    <m:r>
                      <a:rPr lang="en-US" sz="15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500" dirty="0"/>
                  <a:t> positions, diameter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sz="1500" dirty="0"/>
                  <a:t>Vertical pitch between pipe layers to control the effective porosity</a:t>
                </a:r>
              </a:p>
              <a:p>
                <a:pPr marL="742950" lvl="1" indent="-285750">
                  <a:buFont typeface="Wingdings" panose="05000000000000000000" pitchFamily="2" charset="2"/>
                  <a:buChar char="§"/>
                </a:pPr>
                <a:r>
                  <a:rPr lang="en-US" sz="1500" dirty="0"/>
                  <a:t>Tunable Gaussians FWHM in the porosity profile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1E0026-B17E-0668-F565-510F9349F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232" y="1614990"/>
                <a:ext cx="5110065" cy="1338828"/>
              </a:xfrm>
              <a:prstGeom prst="rect">
                <a:avLst/>
              </a:prstGeom>
              <a:blipFill>
                <a:blip r:embed="rId2"/>
                <a:stretch>
                  <a:fillRect l="-716" t="-1364" b="-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7220334-CC9D-4AF2-0A27-177D124964A3}"/>
              </a:ext>
            </a:extLst>
          </p:cNvPr>
          <p:cNvSpPr txBox="1"/>
          <p:nvPr/>
        </p:nvSpPr>
        <p:spPr>
          <a:xfrm>
            <a:off x="845249" y="4638368"/>
            <a:ext cx="59381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The main limitations: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FF0000"/>
                </a:solidFill>
              </a:rPr>
              <a:t>Radial variations of porosity only (MKNIX)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Constant heat load on the geometries </a:t>
            </a:r>
            <a:r>
              <a:rPr lang="en-US" sz="1600" dirty="0">
                <a:solidFill>
                  <a:srgbClr val="FF0000"/>
                </a:solidFill>
              </a:rPr>
              <a:t>(MKNIX)</a:t>
            </a:r>
            <a:endParaRPr lang="en-US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Constant velocity, temperature and thermophysical quantities for the modelled fluid (one way coupled) </a:t>
            </a:r>
            <a:endParaRPr lang="en-US" sz="1600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/>
              <a:t>High velocity requires finer meshes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60DA45-F623-3D34-90AF-EEA313275454}"/>
              </a:ext>
            </a:extLst>
          </p:cNvPr>
          <p:cNvSpPr txBox="1"/>
          <p:nvPr/>
        </p:nvSpPr>
        <p:spPr>
          <a:xfrm>
            <a:off x="845249" y="3290322"/>
            <a:ext cx="9455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B050"/>
                </a:solidFill>
              </a:rPr>
              <a:t>Results are still promising</a:t>
            </a:r>
            <a:r>
              <a:rPr lang="en-US" sz="1600" dirty="0"/>
              <a:t> </a:t>
            </a:r>
            <a:r>
              <a:rPr lang="en-US" sz="1600" b="1" dirty="0"/>
              <a:t>BUT</a:t>
            </a:r>
            <a:r>
              <a:rPr lang="en-US" sz="1600" dirty="0"/>
              <a:t> limitations appear along with geometry complexity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0B050"/>
                </a:solidFill>
              </a:rPr>
              <a:t>Simulations are fast</a:t>
            </a:r>
            <a:r>
              <a:rPr lang="en-US" sz="1600" dirty="0"/>
              <a:t>, </a:t>
            </a:r>
            <a:r>
              <a:rPr lang="en-US" sz="1600" b="1" dirty="0"/>
              <a:t>cheaper</a:t>
            </a:r>
            <a:r>
              <a:rPr lang="en-US" sz="1600" dirty="0"/>
              <a:t> and completely independent (one plan to another)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0B050"/>
                </a:solidFill>
              </a:rPr>
              <a:t>Flexible </a:t>
            </a:r>
            <a:r>
              <a:rPr lang="en-US" sz="1600" dirty="0"/>
              <a:t>under the current constraints</a:t>
            </a:r>
          </a:p>
        </p:txBody>
      </p:sp>
    </p:spTree>
    <p:extLst>
      <p:ext uri="{BB962C8B-B14F-4D97-AF65-F5344CB8AC3E}">
        <p14:creationId xmlns:p14="http://schemas.microsoft.com/office/powerpoint/2010/main" val="28530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  <p:bldP spid="9" grpId="0"/>
      <p:bldP spid="12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9FB05-C20A-93C0-51B5-0D8281AE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A95A1C8-B41E-1267-ABEC-937057A9205D}"/>
                  </a:ext>
                </a:extLst>
              </p:cNvPr>
              <p:cNvSpPr txBox="1"/>
              <p:nvPr/>
            </p:nvSpPr>
            <p:spPr>
              <a:xfrm>
                <a:off x="845250" y="302303"/>
                <a:ext cx="691271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0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III: Discussion (2D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→</m:t>
                    </m:r>
                  </m:oMath>
                </a14:m>
                <a:r>
                  <a:rPr lang="en-US" sz="20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3D interpolation)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A95A1C8-B41E-1267-ABEC-937057A92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0" y="302303"/>
                <a:ext cx="6912712" cy="400110"/>
              </a:xfrm>
              <a:prstGeom prst="rect">
                <a:avLst/>
              </a:prstGeom>
              <a:blipFill>
                <a:blip r:embed="rId2"/>
                <a:stretch>
                  <a:fillRect l="-970" t="-7692" b="-29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CAA9BAA-C6E6-C20B-6C1F-3DB8BD86D515}"/>
              </a:ext>
            </a:extLst>
          </p:cNvPr>
          <p:cNvSpPr txBox="1"/>
          <p:nvPr/>
        </p:nvSpPr>
        <p:spPr>
          <a:xfrm>
            <a:off x="6655837" y="1719943"/>
            <a:ext cx="2911151" cy="165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9ABCF9-0DE5-9BAD-A5C9-34ADFE7D27D4}"/>
              </a:ext>
            </a:extLst>
          </p:cNvPr>
          <p:cNvSpPr txBox="1"/>
          <p:nvPr/>
        </p:nvSpPr>
        <p:spPr>
          <a:xfrm>
            <a:off x="845250" y="2063410"/>
            <a:ext cx="609755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dirty="0"/>
              <a:t>Current implementation shows promising results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500" b="1" dirty="0"/>
              <a:t>Fast 3D interpolations</a:t>
            </a:r>
            <a:r>
              <a:rPr lang="en-US" sz="1500" dirty="0"/>
              <a:t> from reference plans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500" dirty="0"/>
              <a:t>Flat region are perfectly interpolated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500" dirty="0"/>
              <a:t>Global structure looks good but requires off-line selection of the reference planes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Improvements will be to induce global geometry awareness in the blending process to improve the plasma front temperature interpolation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4C80D5DF-6DCC-DF2F-D468-591EC0DBB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"/>
          <a:stretch>
            <a:fillRect/>
          </a:stretch>
        </p:blipFill>
        <p:spPr bwMode="auto">
          <a:xfrm>
            <a:off x="7463603" y="1154661"/>
            <a:ext cx="4073256" cy="443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744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3DA2E-059D-F0A4-E99C-DDAC68B41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1A8E5229-F498-5170-6326-E028E54CB200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6E89E1-9549-DFF5-4A85-2DC07310041F}"/>
              </a:ext>
            </a:extLst>
          </p:cNvPr>
          <p:cNvSpPr txBox="1"/>
          <p:nvPr/>
        </p:nvSpPr>
        <p:spPr>
          <a:xfrm>
            <a:off x="6655837" y="1719943"/>
            <a:ext cx="2911151" cy="165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E939B6-C473-6FEB-40BA-C0D13465F555}"/>
                  </a:ext>
                </a:extLst>
              </p:cNvPr>
              <p:cNvSpPr txBox="1"/>
              <p:nvPr/>
            </p:nvSpPr>
            <p:spPr>
              <a:xfrm>
                <a:off x="845250" y="1166842"/>
                <a:ext cx="10332823" cy="4801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Current pipeline to </a:t>
                </a:r>
                <a:r>
                  <a:rPr lang="en-US" b="1" dirty="0"/>
                  <a:t>develop fast surrogate models for the monitoring of actively cooled components of ITER DFWs</a:t>
                </a:r>
                <a:r>
                  <a:rPr lang="en-US" dirty="0"/>
                  <a:t> based on Porous Medium Approach and 2D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3D interpolation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PMA implementation in our local solver MKNIX has </a:t>
                </a:r>
                <a:r>
                  <a:rPr lang="en-US" b="1" dirty="0"/>
                  <a:t>been validated and first encouraging results </a:t>
                </a:r>
                <a:r>
                  <a:rPr lang="en-US" dirty="0"/>
                  <a:t>have been obtained for simple and complex geometry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The interpolation part has also showed interesting results/possibilities.</a:t>
                </a:r>
              </a:p>
              <a:p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Improvements required on the implementation aspects (1D porosity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2D etc.) 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dirty="0"/>
                  <a:t>Interpolation strategy may have to be thought again especially close to varying geometry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b="1" dirty="0"/>
                  <a:t>Fast 3D model: from ~5 to 30 seconds for a complex 3D geometry depending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sub>
                    </m:sSub>
                  </m:oMath>
                </a14:m>
                <a:endParaRPr lang="en-US" b="1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E939B6-C473-6FEB-40BA-C0D13465F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50" y="1166842"/>
                <a:ext cx="10332823" cy="4801314"/>
              </a:xfrm>
              <a:prstGeom prst="rect">
                <a:avLst/>
              </a:prstGeom>
              <a:blipFill>
                <a:blip r:embed="rId2"/>
                <a:stretch>
                  <a:fillRect l="-413" t="-6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030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2920181"/>
            <a:ext cx="12215446" cy="3937818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  <a:gd name="connsiteX0" fmla="*/ 0 w 12192001"/>
              <a:gd name="connsiteY0" fmla="*/ 39989 h 2312886"/>
              <a:gd name="connsiteX1" fmla="*/ 12180278 w 12192001"/>
              <a:gd name="connsiteY1" fmla="*/ 398328 h 2312886"/>
              <a:gd name="connsiteX2" fmla="*/ 12192001 w 12192001"/>
              <a:gd name="connsiteY2" fmla="*/ 2312886 h 2312886"/>
              <a:gd name="connsiteX3" fmla="*/ 0 w 12192001"/>
              <a:gd name="connsiteY3" fmla="*/ 2312886 h 2312886"/>
              <a:gd name="connsiteX4" fmla="*/ 0 w 12192001"/>
              <a:gd name="connsiteY4" fmla="*/ 39989 h 2312886"/>
              <a:gd name="connsiteX0" fmla="*/ 0 w 12192001"/>
              <a:gd name="connsiteY0" fmla="*/ 1017 h 2273914"/>
              <a:gd name="connsiteX1" fmla="*/ 12180278 w 12192001"/>
              <a:gd name="connsiteY1" fmla="*/ 359356 h 2273914"/>
              <a:gd name="connsiteX2" fmla="*/ 12192001 w 12192001"/>
              <a:gd name="connsiteY2" fmla="*/ 2273914 h 2273914"/>
              <a:gd name="connsiteX3" fmla="*/ 0 w 12192001"/>
              <a:gd name="connsiteY3" fmla="*/ 2273914 h 2273914"/>
              <a:gd name="connsiteX4" fmla="*/ 0 w 12192001"/>
              <a:gd name="connsiteY4" fmla="*/ 1017 h 227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73914">
                <a:moveTo>
                  <a:pt x="0" y="1017"/>
                </a:moveTo>
                <a:cubicBezTo>
                  <a:pt x="26487" y="3557"/>
                  <a:pt x="5546318" y="-49413"/>
                  <a:pt x="12180278" y="359356"/>
                </a:cubicBezTo>
                <a:cubicBezTo>
                  <a:pt x="12184186" y="966152"/>
                  <a:pt x="12188093" y="1667118"/>
                  <a:pt x="12192001" y="2273914"/>
                </a:cubicBezTo>
                <a:lnTo>
                  <a:pt x="0" y="2273914"/>
                </a:lnTo>
                <a:lnTo>
                  <a:pt x="0" y="1017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4EF857-EA7A-474F-C32F-BC729B027792}"/>
              </a:ext>
            </a:extLst>
          </p:cNvPr>
          <p:cNvSpPr txBox="1"/>
          <p:nvPr/>
        </p:nvSpPr>
        <p:spPr>
          <a:xfrm>
            <a:off x="435428" y="5759048"/>
            <a:ext cx="5226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Nathaniel Saura</a:t>
            </a:r>
          </a:p>
          <a:p>
            <a:r>
              <a:rPr lang="en-GB" sz="1600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Second Visualizing Offline and Live Data with AI (VOLDA) Workshop</a:t>
            </a:r>
            <a:endParaRPr lang="en-US" sz="1600" dirty="0">
              <a:solidFill>
                <a:schemeClr val="tx2"/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860385-D9BA-7199-F8D6-059C0BA2806C}"/>
              </a:ext>
            </a:extLst>
          </p:cNvPr>
          <p:cNvSpPr txBox="1"/>
          <p:nvPr/>
        </p:nvSpPr>
        <p:spPr>
          <a:xfrm>
            <a:off x="435428" y="3234443"/>
            <a:ext cx="7538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spc="-300" dirty="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Thank you!</a:t>
            </a:r>
            <a:endParaRPr lang="en-US" sz="12000" i="1" spc="-300" dirty="0">
              <a:solidFill>
                <a:schemeClr val="accent1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3BEBEB5A-A821-17CF-0C71-AC43C6139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143999" y="5173435"/>
            <a:ext cx="2652037" cy="137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19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A68A0-3A3F-62A8-CF2C-A7A54999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10CDE7A1-4967-297F-227F-F3A71C637912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Incorporating cooling through added porosity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A04645-CCB5-C2A6-8D03-CC1A8A9D44DC}"/>
              </a:ext>
            </a:extLst>
          </p:cNvPr>
          <p:cNvSpPr txBox="1"/>
          <p:nvPr/>
        </p:nvSpPr>
        <p:spPr>
          <a:xfrm>
            <a:off x="2906829" y="950489"/>
            <a:ext cx="8761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In the Solid temperature equation, we add the local effect due to the fluid in the cooling channels </a:t>
            </a:r>
            <a:r>
              <a:rPr lang="en-US" sz="1600" dirty="0">
                <a:solidFill>
                  <a:schemeClr val="tx2"/>
                </a:solidFill>
              </a:rPr>
              <a:t>[1]</a:t>
            </a:r>
          </a:p>
          <a:p>
            <a:endParaRPr lang="en-US" sz="1600" b="0" dirty="0"/>
          </a:p>
          <a:p>
            <a:endParaRPr lang="en-US" sz="16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C10E4-BDE7-15DE-A087-5A90DD883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8811" y="1615633"/>
            <a:ext cx="4477375" cy="7922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49B312CC-122C-523E-4018-E66683A25F2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4298" y="1628743"/>
              <a:ext cx="2683568" cy="34466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41784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341784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025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18571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30389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4037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30389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Solid 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21271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4037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Φ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Mean fluid velocity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03412958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Dynamic and kinematic viscosity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515010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49B312CC-122C-523E-4018-E66683A25F2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4298" y="1628743"/>
              <a:ext cx="2683568" cy="34466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41784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341784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121053" r="-101357" b="-128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3038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171429" r="-101357" b="-893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4037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198507" r="-101357" b="-5537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333333" r="-101357" b="-51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Solid 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541667" r="-101357" b="-5479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832432" r="-101357" b="-610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4037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522727" r="-101357" b="-2424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856250" r="-101357" b="-2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  <a:tr h="2907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956250" r="-101357" b="-1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Mean fluid velocity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0341295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52" t="-845000" r="-101357" b="-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Dynamic and kinematic viscosity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5150109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B7EF3F-00A5-A1A4-D290-15C8872BD852}"/>
                  </a:ext>
                </a:extLst>
              </p:cNvPr>
              <p:cNvSpPr txBox="1"/>
              <p:nvPr/>
            </p:nvSpPr>
            <p:spPr>
              <a:xfrm>
                <a:off x="3063814" y="2745945"/>
                <a:ext cx="39565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/>
                  <a:t>Represents the total heat exchange to </a:t>
                </a:r>
                <a14:m>
                  <m:oMath xmlns:m="http://schemas.openxmlformats.org/officeDocument/2006/math">
                    <m:r>
                      <a:rPr lang="en-GB" sz="16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sz="1600" dirty="0"/>
                  <a:t> fluid streams</a:t>
                </a:r>
                <a:endParaRPr lang="en-US" sz="16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B7EF3F-00A5-A1A4-D290-15C8872BD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14" y="2745945"/>
                <a:ext cx="3956571" cy="584775"/>
              </a:xfrm>
              <a:prstGeom prst="rect">
                <a:avLst/>
              </a:prstGeom>
              <a:blipFill>
                <a:blip r:embed="rId4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BBC75849-DECE-9437-79FD-1C57FDFD9852}"/>
              </a:ext>
            </a:extLst>
          </p:cNvPr>
          <p:cNvSpPr/>
          <p:nvPr/>
        </p:nvSpPr>
        <p:spPr>
          <a:xfrm>
            <a:off x="6138222" y="1419973"/>
            <a:ext cx="2066925" cy="117914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ADD10E-044D-6177-14B5-5DE9E176C2E0}"/>
              </a:ext>
            </a:extLst>
          </p:cNvPr>
          <p:cNvCxnSpPr>
            <a:cxnSpLocks/>
            <a:stCxn id="12" idx="3"/>
            <a:endCxn id="10" idx="0"/>
          </p:cNvCxnSpPr>
          <p:nvPr/>
        </p:nvCxnSpPr>
        <p:spPr>
          <a:xfrm flipH="1">
            <a:off x="5042100" y="2426440"/>
            <a:ext cx="1398816" cy="319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3EB68BC-6E30-B429-63F3-BC37FFCB6255}"/>
              </a:ext>
            </a:extLst>
          </p:cNvPr>
          <p:cNvSpPr txBox="1"/>
          <p:nvPr/>
        </p:nvSpPr>
        <p:spPr>
          <a:xfrm>
            <a:off x="74298" y="5791141"/>
            <a:ext cx="2989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[1] </a:t>
            </a:r>
            <a:r>
              <a:rPr lang="en-GB" sz="900" dirty="0">
                <a:solidFill>
                  <a:schemeClr val="tx2"/>
                </a:solidFill>
              </a:rPr>
              <a:t>Nuclear Engineering and Design 421 (2024) 113084</a:t>
            </a:r>
          </a:p>
          <a:p>
            <a:r>
              <a:rPr lang="en-GB" sz="900" dirty="0">
                <a:solidFill>
                  <a:schemeClr val="tx2"/>
                </a:solidFill>
              </a:rPr>
              <a:t>[2] </a:t>
            </a:r>
            <a:r>
              <a:rPr lang="nl-NL" sz="800" dirty="0">
                <a:solidFill>
                  <a:schemeClr val="tx2"/>
                </a:solidFill>
              </a:rPr>
              <a:t>IDM UID 2ABR92 (CFD analysis)</a:t>
            </a:r>
            <a:endParaRPr lang="en-GB" sz="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CA81AD8-AA01-672B-1539-ABDF03970FCF}"/>
                  </a:ext>
                </a:extLst>
              </p:cNvPr>
              <p:cNvSpPr txBox="1"/>
              <p:nvPr/>
            </p:nvSpPr>
            <p:spPr>
              <a:xfrm>
                <a:off x="8431526" y="1455433"/>
                <a:ext cx="3552825" cy="654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=0.25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∼0.25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CA81AD8-AA01-672B-1539-ABDF03970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526" y="1455433"/>
                <a:ext cx="3552825" cy="6543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8EBF3B-5799-AAA0-4073-DA510EE008AC}"/>
                  </a:ext>
                </a:extLst>
              </p:cNvPr>
              <p:cNvSpPr txBox="1"/>
              <p:nvPr/>
            </p:nvSpPr>
            <p:spPr>
              <a:xfrm>
                <a:off x="8549641" y="2315305"/>
                <a:ext cx="18230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𝑚𝑒𝑑𝑖𝑎</m:t>
                        </m:r>
                      </m:sub>
                    </m:sSub>
                  </m:oMath>
                </a14:m>
                <a:r>
                  <a:rPr lang="en-GB" dirty="0"/>
                  <a:t>,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8EBF3B-5799-AAA0-4073-DA510EE00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641" y="2315305"/>
                <a:ext cx="1823084" cy="646331"/>
              </a:xfrm>
              <a:prstGeom prst="rect">
                <a:avLst/>
              </a:prstGeom>
              <a:blipFill>
                <a:blip r:embed="rId6"/>
                <a:stretch>
                  <a:fillRect t="-5660" r="-10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54C08F-DB65-3946-D56F-02940B59E024}"/>
                  </a:ext>
                </a:extLst>
              </p:cNvPr>
              <p:cNvSpPr txBox="1"/>
              <p:nvPr/>
            </p:nvSpPr>
            <p:spPr>
              <a:xfrm>
                <a:off x="10397388" y="2197831"/>
                <a:ext cx="1473629" cy="609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Nu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54C08F-DB65-3946-D56F-02940B59E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388" y="2197831"/>
                <a:ext cx="1473629" cy="6090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ACDE49-9BA5-935F-2CF0-EFB6647D79BF}"/>
                  </a:ext>
                </a:extLst>
              </p:cNvPr>
              <p:cNvSpPr txBox="1"/>
              <p:nvPr/>
            </p:nvSpPr>
            <p:spPr>
              <a:xfrm>
                <a:off x="3063814" y="3499610"/>
                <a:ext cx="8761294" cy="1861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For Turbulent regime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Re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1600" dirty="0"/>
                  <a:t> and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∈[0.6, 160]</m:t>
                    </m:r>
                  </m:oMath>
                </a14:m>
                <a:r>
                  <a:rPr lang="en-GB" sz="1600" dirty="0"/>
                  <a:t>), Dittus-Boelter correlation, with exponent from </a:t>
                </a:r>
                <a:r>
                  <a:rPr lang="en-GB" sz="1600" dirty="0">
                    <a:solidFill>
                      <a:schemeClr val="tx2"/>
                    </a:solidFill>
                  </a:rPr>
                  <a:t>[1]</a:t>
                </a:r>
              </a:p>
              <a:p>
                <a:endParaRPr lang="en-GB" sz="16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Nu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=0.023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1600" smtClean="0">
                              <a:latin typeface="Cambria Math" panose="02040503050406030204" pitchFamily="18" charset="0"/>
                            </a:rPr>
                            <m:t>Re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0.8</m:t>
                          </m:r>
                        </m:sup>
                      </m:sSubSup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Pr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0.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GB" sz="1600" dirty="0"/>
              </a:p>
              <a:p>
                <a:pPr>
                  <a:lnSpc>
                    <a:spcPct val="150000"/>
                  </a:lnSpc>
                </a:pPr>
                <a:r>
                  <a:rPr lang="en-GB" sz="1600" dirty="0"/>
                  <a:t>     Where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Re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GB" sz="1600" dirty="0"/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lang="en-GB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GB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ACDE49-9BA5-935F-2CF0-EFB6647D7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14" y="3499610"/>
                <a:ext cx="8761294" cy="1861472"/>
              </a:xfrm>
              <a:prstGeom prst="rect">
                <a:avLst/>
              </a:prstGeom>
              <a:blipFill>
                <a:blip r:embed="rId8"/>
                <a:stretch>
                  <a:fillRect l="-278" t="-9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DAA57099-3440-EA8E-821B-832E2237166C}"/>
              </a:ext>
            </a:extLst>
          </p:cNvPr>
          <p:cNvSpPr txBox="1"/>
          <p:nvPr/>
        </p:nvSpPr>
        <p:spPr>
          <a:xfrm>
            <a:off x="255473" y="1307971"/>
            <a:ext cx="2158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Subscript: s solid, l coolant</a:t>
            </a:r>
            <a:endParaRPr lang="en-GB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C32CA4D-0DE8-3972-7997-E06CB5974003}"/>
                  </a:ext>
                </a:extLst>
              </p:cNvPr>
              <p:cNvSpPr txBox="1"/>
              <p:nvPr/>
            </p:nvSpPr>
            <p:spPr>
              <a:xfrm>
                <a:off x="3063814" y="5216891"/>
                <a:ext cx="86790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Coolant thermophysical quantities supposed constant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Porosity varies radially according to number of pipes and their diameters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C32CA4D-0DE8-3972-7997-E06CB5974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814" y="5216891"/>
                <a:ext cx="8679007" cy="584775"/>
              </a:xfrm>
              <a:prstGeom prst="rect">
                <a:avLst/>
              </a:prstGeom>
              <a:blipFill>
                <a:blip r:embed="rId9"/>
                <a:stretch>
                  <a:fillRect l="-281" t="-3125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761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BCFA-6894-B432-C8F8-9E4759CE4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96B39ED8-987B-62A7-46AB-87F523E29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790" y="3362875"/>
            <a:ext cx="4295894" cy="220477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5946CF8-17DF-46E4-0DDE-F1645EAD3E47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Incorporating cooling through added porosity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8D401-6715-42BF-5423-F9096E9EB668}"/>
              </a:ext>
            </a:extLst>
          </p:cNvPr>
          <p:cNvSpPr txBox="1"/>
          <p:nvPr/>
        </p:nvSpPr>
        <p:spPr>
          <a:xfrm>
            <a:off x="2906829" y="950489"/>
            <a:ext cx="8761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Add local effect on the solid temperature evolution due to cooling </a:t>
            </a:r>
            <a:r>
              <a:rPr lang="en-US" sz="1600"/>
              <a:t>channels </a:t>
            </a:r>
            <a:r>
              <a:rPr lang="en-US" sz="1600">
                <a:solidFill>
                  <a:schemeClr val="tx2"/>
                </a:solidFill>
              </a:rPr>
              <a:t>[2]</a:t>
            </a:r>
            <a:endParaRPr lang="en-US" sz="1600" b="0" dirty="0"/>
          </a:p>
          <a:p>
            <a:endParaRPr lang="en-US" sz="16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538470-67A9-B6D4-DA38-BB0737B51B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78811" y="1615633"/>
            <a:ext cx="4477375" cy="7922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5C6FD754-F0D5-3860-870B-3B8BFF8C76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124589"/>
                  </p:ext>
                </p:extLst>
              </p:nvPr>
            </p:nvGraphicFramePr>
            <p:xfrm>
              <a:off x="207649" y="1273242"/>
              <a:ext cx="24210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0542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210542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08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181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208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2779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2208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Φ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5C6FD754-F0D5-3860-870B-3B8BFF8C76B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124589"/>
                  </p:ext>
                </p:extLst>
              </p:nvPr>
            </p:nvGraphicFramePr>
            <p:xfrm>
              <a:off x="207649" y="1273242"/>
              <a:ext cx="24210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0542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210542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121053" r="-102010" b="-93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140000" r="-102010" b="-49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389189" r="-102010" b="-7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296721" r="-102010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654054" r="-102010" b="-4378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734211" r="-102010" b="-326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528333" r="-102010" b="-10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3" t="-628333" r="-102010" b="-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81186D-AB5A-D9F5-065A-F962BAE03209}"/>
                  </a:ext>
                </a:extLst>
              </p:cNvPr>
              <p:cNvSpPr txBox="1"/>
              <p:nvPr/>
            </p:nvSpPr>
            <p:spPr>
              <a:xfrm>
                <a:off x="3839212" y="2620805"/>
                <a:ext cx="395657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Total heat exchange to </a:t>
                </a:r>
                <a14:m>
                  <m:oMath xmlns:m="http://schemas.openxmlformats.org/officeDocument/2006/math">
                    <m:r>
                      <a:rPr lang="en-GB" sz="12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sz="1200" dirty="0"/>
                  <a:t> fluid streams</a:t>
                </a:r>
                <a:endParaRPr lang="en-US" sz="12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81186D-AB5A-D9F5-065A-F962BAE03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212" y="2620805"/>
                <a:ext cx="3956571" cy="276999"/>
              </a:xfrm>
              <a:prstGeom prst="rect">
                <a:avLst/>
              </a:prstGeom>
              <a:blipFill>
                <a:blip r:embed="rId5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A7C19ABE-633A-DA7E-D8F2-DB31FBBB918E}"/>
              </a:ext>
            </a:extLst>
          </p:cNvPr>
          <p:cNvSpPr/>
          <p:nvPr/>
        </p:nvSpPr>
        <p:spPr>
          <a:xfrm>
            <a:off x="6138222" y="1419973"/>
            <a:ext cx="2066925" cy="117914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05D3A3-7ABE-B11C-4C34-9CBA784A2EF6}"/>
              </a:ext>
            </a:extLst>
          </p:cNvPr>
          <p:cNvSpPr txBox="1"/>
          <p:nvPr/>
        </p:nvSpPr>
        <p:spPr>
          <a:xfrm>
            <a:off x="74298" y="5791141"/>
            <a:ext cx="2989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tx2"/>
                </a:solidFill>
              </a:rPr>
              <a:t>[2] </a:t>
            </a:r>
            <a:r>
              <a:rPr lang="en-GB" sz="900" dirty="0">
                <a:solidFill>
                  <a:schemeClr val="tx2"/>
                </a:solidFill>
              </a:rPr>
              <a:t>Nuclear Engineering and Design 421 (2024) 113084</a:t>
            </a:r>
          </a:p>
          <a:p>
            <a:r>
              <a:rPr lang="en-GB" sz="900">
                <a:solidFill>
                  <a:schemeClr val="tx2"/>
                </a:solidFill>
              </a:rPr>
              <a:t>[3] </a:t>
            </a:r>
            <a:r>
              <a:rPr lang="nl-NL" sz="800" dirty="0">
                <a:solidFill>
                  <a:schemeClr val="tx2"/>
                </a:solidFill>
              </a:rPr>
              <a:t>IDM UID 2ABR92 (CFD analysis)</a:t>
            </a:r>
            <a:endParaRPr lang="en-GB" sz="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3A6E53-B042-6E47-0184-3AE10770536F}"/>
                  </a:ext>
                </a:extLst>
              </p:cNvPr>
              <p:cNvSpPr txBox="1"/>
              <p:nvPr/>
            </p:nvSpPr>
            <p:spPr>
              <a:xfrm>
                <a:off x="8431526" y="1455433"/>
                <a:ext cx="3552825" cy="591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=0.25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∼0.25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3A6E53-B042-6E47-0184-3AE107705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526" y="1455433"/>
                <a:ext cx="3552825" cy="5918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13D499-EFF5-9644-9975-5BD971DD140F}"/>
                  </a:ext>
                </a:extLst>
              </p:cNvPr>
              <p:cNvSpPr txBox="1"/>
              <p:nvPr/>
            </p:nvSpPr>
            <p:spPr>
              <a:xfrm>
                <a:off x="8684394" y="2162152"/>
                <a:ext cx="18230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𝑚𝑒𝑑𝑖𝑎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A13D499-EFF5-9644-9975-5BD971DD1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394" y="2162152"/>
                <a:ext cx="1823084" cy="584775"/>
              </a:xfrm>
              <a:prstGeom prst="rect">
                <a:avLst/>
              </a:prstGeom>
              <a:blipFill>
                <a:blip r:embed="rId7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D12D5B-6CD3-E39C-41EA-D3CA05DA3A46}"/>
                  </a:ext>
                </a:extLst>
              </p:cNvPr>
              <p:cNvSpPr txBox="1"/>
              <p:nvPr/>
            </p:nvSpPr>
            <p:spPr>
              <a:xfrm>
                <a:off x="10355194" y="2162152"/>
                <a:ext cx="162915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Nu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D12D5B-6CD3-E39C-41EA-D3CA05DA3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194" y="2162152"/>
                <a:ext cx="1629157" cy="338554"/>
              </a:xfrm>
              <a:prstGeom prst="rect">
                <a:avLst/>
              </a:prstGeom>
              <a:blipFill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3F83B7B9-AD2B-AB46-B51A-82C62E6C3C1A}"/>
              </a:ext>
            </a:extLst>
          </p:cNvPr>
          <p:cNvSpPr txBox="1"/>
          <p:nvPr/>
        </p:nvSpPr>
        <p:spPr>
          <a:xfrm>
            <a:off x="335100" y="950489"/>
            <a:ext cx="2158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Subscript: s solid, l coolant</a:t>
            </a:r>
            <a:endParaRPr lang="en-GB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885A326-B375-109A-F033-E348730A4300}"/>
                  </a:ext>
                </a:extLst>
              </p:cNvPr>
              <p:cNvSpPr txBox="1"/>
              <p:nvPr/>
            </p:nvSpPr>
            <p:spPr>
              <a:xfrm>
                <a:off x="7335443" y="3366447"/>
                <a:ext cx="5547360" cy="2430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1600" dirty="0"/>
                  <a:t> pipes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in four porosity regions</a:t>
                </a: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0.25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num>
                                    <m:den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1600" dirty="0"/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𝑚𝑒𝑑𝑖𝑎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nary>
                          </m:den>
                        </m:f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den>
                    </m:f>
                  </m:oMath>
                </a14:m>
                <a:endParaRPr lang="en-GB" sz="1600" dirty="0"/>
              </a:p>
              <a:p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600" b="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885A326-B375-109A-F033-E348730A4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443" y="3366447"/>
                <a:ext cx="5547360" cy="2430474"/>
              </a:xfrm>
              <a:prstGeom prst="rect">
                <a:avLst/>
              </a:prstGeom>
              <a:blipFill>
                <a:blip r:embed="rId9"/>
                <a:stretch>
                  <a:fillRect l="-440" b="-2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1239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8F1EA-E1CD-4926-9DB6-D93D85C6E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CD625A-3546-99D3-7ECA-9739C6DDF307}"/>
              </a:ext>
            </a:extLst>
          </p:cNvPr>
          <p:cNvSpPr txBox="1"/>
          <p:nvPr/>
        </p:nvSpPr>
        <p:spPr>
          <a:xfrm>
            <a:off x="2435256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F6F198-43A6-74A4-DBF8-A41BA3DA0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5" y="745332"/>
            <a:ext cx="5363582" cy="47763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CDA7F78-B918-21B0-90F6-88A6E646A9F2}"/>
                  </a:ext>
                </a:extLst>
              </p:cNvPr>
              <p:cNvSpPr txBox="1"/>
              <p:nvPr/>
            </p:nvSpPr>
            <p:spPr>
              <a:xfrm>
                <a:off x="4864132" y="2705100"/>
                <a:ext cx="209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CDA7F78-B918-21B0-90F6-88A6E646A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132" y="2705100"/>
                <a:ext cx="209550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47F0D3-1226-5154-781B-DE87058F5740}"/>
              </a:ext>
            </a:extLst>
          </p:cNvPr>
          <p:cNvCxnSpPr>
            <a:cxnSpLocks/>
          </p:cNvCxnSpPr>
          <p:nvPr/>
        </p:nvCxnSpPr>
        <p:spPr>
          <a:xfrm>
            <a:off x="4541147" y="2447636"/>
            <a:ext cx="9726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E8ED54-E7AF-999D-B3A5-13A4B31436AF}"/>
              </a:ext>
            </a:extLst>
          </p:cNvPr>
          <p:cNvCxnSpPr>
            <a:cxnSpLocks/>
          </p:cNvCxnSpPr>
          <p:nvPr/>
        </p:nvCxnSpPr>
        <p:spPr>
          <a:xfrm>
            <a:off x="5206165" y="2541732"/>
            <a:ext cx="0" cy="12353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E4C8100-1B20-F469-FCBC-98F016132058}"/>
              </a:ext>
            </a:extLst>
          </p:cNvPr>
          <p:cNvSpPr txBox="1"/>
          <p:nvPr/>
        </p:nvSpPr>
        <p:spPr>
          <a:xfrm>
            <a:off x="5277169" y="2994520"/>
            <a:ext cx="242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Interpolation</a:t>
            </a:r>
          </a:p>
          <a:p>
            <a:r>
              <a:rPr lang="en-US" sz="1400" dirty="0"/>
              <a:t>domain</a:t>
            </a:r>
            <a:endParaRPr lang="en-GB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F1146-DA48-5FF5-2B8C-3CEDDF5485CF}"/>
              </a:ext>
            </a:extLst>
          </p:cNvPr>
          <p:cNvSpPr txBox="1"/>
          <p:nvPr/>
        </p:nvSpPr>
        <p:spPr>
          <a:xfrm>
            <a:off x="5277169" y="1872021"/>
            <a:ext cx="242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extrapolation </a:t>
            </a:r>
          </a:p>
          <a:p>
            <a:r>
              <a:rPr lang="en-US" sz="1400" dirty="0"/>
              <a:t>domain</a:t>
            </a:r>
            <a:endParaRPr lang="en-GB" sz="14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4DEFA7-3E94-B7B1-E14B-F35F479916E7}"/>
              </a:ext>
            </a:extLst>
          </p:cNvPr>
          <p:cNvCxnSpPr>
            <a:cxnSpLocks/>
          </p:cNvCxnSpPr>
          <p:nvPr/>
        </p:nvCxnSpPr>
        <p:spPr>
          <a:xfrm>
            <a:off x="5206165" y="1711675"/>
            <a:ext cx="0" cy="69272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914CD288-DD3D-E018-7BB4-1CAEA8216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905" y="1573203"/>
            <a:ext cx="5695095" cy="2867791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382D5C2D-F0DF-F1F5-526C-A6A364C1BB76}"/>
              </a:ext>
            </a:extLst>
          </p:cNvPr>
          <p:cNvSpPr/>
          <p:nvPr/>
        </p:nvSpPr>
        <p:spPr>
          <a:xfrm>
            <a:off x="4639858" y="1560944"/>
            <a:ext cx="306095" cy="320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496A2724-BB6E-706D-B17D-9BCC0D22E325}"/>
              </a:ext>
            </a:extLst>
          </p:cNvPr>
          <p:cNvCxnSpPr>
            <a:cxnSpLocks/>
            <a:stCxn id="24" idx="0"/>
            <a:endCxn id="20" idx="0"/>
          </p:cNvCxnSpPr>
          <p:nvPr/>
        </p:nvCxnSpPr>
        <p:spPr>
          <a:xfrm rot="16200000" flipH="1">
            <a:off x="7062549" y="-708700"/>
            <a:ext cx="12259" cy="4551547"/>
          </a:xfrm>
          <a:prstGeom prst="curvedConnector3">
            <a:avLst>
              <a:gd name="adj1" fmla="val -887170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83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B29D-35B3-A3F7-4568-11C43878A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3B24A5-E641-8AC6-9698-257FDC449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814" y="1002055"/>
            <a:ext cx="6038371" cy="485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42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1CFFE-5EC6-C114-2D23-4FF14C397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diagram of a temperature measurement&#10;&#10;AI-generated content may be incorrect.">
            <a:extLst>
              <a:ext uri="{FF2B5EF4-FFF2-40B4-BE49-F238E27FC236}">
                <a16:creationId xmlns:a16="http://schemas.microsoft.com/office/drawing/2014/main" id="{1ECFE3A9-6F13-3FEA-2DD9-8E8F8D6DEB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1" t="7469" r="25656" b="13758"/>
          <a:stretch>
            <a:fillRect/>
          </a:stretch>
        </p:blipFill>
        <p:spPr>
          <a:xfrm>
            <a:off x="252592" y="3471712"/>
            <a:ext cx="3157635" cy="264815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7B4CE69-752D-20AB-3E50-6FDAD088E26B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Incorporating cooling through added porosity</a:t>
            </a:r>
          </a:p>
        </p:txBody>
      </p:sp>
      <p:pic>
        <p:nvPicPr>
          <p:cNvPr id="6" name="Picture 5" descr="A green metal structure with metal rods&#10;&#10;AI-generated content may be incorrect.">
            <a:extLst>
              <a:ext uri="{FF2B5EF4-FFF2-40B4-BE49-F238E27FC236}">
                <a16:creationId xmlns:a16="http://schemas.microsoft.com/office/drawing/2014/main" id="{E4719B2A-EF1D-5C23-87C2-23A3B24C6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77" y="1413473"/>
            <a:ext cx="2394350" cy="19036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1D7EB3-F6AF-28D2-1E93-D4F8EA5D6DFB}"/>
              </a:ext>
            </a:extLst>
          </p:cNvPr>
          <p:cNvSpPr txBox="1"/>
          <p:nvPr/>
        </p:nvSpPr>
        <p:spPr>
          <a:xfrm>
            <a:off x="985833" y="802870"/>
            <a:ext cx="2454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Cooling channels in the generic DFW</a:t>
            </a:r>
            <a:endParaRPr lang="en-GB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85D1F54-2A1E-6DD3-2BA8-41EFB94017F7}"/>
                  </a:ext>
                </a:extLst>
              </p:cNvPr>
              <p:cNvSpPr txBox="1"/>
              <p:nvPr/>
            </p:nvSpPr>
            <p:spPr>
              <a:xfrm>
                <a:off x="4301606" y="998848"/>
                <a:ext cx="256032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b="1" dirty="0"/>
                  <a:t>Fine mesh of cooling channels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b="1" dirty="0"/>
                  <a:t> Greedy simulations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b="1" dirty="0"/>
                  <a:t>Porous media</a:t>
                </a:r>
                <a:r>
                  <a:rPr lang="en-US" sz="1600" b="0" dirty="0"/>
                  <a:t>: energy extraction is modeled as a sink term in the enthalpy equation.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b="0" dirty="0"/>
                  <a:t>Model the added porosity resistance though </a:t>
                </a:r>
                <a:r>
                  <a:rPr lang="en-US" sz="1600" b="1" dirty="0"/>
                  <a:t>coolant thermophysical properties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b="1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dirty="0"/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endParaRPr lang="en-US" sz="1600" b="0" dirty="0"/>
              </a:p>
              <a:p>
                <a:endParaRPr lang="en-US" sz="1600" b="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85D1F54-2A1E-6DD3-2BA8-41EFB9401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606" y="998848"/>
                <a:ext cx="2560320" cy="4524315"/>
              </a:xfrm>
              <a:prstGeom prst="rect">
                <a:avLst/>
              </a:prstGeom>
              <a:blipFill>
                <a:blip r:embed="rId4"/>
                <a:stretch>
                  <a:fillRect l="-952" t="-404" r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805A808D-A4D0-BF1D-8064-3725DAE042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01" r="11044"/>
          <a:stretch>
            <a:fillRect/>
          </a:stretch>
        </p:blipFill>
        <p:spPr>
          <a:xfrm>
            <a:off x="7146027" y="845821"/>
            <a:ext cx="4793381" cy="49425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4C0753C-A122-F321-48F1-0332A34E437D}"/>
              </a:ext>
            </a:extLst>
          </p:cNvPr>
          <p:cNvSpPr txBox="1"/>
          <p:nvPr/>
        </p:nvSpPr>
        <p:spPr>
          <a:xfrm>
            <a:off x="4301606" y="4764507"/>
            <a:ext cx="31576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/>
              <a:t>Assumptions: 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lang="en-US" sz="1200" b="1" dirty="0"/>
              <a:t>radial profiles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lang="en-US" sz="1200" b="1" dirty="0"/>
              <a:t>constant properties</a:t>
            </a:r>
          </a:p>
          <a:p>
            <a:pPr marL="742950" lvl="1" indent="-285750">
              <a:buFont typeface="Arial" panose="020B0604020202020204" pitchFamily="34" charset="0"/>
              <a:buChar char="-"/>
            </a:pPr>
            <a:r>
              <a:rPr lang="en-US" sz="1200" b="1" dirty="0"/>
              <a:t>gaussian profiles around center of pipes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8220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4E0A-9ADE-2DDA-CA86-392989FE1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F063107-82E0-0ECD-17C0-BFDE90604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40" y="4276687"/>
            <a:ext cx="2643124" cy="21996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FF6CEF-9893-7CD7-566C-C6D68A3DD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24" y="1378358"/>
            <a:ext cx="2054351" cy="2627079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02004E5-65E5-B2C3-0FBC-D3799FE2C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8733382" y="1768332"/>
            <a:ext cx="3088504" cy="373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C04109-1825-B50E-4B17-C34DCCE5D542}"/>
              </a:ext>
            </a:extLst>
          </p:cNvPr>
          <p:cNvSpPr txBox="1"/>
          <p:nvPr/>
        </p:nvSpPr>
        <p:spPr>
          <a:xfrm>
            <a:off x="845250" y="820373"/>
            <a:ext cx="214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Defining 2D slices of existing CAD geometry</a:t>
            </a:r>
            <a:endParaRPr lang="en-GB" sz="14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B92ED0-D7B0-7630-028B-523673AD50F2}"/>
              </a:ext>
            </a:extLst>
          </p:cNvPr>
          <p:cNvSpPr txBox="1"/>
          <p:nvPr/>
        </p:nvSpPr>
        <p:spPr>
          <a:xfrm>
            <a:off x="4915733" y="825934"/>
            <a:ext cx="2254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Surrogate modeling (porous approach) for temperature evolution through MKNIX</a:t>
            </a:r>
            <a:endParaRPr lang="en-GB" sz="14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ADA11E3-CE6A-8F4A-EAC2-40E862A586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57452" y="1688119"/>
            <a:ext cx="4240469" cy="3892370"/>
          </a:xfrm>
          <a:prstGeom prst="rect">
            <a:avLst/>
          </a:prstGeom>
        </p:spPr>
      </p:pic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E7C7831D-B55A-C149-3B1A-FAFC2C77BC41}"/>
              </a:ext>
            </a:extLst>
          </p:cNvPr>
          <p:cNvCxnSpPr>
            <a:cxnSpLocks/>
            <a:stCxn id="20" idx="3"/>
            <a:endCxn id="22" idx="1"/>
          </p:cNvCxnSpPr>
          <p:nvPr/>
        </p:nvCxnSpPr>
        <p:spPr>
          <a:xfrm flipV="1">
            <a:off x="3238364" y="3634304"/>
            <a:ext cx="719088" cy="174220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DF4FEA9-9FD5-4B3E-6FB8-DE68F4095407}"/>
              </a:ext>
            </a:extLst>
          </p:cNvPr>
          <p:cNvSpPr txBox="1"/>
          <p:nvPr/>
        </p:nvSpPr>
        <p:spPr>
          <a:xfrm>
            <a:off x="9097641" y="825934"/>
            <a:ext cx="20122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Interpolate intermediate plans to approximate the 3D solution</a:t>
            </a:r>
            <a:endParaRPr lang="en-GB" sz="14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B6676B-ED96-E1AC-3639-57D89E838C84}"/>
              </a:ext>
            </a:extLst>
          </p:cNvPr>
          <p:cNvSpPr txBox="1"/>
          <p:nvPr/>
        </p:nvSpPr>
        <p:spPr>
          <a:xfrm>
            <a:off x="845250" y="302303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overview of the workflow</a:t>
            </a:r>
          </a:p>
        </p:txBody>
      </p:sp>
    </p:spTree>
    <p:extLst>
      <p:ext uri="{BB962C8B-B14F-4D97-AF65-F5344CB8AC3E}">
        <p14:creationId xmlns:p14="http://schemas.microsoft.com/office/powerpoint/2010/main" val="3291405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A1AA-833A-A90C-2E4C-6B3ACDF09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789CE4C-39E4-0024-29FB-6DD268DE65E7}"/>
              </a:ext>
            </a:extLst>
          </p:cNvPr>
          <p:cNvSpPr txBox="1"/>
          <p:nvPr/>
        </p:nvSpPr>
        <p:spPr>
          <a:xfrm>
            <a:off x="845250" y="780651"/>
            <a:ext cx="92688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A4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I: Surrogate model of the thermal evolution of actively cooled DFW in ITER</a:t>
            </a:r>
          </a:p>
          <a:p>
            <a:pPr lvl="1"/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I-A: Surrogate modeling for monitoring</a:t>
            </a:r>
          </a:p>
          <a:p>
            <a:pPr lvl="1"/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I-B: Porous Media Approach (PMA) applied for ITER DFW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Theoretical framework for the PMA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 of the PMA implementation in MKNIX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Porosity profiles and first results </a:t>
            </a:r>
          </a:p>
          <a:p>
            <a:pPr lvl="1"/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A4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II: 3D shape and temperature interpolation</a:t>
            </a:r>
          </a:p>
          <a:p>
            <a:pPr lvl="1"/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II-A: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Signed Distance Function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Mathematical description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 in shape morphing (valid-shape interpolation)</a:t>
            </a:r>
          </a:p>
          <a:p>
            <a:pPr lvl="1"/>
            <a:endParaRPr lang="en-GB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II-B: Example of interpolation in real geometry: Equatorial Port Plug 12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Setup of the numerical experiment: thermophysical quantities, orders of magnitude and assumptions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 reconstruction from solved planes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Reconstruction errors for intermediate planes</a:t>
            </a:r>
          </a:p>
          <a:p>
            <a:pPr lvl="1"/>
            <a:endParaRPr lang="en-GB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i="1" dirty="0">
                <a:solidFill>
                  <a:srgbClr val="A4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III: Discussion and Conclusion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4CE5DC-B885-383F-620A-377840A09E95}"/>
              </a:ext>
            </a:extLst>
          </p:cNvPr>
          <p:cNvSpPr txBox="1"/>
          <p:nvPr/>
        </p:nvSpPr>
        <p:spPr>
          <a:xfrm>
            <a:off x="845250" y="302303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1671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269A3-159A-D9A7-FC62-C8056BDE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1C1DDFF-EF9E-4AEE-C49D-93731E3BBA6A}"/>
              </a:ext>
            </a:extLst>
          </p:cNvPr>
          <p:cNvSpPr txBox="1"/>
          <p:nvPr/>
        </p:nvSpPr>
        <p:spPr>
          <a:xfrm>
            <a:off x="845250" y="302303"/>
            <a:ext cx="691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I-A: Incorporating cooling through added porosity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E74A60-F26F-C9B8-F1D2-6576052518FD}"/>
                  </a:ext>
                </a:extLst>
              </p:cNvPr>
              <p:cNvSpPr txBox="1"/>
              <p:nvPr/>
            </p:nvSpPr>
            <p:spPr>
              <a:xfrm>
                <a:off x="4567187" y="1913342"/>
                <a:ext cx="30576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b="1" dirty="0"/>
                  <a:t>Fine mesh of cooling channels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b="1" dirty="0"/>
                  <a:t> </a:t>
                </a:r>
                <a:r>
                  <a:rPr lang="en-US" sz="1600" b="1" dirty="0">
                    <a:solidFill>
                      <a:srgbClr val="FF0000"/>
                    </a:solidFill>
                  </a:rPr>
                  <a:t>Greedy simulations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E74A60-F26F-C9B8-F1D2-657605251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187" y="1913342"/>
                <a:ext cx="3057625" cy="830997"/>
              </a:xfrm>
              <a:prstGeom prst="rect">
                <a:avLst/>
              </a:prstGeom>
              <a:blipFill>
                <a:blip r:embed="rId2"/>
                <a:stretch>
                  <a:fillRect l="-797" t="-2206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903D9B-CEB4-70CB-B163-C4A9EA6D61D7}"/>
                  </a:ext>
                </a:extLst>
              </p:cNvPr>
              <p:cNvSpPr txBox="1"/>
              <p:nvPr/>
            </p:nvSpPr>
            <p:spPr>
              <a:xfrm>
                <a:off x="7978457" y="2778499"/>
                <a:ext cx="3696988" cy="1599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1600" b="1" dirty="0"/>
                  <a:t>Assumptions: </a:t>
                </a:r>
              </a:p>
              <a:p>
                <a:pPr marL="742950" lvl="1" indent="-285750">
                  <a:buFont typeface="Arial" panose="020B0604020202020204" pitchFamily="34" charset="0"/>
                  <a:buChar char="-"/>
                </a:pPr>
                <a:r>
                  <a:rPr lang="en-US" sz="1600" b="1" dirty="0"/>
                  <a:t>Radial profiles (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⋅(</m:t>
                    </m:r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b="1" dirty="0"/>
                  <a:t>);</a:t>
                </a:r>
              </a:p>
              <a:p>
                <a:pPr marL="742950" lvl="1" indent="-285750">
                  <a:buFont typeface="Arial" panose="020B0604020202020204" pitchFamily="34" charset="0"/>
                  <a:buChar char="-"/>
                </a:pPr>
                <a:r>
                  <a:rPr lang="en-US" sz="1600" b="1" dirty="0"/>
                  <a:t>Constant thermophysical properties of the coolant;</a:t>
                </a:r>
              </a:p>
              <a:p>
                <a:pPr marL="742950" lvl="1" indent="-285750">
                  <a:buFont typeface="Arial" panose="020B0604020202020204" pitchFamily="34" charset="0"/>
                  <a:buChar char="-"/>
                </a:pPr>
                <a:r>
                  <a:rPr lang="en-US" sz="1600" b="1" dirty="0"/>
                  <a:t>Constant velocity and coolant temperature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903D9B-CEB4-70CB-B163-C4A9EA6D6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457" y="2778499"/>
                <a:ext cx="3696988" cy="1599733"/>
              </a:xfrm>
              <a:prstGeom prst="rect">
                <a:avLst/>
              </a:prstGeom>
              <a:blipFill>
                <a:blip r:embed="rId5"/>
                <a:stretch>
                  <a:fillRect l="-660" t="-1145" b="-22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FB8B039A-9706-AE03-CC16-180F7698DAF6}"/>
              </a:ext>
            </a:extLst>
          </p:cNvPr>
          <p:cNvGrpSpPr/>
          <p:nvPr/>
        </p:nvGrpSpPr>
        <p:grpSpPr>
          <a:xfrm>
            <a:off x="252592" y="802870"/>
            <a:ext cx="3720604" cy="5316993"/>
            <a:chOff x="252592" y="802870"/>
            <a:chExt cx="3720604" cy="5316993"/>
          </a:xfrm>
        </p:grpSpPr>
        <p:pic>
          <p:nvPicPr>
            <p:cNvPr id="9" name="Picture 8" descr="A diagram of a temperature measurement&#10;&#10;AI-generated content may be incorrect.">
              <a:extLst>
                <a:ext uri="{FF2B5EF4-FFF2-40B4-BE49-F238E27FC236}">
                  <a16:creationId xmlns:a16="http://schemas.microsoft.com/office/drawing/2014/main" id="{76771490-D141-784F-2FE5-2E7A77196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131" t="7469" r="25656" b="13758"/>
            <a:stretch>
              <a:fillRect/>
            </a:stretch>
          </p:blipFill>
          <p:spPr>
            <a:xfrm>
              <a:off x="252592" y="3471712"/>
              <a:ext cx="3157635" cy="2648151"/>
            </a:xfrm>
            <a:prstGeom prst="rect">
              <a:avLst/>
            </a:prstGeom>
          </p:spPr>
        </p:pic>
        <p:pic>
          <p:nvPicPr>
            <p:cNvPr id="6" name="Picture 5" descr="A green metal structure with metal rods&#10;&#10;AI-generated content may be incorrect.">
              <a:extLst>
                <a:ext uri="{FF2B5EF4-FFF2-40B4-BE49-F238E27FC236}">
                  <a16:creationId xmlns:a16="http://schemas.microsoft.com/office/drawing/2014/main" id="{EBF47123-DC2F-300C-1ECA-DE1EC92C4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1154" t="-1185" r="853" b="1197"/>
            <a:stretch>
              <a:fillRect/>
            </a:stretch>
          </p:blipFill>
          <p:spPr>
            <a:xfrm>
              <a:off x="988144" y="1390905"/>
              <a:ext cx="2401557" cy="190340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9A1CF9-F5DC-2B06-7D3F-320A63F11608}"/>
                </a:ext>
              </a:extLst>
            </p:cNvPr>
            <p:cNvSpPr txBox="1"/>
            <p:nvPr/>
          </p:nvSpPr>
          <p:spPr>
            <a:xfrm>
              <a:off x="985833" y="802870"/>
              <a:ext cx="24544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Cooling channels in the generic DFW</a:t>
              </a:r>
              <a:endParaRPr lang="en-GB" sz="1600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0417136-76DD-A71C-39AA-1D4B7ED1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618" r="21333" b="-152"/>
            <a:stretch>
              <a:fillRect/>
            </a:stretch>
          </p:blipFill>
          <p:spPr>
            <a:xfrm>
              <a:off x="3392566" y="3297027"/>
              <a:ext cx="580630" cy="2652221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9D7316C-82C2-7004-624A-E252B110EB0B}"/>
              </a:ext>
            </a:extLst>
          </p:cNvPr>
          <p:cNvSpPr txBox="1"/>
          <p:nvPr/>
        </p:nvSpPr>
        <p:spPr>
          <a:xfrm>
            <a:off x="4517181" y="3082610"/>
            <a:ext cx="31576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/>
              <a:t>Porous media</a:t>
            </a:r>
            <a:r>
              <a:rPr lang="en-US" sz="1600" b="0" dirty="0"/>
              <a:t>: energy extraction is modeled as a sink term in the Solid Temperature equation.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600" b="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0" dirty="0">
                <a:solidFill>
                  <a:srgbClr val="00B050"/>
                </a:solidFill>
              </a:rPr>
              <a:t>Model the added porosity resistance though </a:t>
            </a:r>
            <a:r>
              <a:rPr lang="en-US" sz="1600" b="1" dirty="0">
                <a:solidFill>
                  <a:srgbClr val="00B050"/>
                </a:solidFill>
              </a:rPr>
              <a:t>coolant thermophysical properties</a:t>
            </a:r>
          </a:p>
        </p:txBody>
      </p:sp>
    </p:spTree>
    <p:extLst>
      <p:ext uri="{BB962C8B-B14F-4D97-AF65-F5344CB8AC3E}">
        <p14:creationId xmlns:p14="http://schemas.microsoft.com/office/powerpoint/2010/main" val="172456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DD64E-54AC-8D65-9318-903C4B7CE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703EF8B1-5762-5044-5E4B-776C4326CE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9" r="1577" b="3968"/>
          <a:stretch>
            <a:fillRect/>
          </a:stretch>
        </p:blipFill>
        <p:spPr>
          <a:xfrm>
            <a:off x="2628651" y="3761520"/>
            <a:ext cx="4243864" cy="23666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224628-B857-173D-34DA-614B30CD60B4}"/>
              </a:ext>
            </a:extLst>
          </p:cNvPr>
          <p:cNvSpPr txBox="1"/>
          <p:nvPr/>
        </p:nvSpPr>
        <p:spPr>
          <a:xfrm>
            <a:off x="2906829" y="950489"/>
            <a:ext cx="87612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Add local effect on the solid temperature evolution due to cooling channels </a:t>
            </a:r>
            <a:r>
              <a:rPr lang="en-US" sz="1600" dirty="0">
                <a:solidFill>
                  <a:schemeClr val="tx2"/>
                </a:solidFill>
              </a:rPr>
              <a:t>[2]</a:t>
            </a:r>
            <a:endParaRPr lang="en-US" sz="1600" b="0" dirty="0"/>
          </a:p>
          <a:p>
            <a:endParaRPr lang="en-US" sz="1600" b="0" dirty="0"/>
          </a:p>
          <a:p>
            <a:endParaRPr lang="en-US" sz="1600" dirty="0"/>
          </a:p>
          <a:p>
            <a:endParaRPr lang="en-US" sz="1600" b="0" dirty="0"/>
          </a:p>
          <a:p>
            <a:endParaRPr lang="en-US" sz="1600" dirty="0"/>
          </a:p>
          <a:p>
            <a:endParaRPr lang="en-US" sz="1600" b="0" dirty="0"/>
          </a:p>
          <a:p>
            <a:endParaRPr lang="en-US" sz="1600" dirty="0"/>
          </a:p>
          <a:p>
            <a:endParaRPr lang="en-US" sz="1600" b="0" dirty="0"/>
          </a:p>
          <a:p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With volumetric heat load and heat flux</a:t>
            </a:r>
            <a:endParaRPr lang="en-GB" sz="1600" dirty="0"/>
          </a:p>
          <a:p>
            <a:endParaRPr lang="en-US" sz="16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72DD3F-EDC2-E360-C299-742D5454C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578811" y="1910906"/>
            <a:ext cx="4477375" cy="7922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1D5343B4-326F-CA24-27BA-FEEA2EE504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8630701"/>
                  </p:ext>
                </p:extLst>
              </p:nvPr>
            </p:nvGraphicFramePr>
            <p:xfrm>
              <a:off x="207649" y="1207925"/>
              <a:ext cx="24210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0542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210542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08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18169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208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1736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2779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22088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Φ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900" b="0" i="0" smtClean="0">
                                        <a:latin typeface="Cambria Math" panose="02040503050406030204" pitchFamily="18" charset="0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sz="9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9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9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1D5343B4-326F-CA24-27BA-FEEA2EE504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8630701"/>
                  </p:ext>
                </p:extLst>
              </p:nvPr>
            </p:nvGraphicFramePr>
            <p:xfrm>
              <a:off x="207649" y="1207925"/>
              <a:ext cx="2421084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0542">
                      <a:extLst>
                        <a:ext uri="{9D8B030D-6E8A-4147-A177-3AD203B41FA5}">
                          <a16:colId xmlns:a16="http://schemas.microsoft.com/office/drawing/2014/main" val="3431658535"/>
                        </a:ext>
                      </a:extLst>
                    </a:gridCol>
                    <a:gridCol w="1210542">
                      <a:extLst>
                        <a:ext uri="{9D8B030D-6E8A-4147-A177-3AD203B41FA5}">
                          <a16:colId xmlns:a16="http://schemas.microsoft.com/office/drawing/2014/main" val="463566219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Symbols</a:t>
                          </a:r>
                          <a:endParaRPr lang="en-GB" sz="105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Quantities</a:t>
                          </a:r>
                          <a:endParaRPr lang="en-GB" sz="105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75618086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121053" r="-102010" b="-93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Density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489624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140000" r="-102010" b="-49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Specific heat capacity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2274262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389189" r="-102010" b="-7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Temperature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9496711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296721" r="-102010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Thermal conductivity 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13248334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654054" r="-102010" b="-4378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900" dirty="0"/>
                            <a:t>Porosity Resistance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316186101"/>
                      </a:ext>
                    </a:extLst>
                  </a:tr>
                  <a:tr h="2286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734211" r="-102010" b="-326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diameter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1500151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528333" r="-102010" b="-10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Heat transfer coefficient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2184318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03" t="-628333" r="-102010" b="-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900" dirty="0"/>
                            <a:t>Pipe effective porosity</a:t>
                          </a:r>
                          <a:endParaRPr lang="en-GB" sz="9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374997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DD6A09-EDC6-2D69-CB49-CAC07B7F386F}"/>
                  </a:ext>
                </a:extLst>
              </p:cNvPr>
              <p:cNvSpPr txBox="1"/>
              <p:nvPr/>
            </p:nvSpPr>
            <p:spPr>
              <a:xfrm>
                <a:off x="5309190" y="1451108"/>
                <a:ext cx="395657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Total heat exchange to </a:t>
                </a:r>
                <a14:m>
                  <m:oMath xmlns:m="http://schemas.openxmlformats.org/officeDocument/2006/math">
                    <m:r>
                      <a:rPr lang="en-GB" sz="12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sz="1200" dirty="0"/>
                  <a:t> fluid streams</a:t>
                </a:r>
                <a:endParaRPr lang="en-US" sz="1200" b="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DD6A09-EDC6-2D69-CB49-CAC07B7F3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90" y="1451108"/>
                <a:ext cx="3956571" cy="276999"/>
              </a:xfrm>
              <a:prstGeom prst="rect">
                <a:avLst/>
              </a:prstGeom>
              <a:blipFill>
                <a:blip r:embed="rId6"/>
                <a:stretch>
                  <a:fillRect t="-2222" b="-1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5CB757D7-3695-C362-A6A5-BE093441671B}"/>
              </a:ext>
            </a:extLst>
          </p:cNvPr>
          <p:cNvSpPr/>
          <p:nvPr/>
        </p:nvSpPr>
        <p:spPr>
          <a:xfrm>
            <a:off x="6138222" y="1715246"/>
            <a:ext cx="2066925" cy="117914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C429C-27C8-CFCC-8467-1FF1A31FA12B}"/>
              </a:ext>
            </a:extLst>
          </p:cNvPr>
          <p:cNvSpPr txBox="1"/>
          <p:nvPr/>
        </p:nvSpPr>
        <p:spPr>
          <a:xfrm>
            <a:off x="74298" y="6342218"/>
            <a:ext cx="2989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tx2"/>
                </a:solidFill>
              </a:rPr>
              <a:t>[2] </a:t>
            </a:r>
            <a:r>
              <a:rPr lang="en-GB" sz="900" dirty="0">
                <a:solidFill>
                  <a:schemeClr val="tx2"/>
                </a:solidFill>
              </a:rPr>
              <a:t>Nuclear Engineering and Design 421 (2024) 113084</a:t>
            </a:r>
          </a:p>
          <a:p>
            <a:r>
              <a:rPr lang="en-GB" sz="900">
                <a:solidFill>
                  <a:schemeClr val="tx2"/>
                </a:solidFill>
              </a:rPr>
              <a:t>[3] </a:t>
            </a:r>
            <a:r>
              <a:rPr lang="nl-NL" sz="800" dirty="0">
                <a:solidFill>
                  <a:schemeClr val="tx2"/>
                </a:solidFill>
              </a:rPr>
              <a:t>IDM UID 2ABR92 (CFD analysis)</a:t>
            </a:r>
            <a:endParaRPr lang="en-GB" sz="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F2EECC-A98E-7A68-BB8E-E1836BDA98DB}"/>
                  </a:ext>
                </a:extLst>
              </p:cNvPr>
              <p:cNvSpPr txBox="1"/>
              <p:nvPr/>
            </p:nvSpPr>
            <p:spPr>
              <a:xfrm>
                <a:off x="8431526" y="1632722"/>
                <a:ext cx="3552825" cy="591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=0.25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∼0.25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F2EECC-A98E-7A68-BB8E-E1836BDA9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526" y="1632722"/>
                <a:ext cx="3552825" cy="5918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C4B0E0B-C1FF-85D2-34CC-6398723084C9}"/>
                  </a:ext>
                </a:extLst>
              </p:cNvPr>
              <p:cNvSpPr txBox="1"/>
              <p:nvPr/>
            </p:nvSpPr>
            <p:spPr>
              <a:xfrm>
                <a:off x="8684394" y="2339441"/>
                <a:ext cx="18230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𝑚𝑒𝑑𝑖𝑎</m:t>
                        </m:r>
                      </m:sub>
                    </m:sSub>
                  </m:oMath>
                </a14:m>
                <a:r>
                  <a:rPr lang="en-GB" sz="1600" dirty="0"/>
                  <a:t>,</a:t>
                </a:r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C4B0E0B-C1FF-85D2-34CC-639872308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394" y="2339441"/>
                <a:ext cx="1823084" cy="584775"/>
              </a:xfrm>
              <a:prstGeom prst="rect">
                <a:avLst/>
              </a:prstGeom>
              <a:blipFill>
                <a:blip r:embed="rId8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F8CA02-2897-EDD8-EDA9-F3AC8884ABE8}"/>
                  </a:ext>
                </a:extLst>
              </p:cNvPr>
              <p:cNvSpPr txBox="1"/>
              <p:nvPr/>
            </p:nvSpPr>
            <p:spPr>
              <a:xfrm>
                <a:off x="8684394" y="2905816"/>
                <a:ext cx="162915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Nu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F8CA02-2897-EDD8-EDA9-F3AC8884A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394" y="2905816"/>
                <a:ext cx="1629157" cy="338554"/>
              </a:xfrm>
              <a:prstGeom prst="rect">
                <a:avLst/>
              </a:prstGeom>
              <a:blipFill>
                <a:blip r:embed="rId9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739088F4-C7A6-A569-5D05-725FAEF9A6CA}"/>
              </a:ext>
            </a:extLst>
          </p:cNvPr>
          <p:cNvSpPr txBox="1"/>
          <p:nvPr/>
        </p:nvSpPr>
        <p:spPr>
          <a:xfrm>
            <a:off x="335100" y="885172"/>
            <a:ext cx="2158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Subscript: s solid, l coolant</a:t>
            </a:r>
            <a:endParaRPr lang="en-GB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CF809A-25C1-584A-6BD7-04460597D8C3}"/>
                  </a:ext>
                </a:extLst>
              </p:cNvPr>
              <p:cNvSpPr txBox="1"/>
              <p:nvPr/>
            </p:nvSpPr>
            <p:spPr>
              <a:xfrm>
                <a:off x="6504675" y="4097926"/>
                <a:ext cx="5547360" cy="2226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600" dirty="0"/>
                  <a:t>    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1600" dirty="0"/>
                  <a:t> pipes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in four </a:t>
                </a:r>
                <a:r>
                  <a:rPr lang="en-US" sz="1600" b="1" dirty="0"/>
                  <a:t>porosity regions</a:t>
                </a:r>
                <a:r>
                  <a:rPr lang="en-US" sz="1600" dirty="0"/>
                  <a:t> radially defined</a:t>
                </a:r>
                <a:r>
                  <a:rPr lang="en-US" sz="1600" i="1" dirty="0">
                    <a:latin typeface="Cambria Math" panose="02040503050406030204" pitchFamily="18" charset="0"/>
                  </a:rPr>
                  <a:t>           	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1600" dirty="0"/>
              </a:p>
              <a:p>
                <a:pPr algn="ctr">
                  <a:lnSpc>
                    <a:spcPct val="150000"/>
                  </a:lnSpc>
                </a:pPr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0.25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num>
                                    <m:den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nary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60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600" dirty="0"/>
              </a:p>
              <a:p>
                <a:pPr algn="ctr"/>
                <a:endParaRPr lang="en-US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CF809A-25C1-584A-6BD7-04460597D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675" y="4097926"/>
                <a:ext cx="5547360" cy="22266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A0E58F-1D75-8459-BA6E-C3ADDD2EDD6D}"/>
                  </a:ext>
                </a:extLst>
              </p:cNvPr>
              <p:cNvSpPr txBox="1"/>
              <p:nvPr/>
            </p:nvSpPr>
            <p:spPr>
              <a:xfrm>
                <a:off x="3240748" y="5996909"/>
                <a:ext cx="306675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/>
                  <a:t>Pipeline layout in the generic DFW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1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b="1" i="1" dirty="0" err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1100" b="1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100" b="1" i="1" dirty="0" err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GB" sz="1100" b="1" dirty="0"/>
                  <a:t> from </a:t>
                </a:r>
                <a14:m>
                  <m:oMath xmlns:m="http://schemas.openxmlformats.org/officeDocument/2006/math">
                    <m:r>
                      <a:rPr lang="en-US" sz="1100" b="1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100" b="1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1100" b="1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GB" sz="11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0A0E58F-1D75-8459-BA6E-C3ADDD2ED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748" y="5996909"/>
                <a:ext cx="3066753" cy="430887"/>
              </a:xfrm>
              <a:prstGeom prst="rect">
                <a:avLst/>
              </a:prstGeom>
              <a:blipFill>
                <a:blip r:embed="rId11"/>
                <a:stretch>
                  <a:fillRect t="-1429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8FC798A-2C37-B476-4E2F-36A1A66E1406}"/>
              </a:ext>
            </a:extLst>
          </p:cNvPr>
          <p:cNvSpPr txBox="1"/>
          <p:nvPr/>
        </p:nvSpPr>
        <p:spPr>
          <a:xfrm>
            <a:off x="845250" y="302303"/>
            <a:ext cx="7993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Theoretical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for the PMA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B8224-C566-A356-CC04-08035CAF3E9E}"/>
              </a:ext>
            </a:extLst>
          </p:cNvPr>
          <p:cNvSpPr txBox="1"/>
          <p:nvPr/>
        </p:nvSpPr>
        <p:spPr>
          <a:xfrm>
            <a:off x="10207938" y="2952700"/>
            <a:ext cx="2304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(Dittus-Boelter correlation)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85AD24-1166-9D61-52B4-56E6B69BA701}"/>
              </a:ext>
            </a:extLst>
          </p:cNvPr>
          <p:cNvSpPr txBox="1"/>
          <p:nvPr/>
        </p:nvSpPr>
        <p:spPr>
          <a:xfrm>
            <a:off x="2906829" y="3003240"/>
            <a:ext cx="5426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0336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2" grpId="0" animBg="1"/>
      <p:bldP spid="20" grpId="0"/>
      <p:bldP spid="25" grpId="0"/>
      <p:bldP spid="28" grpId="0"/>
      <p:bldP spid="35" grpId="0"/>
      <p:bldP spid="39" grpId="0"/>
      <p:bldP spid="3" grpId="0"/>
      <p:bldP spid="9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13614-9AC2-CCD6-D8CC-948F1751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51CF6ACA-C78D-66F0-4BC9-753389E6E963}"/>
              </a:ext>
            </a:extLst>
          </p:cNvPr>
          <p:cNvSpPr txBox="1"/>
          <p:nvPr/>
        </p:nvSpPr>
        <p:spPr>
          <a:xfrm>
            <a:off x="845250" y="302303"/>
            <a:ext cx="7993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of the PMA implementation in MKNIX</a:t>
            </a:r>
            <a:endParaRPr lang="en-US" sz="2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05CF36-391A-DCE2-6043-2BA43DB3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116" y="2175971"/>
            <a:ext cx="5028167" cy="36744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68D8D7-C983-2462-0EC3-02FC7DCCC9CF}"/>
              </a:ext>
            </a:extLst>
          </p:cNvPr>
          <p:cNvSpPr txBox="1"/>
          <p:nvPr/>
        </p:nvSpPr>
        <p:spPr>
          <a:xfrm>
            <a:off x="1028700" y="1104900"/>
            <a:ext cx="9810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PMA implementation in </a:t>
            </a:r>
            <a:r>
              <a:rPr lang="en-US" sz="1600" b="1" dirty="0"/>
              <a:t>local FEM solver</a:t>
            </a:r>
            <a:r>
              <a:rPr lang="en-US" sz="1600" dirty="0"/>
              <a:t>: </a:t>
            </a:r>
            <a:r>
              <a:rPr lang="en-US" sz="1600" b="1" dirty="0"/>
              <a:t>MKNIX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Take a simple case where analytical solution is known (differential equation)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/>
              <a:t>Linear interpolation between porosity regions (simple case)</a:t>
            </a:r>
            <a:endParaRPr lang="en-GB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8E7A4F-895C-6442-D76B-D4857435D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175" y="2409162"/>
            <a:ext cx="5062778" cy="3345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564003-3B30-D197-1A2E-96D9635FDFA7}"/>
              </a:ext>
            </a:extLst>
          </p:cNvPr>
          <p:cNvSpPr txBox="1"/>
          <p:nvPr/>
        </p:nvSpPr>
        <p:spPr>
          <a:xfrm>
            <a:off x="8486775" y="5662315"/>
            <a:ext cx="92392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Time (s)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124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B3808-B735-571A-56AB-67CD61BAE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D41F52-EDBD-FE8A-16A2-192601355AC8}"/>
              </a:ext>
            </a:extLst>
          </p:cNvPr>
          <p:cNvSpPr txBox="1"/>
          <p:nvPr/>
        </p:nvSpPr>
        <p:spPr>
          <a:xfrm>
            <a:off x="1028700" y="1104900"/>
            <a:ext cx="9810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Model the cooling effect by a gaussian which full width half maximum (FWMH) is the pipe radius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E8D2ED-AD3A-C755-6C43-EB2E56A7CFDE}"/>
                  </a:ext>
                </a:extLst>
              </p:cNvPr>
              <p:cNvSpPr txBox="1"/>
              <p:nvPr/>
            </p:nvSpPr>
            <p:spPr>
              <a:xfrm>
                <a:off x="2886075" y="1451488"/>
                <a:ext cx="6096000" cy="663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𝐹𝑊𝐻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m:rPr>
                              <m:sty m:val="p"/>
                            </m:rP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</m:ra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⇔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2 </m:t>
                              </m:r>
                              <m:r>
                                <m:rPr>
                                  <m:sty m:val="p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d>
                                <m:d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</m:rad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E8D2ED-AD3A-C755-6C43-EB2E56A7C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75" y="1451488"/>
                <a:ext cx="6096000" cy="6631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AC1A488-0EBB-76C0-4807-717BA5302985}"/>
              </a:ext>
            </a:extLst>
          </p:cNvPr>
          <p:cNvSpPr txBox="1"/>
          <p:nvPr/>
        </p:nvSpPr>
        <p:spPr>
          <a:xfrm>
            <a:off x="1028700" y="2258933"/>
            <a:ext cx="9810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Porosity profile: sum of the gaussians picked at the pipes center</a:t>
            </a:r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41016157-B225-0E42-6B21-DFCD6962A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40" y="2689594"/>
            <a:ext cx="4416420" cy="38732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43C23C6-D658-E854-C7FE-A7DB25C340F8}"/>
                  </a:ext>
                </a:extLst>
              </p:cNvPr>
              <p:cNvSpPr txBox="1"/>
              <p:nvPr/>
            </p:nvSpPr>
            <p:spPr>
              <a:xfrm>
                <a:off x="5934075" y="2174005"/>
                <a:ext cx="6096000" cy="508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𝑙𝑎𝑦𝑒𝑟𝑠</m:t>
                            </m:r>
                          </m:sub>
                        </m:sSub>
                      </m:sup>
                      <m:e>
                        <m:f>
                          <m:f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func>
                          <m:func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sSup>
                                      <m:sSupPr>
                                        <m:ctrlP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e>
                    </m:nary>
                  </m:oMath>
                </a14:m>
                <a:r>
                  <a:rPr lang="en-GB" sz="16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43C23C6-D658-E854-C7FE-A7DB25C34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075" y="2174005"/>
                <a:ext cx="6096000" cy="508409"/>
              </a:xfrm>
              <a:prstGeom prst="rect">
                <a:avLst/>
              </a:prstGeom>
              <a:blipFill>
                <a:blip r:embed="rId4"/>
                <a:stretch>
                  <a:fillRect t="-56627" b="-97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2A80A33-FD12-EDAD-CF52-6C227DC9A4BC}"/>
              </a:ext>
            </a:extLst>
          </p:cNvPr>
          <p:cNvGrpSpPr/>
          <p:nvPr/>
        </p:nvGrpSpPr>
        <p:grpSpPr>
          <a:xfrm>
            <a:off x="6005909" y="3025674"/>
            <a:ext cx="5099293" cy="3201122"/>
            <a:chOff x="5959256" y="2718357"/>
            <a:chExt cx="5099293" cy="320112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767B722-9A2A-1C38-E0AD-53231B524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3792" y="5733235"/>
              <a:ext cx="1543165" cy="18624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AB8B59-3A15-A9F2-4E80-3758260C5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0" y="2718357"/>
              <a:ext cx="4962549" cy="303474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FB85740-C102-3D97-2320-BF229AF30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59256" y="4486275"/>
              <a:ext cx="235387" cy="86308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28944BC-2066-C5EB-59B7-A70C0C1FA4A6}"/>
              </a:ext>
            </a:extLst>
          </p:cNvPr>
          <p:cNvSpPr txBox="1"/>
          <p:nvPr/>
        </p:nvSpPr>
        <p:spPr>
          <a:xfrm>
            <a:off x="845250" y="302303"/>
            <a:ext cx="7993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Porosity profiles and first results </a:t>
            </a:r>
          </a:p>
        </p:txBody>
      </p:sp>
    </p:spTree>
    <p:extLst>
      <p:ext uri="{BB962C8B-B14F-4D97-AF65-F5344CB8AC3E}">
        <p14:creationId xmlns:p14="http://schemas.microsoft.com/office/powerpoint/2010/main" val="91646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CAC32-136F-6C8C-A88D-738BD53FB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4E8F376-5F97-B47E-0821-B8E027107EC0}"/>
              </a:ext>
            </a:extLst>
          </p:cNvPr>
          <p:cNvSpPr txBox="1"/>
          <p:nvPr/>
        </p:nvSpPr>
        <p:spPr>
          <a:xfrm>
            <a:off x="845250" y="302303"/>
            <a:ext cx="7993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I-B: </a:t>
            </a:r>
            <a:r>
              <a:rPr lang="en-GB" sz="20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Porosity profiles and first results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10D6C-7D55-CD3C-BE6C-C67DDDEDC5BC}"/>
              </a:ext>
            </a:extLst>
          </p:cNvPr>
          <p:cNvSpPr txBox="1"/>
          <p:nvPr/>
        </p:nvSpPr>
        <p:spPr>
          <a:xfrm>
            <a:off x="1028700" y="992932"/>
            <a:ext cx="9810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We model the cooling effect by a gaussian which full width half maximum (FWMH) is the pipe radius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AF17D96-2795-40E5-6FBA-D51161B1D9CD}"/>
                  </a:ext>
                </a:extLst>
              </p:cNvPr>
              <p:cNvSpPr txBox="1"/>
              <p:nvPr/>
            </p:nvSpPr>
            <p:spPr>
              <a:xfrm>
                <a:off x="5042100" y="5096276"/>
                <a:ext cx="698797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GB" sz="1600" dirty="0"/>
                  <a:t>Satisfy the temperature constrain from CFD (</a:t>
                </a:r>
                <a:r>
                  <a:rPr lang="en-US" sz="1600" b="1" dirty="0"/>
                  <a:t>Overestimation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600" b="1" i="1" dirty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1600" b="1" i="1" dirty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1600" b="1" dirty="0"/>
                  <a:t>)</a:t>
                </a:r>
                <a:endParaRPr lang="en-GB" sz="1600" dirty="0"/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GB" sz="1600" dirty="0"/>
                  <a:t>Similar temperature in cooling pipes domain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GB" sz="1600" b="1" dirty="0"/>
                  <a:t>Require few seconds</a:t>
                </a:r>
                <a:r>
                  <a:rPr lang="en-GB" sz="1600" dirty="0"/>
                  <a:t> of computation</a:t>
                </a:r>
              </a:p>
              <a:p>
                <a:pPr marL="285750" indent="-285750">
                  <a:buFont typeface="Courier New" panose="02070309020205020404" pitchFamily="49" charset="0"/>
                  <a:buChar char="o"/>
                </a:pPr>
                <a:r>
                  <a:rPr lang="en-US" sz="1600" dirty="0"/>
                  <a:t>Current implementation of hydraulics effects varies with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1600" dirty="0"/>
                  <a:t> only</a:t>
                </a: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AF17D96-2795-40E5-6FBA-D51161B1D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100" y="5096276"/>
                <a:ext cx="6987975" cy="1077218"/>
              </a:xfrm>
              <a:prstGeom prst="rect">
                <a:avLst/>
              </a:prstGeom>
              <a:blipFill>
                <a:blip r:embed="rId2"/>
                <a:stretch>
                  <a:fillRect l="-349" t="-1695" b="-6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D5D6707-A31B-5424-456F-FD7A5A9B68E5}"/>
              </a:ext>
            </a:extLst>
          </p:cNvPr>
          <p:cNvGrpSpPr/>
          <p:nvPr/>
        </p:nvGrpSpPr>
        <p:grpSpPr>
          <a:xfrm>
            <a:off x="830557" y="1526108"/>
            <a:ext cx="10284385" cy="3277213"/>
            <a:chOff x="830557" y="1526108"/>
            <a:chExt cx="10284385" cy="3277213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FB39A29-E48C-9944-FCA9-29FC2E6D95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55926" y="3788229"/>
              <a:ext cx="0" cy="7040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559BD1-CAF2-029C-C3F5-4733575972AB}"/>
                    </a:ext>
                  </a:extLst>
                </p:cNvPr>
                <p:cNvSpPr txBox="1"/>
                <p:nvPr/>
              </p:nvSpPr>
              <p:spPr>
                <a:xfrm>
                  <a:off x="5651337" y="4171986"/>
                  <a:ext cx="276225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11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559BD1-CAF2-029C-C3F5-4733575972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1337" y="4171986"/>
                  <a:ext cx="276225" cy="2616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98DE171-58CF-26AA-78D2-9A3412751266}"/>
                </a:ext>
              </a:extLst>
            </p:cNvPr>
            <p:cNvCxnSpPr>
              <a:cxnSpLocks/>
            </p:cNvCxnSpPr>
            <p:nvPr/>
          </p:nvCxnSpPr>
          <p:spPr>
            <a:xfrm>
              <a:off x="5790617" y="4492308"/>
              <a:ext cx="10673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C49F3DA-E763-3E5D-02F6-D61685EB4E6A}"/>
                    </a:ext>
                  </a:extLst>
                </p:cNvPr>
                <p:cNvSpPr txBox="1"/>
                <p:nvPr/>
              </p:nvSpPr>
              <p:spPr>
                <a:xfrm>
                  <a:off x="5773949" y="4407002"/>
                  <a:ext cx="276225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11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C49F3DA-E763-3E5D-02F6-D61685EB4E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3949" y="4407002"/>
                  <a:ext cx="276225" cy="2616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C158605-4606-77C8-46A9-E5C8A11B6A83}"/>
                </a:ext>
              </a:extLst>
            </p:cNvPr>
            <p:cNvGrpSpPr/>
            <p:nvPr/>
          </p:nvGrpSpPr>
          <p:grpSpPr>
            <a:xfrm>
              <a:off x="830557" y="1526108"/>
              <a:ext cx="10284385" cy="3277213"/>
              <a:chOff x="830557" y="1731386"/>
              <a:chExt cx="10284385" cy="3277213"/>
            </a:xfrm>
          </p:grpSpPr>
          <p:pic>
            <p:nvPicPr>
              <p:cNvPr id="3" name="Picture 2" descr="A diagram of a temperature measurement&#10;&#10;AI-generated content may be incorrect.">
                <a:extLst>
                  <a:ext uri="{FF2B5EF4-FFF2-40B4-BE49-F238E27FC236}">
                    <a16:creationId xmlns:a16="http://schemas.microsoft.com/office/drawing/2014/main" id="{933CB2F2-A1B1-AC5B-9911-1C4B29C76F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61" t="7693" r="11055" b="10695"/>
              <a:stretch/>
            </p:blipFill>
            <p:spPr>
              <a:xfrm>
                <a:off x="830557" y="1835608"/>
                <a:ext cx="4211543" cy="3034207"/>
              </a:xfrm>
              <a:prstGeom prst="rect">
                <a:avLst/>
              </a:prstGeom>
            </p:spPr>
          </p:pic>
          <p:pic>
            <p:nvPicPr>
              <p:cNvPr id="5" name="Content Placeholder 3">
                <a:extLst>
                  <a:ext uri="{FF2B5EF4-FFF2-40B4-BE49-F238E27FC236}">
                    <a16:creationId xmlns:a16="http://schemas.microsoft.com/office/drawing/2014/main" id="{9702313F-86DD-2C67-B900-C7E974A19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6106"/>
              <a:stretch/>
            </p:blipFill>
            <p:spPr>
              <a:xfrm rot="16200000">
                <a:off x="6994564" y="1161019"/>
                <a:ext cx="2573263" cy="4351338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ACD81F34-F41F-2278-C8E3-0765ECAE96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648" t="-3466"/>
              <a:stretch/>
            </p:blipFill>
            <p:spPr>
              <a:xfrm>
                <a:off x="10456865" y="1892758"/>
                <a:ext cx="458785" cy="2729005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E5222A04-186C-DA1F-ACF3-5E222B48A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57572" y="1731386"/>
                <a:ext cx="857370" cy="209579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B478E94-ABE3-6F25-5402-5631848D3565}"/>
                  </a:ext>
                </a:extLst>
              </p:cNvPr>
              <p:cNvSpPr txBox="1"/>
              <p:nvPr/>
            </p:nvSpPr>
            <p:spPr>
              <a:xfrm>
                <a:off x="1732857" y="4731600"/>
                <a:ext cx="25336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/>
                  <a:t>Reference results (CFD)</a:t>
                </a:r>
                <a:endParaRPr lang="en-GB" sz="1200" b="1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61C7671-838C-3D08-692B-057A6AB5ABA0}"/>
                  </a:ext>
                </a:extLst>
              </p:cNvPr>
              <p:cNvSpPr txBox="1"/>
              <p:nvPr/>
            </p:nvSpPr>
            <p:spPr>
              <a:xfrm>
                <a:off x="6958729" y="4731600"/>
                <a:ext cx="32988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/>
                  <a:t>MKNIX-Porosity results (FEM/Surrogate)</a:t>
                </a:r>
                <a:endParaRPr lang="en-GB" sz="12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503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theme/theme1.xml><?xml version="1.0" encoding="utf-8"?>
<a:theme xmlns:a="http://schemas.openxmlformats.org/drawingml/2006/main" name="ITER PPT Template">
  <a:themeElements>
    <a:clrScheme name="ITER theme color">
      <a:dk1>
        <a:srgbClr val="000000"/>
      </a:dk1>
      <a:lt1>
        <a:srgbClr val="FFFFFF"/>
      </a:lt1>
      <a:dk2>
        <a:srgbClr val="135D7F"/>
      </a:dk2>
      <a:lt2>
        <a:srgbClr val="E7E6E6"/>
      </a:lt2>
      <a:accent1>
        <a:srgbClr val="003C58"/>
      </a:accent1>
      <a:accent2>
        <a:srgbClr val="EB5D40"/>
      </a:accent2>
      <a:accent3>
        <a:srgbClr val="A5A5A5"/>
      </a:accent3>
      <a:accent4>
        <a:srgbClr val="FDC830"/>
      </a:accent4>
      <a:accent5>
        <a:srgbClr val="95ACBA"/>
      </a:accent5>
      <a:accent6>
        <a:srgbClr val="D9E5EC"/>
      </a:accent6>
      <a:hlink>
        <a:srgbClr val="003C58"/>
      </a:hlink>
      <a:folHlink>
        <a:srgbClr val="003C5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ER_PPT_template_2023_standard.pptx" id="{0EC1B697-195D-4704-A5B5-E60135FB9DD0}" vid="{D0E56E54-B6C5-41B8-90FE-EF60CA7BE2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67CFEFA1EF0D469DBBFD0D5C3B2BD4" ma:contentTypeVersion="12" ma:contentTypeDescription="Create a new document." ma:contentTypeScope="" ma:versionID="7a81afe4592938df51cb70ced77ba0c9">
  <xsd:schema xmlns:xsd="http://www.w3.org/2001/XMLSchema" xmlns:xs="http://www.w3.org/2001/XMLSchema" xmlns:p="http://schemas.microsoft.com/office/2006/metadata/properties" xmlns:ns2="60acd095-1052-4d31-895d-7e98205c81d5" xmlns:ns3="888e18af-985e-4744-87c9-42994d682b0c" targetNamespace="http://schemas.microsoft.com/office/2006/metadata/properties" ma:root="true" ma:fieldsID="bfa4d35a2e36488ea4c0193ef531cc8f" ns2:_="" ns3:_="">
    <xsd:import namespace="60acd095-1052-4d31-895d-7e98205c81d5"/>
    <xsd:import namespace="888e18af-985e-4744-87c9-42994d682b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acd095-1052-4d31-895d-7e98205c8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676dfbe-b361-4956-ae54-f5feabc000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8e18af-985e-4744-87c9-42994d682b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79c62f6-2157-4f2f-9ef1-004d652e6886}" ma:internalName="TaxCatchAll" ma:showField="CatchAllData" ma:web="888e18af-985e-4744-87c9-42994d682b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acd095-1052-4d31-895d-7e98205c81d5">
      <Terms xmlns="http://schemas.microsoft.com/office/infopath/2007/PartnerControls"/>
    </lcf76f155ced4ddcb4097134ff3c332f>
    <TaxCatchAll xmlns="888e18af-985e-4744-87c9-42994d682b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F7BF40-7BDC-478B-9921-84268EB2FA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acd095-1052-4d31-895d-7e98205c81d5"/>
    <ds:schemaRef ds:uri="888e18af-985e-4744-87c9-42994d682b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B685A8-71FF-4B8E-B4D1-45100D19CB66}">
  <ds:schemaRefs>
    <ds:schemaRef ds:uri="888e18af-985e-4744-87c9-42994d682b0c"/>
    <ds:schemaRef ds:uri="http://purl.org/dc/terms/"/>
    <ds:schemaRef ds:uri="http://schemas.microsoft.com/office/2006/documentManagement/types"/>
    <ds:schemaRef ds:uri="http://purl.org/dc/elements/1.1/"/>
    <ds:schemaRef ds:uri="60acd095-1052-4d31-895d-7e98205c81d5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0CB5259-9EFE-4724-9B1C-D2C0A07298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ITER_PPT_template_2023_standard</Template>
  <TotalTime>29206</TotalTime>
  <Words>2115</Words>
  <Application>Microsoft Office PowerPoint</Application>
  <PresentationFormat>Widescreen</PresentationFormat>
  <Paragraphs>341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Cambria Math</vt:lpstr>
      <vt:lpstr>Courier New</vt:lpstr>
      <vt:lpstr>Wingdings</vt:lpstr>
      <vt:lpstr>ITER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Saura Nathaniel</dc:creator>
  <cp:lastModifiedBy>Saura Nathaniel</cp:lastModifiedBy>
  <cp:revision>42</cp:revision>
  <dcterms:created xsi:type="dcterms:W3CDTF">2025-10-16T16:08:10Z</dcterms:created>
  <dcterms:modified xsi:type="dcterms:W3CDTF">2025-11-20T08:49:38Z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0x0101008C67CFEFA1EF0D469DBBFD0D5C3B2BD4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_activity">
    <vt:lpwstr>{"FileActivityType":"9","FileActivityTimeStamp":"2025-11-13T15:18:04.473Z","FileActivityUsersOnPage":[{"DisplayName":"Saura Nathaniel","Id":"nathaniel.saura@iter.org"},{"DisplayName":"Iglesias Daniel","Id":"daniel.iglesias@iter.org"},{"DisplayName":"Paret Joris","Id":"joris.paret@iter.org"}],"FileActivityNavigationId":null}</vt:lpwstr>
  </property>
  <property fmtid="{D5CDD505-2E9C-101B-9397-08002B2CF9AE}" pid="7" name="TriggerFlowInfo">
    <vt:lpwstr/>
  </property>
</Properties>
</file>