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61" r:id="rId3"/>
    <p:sldId id="269" r:id="rId4"/>
    <p:sldId id="271" r:id="rId5"/>
    <p:sldId id="272" r:id="rId6"/>
    <p:sldId id="273" r:id="rId7"/>
    <p:sldId id="270" r:id="rId8"/>
    <p:sldId id="257" r:id="rId9"/>
    <p:sldId id="274" r:id="rId10"/>
    <p:sldId id="275" r:id="rId11"/>
    <p:sldId id="258" r:id="rId12"/>
    <p:sldId id="264" r:id="rId13"/>
    <p:sldId id="259" r:id="rId14"/>
    <p:sldId id="260" r:id="rId15"/>
    <p:sldId id="267" r:id="rId16"/>
    <p:sldId id="276"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6092"/>
    <a:srgbClr val="E46C0A"/>
    <a:srgbClr val="F3BE93"/>
    <a:srgbClr val="FF6699"/>
    <a:srgbClr val="3366FF"/>
    <a:srgbClr val="4F81BD"/>
    <a:srgbClr val="6699FF"/>
    <a:srgbClr val="FFCC99"/>
    <a:srgbClr val="FF7C8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26" autoAdjust="0"/>
  </p:normalViewPr>
  <p:slideViewPr>
    <p:cSldViewPr snapToGrid="0">
      <p:cViewPr varScale="1">
        <p:scale>
          <a:sx n="73" d="100"/>
          <a:sy n="73" d="100"/>
        </p:scale>
        <p:origin x="85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583CD-4903-4AA3-91C6-0B96DA5F5A6F}" type="datetimeFigureOut">
              <a:rPr lang="zh-CN" altLang="en-US" smtClean="0"/>
              <a:t>2025/11/18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296476-0D16-4DA3-90D3-FEAC3ACE6CD7}" type="slidenum">
              <a:rPr lang="zh-CN" altLang="en-US" smtClean="0"/>
              <a:t>‹#›</a:t>
            </a:fld>
            <a:endParaRPr lang="zh-CN" altLang="en-US"/>
          </a:p>
        </p:txBody>
      </p:sp>
    </p:spTree>
    <p:extLst>
      <p:ext uri="{BB962C8B-B14F-4D97-AF65-F5344CB8AC3E}">
        <p14:creationId xmlns:p14="http://schemas.microsoft.com/office/powerpoint/2010/main" val="3347982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a:solidFill>
                  <a:schemeClr val="tx1"/>
                </a:solidFill>
                <a:effectLst/>
                <a:latin typeface="+mn-lt"/>
                <a:ea typeface="+mn-ea"/>
                <a:cs typeface="+mn-cs"/>
              </a:rPr>
              <a:t>Good morning. </a:t>
            </a:r>
            <a:r>
              <a:rPr lang="en-US" altLang="zh-CN" sz="1200" b="0" i="0" kern="1200" dirty="0">
                <a:solidFill>
                  <a:schemeClr val="tx1"/>
                </a:solidFill>
                <a:effectLst/>
                <a:latin typeface="+mn-lt"/>
                <a:ea typeface="+mn-ea"/>
                <a:cs typeface="+mn-cs"/>
              </a:rPr>
              <a:t>My name is </a:t>
            </a:r>
            <a:r>
              <a:rPr lang="en-US" altLang="zh-CN" sz="1200" b="0" i="0" kern="1200" dirty="0" err="1">
                <a:solidFill>
                  <a:schemeClr val="tx1"/>
                </a:solidFill>
                <a:effectLst/>
                <a:latin typeface="+mn-lt"/>
                <a:ea typeface="+mn-ea"/>
                <a:cs typeface="+mn-cs"/>
              </a:rPr>
              <a:t>Feifei</a:t>
            </a:r>
            <a:r>
              <a:rPr lang="en-US" altLang="zh-CN" sz="1200" b="0" i="0" kern="1200" dirty="0">
                <a:solidFill>
                  <a:schemeClr val="tx1"/>
                </a:solidFill>
                <a:effectLst/>
                <a:latin typeface="+mn-lt"/>
                <a:ea typeface="+mn-ea"/>
                <a:cs typeface="+mn-cs"/>
              </a:rPr>
              <a:t> long  from university of science and technology of </a:t>
            </a:r>
            <a:r>
              <a:rPr lang="en-US" altLang="zh-CN" sz="1200" b="0" i="0" kern="1200" dirty="0" err="1">
                <a:solidFill>
                  <a:schemeClr val="tx1"/>
                </a:solidFill>
                <a:effectLst/>
                <a:latin typeface="+mn-lt"/>
                <a:ea typeface="+mn-ea"/>
                <a:cs typeface="+mn-cs"/>
              </a:rPr>
              <a:t>china</a:t>
            </a:r>
            <a:r>
              <a:rPr lang="en-US" altLang="zh-CN" sz="1200" b="0" i="0" kern="1200" dirty="0">
                <a:solidFill>
                  <a:schemeClr val="tx1"/>
                </a:solidFill>
                <a:effectLst/>
                <a:latin typeface="+mn-lt"/>
                <a:ea typeface="+mn-ea"/>
                <a:cs typeface="+mn-cs"/>
              </a:rPr>
              <a:t> in </a:t>
            </a:r>
            <a:r>
              <a:rPr lang="en-US" altLang="zh-CN" sz="1200" b="0" i="0" kern="1200" dirty="0" err="1">
                <a:solidFill>
                  <a:schemeClr val="tx1"/>
                </a:solidFill>
                <a:effectLst/>
                <a:latin typeface="+mn-lt"/>
                <a:ea typeface="+mn-ea"/>
                <a:cs typeface="+mn-cs"/>
              </a:rPr>
              <a:t>hefei</a:t>
            </a:r>
            <a:r>
              <a:rPr lang="en-US" altLang="zh-CN" sz="1200" b="0" i="0" kern="1200" dirty="0">
                <a:solidFill>
                  <a:schemeClr val="tx1"/>
                </a:solidFill>
                <a:effectLst/>
                <a:latin typeface="+mn-lt"/>
                <a:ea typeface="+mn-ea"/>
                <a:cs typeface="+mn-cs"/>
              </a:rPr>
              <a:t>. I am honored to talk about predicting when a neoclassical tearing mode, or NTM, will be triggered. Our goal is to spot the small “seed” island early and decide when and how to act with identification strategies.</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a:t>
            </a:fld>
            <a:endParaRPr lang="zh-CN" altLang="en-US"/>
          </a:p>
        </p:txBody>
      </p:sp>
    </p:spTree>
    <p:extLst>
      <p:ext uri="{BB962C8B-B14F-4D97-AF65-F5344CB8AC3E}">
        <p14:creationId xmlns:p14="http://schemas.microsoft.com/office/powerpoint/2010/main" val="43535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first one is the feature engineering construction including the feature vector, labels, models name, joint loss</a:t>
            </a:r>
            <a:r>
              <a:rPr lang="zh-CN" altLang="en-US" dirty="0"/>
              <a:t>。</a:t>
            </a:r>
            <a:r>
              <a:rPr lang="en-US" altLang="zh-CN" sz="1200" b="0" i="0" kern="1200" dirty="0">
                <a:solidFill>
                  <a:schemeClr val="tx1"/>
                </a:solidFill>
                <a:effectLst/>
                <a:latin typeface="+mn-lt"/>
                <a:ea typeface="+mn-ea"/>
                <a:cs typeface="+mn-cs"/>
              </a:rPr>
              <a:t>These are chosen for control relevance and real-time computability.</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10</a:t>
            </a:fld>
            <a:endParaRPr lang="zh-CN" altLang="en-US"/>
          </a:p>
        </p:txBody>
      </p:sp>
    </p:spTree>
    <p:extLst>
      <p:ext uri="{BB962C8B-B14F-4D97-AF65-F5344CB8AC3E}">
        <p14:creationId xmlns:p14="http://schemas.microsoft.com/office/powerpoint/2010/main" val="4146247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the second one is the signal acquisition and features</a:t>
            </a:r>
            <a:r>
              <a:rPr lang="zh-CN" altLang="en-US" dirty="0"/>
              <a:t>。</a:t>
            </a:r>
            <a:r>
              <a:rPr lang="en-US" altLang="zh-CN" dirty="0"/>
              <a:t> </a:t>
            </a:r>
            <a:r>
              <a:rPr lang="en-US" altLang="zh-CN" sz="1200" b="0" i="0" kern="1200" dirty="0">
                <a:solidFill>
                  <a:schemeClr val="tx1"/>
                </a:solidFill>
                <a:effectLst/>
                <a:latin typeface="+mn-lt"/>
                <a:ea typeface="+mn-ea"/>
                <a:cs typeface="+mn-cs"/>
              </a:rPr>
              <a:t>Magnetics give phase and rotation; ECE gives gradients and an island-width proxy; reflectometry provides cutoff displacement and spectral cues. Complementary features like </a:t>
            </a:r>
            <a:r>
              <a:rPr lang="en-US" altLang="zh-CN" sz="1200" b="0" i="0" kern="1200" dirty="0" err="1">
                <a:solidFill>
                  <a:schemeClr val="tx1"/>
                </a:solidFill>
                <a:effectLst/>
                <a:latin typeface="+mn-lt"/>
                <a:ea typeface="+mn-ea"/>
                <a:cs typeface="+mn-cs"/>
              </a:rPr>
              <a:t>Δρ</a:t>
            </a:r>
            <a:r>
              <a:rPr lang="en-US" altLang="zh-CN" sz="1200" b="0" i="0" kern="1200" dirty="0">
                <a:solidFill>
                  <a:schemeClr val="tx1"/>
                </a:solidFill>
                <a:effectLst/>
                <a:latin typeface="+mn-lt"/>
                <a:ea typeface="+mn-ea"/>
                <a:cs typeface="+mn-cs"/>
              </a:rPr>
              <a:t> and mirror rates connect perception to controllability.</a:t>
            </a:r>
          </a:p>
          <a:p>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11</a:t>
            </a:fld>
            <a:endParaRPr lang="zh-CN" altLang="en-US"/>
          </a:p>
        </p:txBody>
      </p:sp>
    </p:spTree>
    <p:extLst>
      <p:ext uri="{BB962C8B-B14F-4D97-AF65-F5344CB8AC3E}">
        <p14:creationId xmlns:p14="http://schemas.microsoft.com/office/powerpoint/2010/main" val="1172380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We use four classes: no island, seeding, intervenable, and late/near locking. For regression, we predict time to the critical width, expected max width in a horizon, and the minimum aligned power required.</a:t>
            </a:r>
          </a:p>
          <a:p>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12</a:t>
            </a:fld>
            <a:endParaRPr lang="zh-CN" altLang="en-US"/>
          </a:p>
        </p:txBody>
      </p:sp>
    </p:spTree>
    <p:extLst>
      <p:ext uri="{BB962C8B-B14F-4D97-AF65-F5344CB8AC3E}">
        <p14:creationId xmlns:p14="http://schemas.microsoft.com/office/powerpoint/2010/main" val="2490413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the third one is the fusion strategies with physics priors including the early fusion strategy, mid-level fusion ,late fusion strategy and the hybrid physics prior strategy.</a:t>
            </a:r>
            <a:r>
              <a:rPr lang="en-US" altLang="zh-CN" sz="1200" b="0" i="0" kern="1200" dirty="0">
                <a:solidFill>
                  <a:schemeClr val="tx1"/>
                </a:solidFill>
                <a:effectLst/>
                <a:latin typeface="+mn-lt"/>
                <a:ea typeface="+mn-ea"/>
                <a:cs typeface="+mn-cs"/>
              </a:rPr>
              <a:t> Early fusion is simple and fast; mid-level fusion learns per-modality encoders; late fusion is robust to missing channels. We also add physics-informed penalties so predicted width evolves smoothly and stays consistent with MRE trends.</a:t>
            </a:r>
          </a:p>
          <a:p>
            <a:endParaRPr lang="en-US" altLang="zh-CN"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13</a:t>
            </a:fld>
            <a:endParaRPr lang="zh-CN" altLang="en-US"/>
          </a:p>
        </p:txBody>
      </p:sp>
    </p:spTree>
    <p:extLst>
      <p:ext uri="{BB962C8B-B14F-4D97-AF65-F5344CB8AC3E}">
        <p14:creationId xmlns:p14="http://schemas.microsoft.com/office/powerpoint/2010/main" val="688245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Here’s a simple rule chain for quick decisions: check amplitude against noise; then width and flattening; then rotation. We also use an anomaly detector trained on “no-island” data to flag candidate seeds and reduce false positives.</a:t>
            </a:r>
          </a:p>
          <a:p>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14</a:t>
            </a:fld>
            <a:endParaRPr lang="zh-CN" altLang="en-US"/>
          </a:p>
        </p:txBody>
      </p:sp>
    </p:spTree>
    <p:extLst>
      <p:ext uri="{BB962C8B-B14F-4D97-AF65-F5344CB8AC3E}">
        <p14:creationId xmlns:p14="http://schemas.microsoft.com/office/powerpoint/2010/main" val="1287578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We aim to catch seed islands early and fire RF only when it helps and costs least energy. We sync magnetics, ECE/ECEI, and reflectometry, then compute a small, robust set of features: phase and amplitude stability from magnetics, flattening and width proxies from ECE, and cutoff shifts from reflectometry. A 4-stage classifier flags the intervention window; regressors estimate time-to-critical width, required RF power, and phase/angle offsets. We fuse rules and physics priors with compact ML encoders so it stays stable when some channels are missing. Finally, we choose the RF start time by minimizing energy under a required success probability, with simple triggers and retune/stop rules. The result is earlier, cheaper, and safer interventions, with clear metrics to track precision, false alarms, and energy savings. This concludes my talk—thank you for listening.</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15</a:t>
            </a:fld>
            <a:endParaRPr lang="zh-CN" altLang="en-US"/>
          </a:p>
        </p:txBody>
      </p:sp>
    </p:spTree>
    <p:extLst>
      <p:ext uri="{BB962C8B-B14F-4D97-AF65-F5344CB8AC3E}">
        <p14:creationId xmlns:p14="http://schemas.microsoft.com/office/powerpoint/2010/main" val="2238391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Firstly, I will answer Why island recognition matters in the NTM control. Magnetic islands degrade confinement and can even lead to disruptions. If we recognize the island early, we can align ECCD and suppress it with much less power. So precise detection and timing directly improve performance and safety. Therefore, the NTM recognition needs to develop a series of identification and detection point. First, diagnostic checks. We verify each signal is healthy: no saturation, acceptable SNR.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Second, measurement‑location calibration. We time‑align all channels, map measurements to radius or normalized ρ. This makes signals from different diagnostics comparable in space. Third, phase‑inversion surface identification. Tracking this inversion surface over time gives us a robust handle on where the island is. Fourth, mode number and frequency recognition. We determine m/n and compute rotation ω(t) from </a:t>
            </a:r>
            <a:r>
              <a:rPr lang="en-US" altLang="zh-CN" sz="1200" b="0" i="0" kern="1200" dirty="0" err="1">
                <a:solidFill>
                  <a:schemeClr val="tx1"/>
                </a:solidFill>
                <a:effectLst/>
                <a:latin typeface="+mn-lt"/>
                <a:ea typeface="+mn-ea"/>
                <a:cs typeface="+mn-cs"/>
              </a:rPr>
              <a:t>dφ</a:t>
            </a:r>
            <a:r>
              <a:rPr lang="en-US" altLang="zh-CN" sz="1200" b="0" i="0" kern="1200" dirty="0">
                <a:solidFill>
                  <a:schemeClr val="tx1"/>
                </a:solidFill>
                <a:effectLst/>
                <a:latin typeface="+mn-lt"/>
                <a:ea typeface="+mn-ea"/>
                <a:cs typeface="+mn-cs"/>
              </a:rPr>
              <a:t>/dt. Fifth, We estimate the island location and width. Once these modules are reliable, we can move from detection to action: align ECCD precisely, choose the start time, and keep the island width under control. In the next slide, I will introduce how to identify the phase inversion surface.</a:t>
            </a:r>
          </a:p>
          <a:p>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2</a:t>
            </a:fld>
            <a:endParaRPr lang="zh-CN" altLang="en-US"/>
          </a:p>
        </p:txBody>
      </p:sp>
    </p:spTree>
    <p:extLst>
      <p:ext uri="{BB962C8B-B14F-4D97-AF65-F5344CB8AC3E}">
        <p14:creationId xmlns:p14="http://schemas.microsoft.com/office/powerpoint/2010/main" val="775325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A magnetic island rotation introduces a phase inversion across the resonant surface. Here I show how the phase flips and how we track that surface over time. The key point: the inversion surface is a robust physical signature we can use to localize the island.</a:t>
            </a:r>
          </a:p>
          <a:p>
            <a:r>
              <a:rPr lang="en-US" altLang="zh-CN" sz="1200" b="0" i="0" kern="1200" dirty="0">
                <a:solidFill>
                  <a:schemeClr val="tx1"/>
                </a:solidFill>
                <a:effectLst/>
                <a:latin typeface="+mn-lt"/>
                <a:ea typeface="+mn-ea"/>
                <a:cs typeface="+mn-cs"/>
              </a:rPr>
              <a:t> Because our diagnostics are fixed in space, when the magnetic island rotates with the plasma, each fixed channel sees a changing perturbation and a changing phase. That means signals measured at different positions carry different phases. At the island O‑point, however, the phase is effectively stationary, while points on the two sides of the resonant surface are about 180 degrees out of phase. If a channel’s signal is rising you’re on one side; if it’s falling you’re on the other. By comparing these rise/fall trends across channels, we can pinpoint the phase‑inversion surface.</a:t>
            </a:r>
          </a:p>
          <a:p>
            <a:r>
              <a:rPr lang="en-US" altLang="zh-CN" sz="1200" b="0" i="0" kern="1200" dirty="0">
                <a:solidFill>
                  <a:schemeClr val="tx1"/>
                </a:solidFill>
                <a:effectLst/>
                <a:latin typeface="+mn-lt"/>
                <a:ea typeface="+mn-ea"/>
                <a:cs typeface="+mn-cs"/>
              </a:rPr>
              <a:t>Based on this idea, we build a CNN that takes multi‑channel time series as input and adds an attention mechanism across channels. The attention focuses on relative phase shifts and amplitude trends, so the model can capture the phase‑inversion pattern and detect both the presence of the island and where it sits.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0" i="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3</a:t>
            </a:fld>
            <a:endParaRPr lang="zh-CN" altLang="en-US"/>
          </a:p>
        </p:txBody>
      </p:sp>
    </p:spTree>
    <p:extLst>
      <p:ext uri="{BB962C8B-B14F-4D97-AF65-F5344CB8AC3E}">
        <p14:creationId xmlns:p14="http://schemas.microsoft.com/office/powerpoint/2010/main" val="2100871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upper left picture shows the prediction of time evolution of the inversion surface. We can clearly see the possibility close to 1. it means that the magnetic island is rotating and appears. Based on the AA_CNN model, we have plotted the normalized electron temperature perturbation distribution. And according to the inversion surface, the island width is confirmed. </a:t>
            </a:r>
            <a:r>
              <a:rPr lang="en-US" altLang="zh-CN" sz="1200" b="0" i="0" kern="1200" dirty="0">
                <a:solidFill>
                  <a:schemeClr val="tx1"/>
                </a:solidFill>
                <a:effectLst/>
                <a:latin typeface="+mn-lt"/>
                <a:ea typeface="+mn-ea"/>
                <a:cs typeface="+mn-cs"/>
              </a:rPr>
              <a:t>The frequency tells us whether the island is still rotating freely or approaching locking. We compare “traditional” pipelines with fast AI surrogates to get fast identification time. Therefore, use physics priors to write simple rules, use those rules to weakly label data, and then plug the pieces into a modular AI that fuses everything for the final decision.</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4</a:t>
            </a:fld>
            <a:endParaRPr lang="zh-CN" altLang="en-US"/>
          </a:p>
        </p:txBody>
      </p:sp>
    </p:spTree>
    <p:extLst>
      <p:ext uri="{BB962C8B-B14F-4D97-AF65-F5344CB8AC3E}">
        <p14:creationId xmlns:p14="http://schemas.microsoft.com/office/powerpoint/2010/main" val="3262819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 a problem arises: seed magnetic islands refer to small magnetic islands that reach a threshold size. So, how can I determine whether seed magnetic islands will appear? Recent decades of research have found that the source that provides energy for small magnetic islands to grow must have a driving source. Then it was found that the instability properties such as sawtooth instability, fishbone mode instability and ELM provide a magnetic disturbance seed for the magnetic reconnection process, allowing it to grow rapidly to a certain size and become a seed magnetic island. Then, under the action of the </a:t>
            </a:r>
            <a:r>
              <a:rPr lang="en-US" altLang="zh-CN" dirty="0" err="1"/>
              <a:t>bootscrape</a:t>
            </a:r>
            <a:r>
              <a:rPr lang="en-US" altLang="zh-CN" dirty="0"/>
              <a:t> current and the pressure gradient, it increases rapidly. Therefore, the first thing that needs to be monitored is the occurrence of sawtooth instability events. At </a:t>
            </a:r>
            <a:r>
              <a:rPr lang="en-US" altLang="zh-CN" dirty="0" err="1"/>
              <a:t>fudan's</a:t>
            </a:r>
            <a:r>
              <a:rPr lang="en-US" altLang="zh-CN" dirty="0"/>
              <a:t> meeting in shanghai, Ouyang </a:t>
            </a:r>
            <a:r>
              <a:rPr lang="en-US" altLang="zh-CN" dirty="0" err="1"/>
              <a:t>Hongjia</a:t>
            </a:r>
            <a:r>
              <a:rPr lang="en-US" altLang="zh-CN" dirty="0"/>
              <a:t> from the HL-3 tokamak also reported on his work of using a deep learning framework to identify sawtooth instability in real time. In addition, there are many intelligent recognition and prediction methods for the instability of fishbone models and ELM prediction models. shea, Matos, and Guo </a:t>
            </a:r>
            <a:r>
              <a:rPr lang="en-US" altLang="zh-CN" dirty="0" err="1"/>
              <a:t>Bihao</a:t>
            </a:r>
            <a:r>
              <a:rPr lang="en-US" altLang="zh-CN" dirty="0"/>
              <a:t>, among others, have also utilized deep learning frameworks to predict these instabilities.</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5</a:t>
            </a:fld>
            <a:endParaRPr lang="zh-CN" altLang="en-US"/>
          </a:p>
        </p:txBody>
      </p:sp>
    </p:spTree>
    <p:extLst>
      <p:ext uri="{BB962C8B-B14F-4D97-AF65-F5344CB8AC3E}">
        <p14:creationId xmlns:p14="http://schemas.microsoft.com/office/powerpoint/2010/main" val="3924076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Seed island detection is not one thing—it’s a set of coordinated modulars AI fusion including physical mechanism discriminant, different Ai models constructed for different physical functions such as sawtooth, fishbone instabilities and so on. For the multiple diagnostic signals themselves, the phase inversion surface model, mode number/frequency recognition model/magnetic island position and width model and rotation and mode-locking detection model are necessary to be integrated into this detection framework. Therefore we design a discriminant modular AI fusion framework show below the figure. We also design the data rule model to determine the possible probability of the appearance of the seed magnetic island.</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6</a:t>
            </a:fld>
            <a:endParaRPr lang="zh-CN" altLang="en-US"/>
          </a:p>
        </p:txBody>
      </p:sp>
    </p:spTree>
    <p:extLst>
      <p:ext uri="{BB962C8B-B14F-4D97-AF65-F5344CB8AC3E}">
        <p14:creationId xmlns:p14="http://schemas.microsoft.com/office/powerpoint/2010/main" val="1533481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And when the seed island is triggered, the Mirnov probes, Multi-channels ECE , Reflectometer , DBS and EFIT code on EAST tokamak give the magnetic fluctuation, electron temperature perturbation, electron density perturbation, q profile and so on. So, we design different models for the different signals.</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7</a:t>
            </a:fld>
            <a:endParaRPr lang="zh-CN" altLang="en-US"/>
          </a:p>
        </p:txBody>
      </p:sp>
    </p:spTree>
    <p:extLst>
      <p:ext uri="{BB962C8B-B14F-4D97-AF65-F5344CB8AC3E}">
        <p14:creationId xmlns:p14="http://schemas.microsoft.com/office/powerpoint/2010/main" val="1634762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After the </a:t>
            </a:r>
            <a:r>
              <a:rPr lang="en-US" altLang="zh-CN" sz="1200" b="0" i="0" kern="1200" dirty="0">
                <a:solidFill>
                  <a:schemeClr val="tx1"/>
                </a:solidFill>
                <a:effectLst/>
                <a:latin typeface="+mn-lt"/>
                <a:ea typeface="+mn-ea"/>
                <a:cs typeface="+mn-cs"/>
              </a:rPr>
              <a:t>discriminant modular AI fusion framework, the dataset setting and screening is important for the model. The definitions of many one-dimensional and 0-dimensional parameters need to be clearly stated in the database construction, for example the time evolution of mode phase and amplitude and so on. Beside all, we have to do the unified preprocessing steps including the time alignment, radius mapping, quality control and storage format.</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8</a:t>
            </a:fld>
            <a:endParaRPr lang="zh-CN" altLang="en-US"/>
          </a:p>
        </p:txBody>
      </p:sp>
    </p:spTree>
    <p:extLst>
      <p:ext uri="{BB962C8B-B14F-4D97-AF65-F5344CB8AC3E}">
        <p14:creationId xmlns:p14="http://schemas.microsoft.com/office/powerpoint/2010/main" val="683703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And then we design a data to actuator diagnostic fusion and closed loop control framework. The framework is divided into six parts. The first part is the data acquisition layer including the diagnostic signals transition. The second one is the preprocessing and alignment including the time axis unification resampling interpolation and so on. The third one is the feature engineering including the mode features and temperature fluctuation distribution. The fourth layer is fusion and labeling including different fusion strategies. The fifth layer is the model and decision to decide whether the magnetic island appears. The last layer is the final Laucher actuator execution including the online updating parameter thresholds and adaptation real-time monitoring feedback error. Therefore I will show the details of the framework.</a:t>
            </a:r>
            <a:endParaRPr lang="zh-CN" altLang="en-US" dirty="0"/>
          </a:p>
        </p:txBody>
      </p:sp>
      <p:sp>
        <p:nvSpPr>
          <p:cNvPr id="4" name="灯片编号占位符 3"/>
          <p:cNvSpPr>
            <a:spLocks noGrp="1"/>
          </p:cNvSpPr>
          <p:nvPr>
            <p:ph type="sldNum" sz="quarter" idx="5"/>
          </p:nvPr>
        </p:nvSpPr>
        <p:spPr/>
        <p:txBody>
          <a:bodyPr/>
          <a:lstStyle/>
          <a:p>
            <a:fld id="{6E296476-0D16-4DA3-90D3-FEAC3ACE6CD7}" type="slidenum">
              <a:rPr lang="zh-CN" altLang="en-US" smtClean="0"/>
              <a:t>9</a:t>
            </a:fld>
            <a:endParaRPr lang="zh-CN" altLang="en-US"/>
          </a:p>
        </p:txBody>
      </p:sp>
    </p:spTree>
    <p:extLst>
      <p:ext uri="{BB962C8B-B14F-4D97-AF65-F5344CB8AC3E}">
        <p14:creationId xmlns:p14="http://schemas.microsoft.com/office/powerpoint/2010/main" val="3870299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972800" cy="936104"/>
          </a:xfrm>
        </p:spPr>
        <p:txBody>
          <a:bodyPr/>
          <a:lstStyle>
            <a:lvl1pPr algn="l">
              <a:defRPr b="1">
                <a:solidFill>
                  <a:schemeClr val="accent1">
                    <a:lumMod val="75000"/>
                  </a:schemeClr>
                </a:solidFill>
              </a:defRPr>
            </a:lvl1pPr>
          </a:lstStyle>
          <a:p>
            <a:r>
              <a:rPr lang="zh-CN" altLang="en-US"/>
              <a:t>单击此处编辑母版标题样式</a:t>
            </a:r>
            <a:endParaRPr lang="zh-CN" altLang="en-US" dirty="0"/>
          </a:p>
        </p:txBody>
      </p:sp>
      <p:sp>
        <p:nvSpPr>
          <p:cNvPr id="3" name="Content Placeholder 2"/>
          <p:cNvSpPr>
            <a:spLocks noGrp="1"/>
          </p:cNvSpPr>
          <p:nvPr>
            <p:ph idx="1"/>
          </p:nvPr>
        </p:nvSpPr>
        <p:spPr/>
        <p:txBody>
          <a:bodyPr>
            <a:normAutofit/>
          </a:bodyPr>
          <a:lstStyle>
            <a:lvl1pPr>
              <a:defRPr sz="2800"/>
            </a:lvl1pPr>
            <a:lvl2pPr>
              <a:defRPr sz="2800"/>
            </a:lvl2pPr>
            <a:lvl3pPr>
              <a:defRPr sz="2800"/>
            </a:lvl3pPr>
            <a:lvl4pPr>
              <a:defRPr sz="2800"/>
            </a:lvl4pPr>
            <a:lvl5pPr>
              <a:defRPr sz="2800"/>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CN" alt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4268475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CN" altLang="en-US" dirty="0"/>
          </a:p>
        </p:txBody>
      </p:sp>
      <p:sp>
        <p:nvSpPr>
          <p:cNvPr id="4" name="Date Placeholder 3"/>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105622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Date Placeholder 3"/>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916351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014EBEE-AE0F-4207-2D14-A43BCA44E6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7637" y="2425321"/>
            <a:ext cx="1992897" cy="3422285"/>
          </a:xfrm>
          <a:prstGeom prst="rect">
            <a:avLst/>
          </a:prstGeom>
        </p:spPr>
      </p:pic>
      <p:sp>
        <p:nvSpPr>
          <p:cNvPr id="2" name="Title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1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dirty="0"/>
          </a:p>
        </p:txBody>
      </p:sp>
      <p:sp>
        <p:nvSpPr>
          <p:cNvPr id="4" name="Date Placeholder 3"/>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2368161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40432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Date Placeholder 4"/>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391439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Date Placeholder 6"/>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31885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p>
        </p:txBody>
      </p:sp>
      <p:sp>
        <p:nvSpPr>
          <p:cNvPr id="3" name="Date Placeholder 2"/>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4158848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3735150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1079103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4F2DDF7-A1D4-42E6-8B49-36FB5461E007}" type="datetimeFigureOut">
              <a:rPr lang="zh-CN" altLang="en-US" smtClean="0"/>
              <a:t>2025/11/18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AD0EC8-10F0-45AB-B9E3-C1F0D67EB4A8}" type="slidenum">
              <a:rPr lang="zh-CN" altLang="en-US" smtClean="0"/>
              <a:t>‹#›</a:t>
            </a:fld>
            <a:endParaRPr lang="zh-CN" altLang="en-US"/>
          </a:p>
        </p:txBody>
      </p:sp>
    </p:spTree>
    <p:extLst>
      <p:ext uri="{BB962C8B-B14F-4D97-AF65-F5344CB8AC3E}">
        <p14:creationId xmlns:p14="http://schemas.microsoft.com/office/powerpoint/2010/main" val="1770300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7729" y="-29418"/>
            <a:ext cx="10972800" cy="936104"/>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Text Placeholder 2"/>
          <p:cNvSpPr>
            <a:spLocks noGrp="1"/>
          </p:cNvSpPr>
          <p:nvPr>
            <p:ph type="body" idx="1"/>
          </p:nvPr>
        </p:nvSpPr>
        <p:spPr>
          <a:xfrm>
            <a:off x="335360" y="1124744"/>
            <a:ext cx="11521280" cy="518457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Date Placeholder 3"/>
          <p:cNvSpPr>
            <a:spLocks noGrp="1"/>
          </p:cNvSpPr>
          <p:nvPr>
            <p:ph type="dt" sz="half" idx="2"/>
          </p:nvPr>
        </p:nvSpPr>
        <p:spPr>
          <a:xfrm>
            <a:off x="609600" y="645333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F2DDF7-A1D4-42E6-8B49-36FB5461E007}" type="datetimeFigureOut">
              <a:rPr lang="zh-CN" altLang="en-US" smtClean="0"/>
              <a:t>2025/11/18</a:t>
            </a:fld>
            <a:endParaRPr lang="zh-CN" altLang="en-US"/>
          </a:p>
        </p:txBody>
      </p:sp>
      <p:sp>
        <p:nvSpPr>
          <p:cNvPr id="5" name="Footer Placeholder 4"/>
          <p:cNvSpPr>
            <a:spLocks noGrp="1"/>
          </p:cNvSpPr>
          <p:nvPr>
            <p:ph type="ftr" sz="quarter" idx="3"/>
          </p:nvPr>
        </p:nvSpPr>
        <p:spPr>
          <a:xfrm>
            <a:off x="4165600" y="6453337"/>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737600" y="6453337"/>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AD0EC8-10F0-45AB-B9E3-C1F0D67EB4A8}" type="slidenum">
              <a:rPr lang="zh-CN" altLang="en-US" smtClean="0"/>
              <a:t>‹#›</a:t>
            </a:fld>
            <a:endParaRPr lang="zh-CN" altLang="en-US"/>
          </a:p>
        </p:txBody>
      </p:sp>
      <p:sp>
        <p:nvSpPr>
          <p:cNvPr id="11" name="矩形 14"/>
          <p:cNvSpPr>
            <a:spLocks noChangeArrowheads="1"/>
          </p:cNvSpPr>
          <p:nvPr/>
        </p:nvSpPr>
        <p:spPr bwMode="auto">
          <a:xfrm>
            <a:off x="-17013" y="6429189"/>
            <a:ext cx="12192000" cy="71090"/>
          </a:xfrm>
          <a:prstGeom prst="rect">
            <a:avLst/>
          </a:prstGeom>
          <a:gradFill flip="none" rotWithShape="1">
            <a:gsLst>
              <a:gs pos="0">
                <a:srgbClr val="0070C0">
                  <a:shade val="30000"/>
                  <a:satMod val="115000"/>
                </a:srgbClr>
              </a:gs>
              <a:gs pos="0">
                <a:srgbClr val="0070C0">
                  <a:shade val="67500"/>
                  <a:satMod val="115000"/>
                </a:srgbClr>
              </a:gs>
              <a:gs pos="100000">
                <a:srgbClr val="0070C0">
                  <a:shade val="100000"/>
                  <a:satMod val="115000"/>
                  <a:alpha val="0"/>
                </a:srgbClr>
              </a:gs>
            </a:gsLst>
            <a:lin ang="0" scaled="0"/>
            <a:tileRect/>
          </a:gradFill>
          <a:ln w="9525">
            <a:noFill/>
            <a:miter lim="800000"/>
          </a:ln>
        </p:spPr>
        <p:txBody>
          <a:bodyPr anchor="ctr"/>
          <a:lstStyle/>
          <a:p>
            <a:pPr algn="ctr"/>
            <a:endParaRPr kumimoji="0" lang="zh-CN" altLang="en-US" sz="1800">
              <a:solidFill>
                <a:srgbClr val="FFFFFF"/>
              </a:solidFill>
              <a:latin typeface="Arial" panose="020B0604020202020204" pitchFamily="34" charset="0"/>
            </a:endParaRPr>
          </a:p>
        </p:txBody>
      </p:sp>
      <p:pic>
        <p:nvPicPr>
          <p:cNvPr id="12" name="图片 11">
            <a:extLst>
              <a:ext uri="{FF2B5EF4-FFF2-40B4-BE49-F238E27FC236}">
                <a16:creationId xmlns:a16="http://schemas.microsoft.com/office/drawing/2014/main" id="{FFB04DFC-7606-4BE7-9D2B-D66DEC799841}"/>
              </a:ext>
            </a:extLst>
          </p:cNvPr>
          <p:cNvPicPr>
            <a:picLocks noChangeAspect="1"/>
          </p:cNvPicPr>
          <p:nvPr/>
        </p:nvPicPr>
        <p:blipFill>
          <a:blip r:embed="rId13"/>
          <a:stretch>
            <a:fillRect/>
          </a:stretch>
        </p:blipFill>
        <p:spPr>
          <a:xfrm>
            <a:off x="11283488" y="0"/>
            <a:ext cx="891499" cy="882095"/>
          </a:xfrm>
          <a:prstGeom prst="rect">
            <a:avLst/>
          </a:prstGeom>
        </p:spPr>
      </p:pic>
      <p:sp>
        <p:nvSpPr>
          <p:cNvPr id="8" name="矩形 14">
            <a:extLst>
              <a:ext uri="{FF2B5EF4-FFF2-40B4-BE49-F238E27FC236}">
                <a16:creationId xmlns:a16="http://schemas.microsoft.com/office/drawing/2014/main" id="{41416247-3366-1D42-341D-3A1AE1D81D97}"/>
              </a:ext>
            </a:extLst>
          </p:cNvPr>
          <p:cNvSpPr>
            <a:spLocks noChangeArrowheads="1"/>
          </p:cNvSpPr>
          <p:nvPr/>
        </p:nvSpPr>
        <p:spPr bwMode="auto">
          <a:xfrm>
            <a:off x="-2629" y="827787"/>
            <a:ext cx="12192000" cy="71090"/>
          </a:xfrm>
          <a:prstGeom prst="rect">
            <a:avLst/>
          </a:prstGeom>
          <a:gradFill flip="none" rotWithShape="1">
            <a:gsLst>
              <a:gs pos="0">
                <a:srgbClr val="0070C0">
                  <a:shade val="30000"/>
                  <a:satMod val="115000"/>
                </a:srgbClr>
              </a:gs>
              <a:gs pos="0">
                <a:srgbClr val="0070C0">
                  <a:shade val="67500"/>
                  <a:satMod val="115000"/>
                </a:srgbClr>
              </a:gs>
              <a:gs pos="100000">
                <a:srgbClr val="0070C0">
                  <a:shade val="100000"/>
                  <a:satMod val="115000"/>
                  <a:alpha val="0"/>
                </a:srgbClr>
              </a:gs>
            </a:gsLst>
            <a:lin ang="0" scaled="0"/>
            <a:tileRect/>
          </a:gradFill>
          <a:ln w="9525">
            <a:noFill/>
            <a:miter lim="800000"/>
          </a:ln>
        </p:spPr>
        <p:txBody>
          <a:bodyPr anchor="ctr"/>
          <a:lstStyle/>
          <a:p>
            <a:pPr algn="ctr"/>
            <a:endParaRPr kumimoji="0" lang="zh-CN" altLang="en-US" sz="1800">
              <a:solidFill>
                <a:srgbClr val="FFFFFF"/>
              </a:solidFill>
              <a:latin typeface="Arial" panose="020B0604020202020204" pitchFamily="34" charset="0"/>
            </a:endParaRPr>
          </a:p>
        </p:txBody>
      </p:sp>
      <p:sp>
        <p:nvSpPr>
          <p:cNvPr id="13" name="矩形: 圆角 12">
            <a:extLst>
              <a:ext uri="{FF2B5EF4-FFF2-40B4-BE49-F238E27FC236}">
                <a16:creationId xmlns:a16="http://schemas.microsoft.com/office/drawing/2014/main" id="{8C5F9CDD-3CBA-CAB4-D2B0-DA007368E78D}"/>
              </a:ext>
            </a:extLst>
          </p:cNvPr>
          <p:cNvSpPr/>
          <p:nvPr/>
        </p:nvSpPr>
        <p:spPr>
          <a:xfrm>
            <a:off x="11979277" y="798515"/>
            <a:ext cx="190500" cy="7109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95551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Times New Roman" panose="020206030504050203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tags" Target="../tags/tag3.xml"/><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notesSlide" Target="../notesSlides/notesSlide5.xml"/><Relationship Id="rId10" Type="http://schemas.openxmlformats.org/officeDocument/2006/relationships/image" Target="../media/image20.sv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111.png"/><Relationship Id="rId18" Type="http://schemas.openxmlformats.org/officeDocument/2006/relationships/image" Target="../media/image160.png"/><Relationship Id="rId3" Type="http://schemas.openxmlformats.org/officeDocument/2006/relationships/image" Target="../media/image110.png"/><Relationship Id="rId21" Type="http://schemas.openxmlformats.org/officeDocument/2006/relationships/image" Target="../media/image190.png"/><Relationship Id="rId7" Type="http://schemas.openxmlformats.org/officeDocument/2006/relationships/image" Target="../media/image50.png"/><Relationship Id="rId12" Type="http://schemas.openxmlformats.org/officeDocument/2006/relationships/image" Target="../media/image100.png"/><Relationship Id="rId17" Type="http://schemas.openxmlformats.org/officeDocument/2006/relationships/image" Target="../media/image150.png"/><Relationship Id="rId2" Type="http://schemas.openxmlformats.org/officeDocument/2006/relationships/notesSlide" Target="../notesSlides/notesSlide7.xml"/><Relationship Id="rId16" Type="http://schemas.openxmlformats.org/officeDocument/2006/relationships/image" Target="../media/image140.png"/><Relationship Id="rId20"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90.png"/><Relationship Id="rId5" Type="http://schemas.openxmlformats.org/officeDocument/2006/relationships/image" Target="../media/image31.png"/><Relationship Id="rId15" Type="http://schemas.openxmlformats.org/officeDocument/2006/relationships/image" Target="../media/image130.png"/><Relationship Id="rId10" Type="http://schemas.openxmlformats.org/officeDocument/2006/relationships/image" Target="../media/image22.png"/><Relationship Id="rId19" Type="http://schemas.openxmlformats.org/officeDocument/2006/relationships/image" Target="../media/image170.png"/><Relationship Id="rId4" Type="http://schemas.openxmlformats.org/officeDocument/2006/relationships/image" Target="../media/image210.png"/><Relationship Id="rId9" Type="http://schemas.openxmlformats.org/officeDocument/2006/relationships/image" Target="../media/image70.png"/><Relationship Id="rId14" Type="http://schemas.openxmlformats.org/officeDocument/2006/relationships/image" Target="../media/image120.png"/><Relationship Id="rId22"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DE141C-62F7-FFA8-ED0C-5BFED5343B31}"/>
              </a:ext>
            </a:extLst>
          </p:cNvPr>
          <p:cNvSpPr>
            <a:spLocks noGrp="1"/>
          </p:cNvSpPr>
          <p:nvPr>
            <p:ph type="ctrTitle"/>
          </p:nvPr>
        </p:nvSpPr>
        <p:spPr>
          <a:xfrm>
            <a:off x="833717" y="770965"/>
            <a:ext cx="10524565" cy="1834404"/>
          </a:xfrm>
        </p:spPr>
        <p:txBody>
          <a:bodyPr>
            <a:noAutofit/>
          </a:bodyPr>
          <a:lstStyle/>
          <a:p>
            <a:r>
              <a:rPr lang="en-US" altLang="zh-CN" sz="3600" dirty="0"/>
              <a:t>Prediction of NTM seed magnetic island trigger threshold in EAST based on supervised learning</a:t>
            </a:r>
            <a:endParaRPr lang="zh-CN" altLang="en-US" sz="3600" dirty="0"/>
          </a:p>
        </p:txBody>
      </p:sp>
      <p:sp>
        <p:nvSpPr>
          <p:cNvPr id="3" name="副标题 2">
            <a:extLst>
              <a:ext uri="{FF2B5EF4-FFF2-40B4-BE49-F238E27FC236}">
                <a16:creationId xmlns:a16="http://schemas.microsoft.com/office/drawing/2014/main" id="{1C7CC245-C288-302B-C461-A2F93A500157}"/>
              </a:ext>
            </a:extLst>
          </p:cNvPr>
          <p:cNvSpPr>
            <a:spLocks noGrp="1"/>
          </p:cNvSpPr>
          <p:nvPr>
            <p:ph type="subTitle" idx="1"/>
          </p:nvPr>
        </p:nvSpPr>
        <p:spPr>
          <a:xfrm>
            <a:off x="959223" y="3112994"/>
            <a:ext cx="7279342" cy="883024"/>
          </a:xfrm>
        </p:spPr>
        <p:txBody>
          <a:bodyPr/>
          <a:lstStyle/>
          <a:p>
            <a:r>
              <a:rPr lang="en-US" altLang="zh-CN" dirty="0">
                <a:solidFill>
                  <a:srgbClr val="376092"/>
                </a:solidFill>
              </a:rPr>
              <a:t>Authors: </a:t>
            </a:r>
            <a:r>
              <a:rPr lang="en-US" altLang="zh-CN" dirty="0" err="1">
                <a:solidFill>
                  <a:srgbClr val="FF0000"/>
                </a:solidFill>
              </a:rPr>
              <a:t>Feifei</a:t>
            </a:r>
            <a:r>
              <a:rPr lang="en-US" altLang="zh-CN" dirty="0">
                <a:solidFill>
                  <a:srgbClr val="FF0000"/>
                </a:solidFill>
              </a:rPr>
              <a:t> Long</a:t>
            </a:r>
            <a:r>
              <a:rPr lang="en-US" altLang="zh-CN" baseline="30000" dirty="0">
                <a:solidFill>
                  <a:srgbClr val="376092"/>
                </a:solidFill>
              </a:rPr>
              <a:t>1</a:t>
            </a:r>
            <a:r>
              <a:rPr lang="en-US" altLang="zh-CN" dirty="0">
                <a:solidFill>
                  <a:srgbClr val="376092"/>
                </a:solidFill>
              </a:rPr>
              <a:t>, </a:t>
            </a:r>
            <a:r>
              <a:rPr lang="en-US" altLang="zh-CN" dirty="0" err="1">
                <a:solidFill>
                  <a:srgbClr val="376092"/>
                </a:solidFill>
              </a:rPr>
              <a:t>Yunjiao</a:t>
            </a:r>
            <a:r>
              <a:rPr lang="en-US" altLang="zh-CN" dirty="0">
                <a:solidFill>
                  <a:srgbClr val="376092"/>
                </a:solidFill>
              </a:rPr>
              <a:t> Zhang</a:t>
            </a:r>
            <a:r>
              <a:rPr lang="en-US" altLang="zh-CN" baseline="30000" dirty="0">
                <a:solidFill>
                  <a:srgbClr val="376092"/>
                </a:solidFill>
              </a:rPr>
              <a:t>1</a:t>
            </a:r>
            <a:r>
              <a:rPr lang="en-US" altLang="zh-CN" dirty="0">
                <a:solidFill>
                  <a:srgbClr val="376092"/>
                </a:solidFill>
              </a:rPr>
              <a:t>, Yian Zhao</a:t>
            </a:r>
            <a:r>
              <a:rPr lang="en-US" altLang="zh-CN" baseline="30000" dirty="0">
                <a:solidFill>
                  <a:srgbClr val="376092"/>
                </a:solidFill>
              </a:rPr>
              <a:t>1</a:t>
            </a:r>
            <a:r>
              <a:rPr lang="en-US" altLang="zh-CN" dirty="0">
                <a:solidFill>
                  <a:srgbClr val="376092"/>
                </a:solidFill>
              </a:rPr>
              <a:t>, Yang Zhang</a:t>
            </a:r>
            <a:r>
              <a:rPr lang="en-US" altLang="zh-CN" baseline="30000" dirty="0">
                <a:solidFill>
                  <a:srgbClr val="376092"/>
                </a:solidFill>
              </a:rPr>
              <a:t>2</a:t>
            </a:r>
            <a:r>
              <a:rPr lang="en-US" altLang="zh-CN" dirty="0">
                <a:solidFill>
                  <a:srgbClr val="376092"/>
                </a:solidFill>
              </a:rPr>
              <a:t>, </a:t>
            </a:r>
            <a:r>
              <a:rPr lang="en-US" altLang="zh-CN" dirty="0" err="1">
                <a:solidFill>
                  <a:srgbClr val="376092"/>
                </a:solidFill>
              </a:rPr>
              <a:t>Hailin</a:t>
            </a:r>
            <a:r>
              <a:rPr lang="en-US" altLang="zh-CN" dirty="0">
                <a:solidFill>
                  <a:srgbClr val="376092"/>
                </a:solidFill>
              </a:rPr>
              <a:t> Zhao</a:t>
            </a:r>
            <a:r>
              <a:rPr lang="en-US" altLang="zh-CN" baseline="30000" dirty="0">
                <a:solidFill>
                  <a:srgbClr val="376092"/>
                </a:solidFill>
              </a:rPr>
              <a:t>2</a:t>
            </a:r>
            <a:r>
              <a:rPr lang="en-US" altLang="zh-CN" dirty="0">
                <a:solidFill>
                  <a:srgbClr val="376092"/>
                </a:solidFill>
              </a:rPr>
              <a:t>, </a:t>
            </a:r>
            <a:r>
              <a:rPr lang="en-US" altLang="zh-CN" dirty="0" err="1">
                <a:solidFill>
                  <a:srgbClr val="376092"/>
                </a:solidFill>
              </a:rPr>
              <a:t>Tonghui</a:t>
            </a:r>
            <a:r>
              <a:rPr lang="en-US" altLang="zh-CN" dirty="0">
                <a:solidFill>
                  <a:srgbClr val="376092"/>
                </a:solidFill>
              </a:rPr>
              <a:t> Shi</a:t>
            </a:r>
            <a:r>
              <a:rPr lang="en-US" altLang="zh-CN" baseline="30000" dirty="0">
                <a:solidFill>
                  <a:srgbClr val="376092"/>
                </a:solidFill>
              </a:rPr>
              <a:t>2</a:t>
            </a:r>
            <a:r>
              <a:rPr lang="en-US" altLang="zh-CN" dirty="0">
                <a:solidFill>
                  <a:srgbClr val="376092"/>
                </a:solidFill>
              </a:rPr>
              <a:t>, Ting Lan</a:t>
            </a:r>
            <a:r>
              <a:rPr lang="en-US" altLang="zh-CN" baseline="30000" dirty="0">
                <a:solidFill>
                  <a:srgbClr val="376092"/>
                </a:solidFill>
              </a:rPr>
              <a:t>2</a:t>
            </a:r>
            <a:r>
              <a:rPr lang="en-US" altLang="zh-CN" dirty="0">
                <a:solidFill>
                  <a:srgbClr val="376092"/>
                </a:solidFill>
              </a:rPr>
              <a:t>, Zixi Liu</a:t>
            </a:r>
            <a:r>
              <a:rPr lang="en-US" altLang="zh-CN" baseline="30000" dirty="0">
                <a:solidFill>
                  <a:srgbClr val="376092"/>
                </a:solidFill>
              </a:rPr>
              <a:t>1</a:t>
            </a:r>
            <a:r>
              <a:rPr lang="en-US" altLang="zh-CN" dirty="0">
                <a:solidFill>
                  <a:srgbClr val="376092"/>
                </a:solidFill>
              </a:rPr>
              <a:t>, Ge Zhuang</a:t>
            </a:r>
            <a:r>
              <a:rPr lang="en-US" altLang="zh-CN" baseline="30000" dirty="0">
                <a:solidFill>
                  <a:srgbClr val="376092"/>
                </a:solidFill>
              </a:rPr>
              <a:t>1</a:t>
            </a:r>
            <a:endParaRPr lang="zh-CN" altLang="zh-CN" dirty="0">
              <a:solidFill>
                <a:srgbClr val="376092"/>
              </a:solidFill>
            </a:endParaRPr>
          </a:p>
          <a:p>
            <a:endParaRPr lang="zh-CN" altLang="en-US" dirty="0">
              <a:solidFill>
                <a:srgbClr val="376092"/>
              </a:solidFill>
            </a:endParaRPr>
          </a:p>
        </p:txBody>
      </p:sp>
      <p:sp>
        <p:nvSpPr>
          <p:cNvPr id="5" name="文本框 4">
            <a:extLst>
              <a:ext uri="{FF2B5EF4-FFF2-40B4-BE49-F238E27FC236}">
                <a16:creationId xmlns:a16="http://schemas.microsoft.com/office/drawing/2014/main" id="{9449C07A-C48C-807C-1F16-37A546939CC0}"/>
              </a:ext>
            </a:extLst>
          </p:cNvPr>
          <p:cNvSpPr txBox="1"/>
          <p:nvPr/>
        </p:nvSpPr>
        <p:spPr>
          <a:xfrm>
            <a:off x="1062318" y="4252631"/>
            <a:ext cx="7445188" cy="584775"/>
          </a:xfrm>
          <a:prstGeom prst="rect">
            <a:avLst/>
          </a:prstGeom>
          <a:noFill/>
        </p:spPr>
        <p:txBody>
          <a:bodyPr wrap="square">
            <a:spAutoFit/>
          </a:bodyPr>
          <a:lstStyle/>
          <a:p>
            <a:r>
              <a:rPr lang="en-US" altLang="zh-CN" sz="1600" b="1" dirty="0">
                <a:solidFill>
                  <a:srgbClr val="376092"/>
                </a:solidFill>
              </a:rPr>
              <a:t>1 University of Science and technology of China</a:t>
            </a:r>
            <a:endParaRPr lang="zh-CN" altLang="zh-CN" sz="1600" b="1" dirty="0">
              <a:solidFill>
                <a:srgbClr val="376092"/>
              </a:solidFill>
            </a:endParaRPr>
          </a:p>
          <a:p>
            <a:r>
              <a:rPr lang="en-US" altLang="zh-CN" sz="1600" b="1" dirty="0">
                <a:solidFill>
                  <a:srgbClr val="376092"/>
                </a:solidFill>
              </a:rPr>
              <a:t>2 Institute of plasma physics, Chinese Academy of Sciences, Hefei, Anhui</a:t>
            </a:r>
            <a:endParaRPr lang="zh-CN" altLang="zh-CN" sz="1600" b="1" dirty="0">
              <a:solidFill>
                <a:srgbClr val="376092"/>
              </a:solidFill>
            </a:endParaRPr>
          </a:p>
        </p:txBody>
      </p:sp>
      <p:sp>
        <p:nvSpPr>
          <p:cNvPr id="10" name="文本框 9">
            <a:extLst>
              <a:ext uri="{FF2B5EF4-FFF2-40B4-BE49-F238E27FC236}">
                <a16:creationId xmlns:a16="http://schemas.microsoft.com/office/drawing/2014/main" id="{19B79307-DC66-A639-DF98-1E841A896D55}"/>
              </a:ext>
            </a:extLst>
          </p:cNvPr>
          <p:cNvSpPr txBox="1"/>
          <p:nvPr/>
        </p:nvSpPr>
        <p:spPr>
          <a:xfrm>
            <a:off x="0" y="401633"/>
            <a:ext cx="10936941" cy="369332"/>
          </a:xfrm>
          <a:prstGeom prst="rect">
            <a:avLst/>
          </a:prstGeom>
          <a:noFill/>
        </p:spPr>
        <p:txBody>
          <a:bodyPr wrap="square" rtlCol="0">
            <a:spAutoFit/>
          </a:bodyPr>
          <a:lstStyle/>
          <a:p>
            <a:r>
              <a:rPr lang="en-US" altLang="zh-CN" dirty="0">
                <a:solidFill>
                  <a:srgbClr val="376092"/>
                </a:solidFill>
              </a:rPr>
              <a:t>Second Visualizing Offline and Live Data with AI (VOLDA) Workshop</a:t>
            </a:r>
            <a:endParaRPr lang="zh-CN" altLang="en-US" dirty="0">
              <a:solidFill>
                <a:srgbClr val="376092"/>
              </a:solidFill>
            </a:endParaRPr>
          </a:p>
        </p:txBody>
      </p:sp>
      <p:sp>
        <p:nvSpPr>
          <p:cNvPr id="12" name="文本框 11">
            <a:extLst>
              <a:ext uri="{FF2B5EF4-FFF2-40B4-BE49-F238E27FC236}">
                <a16:creationId xmlns:a16="http://schemas.microsoft.com/office/drawing/2014/main" id="{7E5796E5-648C-F7EC-D29A-AFC20887AC10}"/>
              </a:ext>
            </a:extLst>
          </p:cNvPr>
          <p:cNvSpPr txBox="1"/>
          <p:nvPr/>
        </p:nvSpPr>
        <p:spPr>
          <a:xfrm>
            <a:off x="126124" y="6456367"/>
            <a:ext cx="10524565" cy="369332"/>
          </a:xfrm>
          <a:prstGeom prst="rect">
            <a:avLst/>
          </a:prstGeom>
          <a:noFill/>
        </p:spPr>
        <p:txBody>
          <a:bodyPr wrap="square">
            <a:spAutoFit/>
          </a:bodyPr>
          <a:lstStyle/>
          <a:p>
            <a:r>
              <a:rPr lang="en-US" altLang="zh-CN" dirty="0">
                <a:solidFill>
                  <a:srgbClr val="376092"/>
                </a:solidFill>
              </a:rPr>
              <a:t>18–20 Nov. 2025 CIEMAT Research Center, Madrid, Spain.</a:t>
            </a:r>
            <a:endParaRPr lang="en-US" altLang="zh-CN" b="0" i="0" dirty="0">
              <a:solidFill>
                <a:srgbClr val="376092"/>
              </a:solidFill>
              <a:effectLst/>
              <a:latin typeface="Liberation Sans"/>
            </a:endParaRPr>
          </a:p>
        </p:txBody>
      </p:sp>
      <p:sp>
        <p:nvSpPr>
          <p:cNvPr id="4" name="文本框 3">
            <a:extLst>
              <a:ext uri="{FF2B5EF4-FFF2-40B4-BE49-F238E27FC236}">
                <a16:creationId xmlns:a16="http://schemas.microsoft.com/office/drawing/2014/main" id="{73554833-5DD5-3FB6-DA27-B8FBCE16A618}"/>
              </a:ext>
            </a:extLst>
          </p:cNvPr>
          <p:cNvSpPr txBox="1"/>
          <p:nvPr/>
        </p:nvSpPr>
        <p:spPr>
          <a:xfrm>
            <a:off x="1258957" y="5406887"/>
            <a:ext cx="5115339" cy="369332"/>
          </a:xfrm>
          <a:prstGeom prst="rect">
            <a:avLst/>
          </a:prstGeom>
          <a:noFill/>
        </p:spPr>
        <p:txBody>
          <a:bodyPr wrap="square" rtlCol="0">
            <a:spAutoFit/>
          </a:bodyPr>
          <a:lstStyle/>
          <a:p>
            <a:r>
              <a:rPr lang="en-US" altLang="zh-CN" dirty="0"/>
              <a:t>Email: lfeifei@ustc.edu.cn</a:t>
            </a:r>
            <a:endParaRPr lang="zh-CN" altLang="en-US" dirty="0"/>
          </a:p>
        </p:txBody>
      </p:sp>
    </p:spTree>
    <p:extLst>
      <p:ext uri="{BB962C8B-B14F-4D97-AF65-F5344CB8AC3E}">
        <p14:creationId xmlns:p14="http://schemas.microsoft.com/office/powerpoint/2010/main" val="93851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6279F7-73AE-DB82-32AF-73B7188ECF0A}"/>
              </a:ext>
            </a:extLst>
          </p:cNvPr>
          <p:cNvSpPr>
            <a:spLocks noGrp="1"/>
          </p:cNvSpPr>
          <p:nvPr>
            <p:ph type="title"/>
          </p:nvPr>
        </p:nvSpPr>
        <p:spPr/>
        <p:txBody>
          <a:bodyPr>
            <a:normAutofit/>
          </a:bodyPr>
          <a:lstStyle/>
          <a:p>
            <a:r>
              <a:rPr lang="en-US" altLang="zh-CN" b="0" dirty="0"/>
              <a:t>Feature engineering Construction</a:t>
            </a:r>
            <a:endParaRPr lang="zh-CN" altLang="en-US" b="0" dirty="0"/>
          </a:p>
        </p:txBody>
      </p:sp>
      <p:grpSp>
        <p:nvGrpSpPr>
          <p:cNvPr id="3" name="组合 2">
            <a:extLst>
              <a:ext uri="{FF2B5EF4-FFF2-40B4-BE49-F238E27FC236}">
                <a16:creationId xmlns:a16="http://schemas.microsoft.com/office/drawing/2014/main" id="{D75C3F60-3548-DB20-F0EA-DAC2956AF76A}"/>
              </a:ext>
            </a:extLst>
          </p:cNvPr>
          <p:cNvGrpSpPr/>
          <p:nvPr/>
        </p:nvGrpSpPr>
        <p:grpSpPr>
          <a:xfrm>
            <a:off x="527729" y="1046762"/>
            <a:ext cx="10894423" cy="1071198"/>
            <a:chOff x="418011" y="1425527"/>
            <a:chExt cx="10894423" cy="1071198"/>
          </a:xfrm>
        </p:grpSpPr>
        <p:sp>
          <p:nvSpPr>
            <p:cNvPr id="4" name="矩形 3">
              <a:extLst>
                <a:ext uri="{FF2B5EF4-FFF2-40B4-BE49-F238E27FC236}">
                  <a16:creationId xmlns:a16="http://schemas.microsoft.com/office/drawing/2014/main" id="{F7E648D6-F9A6-EC44-60FC-BD6CE2AB465E}"/>
                </a:ext>
              </a:extLst>
            </p:cNvPr>
            <p:cNvSpPr/>
            <p:nvPr/>
          </p:nvSpPr>
          <p:spPr>
            <a:xfrm>
              <a:off x="418011" y="1497874"/>
              <a:ext cx="1089442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8DB78902-F178-8B2E-E0A3-1D423F1A6106}"/>
                </a:ext>
              </a:extLst>
            </p:cNvPr>
            <p:cNvSpPr txBox="1"/>
            <p:nvPr/>
          </p:nvSpPr>
          <p:spPr>
            <a:xfrm>
              <a:off x="4828017" y="1425527"/>
              <a:ext cx="2908663" cy="369332"/>
            </a:xfrm>
            <a:prstGeom prst="rect">
              <a:avLst/>
            </a:prstGeom>
            <a:noFill/>
          </p:spPr>
          <p:txBody>
            <a:bodyPr wrap="square" rtlCol="0">
              <a:spAutoFit/>
            </a:bodyPr>
            <a:lstStyle/>
            <a:p>
              <a:r>
                <a:rPr lang="en-US" altLang="zh-CN" dirty="0"/>
                <a:t>Feature engineering</a:t>
              </a:r>
              <a:endParaRPr lang="zh-CN" altLang="en-US" dirty="0"/>
            </a:p>
          </p:txBody>
        </p:sp>
        <p:sp>
          <p:nvSpPr>
            <p:cNvPr id="6" name="矩形 5">
              <a:extLst>
                <a:ext uri="{FF2B5EF4-FFF2-40B4-BE49-F238E27FC236}">
                  <a16:creationId xmlns:a16="http://schemas.microsoft.com/office/drawing/2014/main" id="{C5DE3EA8-0E25-87CF-C9AD-1243AF004AEE}"/>
                </a:ext>
              </a:extLst>
            </p:cNvPr>
            <p:cNvSpPr/>
            <p:nvPr/>
          </p:nvSpPr>
          <p:spPr>
            <a:xfrm>
              <a:off x="527729" y="1794859"/>
              <a:ext cx="1436914" cy="6183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t>mode </a:t>
              </a:r>
              <a:r>
                <a:rPr lang="en-US" altLang="zh-CN" sz="1200" dirty="0" err="1"/>
                <a:t>features_phase</a:t>
              </a:r>
              <a:r>
                <a:rPr lang="en-US" altLang="zh-CN" sz="1200" dirty="0"/>
                <a:t> noise</a:t>
              </a:r>
              <a:endParaRPr lang="zh-CN" altLang="en-US" sz="1200" dirty="0"/>
            </a:p>
          </p:txBody>
        </p:sp>
        <p:sp>
          <p:nvSpPr>
            <p:cNvPr id="7" name="矩形 6">
              <a:extLst>
                <a:ext uri="{FF2B5EF4-FFF2-40B4-BE49-F238E27FC236}">
                  <a16:creationId xmlns:a16="http://schemas.microsoft.com/office/drawing/2014/main" id="{68680318-F6EF-7CC2-3EC5-085F88031A06}"/>
                </a:ext>
              </a:extLst>
            </p:cNvPr>
            <p:cNvSpPr/>
            <p:nvPr/>
          </p:nvSpPr>
          <p:spPr>
            <a:xfrm>
              <a:off x="2315606" y="1785155"/>
              <a:ext cx="1436914" cy="61830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1400" dirty="0"/>
                <a:t>Temperature/density/pressure/ gradient</a:t>
              </a:r>
              <a:endParaRPr lang="zh-CN" altLang="en-US" sz="1400" dirty="0"/>
            </a:p>
          </p:txBody>
        </p:sp>
        <p:sp>
          <p:nvSpPr>
            <p:cNvPr id="8" name="矩形 7">
              <a:extLst>
                <a:ext uri="{FF2B5EF4-FFF2-40B4-BE49-F238E27FC236}">
                  <a16:creationId xmlns:a16="http://schemas.microsoft.com/office/drawing/2014/main" id="{2736260A-C205-474A-B37E-9AF6D50C99C4}"/>
                </a:ext>
              </a:extLst>
            </p:cNvPr>
            <p:cNvSpPr/>
            <p:nvPr/>
          </p:nvSpPr>
          <p:spPr>
            <a:xfrm>
              <a:off x="4156596" y="1786151"/>
              <a:ext cx="1436914" cy="618308"/>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CN" sz="1200" dirty="0"/>
                <a:t>Density/temperature/magnetic perturbations </a:t>
              </a:r>
              <a:endParaRPr lang="zh-CN" altLang="en-US" sz="1200" dirty="0"/>
            </a:p>
          </p:txBody>
        </p:sp>
        <p:sp>
          <p:nvSpPr>
            <p:cNvPr id="9" name="矩形 8">
              <a:extLst>
                <a:ext uri="{FF2B5EF4-FFF2-40B4-BE49-F238E27FC236}">
                  <a16:creationId xmlns:a16="http://schemas.microsoft.com/office/drawing/2014/main" id="{132B4988-D821-3740-1CEF-75A1E299A511}"/>
                </a:ext>
              </a:extLst>
            </p:cNvPr>
            <p:cNvSpPr/>
            <p:nvPr/>
          </p:nvSpPr>
          <p:spPr>
            <a:xfrm>
              <a:off x="6030684" y="1785155"/>
              <a:ext cx="1436914" cy="618308"/>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1400" dirty="0"/>
                <a:t>geometric profile</a:t>
              </a:r>
              <a:endParaRPr lang="zh-CN" altLang="en-US" sz="1400" dirty="0"/>
            </a:p>
          </p:txBody>
        </p:sp>
        <p:sp>
          <p:nvSpPr>
            <p:cNvPr id="10" name="矩形 9">
              <a:extLst>
                <a:ext uri="{FF2B5EF4-FFF2-40B4-BE49-F238E27FC236}">
                  <a16:creationId xmlns:a16="http://schemas.microsoft.com/office/drawing/2014/main" id="{0B1E1AD0-DC3F-0931-ED6F-3BC67AB49689}"/>
                </a:ext>
              </a:extLst>
            </p:cNvPr>
            <p:cNvSpPr/>
            <p:nvPr/>
          </p:nvSpPr>
          <p:spPr>
            <a:xfrm>
              <a:off x="7828563" y="1785155"/>
              <a:ext cx="1436914" cy="61830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CN" sz="1100" dirty="0"/>
                <a:t>resonant surface position</a:t>
              </a:r>
              <a:endParaRPr lang="zh-CN" altLang="en-US" sz="1100" dirty="0"/>
            </a:p>
          </p:txBody>
        </p:sp>
        <p:sp>
          <p:nvSpPr>
            <p:cNvPr id="11" name="矩形 10">
              <a:extLst>
                <a:ext uri="{FF2B5EF4-FFF2-40B4-BE49-F238E27FC236}">
                  <a16:creationId xmlns:a16="http://schemas.microsoft.com/office/drawing/2014/main" id="{26B6EAC1-E5FE-1A42-985D-58844C11629C}"/>
                </a:ext>
              </a:extLst>
            </p:cNvPr>
            <p:cNvSpPr/>
            <p:nvPr/>
          </p:nvSpPr>
          <p:spPr>
            <a:xfrm>
              <a:off x="9783637" y="1759131"/>
              <a:ext cx="1436914" cy="61830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dirty="0"/>
                <a:t>power control parameters</a:t>
              </a:r>
              <a:endParaRPr lang="zh-CN" altLang="en-US" sz="1200" dirty="0"/>
            </a:p>
          </p:txBody>
        </p:sp>
      </p:grpSp>
      <p:sp>
        <p:nvSpPr>
          <p:cNvPr id="13" name="文本框 12">
            <a:extLst>
              <a:ext uri="{FF2B5EF4-FFF2-40B4-BE49-F238E27FC236}">
                <a16:creationId xmlns:a16="http://schemas.microsoft.com/office/drawing/2014/main" id="{6041D842-923B-E101-E1CF-4BE905735047}"/>
              </a:ext>
            </a:extLst>
          </p:cNvPr>
          <p:cNvSpPr txBox="1"/>
          <p:nvPr/>
        </p:nvSpPr>
        <p:spPr>
          <a:xfrm>
            <a:off x="637446" y="2259931"/>
            <a:ext cx="10784705" cy="3693319"/>
          </a:xfrm>
          <a:prstGeom prst="rect">
            <a:avLst/>
          </a:prstGeom>
          <a:noFill/>
        </p:spPr>
        <p:txBody>
          <a:bodyPr wrap="square">
            <a:spAutoFit/>
          </a:bodyPr>
          <a:lstStyle/>
          <a:p>
            <a:pPr algn="l">
              <a:buFont typeface="Arial" panose="020B0604020202020204" pitchFamily="34" charset="0"/>
              <a:buChar char="•"/>
            </a:pPr>
            <a:r>
              <a:rPr lang="en-US" altLang="zh-CN" dirty="0"/>
              <a:t>Feature vector (at time t)</a:t>
            </a:r>
          </a:p>
          <a:p>
            <a:pPr marL="742950" lvl="1" indent="-285750" algn="l">
              <a:buFont typeface="Arial" panose="020B0604020202020204" pitchFamily="34" charset="0"/>
              <a:buChar char="•"/>
            </a:pPr>
            <a:r>
              <a:rPr lang="en-US" altLang="zh-CN" dirty="0" err="1"/>
              <a:t>X</a:t>
            </a:r>
            <a:r>
              <a:rPr lang="en-US" altLang="zh-CN" baseline="-25000" dirty="0" err="1"/>
              <a:t>_t</a:t>
            </a:r>
            <a:r>
              <a:rPr lang="en-US" altLang="zh-CN" baseline="-25000" dirty="0"/>
              <a:t> </a:t>
            </a:r>
            <a:r>
              <a:rPr lang="en-US" altLang="zh-CN" dirty="0"/>
              <a:t>= [</a:t>
            </a:r>
            <a:r>
              <a:rPr lang="en-US" altLang="zh-CN" dirty="0" err="1"/>
              <a:t>A</a:t>
            </a:r>
            <a:r>
              <a:rPr lang="en-US" altLang="zh-CN" baseline="-25000" dirty="0" err="1"/>
              <a:t>_mn</a:t>
            </a:r>
            <a:r>
              <a:rPr lang="en-US" altLang="zh-CN" dirty="0"/>
              <a:t>, </a:t>
            </a:r>
            <a:r>
              <a:rPr lang="en-US" altLang="zh-CN" dirty="0" err="1"/>
              <a:t>dA</a:t>
            </a:r>
            <a:r>
              <a:rPr lang="en-US" altLang="zh-CN" dirty="0"/>
              <a:t>/dt, </a:t>
            </a:r>
            <a:r>
              <a:rPr lang="el-GR" altLang="zh-CN" dirty="0"/>
              <a:t>ω, </a:t>
            </a:r>
            <a:r>
              <a:rPr lang="en-US" altLang="zh-CN" dirty="0" err="1"/>
              <a:t>w</a:t>
            </a:r>
            <a:r>
              <a:rPr lang="en-US" altLang="zh-CN" baseline="-25000" dirty="0" err="1"/>
              <a:t>_ECE</a:t>
            </a:r>
            <a:r>
              <a:rPr lang="en-US" altLang="zh-CN" dirty="0"/>
              <a:t>, </a:t>
            </a:r>
            <a:r>
              <a:rPr lang="en-US" altLang="zh-CN" dirty="0" err="1"/>
              <a:t>F</a:t>
            </a:r>
            <a:r>
              <a:rPr lang="en-US" altLang="zh-CN" baseline="-25000" dirty="0" err="1"/>
              <a:t>_flat</a:t>
            </a:r>
            <a:r>
              <a:rPr lang="en-US" altLang="zh-CN" dirty="0"/>
              <a:t>, </a:t>
            </a:r>
            <a:r>
              <a:rPr lang="en-US" altLang="zh-CN" dirty="0" err="1"/>
              <a:t>F</a:t>
            </a:r>
            <a:r>
              <a:rPr lang="en-US" altLang="zh-CN" baseline="-25000" dirty="0" err="1"/>
              <a:t>_flat_n</a:t>
            </a:r>
            <a:r>
              <a:rPr lang="en-US" altLang="zh-CN" dirty="0"/>
              <a:t>, </a:t>
            </a:r>
            <a:r>
              <a:rPr lang="el-GR" altLang="zh-CN" dirty="0"/>
              <a:t>Δ</a:t>
            </a:r>
            <a:r>
              <a:rPr lang="en-US" altLang="zh-CN" dirty="0" err="1"/>
              <a:t>r</a:t>
            </a:r>
            <a:r>
              <a:rPr lang="en-US" altLang="zh-CN" baseline="-25000" dirty="0" err="1"/>
              <a:t>_cut</a:t>
            </a:r>
            <a:r>
              <a:rPr lang="en-US" altLang="zh-CN" dirty="0"/>
              <a:t>, d(</a:t>
            </a:r>
            <a:r>
              <a:rPr lang="el-GR" altLang="zh-CN" dirty="0"/>
              <a:t>Δ</a:t>
            </a:r>
            <a:r>
              <a:rPr lang="en-US" altLang="zh-CN" dirty="0" err="1"/>
              <a:t>r</a:t>
            </a:r>
            <a:r>
              <a:rPr lang="en-US" altLang="zh-CN" baseline="-25000" dirty="0" err="1"/>
              <a:t>_cu</a:t>
            </a:r>
            <a:r>
              <a:rPr lang="en-US" altLang="zh-CN" dirty="0" err="1"/>
              <a:t>t</a:t>
            </a:r>
            <a:r>
              <a:rPr lang="en-US" altLang="zh-CN" dirty="0"/>
              <a:t>)/dt, </a:t>
            </a:r>
            <a:r>
              <a:rPr lang="el-GR" altLang="zh-CN" dirty="0"/>
              <a:t>Δρ, </a:t>
            </a:r>
            <a:r>
              <a:rPr lang="en-US" altLang="zh-CN" dirty="0"/>
              <a:t>steering</a:t>
            </a:r>
            <a:r>
              <a:rPr lang="en-US" altLang="zh-CN" baseline="-25000" dirty="0"/>
              <a:t>_</a:t>
            </a:r>
            <a:r>
              <a:rPr lang="el-GR" altLang="zh-CN" baseline="-25000" dirty="0"/>
              <a:t>θ</a:t>
            </a:r>
            <a:r>
              <a:rPr lang="el-GR" altLang="zh-CN" dirty="0"/>
              <a:t>, </a:t>
            </a:r>
            <a:r>
              <a:rPr lang="en-US" altLang="zh-CN" dirty="0"/>
              <a:t>steering</a:t>
            </a:r>
            <a:r>
              <a:rPr lang="en-US" altLang="zh-CN" baseline="-25000" dirty="0"/>
              <a:t>_</a:t>
            </a:r>
            <a:r>
              <a:rPr lang="el-GR" altLang="zh-CN" baseline="-25000" dirty="0"/>
              <a:t>φ</a:t>
            </a:r>
            <a:r>
              <a:rPr lang="el-GR" altLang="zh-CN" dirty="0"/>
              <a:t>, </a:t>
            </a:r>
            <a:r>
              <a:rPr lang="en-US" altLang="zh-CN" dirty="0"/>
              <a:t>P</a:t>
            </a:r>
            <a:r>
              <a:rPr lang="en-US" altLang="zh-CN" baseline="-25000" dirty="0"/>
              <a:t>_RF</a:t>
            </a:r>
            <a:r>
              <a:rPr lang="en-US" altLang="zh-CN" dirty="0"/>
              <a:t>, </a:t>
            </a:r>
            <a:r>
              <a:rPr lang="en-US" altLang="zh-CN" dirty="0" err="1"/>
              <a:t>dP</a:t>
            </a:r>
            <a:r>
              <a:rPr lang="en-US" altLang="zh-CN" baseline="-25000" dirty="0" err="1"/>
              <a:t>_RF</a:t>
            </a:r>
            <a:r>
              <a:rPr lang="en-US" altLang="zh-CN" dirty="0"/>
              <a:t>/dt]</a:t>
            </a:r>
          </a:p>
          <a:p>
            <a:pPr algn="l">
              <a:buFont typeface="Arial" panose="020B0604020202020204" pitchFamily="34" charset="0"/>
              <a:buChar char="•"/>
            </a:pPr>
            <a:r>
              <a:rPr lang="en-US" altLang="zh-CN" dirty="0"/>
              <a:t>Labels</a:t>
            </a:r>
          </a:p>
          <a:p>
            <a:pPr marL="742950" lvl="1" indent="-285750" algn="l">
              <a:buFont typeface="Arial" panose="020B0604020202020204" pitchFamily="34" charset="0"/>
              <a:buChar char="•"/>
            </a:pPr>
            <a:r>
              <a:rPr lang="en-US" altLang="zh-CN" dirty="0"/>
              <a:t>Classification: </a:t>
            </a:r>
            <a:r>
              <a:rPr lang="en-US" altLang="zh-CN" dirty="0" err="1"/>
              <a:t>y</a:t>
            </a:r>
            <a:r>
              <a:rPr lang="en-US" altLang="zh-CN" baseline="-25000" dirty="0" err="1"/>
              <a:t>_class</a:t>
            </a:r>
            <a:r>
              <a:rPr lang="en-US" altLang="zh-CN" baseline="-25000" dirty="0"/>
              <a:t> </a:t>
            </a:r>
            <a:r>
              <a:rPr lang="en-US" altLang="zh-CN" dirty="0"/>
              <a:t>= </a:t>
            </a:r>
            <a:r>
              <a:rPr lang="en-US" altLang="zh-CN" dirty="0" err="1"/>
              <a:t>stage_label</a:t>
            </a:r>
            <a:endParaRPr lang="en-US" altLang="zh-CN" dirty="0"/>
          </a:p>
          <a:p>
            <a:pPr marL="742950" lvl="1" indent="-285750" algn="l">
              <a:buFont typeface="Arial" panose="020B0604020202020204" pitchFamily="34" charset="0"/>
              <a:buChar char="•"/>
            </a:pPr>
            <a:r>
              <a:rPr lang="en-US" altLang="zh-CN" dirty="0"/>
              <a:t>Regression (multi-head): </a:t>
            </a:r>
            <a:r>
              <a:rPr lang="en-US" altLang="zh-CN" dirty="0" err="1"/>
              <a:t>y</a:t>
            </a:r>
            <a:r>
              <a:rPr lang="en-US" altLang="zh-CN" baseline="-25000" dirty="0" err="1"/>
              <a:t>_reg</a:t>
            </a:r>
            <a:r>
              <a:rPr lang="en-US" altLang="zh-CN" baseline="-25000" dirty="0"/>
              <a:t> </a:t>
            </a:r>
            <a:r>
              <a:rPr lang="en-US" altLang="zh-CN" dirty="0"/>
              <a:t>= [</a:t>
            </a:r>
            <a:r>
              <a:rPr lang="en-US" altLang="zh-CN" dirty="0" err="1"/>
              <a:t>time_to_wcrit</a:t>
            </a:r>
            <a:r>
              <a:rPr lang="en-US" altLang="zh-CN" dirty="0"/>
              <a:t>, </a:t>
            </a:r>
            <a:r>
              <a:rPr lang="en-US" altLang="zh-CN" dirty="0" err="1"/>
              <a:t>w</a:t>
            </a:r>
            <a:r>
              <a:rPr lang="en-US" altLang="zh-CN" baseline="-25000" dirty="0" err="1"/>
              <a:t>_future_max</a:t>
            </a:r>
            <a:r>
              <a:rPr lang="en-US" altLang="zh-CN" dirty="0"/>
              <a:t>, </a:t>
            </a:r>
            <a:r>
              <a:rPr lang="en-US" altLang="zh-CN" dirty="0" err="1"/>
              <a:t>P</a:t>
            </a:r>
            <a:r>
              <a:rPr lang="en-US" altLang="zh-CN" baseline="-25000" dirty="0" err="1"/>
              <a:t>_req_min</a:t>
            </a:r>
            <a:r>
              <a:rPr lang="en-US" altLang="zh-CN" dirty="0"/>
              <a:t>, </a:t>
            </a:r>
            <a:r>
              <a:rPr lang="el-GR" altLang="zh-CN" dirty="0"/>
              <a:t>Δθ</a:t>
            </a:r>
            <a:r>
              <a:rPr lang="el-GR" altLang="zh-CN" baseline="-25000" dirty="0"/>
              <a:t>_</a:t>
            </a:r>
            <a:r>
              <a:rPr lang="en-US" altLang="zh-CN" baseline="-25000" dirty="0"/>
              <a:t>opt</a:t>
            </a:r>
            <a:r>
              <a:rPr lang="en-US" altLang="zh-CN" dirty="0"/>
              <a:t>, </a:t>
            </a:r>
            <a:r>
              <a:rPr lang="el-GR" altLang="zh-CN" dirty="0"/>
              <a:t>Δφ</a:t>
            </a:r>
            <a:r>
              <a:rPr lang="el-GR" altLang="zh-CN" baseline="-25000" dirty="0"/>
              <a:t>_</a:t>
            </a:r>
            <a:r>
              <a:rPr lang="en-US" altLang="zh-CN" baseline="-25000" dirty="0"/>
              <a:t>opt</a:t>
            </a:r>
            <a:r>
              <a:rPr lang="en-US" altLang="zh-CN" dirty="0"/>
              <a:t>]</a:t>
            </a:r>
          </a:p>
          <a:p>
            <a:pPr algn="l">
              <a:buFont typeface="Arial" panose="020B0604020202020204" pitchFamily="34" charset="0"/>
              <a:buChar char="•"/>
            </a:pPr>
            <a:r>
              <a:rPr lang="en-US" altLang="zh-CN" dirty="0"/>
              <a:t>Models</a:t>
            </a:r>
          </a:p>
          <a:p>
            <a:pPr marL="742950" lvl="1" indent="-285750" algn="l">
              <a:buFont typeface="Arial" panose="020B0604020202020204" pitchFamily="34" charset="0"/>
              <a:buChar char="•"/>
            </a:pPr>
            <a:r>
              <a:rPr lang="en-US" altLang="zh-CN" dirty="0"/>
              <a:t>Classifier: </a:t>
            </a:r>
            <a:r>
              <a:rPr lang="en-US" altLang="zh-CN" dirty="0" err="1"/>
              <a:t>XGBoost</a:t>
            </a:r>
            <a:r>
              <a:rPr lang="en-US" altLang="zh-CN" dirty="0"/>
              <a:t> / </a:t>
            </a:r>
            <a:r>
              <a:rPr lang="en-US" altLang="zh-CN" dirty="0" err="1"/>
              <a:t>LightGBM</a:t>
            </a:r>
            <a:r>
              <a:rPr lang="en-US" altLang="zh-CN" dirty="0"/>
              <a:t> → </a:t>
            </a:r>
            <a:r>
              <a:rPr lang="en-US" altLang="zh-CN" dirty="0" err="1"/>
              <a:t>stage_label</a:t>
            </a:r>
            <a:endParaRPr lang="en-US" altLang="zh-CN" dirty="0"/>
          </a:p>
          <a:p>
            <a:pPr marL="742950" lvl="1" indent="-285750" algn="l">
              <a:buFont typeface="Arial" panose="020B0604020202020204" pitchFamily="34" charset="0"/>
              <a:buChar char="•"/>
            </a:pPr>
            <a:r>
              <a:rPr lang="en-US" altLang="zh-CN" dirty="0"/>
              <a:t>Regressor: LSTM or Transformer (multi‑head) → </a:t>
            </a:r>
            <a:r>
              <a:rPr lang="en-US" altLang="zh-CN" dirty="0" err="1"/>
              <a:t>y_reg</a:t>
            </a:r>
            <a:endParaRPr lang="en-US" altLang="zh-CN" dirty="0"/>
          </a:p>
          <a:p>
            <a:pPr algn="l">
              <a:buFont typeface="Arial" panose="020B0604020202020204" pitchFamily="34" charset="0"/>
              <a:buChar char="•"/>
            </a:pPr>
            <a:r>
              <a:rPr lang="en-US" altLang="zh-CN" dirty="0"/>
              <a:t>Joint loss (multi-task + physics)</a:t>
            </a:r>
          </a:p>
          <a:p>
            <a:pPr marL="742950" lvl="1" indent="-285750" algn="l">
              <a:buFont typeface="Arial" panose="020B0604020202020204" pitchFamily="34" charset="0"/>
              <a:buChar char="•"/>
            </a:pPr>
            <a:r>
              <a:rPr lang="en-US" altLang="zh-CN" dirty="0"/>
              <a:t>L = </a:t>
            </a:r>
            <a:r>
              <a:rPr lang="en-US" altLang="zh-CN" dirty="0" err="1"/>
              <a:t>L</a:t>
            </a:r>
            <a:r>
              <a:rPr lang="en-US" altLang="zh-CN" baseline="-25000" dirty="0" err="1"/>
              <a:t>_cls</a:t>
            </a:r>
            <a:r>
              <a:rPr lang="en-US" altLang="zh-CN" baseline="-25000" dirty="0"/>
              <a:t> </a:t>
            </a:r>
            <a:r>
              <a:rPr lang="en-US" altLang="zh-CN" dirty="0"/>
              <a:t>+ </a:t>
            </a:r>
            <a:r>
              <a:rPr lang="el-GR" altLang="zh-CN" dirty="0"/>
              <a:t>β·Σ </a:t>
            </a:r>
            <a:r>
              <a:rPr lang="en-US" altLang="zh-CN" dirty="0" err="1"/>
              <a:t>L</a:t>
            </a:r>
            <a:r>
              <a:rPr lang="en-US" altLang="zh-CN" baseline="-25000" dirty="0" err="1"/>
              <a:t>_reg_i</a:t>
            </a:r>
            <a:r>
              <a:rPr lang="en-US" altLang="zh-CN" baseline="-25000" dirty="0"/>
              <a:t> </a:t>
            </a:r>
            <a:r>
              <a:rPr lang="en-US" altLang="zh-CN" dirty="0"/>
              <a:t>+ </a:t>
            </a:r>
            <a:r>
              <a:rPr lang="el-GR" altLang="zh-CN" dirty="0"/>
              <a:t>γ·</a:t>
            </a:r>
            <a:r>
              <a:rPr lang="en-US" altLang="zh-CN" dirty="0" err="1"/>
              <a:t>L</a:t>
            </a:r>
            <a:r>
              <a:rPr lang="en-US" altLang="zh-CN" baseline="-25000" dirty="0" err="1"/>
              <a:t>_phys</a:t>
            </a:r>
            <a:endParaRPr lang="en-US" altLang="zh-CN" baseline="-25000" dirty="0"/>
          </a:p>
          <a:p>
            <a:pPr marL="742950" lvl="1" indent="-285750" algn="l">
              <a:buFont typeface="Arial" panose="020B0604020202020204" pitchFamily="34" charset="0"/>
              <a:buChar char="•"/>
            </a:pPr>
            <a:r>
              <a:rPr lang="en-US" altLang="zh-CN" dirty="0" err="1"/>
              <a:t>L</a:t>
            </a:r>
            <a:r>
              <a:rPr lang="en-US" altLang="zh-CN" baseline="-25000" dirty="0" err="1"/>
              <a:t>_phys</a:t>
            </a:r>
            <a:r>
              <a:rPr lang="en-US" altLang="zh-CN" dirty="0"/>
              <a:t>: physics constraints on </a:t>
            </a:r>
            <a:r>
              <a:rPr lang="en-US" altLang="zh-CN" dirty="0" err="1"/>
              <a:t>w</a:t>
            </a:r>
            <a:r>
              <a:rPr lang="en-US" altLang="zh-CN" baseline="-25000" dirty="0" err="1"/>
              <a:t>_pred</a:t>
            </a:r>
            <a:r>
              <a:rPr lang="en-US" altLang="zh-CN" dirty="0"/>
              <a:t> (monotonicity/smoothness), e.g., </a:t>
            </a:r>
            <a:r>
              <a:rPr lang="el-GR" altLang="zh-CN" dirty="0"/>
              <a:t>Σ|Δ</a:t>
            </a:r>
            <a:r>
              <a:rPr lang="en-US" altLang="zh-CN" dirty="0" err="1"/>
              <a:t>w</a:t>
            </a:r>
            <a:r>
              <a:rPr lang="en-US" altLang="zh-CN" baseline="-25000" dirty="0" err="1"/>
              <a:t>_pred</a:t>
            </a:r>
            <a:r>
              <a:rPr lang="en-US" altLang="zh-CN" dirty="0"/>
              <a:t>| + </a:t>
            </a:r>
            <a:r>
              <a:rPr lang="el-GR" altLang="zh-CN" dirty="0"/>
              <a:t>λ·Σ|Δ²</a:t>
            </a:r>
            <a:r>
              <a:rPr lang="en-US" altLang="zh-CN" dirty="0" err="1"/>
              <a:t>w</a:t>
            </a:r>
            <a:r>
              <a:rPr lang="en-US" altLang="zh-CN" baseline="-25000" dirty="0" err="1"/>
              <a:t>_pred</a:t>
            </a:r>
            <a:r>
              <a:rPr lang="en-US" altLang="zh-CN" dirty="0"/>
              <a:t>|</a:t>
            </a:r>
          </a:p>
          <a:p>
            <a:pPr>
              <a:buNone/>
            </a:pPr>
            <a:br>
              <a:rPr lang="en-US" altLang="zh-CN" dirty="0"/>
            </a:br>
            <a:endParaRPr lang="zh-CN" altLang="en-US" dirty="0"/>
          </a:p>
        </p:txBody>
      </p:sp>
    </p:spTree>
    <p:extLst>
      <p:ext uri="{BB962C8B-B14F-4D97-AF65-F5344CB8AC3E}">
        <p14:creationId xmlns:p14="http://schemas.microsoft.com/office/powerpoint/2010/main" val="3929575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F0EC6-F780-D5FF-CD14-C3CB99CB313B}"/>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C10C5E73-F136-14AB-B5A8-00CC6B1264B2}"/>
              </a:ext>
            </a:extLst>
          </p:cNvPr>
          <p:cNvSpPr>
            <a:spLocks noGrp="1"/>
          </p:cNvSpPr>
          <p:nvPr>
            <p:ph type="title"/>
          </p:nvPr>
        </p:nvSpPr>
        <p:spPr/>
        <p:txBody>
          <a:bodyPr/>
          <a:lstStyle/>
          <a:p>
            <a:r>
              <a:rPr lang="en-US" altLang="zh-CN" b="0" dirty="0"/>
              <a:t>Signal Acquisition and Features</a:t>
            </a:r>
          </a:p>
        </p:txBody>
      </p:sp>
      <p:sp>
        <p:nvSpPr>
          <p:cNvPr id="3" name="文本框 2">
            <a:extLst>
              <a:ext uri="{FF2B5EF4-FFF2-40B4-BE49-F238E27FC236}">
                <a16:creationId xmlns:a16="http://schemas.microsoft.com/office/drawing/2014/main" id="{63C7953D-E88E-266D-AB98-1CC8267E67B6}"/>
              </a:ext>
            </a:extLst>
          </p:cNvPr>
          <p:cNvSpPr txBox="1"/>
          <p:nvPr/>
        </p:nvSpPr>
        <p:spPr>
          <a:xfrm>
            <a:off x="340306" y="2050231"/>
            <a:ext cx="11388436" cy="5078313"/>
          </a:xfrm>
          <a:prstGeom prst="rect">
            <a:avLst/>
          </a:prstGeom>
          <a:noFill/>
        </p:spPr>
        <p:txBody>
          <a:bodyPr wrap="square">
            <a:spAutoFit/>
          </a:bodyPr>
          <a:lstStyle/>
          <a:p>
            <a:r>
              <a:rPr lang="en-US" altLang="zh-CN" dirty="0"/>
              <a:t>(1)Magnetics: Mode Phase &amp; Amplitude</a:t>
            </a:r>
          </a:p>
          <a:p>
            <a:pPr lvl="1"/>
            <a:r>
              <a:rPr lang="en-US" altLang="zh-CN" dirty="0"/>
              <a:t>Phase: </a:t>
            </a:r>
            <a:r>
              <a:rPr lang="el-GR" altLang="zh-CN" dirty="0"/>
              <a:t>φ(</a:t>
            </a:r>
            <a:r>
              <a:rPr lang="en-US" altLang="zh-CN" dirty="0"/>
              <a:t>t) = unwrap(</a:t>
            </a:r>
            <a:r>
              <a:rPr lang="el-GR" altLang="zh-CN" dirty="0"/>
              <a:t>φ_</a:t>
            </a:r>
            <a:r>
              <a:rPr lang="en-US" altLang="zh-CN" dirty="0"/>
              <a:t>raw(t)); Amplitude: </a:t>
            </a:r>
            <a:r>
              <a:rPr lang="en-US" altLang="zh-CN" dirty="0" err="1"/>
              <a:t>A_mn</a:t>
            </a:r>
            <a:r>
              <a:rPr lang="en-US" altLang="zh-CN" dirty="0"/>
              <a:t>(t) via band‑pass + Hilbert envelope</a:t>
            </a:r>
          </a:p>
          <a:p>
            <a:pPr lvl="1"/>
            <a:r>
              <a:rPr lang="en-US" altLang="zh-CN" dirty="0"/>
              <a:t>Features: rotation </a:t>
            </a:r>
            <a:r>
              <a:rPr lang="el-GR" altLang="zh-CN" dirty="0"/>
              <a:t>ω(</a:t>
            </a:r>
            <a:r>
              <a:rPr lang="en-US" altLang="zh-CN" dirty="0"/>
              <a:t>t) = d</a:t>
            </a:r>
            <a:r>
              <a:rPr lang="el-GR" altLang="zh-CN" dirty="0"/>
              <a:t>φ/</a:t>
            </a:r>
            <a:r>
              <a:rPr lang="en-US" altLang="zh-CN" dirty="0"/>
              <a:t>dt; growth d(ln A)/dt; phase noise </a:t>
            </a:r>
            <a:r>
              <a:rPr lang="el-GR" altLang="zh-CN" dirty="0"/>
              <a:t>σ_φ (</a:t>
            </a:r>
            <a:r>
              <a:rPr lang="en-US" altLang="zh-CN" dirty="0"/>
              <a:t>short‑window variance)</a:t>
            </a:r>
          </a:p>
          <a:p>
            <a:r>
              <a:rPr lang="en-US" altLang="zh-CN" dirty="0"/>
              <a:t>(2)ECE Electron Temperature Gradients</a:t>
            </a:r>
          </a:p>
          <a:p>
            <a:pPr lvl="1"/>
            <a:r>
              <a:rPr lang="en-US" altLang="zh-CN" dirty="0"/>
              <a:t>Inputs: channel temperatures </a:t>
            </a:r>
            <a:r>
              <a:rPr lang="en-US" altLang="zh-CN" dirty="0" err="1"/>
              <a:t>T</a:t>
            </a:r>
            <a:r>
              <a:rPr lang="en-US" altLang="zh-CN" baseline="-25000" dirty="0" err="1"/>
              <a:t>b,i</a:t>
            </a:r>
            <a:r>
              <a:rPr lang="en-US" altLang="zh-CN" dirty="0"/>
              <a:t>(t) at radii </a:t>
            </a:r>
            <a:r>
              <a:rPr lang="en-US" altLang="zh-CN" dirty="0" err="1"/>
              <a:t>r</a:t>
            </a:r>
            <a:r>
              <a:rPr lang="en-US" altLang="zh-CN" baseline="-25000" dirty="0" err="1"/>
              <a:t>i</a:t>
            </a:r>
            <a:endParaRPr lang="en-US" altLang="zh-CN" baseline="-25000" dirty="0"/>
          </a:p>
          <a:p>
            <a:pPr lvl="1"/>
            <a:r>
              <a:rPr lang="en-US" altLang="zh-CN" dirty="0"/>
              <a:t>Local gradient: G</a:t>
            </a:r>
            <a:r>
              <a:rPr lang="en-US" altLang="zh-CN" baseline="-25000" dirty="0"/>
              <a:t>i</a:t>
            </a:r>
            <a:r>
              <a:rPr lang="en-US" altLang="zh-CN" dirty="0"/>
              <a:t>(t) = [T</a:t>
            </a:r>
            <a:r>
              <a:rPr lang="en-US" altLang="zh-CN" baseline="-25000" dirty="0"/>
              <a:t>b,i</a:t>
            </a:r>
            <a:r>
              <a:rPr lang="en-US" altLang="zh-CN" dirty="0"/>
              <a:t>+1 − T</a:t>
            </a:r>
            <a:r>
              <a:rPr lang="en-US" altLang="zh-CN" baseline="-25000" dirty="0"/>
              <a:t>b,i</a:t>
            </a:r>
            <a:r>
              <a:rPr lang="en-US" altLang="zh-CN" dirty="0"/>
              <a:t>−1] / [r</a:t>
            </a:r>
            <a:r>
              <a:rPr lang="en-US" altLang="zh-CN" baseline="-25000" dirty="0"/>
              <a:t>{i+1}</a:t>
            </a:r>
            <a:r>
              <a:rPr lang="en-US" altLang="zh-CN" dirty="0"/>
              <a:t> − r</a:t>
            </a:r>
            <a:r>
              <a:rPr lang="en-US" altLang="zh-CN" baseline="-25000" dirty="0"/>
              <a:t>{i−1}</a:t>
            </a:r>
            <a:r>
              <a:rPr lang="en-US" altLang="zh-CN" dirty="0"/>
              <a:t>]</a:t>
            </a:r>
          </a:p>
          <a:p>
            <a:pPr lvl="1"/>
            <a:r>
              <a:rPr lang="en-US" altLang="zh-CN" dirty="0"/>
              <a:t>Flattening index: </a:t>
            </a:r>
            <a:r>
              <a:rPr lang="en-US" altLang="zh-CN" dirty="0" err="1"/>
              <a:t>F</a:t>
            </a:r>
            <a:r>
              <a:rPr lang="en-US" altLang="zh-CN" baseline="-25000" dirty="0" err="1"/>
              <a:t>flat</a:t>
            </a:r>
            <a:r>
              <a:rPr lang="en-US" altLang="zh-CN" dirty="0"/>
              <a:t>(t) = 1 − </a:t>
            </a:r>
            <a:r>
              <a:rPr lang="en-US" altLang="zh-CN" dirty="0" err="1"/>
              <a:t>Var</a:t>
            </a:r>
            <a:r>
              <a:rPr lang="en-US" altLang="zh-CN" baseline="-25000" dirty="0" err="1"/>
              <a:t>window</a:t>
            </a:r>
            <a:r>
              <a:rPr lang="en-US" altLang="zh-CN" dirty="0"/>
              <a:t>(T</a:t>
            </a:r>
            <a:r>
              <a:rPr lang="en-US" altLang="zh-CN" baseline="-25000" dirty="0"/>
              <a:t>b</a:t>
            </a:r>
            <a:r>
              <a:rPr lang="en-US" altLang="zh-CN" dirty="0"/>
              <a:t>, in‑island) / </a:t>
            </a:r>
            <a:r>
              <a:rPr lang="en-US" altLang="zh-CN" dirty="0" err="1"/>
              <a:t>Var_reference</a:t>
            </a:r>
            <a:r>
              <a:rPr lang="en-US" altLang="zh-CN" dirty="0"/>
              <a:t> (→1 flatter)</a:t>
            </a:r>
          </a:p>
          <a:p>
            <a:pPr lvl="1"/>
            <a:r>
              <a:rPr lang="en-US" altLang="zh-CN" dirty="0"/>
              <a:t>Island width (estimate): </a:t>
            </a:r>
            <a:r>
              <a:rPr lang="en-US" altLang="zh-CN" dirty="0" err="1"/>
              <a:t>w</a:t>
            </a:r>
            <a:r>
              <a:rPr lang="en-US" altLang="zh-CN" baseline="-25000" dirty="0" err="1"/>
              <a:t>ECE</a:t>
            </a:r>
            <a:r>
              <a:rPr lang="en-US" altLang="zh-CN" dirty="0"/>
              <a:t>(t) = width of contiguous radial region with G &lt; </a:t>
            </a:r>
            <a:r>
              <a:rPr lang="en-US" altLang="zh-CN" dirty="0" err="1"/>
              <a:t>G</a:t>
            </a:r>
            <a:r>
              <a:rPr lang="en-US" altLang="zh-CN" baseline="-25000" dirty="0" err="1"/>
              <a:t>thr</a:t>
            </a:r>
            <a:endParaRPr lang="en-US" altLang="zh-CN" baseline="-25000" dirty="0"/>
          </a:p>
          <a:p>
            <a:r>
              <a:rPr lang="en-US" altLang="zh-CN" baseline="-25000" dirty="0"/>
              <a:t>(3)Reflectometry Features</a:t>
            </a:r>
          </a:p>
          <a:p>
            <a:pPr lvl="1"/>
            <a:r>
              <a:rPr lang="en-US" altLang="zh-CN" dirty="0"/>
              <a:t>Cutoff‑layer radial shift: </a:t>
            </a:r>
            <a:r>
              <a:rPr lang="el-GR" altLang="zh-CN" dirty="0"/>
              <a:t>δ</a:t>
            </a:r>
            <a:r>
              <a:rPr lang="en-US" altLang="zh-CN" dirty="0" err="1"/>
              <a:t>r</a:t>
            </a:r>
            <a:r>
              <a:rPr lang="en-US" altLang="zh-CN" baseline="-25000" dirty="0" err="1"/>
              <a:t>cut</a:t>
            </a:r>
            <a:r>
              <a:rPr lang="en-US" altLang="zh-CN" dirty="0"/>
              <a:t>(t) relative to mean density profile</a:t>
            </a:r>
          </a:p>
          <a:p>
            <a:pPr lvl="1"/>
            <a:r>
              <a:rPr lang="en-US" altLang="zh-CN" dirty="0"/>
              <a:t>Density‑gradient flattening: </a:t>
            </a:r>
            <a:r>
              <a:rPr lang="en-US" altLang="zh-CN" dirty="0" err="1"/>
              <a:t>F</a:t>
            </a:r>
            <a:r>
              <a:rPr lang="en-US" altLang="zh-CN" baseline="-25000" dirty="0" err="1"/>
              <a:t>flat_n</a:t>
            </a:r>
            <a:r>
              <a:rPr lang="en-US" altLang="zh-CN" baseline="-25000" dirty="0"/>
              <a:t> </a:t>
            </a:r>
            <a:r>
              <a:rPr lang="en-US" altLang="zh-CN" dirty="0"/>
              <a:t>= 1 − |</a:t>
            </a:r>
            <a:r>
              <a:rPr lang="en-US" altLang="zh-CN" dirty="0" err="1"/>
              <a:t>dn</a:t>
            </a:r>
            <a:r>
              <a:rPr lang="en-US" altLang="zh-CN" baseline="-25000" dirty="0" err="1"/>
              <a:t>_e</a:t>
            </a:r>
            <a:r>
              <a:rPr lang="en-US" altLang="zh-CN" dirty="0"/>
              <a:t>/</a:t>
            </a:r>
            <a:r>
              <a:rPr lang="en-US" altLang="zh-CN" dirty="0" err="1"/>
              <a:t>dr|</a:t>
            </a:r>
            <a:r>
              <a:rPr lang="en-US" altLang="zh-CN" baseline="-25000" dirty="0" err="1"/>
              <a:t>island</a:t>
            </a:r>
            <a:r>
              <a:rPr lang="en-US" altLang="zh-CN" baseline="-25000" dirty="0"/>
              <a:t> </a:t>
            </a:r>
            <a:r>
              <a:rPr lang="en-US" altLang="zh-CN" i="1" dirty="0"/>
              <a:t>/ |</a:t>
            </a:r>
            <a:r>
              <a:rPr lang="en-US" altLang="zh-CN" i="1" dirty="0" err="1"/>
              <a:t>dn</a:t>
            </a:r>
            <a:r>
              <a:rPr lang="en-US" altLang="zh-CN" baseline="-25000" dirty="0" err="1"/>
              <a:t>_e</a:t>
            </a:r>
            <a:r>
              <a:rPr lang="en-US" altLang="zh-CN" i="1" dirty="0"/>
              <a:t>/</a:t>
            </a:r>
            <a:r>
              <a:rPr lang="en-US" altLang="zh-CN" i="1" dirty="0" err="1"/>
              <a:t>dr|</a:t>
            </a:r>
            <a:r>
              <a:rPr lang="en-US" altLang="zh-CN" baseline="-25000" dirty="0" err="1"/>
              <a:t>ref</a:t>
            </a:r>
            <a:endParaRPr lang="en-US" altLang="zh-CN" baseline="-25000" dirty="0"/>
          </a:p>
          <a:p>
            <a:pPr lvl="1"/>
            <a:r>
              <a:rPr lang="en-US" altLang="zh-CN" dirty="0"/>
              <a:t>Echo phase spectrum: principal mode frequency </a:t>
            </a:r>
            <a:r>
              <a:rPr lang="en-US" altLang="zh-CN" dirty="0" err="1"/>
              <a:t>f</a:t>
            </a:r>
            <a:r>
              <a:rPr lang="en-US" altLang="zh-CN" baseline="-25000" dirty="0" err="1"/>
              <a:t>m</a:t>
            </a:r>
            <a:r>
              <a:rPr lang="en-US" altLang="zh-CN" dirty="0"/>
              <a:t> and amplitude ratio (aids resonant‑surface perturbation localization)</a:t>
            </a:r>
          </a:p>
          <a:p>
            <a:r>
              <a:rPr lang="en-US" altLang="zh-CN" dirty="0"/>
              <a:t>(4)Complementary / Control‑Relevant</a:t>
            </a:r>
          </a:p>
          <a:p>
            <a:pPr lvl="1"/>
            <a:r>
              <a:rPr lang="en-US" altLang="zh-CN" dirty="0"/>
              <a:t>Normalized misalignment: </a:t>
            </a:r>
            <a:r>
              <a:rPr lang="el-GR" altLang="zh-CN" dirty="0"/>
              <a:t>Δρ(</a:t>
            </a:r>
            <a:r>
              <a:rPr lang="en-US" altLang="zh-CN" dirty="0"/>
              <a:t>t) = </a:t>
            </a:r>
            <a:r>
              <a:rPr lang="el-GR" altLang="zh-CN" dirty="0"/>
              <a:t>ρ</a:t>
            </a:r>
            <a:r>
              <a:rPr lang="en-US" altLang="zh-CN" baseline="-25000" dirty="0"/>
              <a:t>dep</a:t>
            </a:r>
            <a:r>
              <a:rPr lang="en-US" altLang="zh-CN" dirty="0"/>
              <a:t>(t) − </a:t>
            </a:r>
            <a:r>
              <a:rPr lang="el-GR" altLang="zh-CN" dirty="0"/>
              <a:t>ρ</a:t>
            </a:r>
            <a:r>
              <a:rPr lang="en-US" altLang="zh-CN" baseline="-25000" dirty="0"/>
              <a:t>s</a:t>
            </a:r>
            <a:r>
              <a:rPr lang="en-US" altLang="zh-CN" dirty="0"/>
              <a:t>(t)</a:t>
            </a:r>
          </a:p>
          <a:p>
            <a:pPr lvl="1"/>
            <a:r>
              <a:rPr lang="en-US" altLang="zh-CN" dirty="0"/>
              <a:t>ECCD power ramp: </a:t>
            </a:r>
            <a:r>
              <a:rPr lang="en-US" altLang="zh-CN" dirty="0" err="1"/>
              <a:t>dP</a:t>
            </a:r>
            <a:r>
              <a:rPr lang="en-US" altLang="zh-CN" dirty="0"/>
              <a:t>/dt; mirror angular rates: d</a:t>
            </a:r>
            <a:r>
              <a:rPr lang="el-GR" altLang="zh-CN" dirty="0"/>
              <a:t>θ/</a:t>
            </a:r>
            <a:r>
              <a:rPr lang="en-US" altLang="zh-CN" dirty="0"/>
              <a:t>dt, d</a:t>
            </a:r>
            <a:r>
              <a:rPr lang="el-GR" altLang="zh-CN" dirty="0"/>
              <a:t>φ/</a:t>
            </a:r>
            <a:r>
              <a:rPr lang="en-US" altLang="zh-CN" dirty="0"/>
              <a:t>dt (control predictability)</a:t>
            </a:r>
          </a:p>
          <a:p>
            <a:pPr lvl="1"/>
            <a:r>
              <a:rPr lang="en-US" altLang="zh-CN" dirty="0"/>
              <a:t>Island phase: </a:t>
            </a:r>
            <a:r>
              <a:rPr lang="el-GR" altLang="zh-CN" dirty="0"/>
              <a:t>φ</a:t>
            </a:r>
            <a:r>
              <a:rPr lang="el-GR" altLang="zh-CN" baseline="-25000" dirty="0"/>
              <a:t>_</a:t>
            </a:r>
            <a:r>
              <a:rPr lang="en-US" altLang="zh-CN" baseline="-25000" dirty="0"/>
              <a:t>island </a:t>
            </a:r>
            <a:r>
              <a:rPr lang="en-US" altLang="zh-CN" dirty="0"/>
              <a:t>≈ </a:t>
            </a:r>
            <a:r>
              <a:rPr lang="el-GR" altLang="zh-CN" dirty="0"/>
              <a:t>φ</a:t>
            </a:r>
            <a:r>
              <a:rPr lang="en-US" altLang="zh-CN" baseline="-25000" dirty="0" err="1"/>
              <a:t>mn</a:t>
            </a:r>
            <a:r>
              <a:rPr lang="en-US" altLang="zh-CN" dirty="0"/>
              <a:t> (tends to constant when locked)</a:t>
            </a:r>
          </a:p>
          <a:p>
            <a:pPr algn="l">
              <a:spcAft>
                <a:spcPts val="1200"/>
              </a:spcAft>
              <a:buNone/>
            </a:pPr>
            <a:endParaRPr lang="zh-CN" altLang="en-US" b="0" i="0" dirty="0">
              <a:solidFill>
                <a:srgbClr val="616161"/>
              </a:solidFill>
              <a:effectLst/>
              <a:latin typeface="Segoe WPC"/>
            </a:endParaRPr>
          </a:p>
        </p:txBody>
      </p:sp>
      <p:grpSp>
        <p:nvGrpSpPr>
          <p:cNvPr id="2" name="组合 1">
            <a:extLst>
              <a:ext uri="{FF2B5EF4-FFF2-40B4-BE49-F238E27FC236}">
                <a16:creationId xmlns:a16="http://schemas.microsoft.com/office/drawing/2014/main" id="{AF087BC1-6C4F-3F0B-0E18-A51A51F0178B}"/>
              </a:ext>
            </a:extLst>
          </p:cNvPr>
          <p:cNvGrpSpPr/>
          <p:nvPr/>
        </p:nvGrpSpPr>
        <p:grpSpPr>
          <a:xfrm>
            <a:off x="421851" y="906686"/>
            <a:ext cx="10894423" cy="1071198"/>
            <a:chOff x="418011" y="1425527"/>
            <a:chExt cx="10894423" cy="1071198"/>
          </a:xfrm>
        </p:grpSpPr>
        <p:sp>
          <p:nvSpPr>
            <p:cNvPr id="5" name="矩形 4">
              <a:extLst>
                <a:ext uri="{FF2B5EF4-FFF2-40B4-BE49-F238E27FC236}">
                  <a16:creationId xmlns:a16="http://schemas.microsoft.com/office/drawing/2014/main" id="{34EE184B-AB77-0E1E-AE68-0020C6D5B7C0}"/>
                </a:ext>
              </a:extLst>
            </p:cNvPr>
            <p:cNvSpPr/>
            <p:nvPr/>
          </p:nvSpPr>
          <p:spPr>
            <a:xfrm>
              <a:off x="418011" y="1497874"/>
              <a:ext cx="1089442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C374A16F-38B1-D787-8DCB-882F6020D2E2}"/>
                </a:ext>
              </a:extLst>
            </p:cNvPr>
            <p:cNvSpPr txBox="1"/>
            <p:nvPr/>
          </p:nvSpPr>
          <p:spPr>
            <a:xfrm>
              <a:off x="4828017" y="1425527"/>
              <a:ext cx="2908663" cy="369332"/>
            </a:xfrm>
            <a:prstGeom prst="rect">
              <a:avLst/>
            </a:prstGeom>
            <a:noFill/>
          </p:spPr>
          <p:txBody>
            <a:bodyPr wrap="square" rtlCol="0">
              <a:spAutoFit/>
            </a:bodyPr>
            <a:lstStyle/>
            <a:p>
              <a:r>
                <a:rPr lang="en-US" altLang="zh-CN" dirty="0"/>
                <a:t>Feature engineering</a:t>
              </a:r>
              <a:endParaRPr lang="zh-CN" altLang="en-US" dirty="0"/>
            </a:p>
          </p:txBody>
        </p:sp>
        <p:sp>
          <p:nvSpPr>
            <p:cNvPr id="7" name="矩形 6">
              <a:extLst>
                <a:ext uri="{FF2B5EF4-FFF2-40B4-BE49-F238E27FC236}">
                  <a16:creationId xmlns:a16="http://schemas.microsoft.com/office/drawing/2014/main" id="{F054B7A7-97A4-0771-93D1-260A3BCC9E08}"/>
                </a:ext>
              </a:extLst>
            </p:cNvPr>
            <p:cNvSpPr/>
            <p:nvPr/>
          </p:nvSpPr>
          <p:spPr>
            <a:xfrm>
              <a:off x="527729" y="1794859"/>
              <a:ext cx="1436914" cy="6183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t>mode </a:t>
              </a:r>
              <a:r>
                <a:rPr lang="en-US" altLang="zh-CN" sz="1200" dirty="0" err="1"/>
                <a:t>features_phase</a:t>
              </a:r>
              <a:r>
                <a:rPr lang="en-US" altLang="zh-CN" sz="1200" dirty="0"/>
                <a:t> noise</a:t>
              </a:r>
              <a:endParaRPr lang="zh-CN" altLang="en-US" sz="1200" dirty="0"/>
            </a:p>
          </p:txBody>
        </p:sp>
        <p:sp>
          <p:nvSpPr>
            <p:cNvPr id="8" name="矩形 7">
              <a:extLst>
                <a:ext uri="{FF2B5EF4-FFF2-40B4-BE49-F238E27FC236}">
                  <a16:creationId xmlns:a16="http://schemas.microsoft.com/office/drawing/2014/main" id="{25508020-1BF1-BAAE-B94C-E89FF65CFC9F}"/>
                </a:ext>
              </a:extLst>
            </p:cNvPr>
            <p:cNvSpPr/>
            <p:nvPr/>
          </p:nvSpPr>
          <p:spPr>
            <a:xfrm>
              <a:off x="2315606" y="1785155"/>
              <a:ext cx="1436914" cy="61830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1400" dirty="0"/>
                <a:t>Temperature/density/pressure/ gradient</a:t>
              </a:r>
              <a:endParaRPr lang="zh-CN" altLang="en-US" sz="1400" dirty="0"/>
            </a:p>
          </p:txBody>
        </p:sp>
        <p:sp>
          <p:nvSpPr>
            <p:cNvPr id="9" name="矩形 8">
              <a:extLst>
                <a:ext uri="{FF2B5EF4-FFF2-40B4-BE49-F238E27FC236}">
                  <a16:creationId xmlns:a16="http://schemas.microsoft.com/office/drawing/2014/main" id="{555E4AE8-324B-EF85-C321-D9347BBA2E13}"/>
                </a:ext>
              </a:extLst>
            </p:cNvPr>
            <p:cNvSpPr/>
            <p:nvPr/>
          </p:nvSpPr>
          <p:spPr>
            <a:xfrm>
              <a:off x="4156596" y="1786151"/>
              <a:ext cx="1436914" cy="618308"/>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CN" sz="1200" dirty="0"/>
                <a:t>Density/temperature/magnetic perturbations </a:t>
              </a:r>
              <a:endParaRPr lang="zh-CN" altLang="en-US" sz="1200" dirty="0"/>
            </a:p>
          </p:txBody>
        </p:sp>
        <p:sp>
          <p:nvSpPr>
            <p:cNvPr id="10" name="矩形 9">
              <a:extLst>
                <a:ext uri="{FF2B5EF4-FFF2-40B4-BE49-F238E27FC236}">
                  <a16:creationId xmlns:a16="http://schemas.microsoft.com/office/drawing/2014/main" id="{020E6D76-F3AA-C21B-FC34-87DE5828088A}"/>
                </a:ext>
              </a:extLst>
            </p:cNvPr>
            <p:cNvSpPr/>
            <p:nvPr/>
          </p:nvSpPr>
          <p:spPr>
            <a:xfrm>
              <a:off x="6030684" y="1785155"/>
              <a:ext cx="1436914" cy="618308"/>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1400" dirty="0"/>
                <a:t>geometric profile</a:t>
              </a:r>
              <a:endParaRPr lang="zh-CN" altLang="en-US" sz="1400" dirty="0"/>
            </a:p>
          </p:txBody>
        </p:sp>
        <p:sp>
          <p:nvSpPr>
            <p:cNvPr id="11" name="矩形 10">
              <a:extLst>
                <a:ext uri="{FF2B5EF4-FFF2-40B4-BE49-F238E27FC236}">
                  <a16:creationId xmlns:a16="http://schemas.microsoft.com/office/drawing/2014/main" id="{D6B7BC54-85B7-0BA0-36B7-9BCDD93A8BE8}"/>
                </a:ext>
              </a:extLst>
            </p:cNvPr>
            <p:cNvSpPr/>
            <p:nvPr/>
          </p:nvSpPr>
          <p:spPr>
            <a:xfrm>
              <a:off x="7828563" y="1785155"/>
              <a:ext cx="1436914" cy="61830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CN" sz="1100" dirty="0"/>
                <a:t>resonant surface position</a:t>
              </a:r>
              <a:endParaRPr lang="zh-CN" altLang="en-US" sz="1100" dirty="0"/>
            </a:p>
          </p:txBody>
        </p:sp>
        <p:sp>
          <p:nvSpPr>
            <p:cNvPr id="12" name="矩形 11">
              <a:extLst>
                <a:ext uri="{FF2B5EF4-FFF2-40B4-BE49-F238E27FC236}">
                  <a16:creationId xmlns:a16="http://schemas.microsoft.com/office/drawing/2014/main" id="{F3E23242-EE4B-8EDB-53FF-8CC365B7C05A}"/>
                </a:ext>
              </a:extLst>
            </p:cNvPr>
            <p:cNvSpPr/>
            <p:nvPr/>
          </p:nvSpPr>
          <p:spPr>
            <a:xfrm>
              <a:off x="9783637" y="1759131"/>
              <a:ext cx="1436914" cy="61830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dirty="0"/>
                <a:t>power control parameters</a:t>
              </a:r>
              <a:endParaRPr lang="zh-CN" altLang="en-US" sz="1200" dirty="0"/>
            </a:p>
          </p:txBody>
        </p:sp>
      </p:grpSp>
    </p:spTree>
    <p:extLst>
      <p:ext uri="{BB962C8B-B14F-4D97-AF65-F5344CB8AC3E}">
        <p14:creationId xmlns:p14="http://schemas.microsoft.com/office/powerpoint/2010/main" val="554978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DFF4D0-A2CC-0242-31CB-D9511E19D97D}"/>
              </a:ext>
            </a:extLst>
          </p:cNvPr>
          <p:cNvSpPr>
            <a:spLocks noGrp="1"/>
          </p:cNvSpPr>
          <p:nvPr>
            <p:ph type="title"/>
          </p:nvPr>
        </p:nvSpPr>
        <p:spPr/>
        <p:txBody>
          <a:bodyPr/>
          <a:lstStyle/>
          <a:p>
            <a:r>
              <a:rPr lang="en-US" altLang="zh-CN" b="0" dirty="0"/>
              <a:t>Labels for Supervised Learning</a:t>
            </a:r>
            <a:endParaRPr lang="zh-CN" altLang="en-US" dirty="0"/>
          </a:p>
        </p:txBody>
      </p:sp>
      <p:sp>
        <p:nvSpPr>
          <p:cNvPr id="4" name="文本框 3">
            <a:extLst>
              <a:ext uri="{FF2B5EF4-FFF2-40B4-BE49-F238E27FC236}">
                <a16:creationId xmlns:a16="http://schemas.microsoft.com/office/drawing/2014/main" id="{45A7B211-3A99-C368-A750-DEC5556CECFC}"/>
              </a:ext>
            </a:extLst>
          </p:cNvPr>
          <p:cNvSpPr txBox="1"/>
          <p:nvPr/>
        </p:nvSpPr>
        <p:spPr>
          <a:xfrm>
            <a:off x="912740" y="2537069"/>
            <a:ext cx="8611652" cy="3782061"/>
          </a:xfrm>
          <a:prstGeom prst="rect">
            <a:avLst/>
          </a:prstGeom>
          <a:noFill/>
        </p:spPr>
        <p:txBody>
          <a:bodyPr wrap="square">
            <a:spAutoFit/>
          </a:bodyPr>
          <a:lstStyle/>
          <a:p>
            <a:pPr>
              <a:lnSpc>
                <a:spcPct val="150000"/>
              </a:lnSpc>
            </a:pPr>
            <a:r>
              <a:rPr lang="en-US" altLang="zh-CN" dirty="0"/>
              <a:t>Stage Classification (Multi-class)</a:t>
            </a:r>
          </a:p>
          <a:p>
            <a:pPr lvl="1">
              <a:lnSpc>
                <a:spcPct val="150000"/>
              </a:lnSpc>
            </a:pPr>
            <a:r>
              <a:rPr lang="en-US" altLang="zh-CN" dirty="0"/>
              <a:t>Class 0 — No island: </a:t>
            </a:r>
            <a:r>
              <a:rPr lang="en-US" altLang="zh-CN" dirty="0" err="1"/>
              <a:t>A</a:t>
            </a:r>
            <a:r>
              <a:rPr lang="en-US" altLang="zh-CN" baseline="-25000" dirty="0" err="1"/>
              <a:t>_mn</a:t>
            </a:r>
            <a:r>
              <a:rPr lang="en-US" altLang="zh-CN" baseline="-25000" dirty="0"/>
              <a:t> </a:t>
            </a:r>
            <a:r>
              <a:rPr lang="en-US" altLang="zh-CN" dirty="0"/>
              <a:t>&lt; </a:t>
            </a:r>
            <a:r>
              <a:rPr lang="en-US" altLang="zh-CN" dirty="0" err="1"/>
              <a:t>A</a:t>
            </a:r>
            <a:r>
              <a:rPr lang="en-US" altLang="zh-CN" baseline="-25000" dirty="0" err="1"/>
              <a:t>_thr</a:t>
            </a:r>
            <a:r>
              <a:rPr lang="en-US" altLang="zh-CN" baseline="-25000" dirty="0"/>
              <a:t> </a:t>
            </a:r>
            <a:r>
              <a:rPr lang="en-US" altLang="zh-CN" dirty="0"/>
              <a:t>and </a:t>
            </a:r>
            <a:r>
              <a:rPr lang="en-US" altLang="zh-CN" dirty="0" err="1"/>
              <a:t>F</a:t>
            </a:r>
            <a:r>
              <a:rPr lang="en-US" altLang="zh-CN" baseline="-25000" dirty="0" err="1"/>
              <a:t>_flat</a:t>
            </a:r>
            <a:r>
              <a:rPr lang="en-US" altLang="zh-CN" baseline="-25000" dirty="0"/>
              <a:t> </a:t>
            </a:r>
            <a:r>
              <a:rPr lang="en-US" altLang="zh-CN" dirty="0"/>
              <a:t>&lt; </a:t>
            </a:r>
            <a:r>
              <a:rPr lang="en-US" altLang="zh-CN" dirty="0" err="1"/>
              <a:t>F</a:t>
            </a:r>
            <a:r>
              <a:rPr lang="en-US" altLang="zh-CN" baseline="-25000" dirty="0" err="1"/>
              <a:t>_thr</a:t>
            </a:r>
            <a:endParaRPr lang="en-US" altLang="zh-CN" baseline="-25000" dirty="0"/>
          </a:p>
          <a:p>
            <a:pPr lvl="1">
              <a:lnSpc>
                <a:spcPct val="150000"/>
              </a:lnSpc>
            </a:pPr>
            <a:r>
              <a:rPr lang="en-US" altLang="zh-CN" dirty="0"/>
              <a:t>Class 1 — Seeding: </a:t>
            </a:r>
            <a:r>
              <a:rPr lang="en-US" altLang="zh-CN" dirty="0" err="1"/>
              <a:t>w</a:t>
            </a:r>
            <a:r>
              <a:rPr lang="en-US" altLang="zh-CN" baseline="-25000" dirty="0" err="1"/>
              <a:t>_ECE</a:t>
            </a:r>
            <a:r>
              <a:rPr lang="en-US" altLang="zh-CN" baseline="-25000" dirty="0"/>
              <a:t> </a:t>
            </a:r>
            <a:r>
              <a:rPr lang="en-US" altLang="zh-CN" dirty="0"/>
              <a:t>&lt; 0.5·w</a:t>
            </a:r>
            <a:r>
              <a:rPr lang="en-US" altLang="zh-CN" baseline="-25000" dirty="0"/>
              <a:t>_crit </a:t>
            </a:r>
            <a:r>
              <a:rPr lang="en-US" altLang="zh-CN" dirty="0"/>
              <a:t>and positive growth </a:t>
            </a:r>
            <a:r>
              <a:rPr lang="en-US" altLang="zh-CN" dirty="0" err="1"/>
              <a:t>dA</a:t>
            </a:r>
            <a:r>
              <a:rPr lang="en-US" altLang="zh-CN" dirty="0"/>
              <a:t>/dt &gt; 0</a:t>
            </a:r>
          </a:p>
          <a:p>
            <a:pPr lvl="1">
              <a:lnSpc>
                <a:spcPct val="150000"/>
              </a:lnSpc>
            </a:pPr>
            <a:r>
              <a:rPr lang="en-US" altLang="zh-CN" dirty="0"/>
              <a:t>Class 2 — Intervenable window: 0.5·w</a:t>
            </a:r>
            <a:r>
              <a:rPr lang="en-US" altLang="zh-CN" baseline="-25000" dirty="0"/>
              <a:t>_crit </a:t>
            </a:r>
            <a:r>
              <a:rPr lang="en-US" altLang="zh-CN" dirty="0"/>
              <a:t>≤ </a:t>
            </a:r>
            <a:r>
              <a:rPr lang="en-US" altLang="zh-CN" dirty="0" err="1"/>
              <a:t>w</a:t>
            </a:r>
            <a:r>
              <a:rPr lang="en-US" altLang="zh-CN" baseline="-25000" dirty="0" err="1"/>
              <a:t>_ECE</a:t>
            </a:r>
            <a:r>
              <a:rPr lang="en-US" altLang="zh-CN" baseline="-25000" dirty="0"/>
              <a:t> </a:t>
            </a:r>
            <a:r>
              <a:rPr lang="en-US" altLang="zh-CN" dirty="0"/>
              <a:t>&lt; </a:t>
            </a:r>
            <a:r>
              <a:rPr lang="en-US" altLang="zh-CN" dirty="0" err="1"/>
              <a:t>w</a:t>
            </a:r>
            <a:r>
              <a:rPr lang="en-US" altLang="zh-CN" baseline="-25000" dirty="0" err="1"/>
              <a:t>_act_limit</a:t>
            </a:r>
            <a:endParaRPr lang="en-US" altLang="zh-CN" baseline="-25000" dirty="0"/>
          </a:p>
          <a:p>
            <a:pPr lvl="1">
              <a:lnSpc>
                <a:spcPct val="150000"/>
              </a:lnSpc>
            </a:pPr>
            <a:r>
              <a:rPr lang="en-US" altLang="zh-CN" dirty="0"/>
              <a:t>Class 3 — Late/near locking: </a:t>
            </a:r>
            <a:r>
              <a:rPr lang="en-US" altLang="zh-CN" dirty="0" err="1"/>
              <a:t>w</a:t>
            </a:r>
            <a:r>
              <a:rPr lang="en-US" altLang="zh-CN" baseline="-25000" dirty="0" err="1"/>
              <a:t>_ECE</a:t>
            </a:r>
            <a:r>
              <a:rPr lang="en-US" altLang="zh-CN" baseline="-25000" dirty="0"/>
              <a:t> </a:t>
            </a:r>
            <a:r>
              <a:rPr lang="en-US" altLang="zh-CN" dirty="0"/>
              <a:t>≥ </a:t>
            </a:r>
            <a:r>
              <a:rPr lang="en-US" altLang="zh-CN" dirty="0" err="1"/>
              <a:t>w</a:t>
            </a:r>
            <a:r>
              <a:rPr lang="en-US" altLang="zh-CN" baseline="-25000" dirty="0" err="1"/>
              <a:t>_act_limit</a:t>
            </a:r>
            <a:r>
              <a:rPr lang="en-US" altLang="zh-CN" baseline="-25000" dirty="0"/>
              <a:t> </a:t>
            </a:r>
            <a:r>
              <a:rPr lang="en-US" altLang="zh-CN" dirty="0"/>
              <a:t>or rotation </a:t>
            </a:r>
            <a:r>
              <a:rPr lang="el-GR" altLang="zh-CN" dirty="0"/>
              <a:t>ω &lt; ω</a:t>
            </a:r>
            <a:r>
              <a:rPr lang="en-US" altLang="zh-CN" baseline="-25000" dirty="0" err="1"/>
              <a:t>thr</a:t>
            </a:r>
            <a:endParaRPr lang="en-US" altLang="zh-CN" baseline="-25000" dirty="0"/>
          </a:p>
          <a:p>
            <a:pPr>
              <a:lnSpc>
                <a:spcPct val="150000"/>
              </a:lnSpc>
            </a:pPr>
            <a:r>
              <a:rPr lang="en-US" altLang="zh-CN" dirty="0"/>
              <a:t>Regression Targets</a:t>
            </a:r>
          </a:p>
          <a:p>
            <a:pPr lvl="1">
              <a:lnSpc>
                <a:spcPct val="150000"/>
              </a:lnSpc>
            </a:pPr>
            <a:r>
              <a:rPr lang="en-US" altLang="zh-CN" dirty="0"/>
              <a:t>y1: Time-to-threshold </a:t>
            </a:r>
            <a:r>
              <a:rPr lang="el-GR" altLang="zh-CN" dirty="0"/>
              <a:t>Δ</a:t>
            </a:r>
            <a:r>
              <a:rPr lang="en-US" altLang="zh-CN" dirty="0" err="1"/>
              <a:t>t</a:t>
            </a:r>
            <a:r>
              <a:rPr lang="en-US" altLang="zh-CN" baseline="-25000" dirty="0" err="1"/>
              <a:t>_to_wcrit</a:t>
            </a:r>
            <a:r>
              <a:rPr lang="en-US" altLang="zh-CN" baseline="-25000" dirty="0"/>
              <a:t> </a:t>
            </a:r>
            <a:r>
              <a:rPr lang="en-US" altLang="zh-CN" dirty="0"/>
              <a:t>(remaining time to reach </a:t>
            </a:r>
            <a:r>
              <a:rPr lang="en-US" altLang="zh-CN" dirty="0" err="1"/>
              <a:t>w</a:t>
            </a:r>
            <a:r>
              <a:rPr lang="en-US" altLang="zh-CN" baseline="-25000" dirty="0" err="1"/>
              <a:t>_crit</a:t>
            </a:r>
            <a:r>
              <a:rPr lang="en-US" altLang="zh-CN" dirty="0"/>
              <a:t>)</a:t>
            </a:r>
          </a:p>
          <a:p>
            <a:pPr lvl="1">
              <a:lnSpc>
                <a:spcPct val="150000"/>
              </a:lnSpc>
            </a:pPr>
            <a:r>
              <a:rPr lang="en-US" altLang="zh-CN" dirty="0"/>
              <a:t>y2: Max island width within horizon </a:t>
            </a:r>
            <a:r>
              <a:rPr lang="en-US" altLang="zh-CN" dirty="0" err="1"/>
              <a:t>w</a:t>
            </a:r>
            <a:r>
              <a:rPr lang="en-US" altLang="zh-CN" baseline="-25000" dirty="0" err="1"/>
              <a:t>_max</a:t>
            </a:r>
            <a:r>
              <a:rPr lang="en-US" altLang="zh-CN" dirty="0"/>
              <a:t>(</a:t>
            </a:r>
            <a:r>
              <a:rPr lang="el-GR" altLang="zh-CN" dirty="0"/>
              <a:t>Δ</a:t>
            </a:r>
            <a:r>
              <a:rPr lang="en-US" altLang="zh-CN" dirty="0" err="1"/>
              <a:t>t</a:t>
            </a:r>
            <a:r>
              <a:rPr lang="en-US" altLang="zh-CN" baseline="-25000" dirty="0" err="1"/>
              <a:t>_horizon</a:t>
            </a:r>
            <a:r>
              <a:rPr lang="en-US" altLang="zh-CN" dirty="0"/>
              <a:t>)</a:t>
            </a:r>
          </a:p>
          <a:p>
            <a:pPr lvl="1">
              <a:lnSpc>
                <a:spcPct val="150000"/>
              </a:lnSpc>
            </a:pPr>
            <a:r>
              <a:rPr lang="en-US" altLang="zh-CN" dirty="0"/>
              <a:t>y3: Minimum required aligned power </a:t>
            </a:r>
            <a:r>
              <a:rPr lang="en-US" altLang="zh-CN" dirty="0" err="1"/>
              <a:t>P</a:t>
            </a:r>
            <a:r>
              <a:rPr lang="en-US" altLang="zh-CN" baseline="-25000" dirty="0" err="1"/>
              <a:t>_req</a:t>
            </a:r>
            <a:r>
              <a:rPr lang="en-US" altLang="zh-CN" baseline="-25000" dirty="0"/>
              <a:t> </a:t>
            </a:r>
            <a:r>
              <a:rPr lang="en-US" altLang="zh-CN" dirty="0"/>
              <a:t>(from model or empirical inversion)</a:t>
            </a:r>
          </a:p>
        </p:txBody>
      </p:sp>
      <p:grpSp>
        <p:nvGrpSpPr>
          <p:cNvPr id="3" name="组合 2">
            <a:extLst>
              <a:ext uri="{FF2B5EF4-FFF2-40B4-BE49-F238E27FC236}">
                <a16:creationId xmlns:a16="http://schemas.microsoft.com/office/drawing/2014/main" id="{B567F7FB-8E71-4BA8-5BE7-8363681AE1E5}"/>
              </a:ext>
            </a:extLst>
          </p:cNvPr>
          <p:cNvGrpSpPr/>
          <p:nvPr/>
        </p:nvGrpSpPr>
        <p:grpSpPr>
          <a:xfrm>
            <a:off x="3160533" y="1286800"/>
            <a:ext cx="5377106" cy="1014616"/>
            <a:chOff x="418012" y="1482109"/>
            <a:chExt cx="5377106" cy="1014616"/>
          </a:xfrm>
        </p:grpSpPr>
        <p:sp>
          <p:nvSpPr>
            <p:cNvPr id="5" name="矩形 4">
              <a:extLst>
                <a:ext uri="{FF2B5EF4-FFF2-40B4-BE49-F238E27FC236}">
                  <a16:creationId xmlns:a16="http://schemas.microsoft.com/office/drawing/2014/main" id="{675FB983-52D1-8E97-8234-A8BD5D74D8B7}"/>
                </a:ext>
              </a:extLst>
            </p:cNvPr>
            <p:cNvSpPr/>
            <p:nvPr/>
          </p:nvSpPr>
          <p:spPr>
            <a:xfrm>
              <a:off x="418012" y="1497874"/>
              <a:ext cx="5377106"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34D82EF4-9A4E-C65E-0E0C-F427BDCC4A1B}"/>
                </a:ext>
              </a:extLst>
            </p:cNvPr>
            <p:cNvSpPr txBox="1"/>
            <p:nvPr/>
          </p:nvSpPr>
          <p:spPr>
            <a:xfrm>
              <a:off x="2120961" y="1482109"/>
              <a:ext cx="2908663" cy="369332"/>
            </a:xfrm>
            <a:prstGeom prst="rect">
              <a:avLst/>
            </a:prstGeom>
            <a:noFill/>
          </p:spPr>
          <p:txBody>
            <a:bodyPr wrap="square" rtlCol="0">
              <a:spAutoFit/>
            </a:bodyPr>
            <a:lstStyle/>
            <a:p>
              <a:r>
                <a:rPr lang="en-US" altLang="zh-CN" dirty="0"/>
                <a:t>Fusion and labeling</a:t>
              </a:r>
              <a:endParaRPr lang="zh-CN" altLang="en-US" dirty="0"/>
            </a:p>
          </p:txBody>
        </p:sp>
        <p:sp>
          <p:nvSpPr>
            <p:cNvPr id="7" name="矩形 6">
              <a:extLst>
                <a:ext uri="{FF2B5EF4-FFF2-40B4-BE49-F238E27FC236}">
                  <a16:creationId xmlns:a16="http://schemas.microsoft.com/office/drawing/2014/main" id="{32E42C3F-9E4A-7790-5C64-552FBA33454E}"/>
                </a:ext>
              </a:extLst>
            </p:cNvPr>
            <p:cNvSpPr/>
            <p:nvPr/>
          </p:nvSpPr>
          <p:spPr>
            <a:xfrm>
              <a:off x="527729" y="1794859"/>
              <a:ext cx="1436914" cy="618308"/>
            </a:xfrm>
            <a:prstGeom prst="rect">
              <a:avLst/>
            </a:prstGeom>
            <a:solidFill>
              <a:srgbClr val="FF7C80"/>
            </a:solidFill>
          </p:spPr>
          <p:style>
            <a:lnRef idx="2">
              <a:schemeClr val="accent1">
                <a:shade val="15000"/>
              </a:schemeClr>
            </a:lnRef>
            <a:fillRef idx="1002">
              <a:schemeClr val="lt2"/>
            </a:fillRef>
            <a:effectRef idx="0">
              <a:schemeClr val="accent1"/>
            </a:effectRef>
            <a:fontRef idx="minor">
              <a:schemeClr val="lt1"/>
            </a:fontRef>
          </p:style>
          <p:txBody>
            <a:bodyPr rtlCol="0" anchor="ctr"/>
            <a:lstStyle/>
            <a:p>
              <a:pPr algn="ctr"/>
              <a:r>
                <a:rPr lang="en-US" altLang="zh-CN" sz="1200" dirty="0" err="1"/>
                <a:t>Early_mid</a:t>
              </a:r>
              <a:r>
                <a:rPr lang="en-US" altLang="zh-CN" sz="1200" dirty="0"/>
                <a:t>-level _late fusion_ hybrid physics priors</a:t>
              </a:r>
              <a:endParaRPr lang="zh-CN" altLang="en-US" sz="1200" dirty="0"/>
            </a:p>
          </p:txBody>
        </p:sp>
        <p:sp>
          <p:nvSpPr>
            <p:cNvPr id="8" name="矩形 7">
              <a:extLst>
                <a:ext uri="{FF2B5EF4-FFF2-40B4-BE49-F238E27FC236}">
                  <a16:creationId xmlns:a16="http://schemas.microsoft.com/office/drawing/2014/main" id="{B22657FE-32DA-62E8-852D-407E1CF336F1}"/>
                </a:ext>
              </a:extLst>
            </p:cNvPr>
            <p:cNvSpPr/>
            <p:nvPr/>
          </p:nvSpPr>
          <p:spPr>
            <a:xfrm>
              <a:off x="2315606" y="1785155"/>
              <a:ext cx="1436914" cy="618308"/>
            </a:xfrm>
            <a:prstGeom prst="rect">
              <a:avLst/>
            </a:prstGeom>
            <a:solidFill>
              <a:srgbClr val="FFCC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a:solidFill>
                    <a:schemeClr val="tx1"/>
                  </a:solidFill>
                </a:rPr>
                <a:t>multimodal early/mid/late fusion strategies</a:t>
              </a:r>
            </a:p>
          </p:txBody>
        </p:sp>
        <p:sp>
          <p:nvSpPr>
            <p:cNvPr id="9" name="矩形 8">
              <a:extLst>
                <a:ext uri="{FF2B5EF4-FFF2-40B4-BE49-F238E27FC236}">
                  <a16:creationId xmlns:a16="http://schemas.microsoft.com/office/drawing/2014/main" id="{AF5DC8D9-9971-F43D-F214-55EAD4174161}"/>
                </a:ext>
              </a:extLst>
            </p:cNvPr>
            <p:cNvSpPr/>
            <p:nvPr/>
          </p:nvSpPr>
          <p:spPr>
            <a:xfrm>
              <a:off x="4156596" y="1786151"/>
              <a:ext cx="1436914" cy="618308"/>
            </a:xfrm>
            <a:prstGeom prst="rect">
              <a:avLst/>
            </a:prstGeom>
            <a:solidFill>
              <a:srgbClr val="336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stage </a:t>
              </a:r>
              <a:r>
                <a:rPr lang="en-US" altLang="zh-CN" sz="1200" dirty="0" err="1"/>
                <a:t>labels_regression</a:t>
              </a:r>
              <a:r>
                <a:rPr lang="en-US" altLang="zh-CN" sz="1200" dirty="0"/>
                <a:t> targets</a:t>
              </a:r>
              <a:endParaRPr lang="zh-CN" altLang="en-US" sz="1200" dirty="0"/>
            </a:p>
          </p:txBody>
        </p:sp>
      </p:grpSp>
    </p:spTree>
    <p:extLst>
      <p:ext uri="{BB962C8B-B14F-4D97-AF65-F5344CB8AC3E}">
        <p14:creationId xmlns:p14="http://schemas.microsoft.com/office/powerpoint/2010/main" val="259430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DD101-782D-B9C6-F9F9-E7D6D457EA33}"/>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6143F0FF-3D31-8A58-A52A-6690B577F57F}"/>
              </a:ext>
            </a:extLst>
          </p:cNvPr>
          <p:cNvSpPr>
            <a:spLocks noGrp="1"/>
          </p:cNvSpPr>
          <p:nvPr>
            <p:ph type="title"/>
          </p:nvPr>
        </p:nvSpPr>
        <p:spPr/>
        <p:txBody>
          <a:bodyPr/>
          <a:lstStyle/>
          <a:p>
            <a:r>
              <a:rPr lang="en-US" altLang="zh-CN" b="0" dirty="0"/>
              <a:t>Fusion Strategies with Physics Priors </a:t>
            </a:r>
            <a:endParaRPr lang="zh-CN" altLang="en-US" dirty="0"/>
          </a:p>
        </p:txBody>
      </p:sp>
      <p:sp>
        <p:nvSpPr>
          <p:cNvPr id="3" name="文本框 2">
            <a:extLst>
              <a:ext uri="{FF2B5EF4-FFF2-40B4-BE49-F238E27FC236}">
                <a16:creationId xmlns:a16="http://schemas.microsoft.com/office/drawing/2014/main" id="{407C750B-922E-9934-4933-30B6FD04EDC9}"/>
              </a:ext>
            </a:extLst>
          </p:cNvPr>
          <p:cNvSpPr txBox="1"/>
          <p:nvPr/>
        </p:nvSpPr>
        <p:spPr>
          <a:xfrm>
            <a:off x="527729" y="1713230"/>
            <a:ext cx="10353963" cy="5355312"/>
          </a:xfrm>
          <a:prstGeom prst="rect">
            <a:avLst/>
          </a:prstGeom>
          <a:noFill/>
        </p:spPr>
        <p:txBody>
          <a:bodyPr wrap="square">
            <a:spAutoFit/>
          </a:bodyPr>
          <a:lstStyle/>
          <a:p>
            <a:r>
              <a:rPr lang="en-US" altLang="zh-CN" dirty="0"/>
              <a:t>(1)Early Fusion Strategy</a:t>
            </a:r>
          </a:p>
          <a:p>
            <a:pPr lvl="1"/>
            <a:r>
              <a:rPr lang="en-US" altLang="zh-CN" dirty="0"/>
              <a:t>Concatenate feature vector: </a:t>
            </a:r>
            <a:r>
              <a:rPr lang="en-US" altLang="zh-CN" dirty="0" err="1"/>
              <a:t>X</a:t>
            </a:r>
            <a:r>
              <a:rPr lang="en-US" altLang="zh-CN" baseline="-25000" dirty="0" err="1"/>
              <a:t>_t</a:t>
            </a:r>
            <a:r>
              <a:rPr lang="en-US" altLang="zh-CN" dirty="0"/>
              <a:t> = [</a:t>
            </a:r>
            <a:r>
              <a:rPr lang="en-US" altLang="zh-CN" dirty="0" err="1"/>
              <a:t>A</a:t>
            </a:r>
            <a:r>
              <a:rPr lang="en-US" altLang="zh-CN" baseline="-25000" dirty="0" err="1"/>
              <a:t>_mn</a:t>
            </a:r>
            <a:r>
              <a:rPr lang="en-US" altLang="zh-CN" dirty="0"/>
              <a:t>, </a:t>
            </a:r>
            <a:r>
              <a:rPr lang="el-GR" altLang="zh-CN" dirty="0"/>
              <a:t>ω, </a:t>
            </a:r>
            <a:r>
              <a:rPr lang="en-US" altLang="zh-CN" dirty="0" err="1"/>
              <a:t>dA</a:t>
            </a:r>
            <a:r>
              <a:rPr lang="en-US" altLang="zh-CN" dirty="0"/>
              <a:t>/dt, local stats of </a:t>
            </a:r>
            <a:r>
              <a:rPr lang="en-US" altLang="zh-CN" dirty="0" err="1"/>
              <a:t>G</a:t>
            </a:r>
            <a:r>
              <a:rPr lang="en-US" altLang="zh-CN" baseline="-25000" dirty="0" err="1"/>
              <a:t>_i</a:t>
            </a:r>
            <a:r>
              <a:rPr lang="en-US" altLang="zh-CN" dirty="0"/>
              <a:t>, </a:t>
            </a:r>
            <a:r>
              <a:rPr lang="en-US" altLang="zh-CN" dirty="0" err="1"/>
              <a:t>F</a:t>
            </a:r>
            <a:r>
              <a:rPr lang="en-US" altLang="zh-CN" baseline="-25000" dirty="0" err="1"/>
              <a:t>_flat</a:t>
            </a:r>
            <a:r>
              <a:rPr lang="en-US" altLang="zh-CN" dirty="0"/>
              <a:t>, </a:t>
            </a:r>
            <a:r>
              <a:rPr lang="en-US" altLang="zh-CN" dirty="0" err="1"/>
              <a:t>F</a:t>
            </a:r>
            <a:r>
              <a:rPr lang="en-US" altLang="zh-CN" baseline="-25000" dirty="0" err="1"/>
              <a:t>_flat_n</a:t>
            </a:r>
            <a:r>
              <a:rPr lang="en-US" altLang="zh-CN" dirty="0"/>
              <a:t>, </a:t>
            </a:r>
            <a:r>
              <a:rPr lang="el-GR" altLang="zh-CN" dirty="0"/>
              <a:t>δ</a:t>
            </a:r>
            <a:r>
              <a:rPr lang="en-US" altLang="zh-CN" dirty="0" err="1"/>
              <a:t>r</a:t>
            </a:r>
            <a:r>
              <a:rPr lang="en-US" altLang="zh-CN" baseline="-25000" dirty="0" err="1"/>
              <a:t>_cut</a:t>
            </a:r>
            <a:r>
              <a:rPr lang="en-US" altLang="zh-CN" dirty="0"/>
              <a:t>, </a:t>
            </a:r>
            <a:r>
              <a:rPr lang="el-GR" altLang="zh-CN" dirty="0"/>
              <a:t>Δρ, …]</a:t>
            </a:r>
          </a:p>
          <a:p>
            <a:pPr lvl="1"/>
            <a:r>
              <a:rPr lang="en-US" altLang="zh-CN" dirty="0"/>
              <a:t>Train classical models: Random Forest, </a:t>
            </a:r>
            <a:r>
              <a:rPr lang="en-US" altLang="zh-CN" dirty="0" err="1"/>
              <a:t>XGBoost</a:t>
            </a:r>
            <a:endParaRPr lang="en-US" altLang="zh-CN" dirty="0"/>
          </a:p>
          <a:p>
            <a:pPr lvl="1"/>
            <a:r>
              <a:rPr lang="en-US" altLang="zh-CN" dirty="0"/>
              <a:t>Pros: simple, fast; Cons: limited cross‑modal structure</a:t>
            </a:r>
          </a:p>
          <a:p>
            <a:r>
              <a:rPr lang="en-US" altLang="zh-CN" dirty="0"/>
              <a:t>(2)Mid-Level Fusion Strategy</a:t>
            </a:r>
          </a:p>
          <a:p>
            <a:pPr lvl="1"/>
            <a:r>
              <a:rPr lang="en-US" altLang="zh-CN" dirty="0"/>
              <a:t>Separate encoders, then concatenate embeddings</a:t>
            </a:r>
          </a:p>
          <a:p>
            <a:pPr lvl="2"/>
            <a:r>
              <a:rPr lang="en-US" altLang="zh-CN" dirty="0"/>
              <a:t>Magnetics: LSTM or 1D‑CNN (temporal)</a:t>
            </a:r>
          </a:p>
          <a:p>
            <a:pPr lvl="2"/>
            <a:r>
              <a:rPr lang="en-US" altLang="zh-CN" dirty="0"/>
              <a:t>ECEI: 2D‑CNN (radial–poloidal) + temporal attention</a:t>
            </a:r>
          </a:p>
          <a:p>
            <a:pPr lvl="2"/>
            <a:r>
              <a:rPr lang="en-US" altLang="zh-CN" dirty="0"/>
              <a:t>Reflectometry: spectral CNN on echo‑phase spectrum</a:t>
            </a:r>
          </a:p>
          <a:p>
            <a:pPr lvl="1"/>
            <a:r>
              <a:rPr lang="en-US" altLang="zh-CN" dirty="0"/>
              <a:t>Pros: captures modality‑specific patterns; flexible downstream head</a:t>
            </a:r>
          </a:p>
          <a:p>
            <a:r>
              <a:rPr lang="en-US" altLang="zh-CN" dirty="0"/>
              <a:t>(3)Late Fusion Strategy</a:t>
            </a:r>
          </a:p>
          <a:p>
            <a:pPr lvl="1"/>
            <a:r>
              <a:rPr lang="en-US" altLang="zh-CN" dirty="0"/>
              <a:t>Independent classifiers/regressors with voting or weighted averaging</a:t>
            </a:r>
          </a:p>
          <a:p>
            <a:pPr lvl="1"/>
            <a:r>
              <a:rPr lang="en-US" altLang="zh-CN" dirty="0"/>
              <a:t>Robust to temporary diagnostic dropouts or missing channels</a:t>
            </a:r>
          </a:p>
          <a:p>
            <a:r>
              <a:rPr lang="en-US" altLang="zh-CN" dirty="0"/>
              <a:t>(4)Hybrid Physics Priors (Loss-Level Constraints) Strategy</a:t>
            </a:r>
          </a:p>
          <a:p>
            <a:pPr lvl="1"/>
            <a:r>
              <a:rPr lang="en-US" altLang="zh-CN" dirty="0"/>
              <a:t>Add physics term to loss to enforce smooth, MRE‑consistent growth of island width w(t)</a:t>
            </a:r>
          </a:p>
          <a:p>
            <a:pPr lvl="1"/>
            <a:r>
              <a:rPr lang="en-US" altLang="zh-CN" dirty="0"/>
              <a:t>Example total loss: </a:t>
            </a:r>
            <a:r>
              <a:rPr lang="en-US" altLang="zh-CN" dirty="0" err="1"/>
              <a:t>L</a:t>
            </a:r>
            <a:r>
              <a:rPr lang="en-US" altLang="zh-CN" baseline="-25000" dirty="0" err="1"/>
              <a:t>_total</a:t>
            </a:r>
            <a:r>
              <a:rPr lang="en-US" altLang="zh-CN" baseline="-25000" dirty="0"/>
              <a:t> </a:t>
            </a:r>
            <a:r>
              <a:rPr lang="en-US" altLang="zh-CN" dirty="0"/>
              <a:t>= </a:t>
            </a:r>
            <a:r>
              <a:rPr lang="en-US" altLang="zh-CN" dirty="0" err="1"/>
              <a:t>L</a:t>
            </a:r>
            <a:r>
              <a:rPr lang="en-US" altLang="zh-CN" baseline="-25000" dirty="0" err="1"/>
              <a:t>_task</a:t>
            </a:r>
            <a:r>
              <a:rPr lang="en-US" altLang="zh-CN" baseline="-25000" dirty="0"/>
              <a:t> </a:t>
            </a:r>
            <a:r>
              <a:rPr lang="en-US" altLang="zh-CN" dirty="0"/>
              <a:t>+ </a:t>
            </a:r>
            <a:r>
              <a:rPr lang="el-GR" altLang="zh-CN" dirty="0"/>
              <a:t>λ · Σ |Δ² </a:t>
            </a:r>
            <a:r>
              <a:rPr lang="en-US" altLang="zh-CN" dirty="0" err="1"/>
              <a:t>w</a:t>
            </a:r>
            <a:r>
              <a:rPr lang="en-US" altLang="zh-CN" baseline="-25000" dirty="0" err="1"/>
              <a:t>_pred</a:t>
            </a:r>
            <a:r>
              <a:rPr lang="en-US" altLang="zh-CN" dirty="0"/>
              <a:t>|</a:t>
            </a:r>
          </a:p>
          <a:p>
            <a:pPr lvl="2"/>
            <a:r>
              <a:rPr lang="el-GR" altLang="zh-CN" dirty="0"/>
              <a:t>Δ² </a:t>
            </a:r>
            <a:r>
              <a:rPr lang="en-US" altLang="zh-CN" dirty="0" err="1"/>
              <a:t>w</a:t>
            </a:r>
            <a:r>
              <a:rPr lang="en-US" altLang="zh-CN" baseline="-25000" dirty="0" err="1"/>
              <a:t>_pred</a:t>
            </a:r>
            <a:r>
              <a:rPr lang="en-US" altLang="zh-CN" dirty="0"/>
              <a:t>: second difference penalty (discrete curvature) to suppress abrupt jumps</a:t>
            </a:r>
          </a:p>
          <a:p>
            <a:pPr>
              <a:buNone/>
            </a:pPr>
            <a:br>
              <a:rPr lang="zh-CN" altLang="en-US" dirty="0"/>
            </a:br>
            <a:endParaRPr lang="zh-CN" altLang="en-US" dirty="0"/>
          </a:p>
        </p:txBody>
      </p:sp>
      <p:grpSp>
        <p:nvGrpSpPr>
          <p:cNvPr id="2" name="组合 1">
            <a:extLst>
              <a:ext uri="{FF2B5EF4-FFF2-40B4-BE49-F238E27FC236}">
                <a16:creationId xmlns:a16="http://schemas.microsoft.com/office/drawing/2014/main" id="{6E758E7D-809A-8418-D5A2-DAE3BE31D5D9}"/>
              </a:ext>
            </a:extLst>
          </p:cNvPr>
          <p:cNvGrpSpPr/>
          <p:nvPr/>
        </p:nvGrpSpPr>
        <p:grpSpPr>
          <a:xfrm>
            <a:off x="3016157" y="906686"/>
            <a:ext cx="5377106" cy="1014616"/>
            <a:chOff x="418012" y="1482109"/>
            <a:chExt cx="5377106" cy="1014616"/>
          </a:xfrm>
        </p:grpSpPr>
        <p:sp>
          <p:nvSpPr>
            <p:cNvPr id="5" name="矩形 4">
              <a:extLst>
                <a:ext uri="{FF2B5EF4-FFF2-40B4-BE49-F238E27FC236}">
                  <a16:creationId xmlns:a16="http://schemas.microsoft.com/office/drawing/2014/main" id="{30DC6117-7C59-9EAD-7DAB-00A2945EB7A7}"/>
                </a:ext>
              </a:extLst>
            </p:cNvPr>
            <p:cNvSpPr/>
            <p:nvPr/>
          </p:nvSpPr>
          <p:spPr>
            <a:xfrm>
              <a:off x="418012" y="1497874"/>
              <a:ext cx="5377106"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E445D9B4-7A9B-05DF-25F4-460D43C97CA5}"/>
                </a:ext>
              </a:extLst>
            </p:cNvPr>
            <p:cNvSpPr txBox="1"/>
            <p:nvPr/>
          </p:nvSpPr>
          <p:spPr>
            <a:xfrm>
              <a:off x="2120961" y="1482109"/>
              <a:ext cx="2908663" cy="369332"/>
            </a:xfrm>
            <a:prstGeom prst="rect">
              <a:avLst/>
            </a:prstGeom>
            <a:noFill/>
          </p:spPr>
          <p:txBody>
            <a:bodyPr wrap="square" rtlCol="0">
              <a:spAutoFit/>
            </a:bodyPr>
            <a:lstStyle/>
            <a:p>
              <a:r>
                <a:rPr lang="en-US" altLang="zh-CN" dirty="0"/>
                <a:t>Fusion and labeling</a:t>
              </a:r>
              <a:endParaRPr lang="zh-CN" altLang="en-US" dirty="0"/>
            </a:p>
          </p:txBody>
        </p:sp>
        <p:sp>
          <p:nvSpPr>
            <p:cNvPr id="7" name="矩形 6">
              <a:extLst>
                <a:ext uri="{FF2B5EF4-FFF2-40B4-BE49-F238E27FC236}">
                  <a16:creationId xmlns:a16="http://schemas.microsoft.com/office/drawing/2014/main" id="{DBA9FCBF-54D4-01BF-9321-4B5CBFE19350}"/>
                </a:ext>
              </a:extLst>
            </p:cNvPr>
            <p:cNvSpPr/>
            <p:nvPr/>
          </p:nvSpPr>
          <p:spPr>
            <a:xfrm>
              <a:off x="527729" y="1794859"/>
              <a:ext cx="1436914" cy="618308"/>
            </a:xfrm>
            <a:prstGeom prst="rect">
              <a:avLst/>
            </a:prstGeom>
            <a:solidFill>
              <a:srgbClr val="FF7C80"/>
            </a:solidFill>
          </p:spPr>
          <p:style>
            <a:lnRef idx="2">
              <a:schemeClr val="accent1">
                <a:shade val="15000"/>
              </a:schemeClr>
            </a:lnRef>
            <a:fillRef idx="1002">
              <a:schemeClr val="lt2"/>
            </a:fillRef>
            <a:effectRef idx="0">
              <a:schemeClr val="accent1"/>
            </a:effectRef>
            <a:fontRef idx="minor">
              <a:schemeClr val="lt1"/>
            </a:fontRef>
          </p:style>
          <p:txBody>
            <a:bodyPr rtlCol="0" anchor="ctr"/>
            <a:lstStyle/>
            <a:p>
              <a:pPr algn="ctr"/>
              <a:r>
                <a:rPr lang="en-US" altLang="zh-CN" sz="1200" dirty="0" err="1"/>
                <a:t>Early_mid</a:t>
              </a:r>
              <a:r>
                <a:rPr lang="en-US" altLang="zh-CN" sz="1200" dirty="0"/>
                <a:t>-level _late fusion_ hybrid physics priors</a:t>
              </a:r>
              <a:endParaRPr lang="zh-CN" altLang="en-US" sz="1200" dirty="0"/>
            </a:p>
          </p:txBody>
        </p:sp>
        <p:sp>
          <p:nvSpPr>
            <p:cNvPr id="8" name="矩形 7">
              <a:extLst>
                <a:ext uri="{FF2B5EF4-FFF2-40B4-BE49-F238E27FC236}">
                  <a16:creationId xmlns:a16="http://schemas.microsoft.com/office/drawing/2014/main" id="{5344CDDE-3CCC-E4FB-65D9-249484C6817F}"/>
                </a:ext>
              </a:extLst>
            </p:cNvPr>
            <p:cNvSpPr/>
            <p:nvPr/>
          </p:nvSpPr>
          <p:spPr>
            <a:xfrm>
              <a:off x="2315606" y="1785155"/>
              <a:ext cx="1436914" cy="618308"/>
            </a:xfrm>
            <a:prstGeom prst="rect">
              <a:avLst/>
            </a:prstGeom>
            <a:solidFill>
              <a:srgbClr val="FFCC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a:solidFill>
                    <a:schemeClr val="tx1"/>
                  </a:solidFill>
                </a:rPr>
                <a:t>multimodal early/mid/late fusion strategies</a:t>
              </a:r>
            </a:p>
          </p:txBody>
        </p:sp>
        <p:sp>
          <p:nvSpPr>
            <p:cNvPr id="9" name="矩形 8">
              <a:extLst>
                <a:ext uri="{FF2B5EF4-FFF2-40B4-BE49-F238E27FC236}">
                  <a16:creationId xmlns:a16="http://schemas.microsoft.com/office/drawing/2014/main" id="{A20A0F0E-2948-3ADE-6890-F9E3B1EB260A}"/>
                </a:ext>
              </a:extLst>
            </p:cNvPr>
            <p:cNvSpPr/>
            <p:nvPr/>
          </p:nvSpPr>
          <p:spPr>
            <a:xfrm>
              <a:off x="4156596" y="1786151"/>
              <a:ext cx="1436914" cy="618308"/>
            </a:xfrm>
            <a:prstGeom prst="rect">
              <a:avLst/>
            </a:prstGeom>
            <a:solidFill>
              <a:srgbClr val="336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stage </a:t>
              </a:r>
              <a:r>
                <a:rPr lang="en-US" altLang="zh-CN" sz="1200" dirty="0" err="1"/>
                <a:t>labels_regression</a:t>
              </a:r>
              <a:r>
                <a:rPr lang="en-US" altLang="zh-CN" sz="1200" dirty="0"/>
                <a:t> targets</a:t>
              </a:r>
              <a:endParaRPr lang="zh-CN" altLang="en-US" sz="1200" dirty="0"/>
            </a:p>
          </p:txBody>
        </p:sp>
      </p:grpSp>
    </p:spTree>
    <p:extLst>
      <p:ext uri="{BB962C8B-B14F-4D97-AF65-F5344CB8AC3E}">
        <p14:creationId xmlns:p14="http://schemas.microsoft.com/office/powerpoint/2010/main" val="2084425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A63D9-7366-01D4-D4CB-7D9286ECB43B}"/>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4FC2827B-71B9-B503-E0ED-2F5D461C35B0}"/>
              </a:ext>
            </a:extLst>
          </p:cNvPr>
          <p:cNvSpPr>
            <a:spLocks noGrp="1"/>
          </p:cNvSpPr>
          <p:nvPr>
            <p:ph type="title"/>
          </p:nvPr>
        </p:nvSpPr>
        <p:spPr/>
        <p:txBody>
          <a:bodyPr>
            <a:noAutofit/>
          </a:bodyPr>
          <a:lstStyle/>
          <a:p>
            <a:r>
              <a:rPr lang="en-US" altLang="zh-CN" sz="3600" b="0" dirty="0"/>
              <a:t>Rule-Based Pseudo flow for Island Stage Classification</a:t>
            </a:r>
            <a:endParaRPr lang="zh-CN" altLang="en-US" sz="3600" dirty="0"/>
          </a:p>
        </p:txBody>
      </p:sp>
      <p:sp>
        <p:nvSpPr>
          <p:cNvPr id="3" name="文本框 2">
            <a:extLst>
              <a:ext uri="{FF2B5EF4-FFF2-40B4-BE49-F238E27FC236}">
                <a16:creationId xmlns:a16="http://schemas.microsoft.com/office/drawing/2014/main" id="{6B93A32E-D63A-9D8A-96EE-045C13863067}"/>
              </a:ext>
            </a:extLst>
          </p:cNvPr>
          <p:cNvSpPr txBox="1"/>
          <p:nvPr/>
        </p:nvSpPr>
        <p:spPr>
          <a:xfrm>
            <a:off x="385305" y="1842222"/>
            <a:ext cx="11257648" cy="4613058"/>
          </a:xfrm>
          <a:prstGeom prst="rect">
            <a:avLst/>
          </a:prstGeom>
          <a:noFill/>
        </p:spPr>
        <p:txBody>
          <a:bodyPr wrap="square">
            <a:spAutoFit/>
          </a:bodyPr>
          <a:lstStyle/>
          <a:p>
            <a:pPr>
              <a:lnSpc>
                <a:spcPct val="150000"/>
              </a:lnSpc>
            </a:pPr>
            <a:r>
              <a:rPr lang="en-US" altLang="zh-CN" dirty="0"/>
              <a:t>Step 1: Compute </a:t>
            </a:r>
            <a:r>
              <a:rPr lang="en-US" altLang="zh-CN" dirty="0" err="1"/>
              <a:t>A</a:t>
            </a:r>
            <a:r>
              <a:rPr lang="en-US" altLang="zh-CN" baseline="-25000" dirty="0" err="1"/>
              <a:t>_mn</a:t>
            </a:r>
            <a:r>
              <a:rPr lang="en-US" altLang="zh-CN" dirty="0"/>
              <a:t>(t). If </a:t>
            </a:r>
            <a:r>
              <a:rPr lang="en-US" altLang="zh-CN" dirty="0" err="1"/>
              <a:t>A</a:t>
            </a:r>
            <a:r>
              <a:rPr lang="en-US" altLang="zh-CN" baseline="-25000" dirty="0" err="1"/>
              <a:t>_mn</a:t>
            </a:r>
            <a:r>
              <a:rPr lang="en-US" altLang="zh-CN" baseline="-25000" dirty="0"/>
              <a:t> </a:t>
            </a:r>
            <a:r>
              <a:rPr lang="en-US" altLang="zh-CN" dirty="0"/>
              <a:t>&lt; </a:t>
            </a:r>
            <a:r>
              <a:rPr lang="en-US" altLang="zh-CN" dirty="0" err="1"/>
              <a:t>A</a:t>
            </a:r>
            <a:r>
              <a:rPr lang="en-US" altLang="zh-CN" baseline="-25000" dirty="0" err="1"/>
              <a:t>_noise</a:t>
            </a:r>
            <a:r>
              <a:rPr lang="en-US" altLang="zh-CN" baseline="-25000" dirty="0"/>
              <a:t> </a:t>
            </a:r>
            <a:r>
              <a:rPr lang="en-US" altLang="zh-CN" dirty="0"/>
              <a:t>→ Class 0 (No island).</a:t>
            </a:r>
          </a:p>
          <a:p>
            <a:pPr>
              <a:lnSpc>
                <a:spcPct val="150000"/>
              </a:lnSpc>
            </a:pPr>
            <a:r>
              <a:rPr lang="en-US" altLang="zh-CN" dirty="0"/>
              <a:t>Step 2: Else compute </a:t>
            </a:r>
            <a:r>
              <a:rPr lang="en-US" altLang="zh-CN" dirty="0" err="1"/>
              <a:t>w</a:t>
            </a:r>
            <a:r>
              <a:rPr lang="en-US" altLang="zh-CN" baseline="-25000" dirty="0" err="1"/>
              <a:t>_ECE</a:t>
            </a:r>
            <a:r>
              <a:rPr lang="en-US" altLang="zh-CN" baseline="-25000" dirty="0"/>
              <a:t> </a:t>
            </a:r>
            <a:r>
              <a:rPr lang="en-US" altLang="zh-CN" dirty="0"/>
              <a:t>and </a:t>
            </a:r>
            <a:r>
              <a:rPr lang="en-US" altLang="zh-CN" dirty="0" err="1"/>
              <a:t>F</a:t>
            </a:r>
            <a:r>
              <a:rPr lang="en-US" altLang="zh-CN" baseline="-25000" dirty="0" err="1"/>
              <a:t>_flat</a:t>
            </a:r>
            <a:r>
              <a:rPr lang="en-US" altLang="zh-CN" dirty="0"/>
              <a:t>. If </a:t>
            </a:r>
            <a:r>
              <a:rPr lang="en-US" altLang="zh-CN" dirty="0" err="1"/>
              <a:t>w</a:t>
            </a:r>
            <a:r>
              <a:rPr lang="en-US" altLang="zh-CN" baseline="-25000" dirty="0" err="1"/>
              <a:t>_ECE</a:t>
            </a:r>
            <a:r>
              <a:rPr lang="en-US" altLang="zh-CN" baseline="-25000" dirty="0"/>
              <a:t> </a:t>
            </a:r>
            <a:r>
              <a:rPr lang="en-US" altLang="zh-CN" dirty="0"/>
              <a:t>&lt; 0.5·w</a:t>
            </a:r>
            <a:r>
              <a:rPr lang="en-US" altLang="zh-CN" baseline="-25000" dirty="0"/>
              <a:t>_crit </a:t>
            </a:r>
            <a:r>
              <a:rPr lang="en-US" altLang="zh-CN" dirty="0"/>
              <a:t>and </a:t>
            </a:r>
            <a:r>
              <a:rPr lang="en-US" altLang="zh-CN" dirty="0" err="1"/>
              <a:t>F</a:t>
            </a:r>
            <a:r>
              <a:rPr lang="en-US" altLang="zh-CN" baseline="-25000" dirty="0" err="1"/>
              <a:t>_flat</a:t>
            </a:r>
            <a:r>
              <a:rPr lang="en-US" altLang="zh-CN" baseline="-25000" dirty="0"/>
              <a:t> </a:t>
            </a:r>
            <a:r>
              <a:rPr lang="en-US" altLang="zh-CN" dirty="0"/>
              <a:t>shows an upward trend → Class 1 (Seeding).</a:t>
            </a:r>
          </a:p>
          <a:p>
            <a:pPr>
              <a:lnSpc>
                <a:spcPct val="150000"/>
              </a:lnSpc>
            </a:pPr>
            <a:r>
              <a:rPr lang="en-US" altLang="zh-CN" dirty="0"/>
              <a:t>Step 3: If 0.5·w</a:t>
            </a:r>
            <a:r>
              <a:rPr lang="en-US" altLang="zh-CN" baseline="-25000" dirty="0"/>
              <a:t>_crit</a:t>
            </a:r>
            <a:r>
              <a:rPr lang="en-US" altLang="zh-CN" dirty="0"/>
              <a:t> ≤ </a:t>
            </a:r>
            <a:r>
              <a:rPr lang="en-US" altLang="zh-CN" dirty="0" err="1"/>
              <a:t>w</a:t>
            </a:r>
            <a:r>
              <a:rPr lang="en-US" altLang="zh-CN" baseline="-25000" dirty="0" err="1"/>
              <a:t>_ECE</a:t>
            </a:r>
            <a:r>
              <a:rPr lang="en-US" altLang="zh-CN" baseline="-25000" dirty="0"/>
              <a:t> </a:t>
            </a:r>
            <a:r>
              <a:rPr lang="en-US" altLang="zh-CN" dirty="0"/>
              <a:t>&lt; </a:t>
            </a:r>
            <a:r>
              <a:rPr lang="en-US" altLang="zh-CN" dirty="0" err="1"/>
              <a:t>w</a:t>
            </a:r>
            <a:r>
              <a:rPr lang="en-US" altLang="zh-CN" baseline="-25000" dirty="0" err="1"/>
              <a:t>_act_limit</a:t>
            </a:r>
            <a:r>
              <a:rPr lang="en-US" altLang="zh-CN" baseline="-25000" dirty="0"/>
              <a:t> </a:t>
            </a:r>
            <a:r>
              <a:rPr lang="en-US" altLang="zh-CN" dirty="0"/>
              <a:t>(e.g., 0.8·w</a:t>
            </a:r>
            <a:r>
              <a:rPr lang="en-US" altLang="zh-CN" baseline="-25000" dirty="0"/>
              <a:t>_crit</a:t>
            </a:r>
            <a:r>
              <a:rPr lang="en-US" altLang="zh-CN" dirty="0"/>
              <a:t>) and </a:t>
            </a:r>
            <a:r>
              <a:rPr lang="el-GR" altLang="zh-CN" dirty="0"/>
              <a:t>ω &gt; ω</a:t>
            </a:r>
            <a:r>
              <a:rPr lang="el-GR" altLang="zh-CN" baseline="-25000" dirty="0"/>
              <a:t>_</a:t>
            </a:r>
            <a:r>
              <a:rPr lang="en-US" altLang="zh-CN" baseline="-25000" dirty="0"/>
              <a:t>lock </a:t>
            </a:r>
            <a:r>
              <a:rPr lang="en-US" altLang="zh-CN" dirty="0"/>
              <a:t>→ Class 2 (Intervenable).</a:t>
            </a:r>
          </a:p>
          <a:p>
            <a:pPr>
              <a:lnSpc>
                <a:spcPct val="150000"/>
              </a:lnSpc>
            </a:pPr>
            <a:r>
              <a:rPr lang="en-US" altLang="zh-CN" dirty="0"/>
              <a:t>Step 4: If </a:t>
            </a:r>
            <a:r>
              <a:rPr lang="en-US" altLang="zh-CN" dirty="0" err="1"/>
              <a:t>w</a:t>
            </a:r>
            <a:r>
              <a:rPr lang="en-US" altLang="zh-CN" baseline="-25000" dirty="0" err="1"/>
              <a:t>_ECE</a:t>
            </a:r>
            <a:r>
              <a:rPr lang="en-US" altLang="zh-CN" baseline="-25000" dirty="0"/>
              <a:t> </a:t>
            </a:r>
            <a:r>
              <a:rPr lang="en-US" altLang="zh-CN" dirty="0"/>
              <a:t>≥ </a:t>
            </a:r>
            <a:r>
              <a:rPr lang="en-US" altLang="zh-CN" dirty="0" err="1"/>
              <a:t>w</a:t>
            </a:r>
            <a:r>
              <a:rPr lang="en-US" altLang="zh-CN" baseline="-25000" dirty="0" err="1"/>
              <a:t>_act_limit</a:t>
            </a:r>
            <a:r>
              <a:rPr lang="en-US" altLang="zh-CN" baseline="-25000" dirty="0"/>
              <a:t> </a:t>
            </a:r>
            <a:r>
              <a:rPr lang="en-US" altLang="zh-CN" dirty="0"/>
              <a:t>or </a:t>
            </a:r>
            <a:r>
              <a:rPr lang="el-GR" altLang="zh-CN" dirty="0"/>
              <a:t>ω ≤ ω</a:t>
            </a:r>
            <a:r>
              <a:rPr lang="el-GR" altLang="zh-CN" baseline="-25000" dirty="0"/>
              <a:t>_</a:t>
            </a:r>
            <a:r>
              <a:rPr lang="en-US" altLang="zh-CN" baseline="-25000" dirty="0"/>
              <a:t>lock </a:t>
            </a:r>
            <a:r>
              <a:rPr lang="en-US" altLang="zh-CN" dirty="0"/>
              <a:t>→ Class 3 (Late / near locking).</a:t>
            </a:r>
          </a:p>
          <a:p>
            <a:pPr>
              <a:lnSpc>
                <a:spcPct val="150000"/>
              </a:lnSpc>
            </a:pPr>
            <a:r>
              <a:rPr lang="en-US" altLang="zh-CN" dirty="0"/>
              <a:t>Critical width (source):</a:t>
            </a:r>
          </a:p>
          <a:p>
            <a:pPr lvl="1">
              <a:lnSpc>
                <a:spcPct val="150000"/>
              </a:lnSpc>
            </a:pPr>
            <a:r>
              <a:rPr lang="en-US" altLang="zh-CN" dirty="0"/>
              <a:t>From simplified MRE: </a:t>
            </a:r>
            <a:r>
              <a:rPr lang="en-US" altLang="zh-CN" dirty="0" err="1"/>
              <a:t>w</a:t>
            </a:r>
            <a:r>
              <a:rPr lang="en-US" altLang="zh-CN" baseline="-25000" dirty="0" err="1"/>
              <a:t>_crit</a:t>
            </a:r>
            <a:r>
              <a:rPr lang="en-US" altLang="zh-CN" baseline="-25000" dirty="0"/>
              <a:t> </a:t>
            </a:r>
            <a:r>
              <a:rPr lang="en-US" altLang="zh-CN" dirty="0"/>
              <a:t>≈ sqrt((</a:t>
            </a:r>
            <a:r>
              <a:rPr lang="el-GR" altLang="zh-CN" dirty="0"/>
              <a:t>χ</a:t>
            </a:r>
            <a:r>
              <a:rPr lang="el-GR" altLang="zh-CN" baseline="-25000" dirty="0"/>
              <a:t>_⊥ </a:t>
            </a:r>
            <a:r>
              <a:rPr lang="el-GR" altLang="zh-CN" dirty="0"/>
              <a:t>· </a:t>
            </a:r>
            <a:r>
              <a:rPr lang="en-US" altLang="zh-CN" dirty="0" err="1"/>
              <a:t>L</a:t>
            </a:r>
            <a:r>
              <a:rPr lang="en-US" altLang="zh-CN" baseline="-25000" dirty="0" err="1"/>
              <a:t>_q</a:t>
            </a:r>
            <a:r>
              <a:rPr lang="en-US" altLang="zh-CN" dirty="0"/>
              <a:t>) / (</a:t>
            </a:r>
            <a:r>
              <a:rPr lang="el-GR" altLang="zh-CN" dirty="0"/>
              <a:t>ε · β</a:t>
            </a:r>
            <a:r>
              <a:rPr lang="el-GR" altLang="zh-CN" baseline="-25000" dirty="0"/>
              <a:t>_</a:t>
            </a:r>
            <a:r>
              <a:rPr lang="en-US" altLang="zh-CN" baseline="-25000" dirty="0"/>
              <a:t>p′</a:t>
            </a:r>
            <a:r>
              <a:rPr lang="en-US" altLang="zh-CN" dirty="0"/>
              <a:t> · </a:t>
            </a:r>
            <a:r>
              <a:rPr lang="en-US" altLang="zh-CN" dirty="0" err="1"/>
              <a:t>C</a:t>
            </a:r>
            <a:r>
              <a:rPr lang="en-US" altLang="zh-CN" baseline="-25000" dirty="0" err="1"/>
              <a:t>_bs</a:t>
            </a:r>
            <a:r>
              <a:rPr lang="en-US" altLang="zh-CN" dirty="0"/>
              <a:t>)).</a:t>
            </a:r>
          </a:p>
          <a:p>
            <a:pPr lvl="1">
              <a:lnSpc>
                <a:spcPct val="150000"/>
              </a:lnSpc>
            </a:pPr>
            <a:r>
              <a:rPr lang="en-US" altLang="zh-CN" dirty="0"/>
              <a:t>In practice: use device-calibrated constant.</a:t>
            </a:r>
          </a:p>
          <a:p>
            <a:pPr>
              <a:lnSpc>
                <a:spcPct val="150000"/>
              </a:lnSpc>
            </a:pPr>
            <a:r>
              <a:rPr lang="en-US" altLang="zh-CN" dirty="0"/>
              <a:t>Anomaly-Detection Assist:</a:t>
            </a:r>
          </a:p>
          <a:p>
            <a:pPr lvl="1">
              <a:lnSpc>
                <a:spcPct val="150000"/>
              </a:lnSpc>
            </a:pPr>
            <a:r>
              <a:rPr lang="en-US" altLang="zh-CN" dirty="0"/>
              <a:t>Train an autoencoder on no-island history.</a:t>
            </a:r>
          </a:p>
          <a:p>
            <a:pPr lvl="1">
              <a:lnSpc>
                <a:spcPct val="150000"/>
              </a:lnSpc>
            </a:pPr>
            <a:r>
              <a:rPr lang="en-US" altLang="zh-CN" dirty="0"/>
              <a:t>If reconstruction error &gt; threshold → flag “candidate seed,” then apply the above rule-based classification to reduce false positives.</a:t>
            </a:r>
          </a:p>
        </p:txBody>
      </p:sp>
      <p:grpSp>
        <p:nvGrpSpPr>
          <p:cNvPr id="2" name="组合 1">
            <a:extLst>
              <a:ext uri="{FF2B5EF4-FFF2-40B4-BE49-F238E27FC236}">
                <a16:creationId xmlns:a16="http://schemas.microsoft.com/office/drawing/2014/main" id="{2A7BC8A3-7E84-3D7B-7C5D-0FF42FEFCF02}"/>
              </a:ext>
            </a:extLst>
          </p:cNvPr>
          <p:cNvGrpSpPr/>
          <p:nvPr/>
        </p:nvGrpSpPr>
        <p:grpSpPr>
          <a:xfrm>
            <a:off x="1186954" y="884255"/>
            <a:ext cx="8951133" cy="1025798"/>
            <a:chOff x="418011" y="1470927"/>
            <a:chExt cx="8951133" cy="1025798"/>
          </a:xfrm>
        </p:grpSpPr>
        <p:sp>
          <p:nvSpPr>
            <p:cNvPr id="5" name="矩形 4">
              <a:extLst>
                <a:ext uri="{FF2B5EF4-FFF2-40B4-BE49-F238E27FC236}">
                  <a16:creationId xmlns:a16="http://schemas.microsoft.com/office/drawing/2014/main" id="{D36DC7F7-5808-F15E-9762-02054498CBE2}"/>
                </a:ext>
              </a:extLst>
            </p:cNvPr>
            <p:cNvSpPr/>
            <p:nvPr/>
          </p:nvSpPr>
          <p:spPr>
            <a:xfrm>
              <a:off x="418011" y="1497874"/>
              <a:ext cx="895113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9AACB5F2-6037-9561-8FBD-7FEC0AD9759B}"/>
                </a:ext>
              </a:extLst>
            </p:cNvPr>
            <p:cNvSpPr txBox="1"/>
            <p:nvPr/>
          </p:nvSpPr>
          <p:spPr>
            <a:xfrm>
              <a:off x="3718602" y="1470927"/>
              <a:ext cx="2908663" cy="369332"/>
            </a:xfrm>
            <a:prstGeom prst="rect">
              <a:avLst/>
            </a:prstGeom>
            <a:noFill/>
          </p:spPr>
          <p:txBody>
            <a:bodyPr wrap="square" rtlCol="0">
              <a:spAutoFit/>
            </a:bodyPr>
            <a:lstStyle/>
            <a:p>
              <a:r>
                <a:rPr lang="en-US" altLang="zh-CN" dirty="0"/>
                <a:t>Models and decisions</a:t>
              </a:r>
              <a:endParaRPr lang="zh-CN" altLang="en-US" dirty="0"/>
            </a:p>
          </p:txBody>
        </p:sp>
        <p:sp>
          <p:nvSpPr>
            <p:cNvPr id="7" name="矩形 6">
              <a:extLst>
                <a:ext uri="{FF2B5EF4-FFF2-40B4-BE49-F238E27FC236}">
                  <a16:creationId xmlns:a16="http://schemas.microsoft.com/office/drawing/2014/main" id="{1D035418-D76C-A0AF-7CF9-0CFDF0D509C4}"/>
                </a:ext>
              </a:extLst>
            </p:cNvPr>
            <p:cNvSpPr/>
            <p:nvPr/>
          </p:nvSpPr>
          <p:spPr>
            <a:xfrm>
              <a:off x="527729" y="1794859"/>
              <a:ext cx="1436914" cy="618308"/>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a:t>
              </a:r>
              <a:r>
                <a:rPr lang="en-US" altLang="zh-CN" sz="1200" dirty="0">
                  <a:solidFill>
                    <a:schemeClr val="tx1"/>
                  </a:solidFill>
                </a:rPr>
                <a:t>classification model rules</a:t>
              </a:r>
              <a:endParaRPr lang="zh-CN" altLang="en-US" sz="1200" dirty="0">
                <a:solidFill>
                  <a:schemeClr val="tx1"/>
                </a:solidFill>
              </a:endParaRPr>
            </a:p>
          </p:txBody>
        </p:sp>
        <p:sp>
          <p:nvSpPr>
            <p:cNvPr id="8" name="矩形 7">
              <a:extLst>
                <a:ext uri="{FF2B5EF4-FFF2-40B4-BE49-F238E27FC236}">
                  <a16:creationId xmlns:a16="http://schemas.microsoft.com/office/drawing/2014/main" id="{7432CDFC-72EB-AB90-6DEA-12795857B43B}"/>
                </a:ext>
              </a:extLst>
            </p:cNvPr>
            <p:cNvSpPr/>
            <p:nvPr/>
          </p:nvSpPr>
          <p:spPr>
            <a:xfrm>
              <a:off x="2315606" y="1785155"/>
              <a:ext cx="1436914" cy="618308"/>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a:solidFill>
                    <a:schemeClr val="tx1"/>
                  </a:solidFill>
                </a:rPr>
                <a:t>sequence regression models</a:t>
              </a:r>
            </a:p>
          </p:txBody>
        </p:sp>
        <p:sp>
          <p:nvSpPr>
            <p:cNvPr id="9" name="矩形 8">
              <a:extLst>
                <a:ext uri="{FF2B5EF4-FFF2-40B4-BE49-F238E27FC236}">
                  <a16:creationId xmlns:a16="http://schemas.microsoft.com/office/drawing/2014/main" id="{30EC3A5A-AB35-0CD4-D68A-120B06E357C2}"/>
                </a:ext>
              </a:extLst>
            </p:cNvPr>
            <p:cNvSpPr/>
            <p:nvPr/>
          </p:nvSpPr>
          <p:spPr>
            <a:xfrm>
              <a:off x="4156596" y="1786151"/>
              <a:ext cx="1436914" cy="618308"/>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a:t>
              </a:r>
              <a:r>
                <a:rPr lang="en-US" altLang="zh-CN" sz="1200" dirty="0">
                  <a:solidFill>
                    <a:schemeClr val="tx1"/>
                  </a:solidFill>
                </a:rPr>
                <a:t>physics-constrained alignment model</a:t>
              </a:r>
              <a:endParaRPr lang="zh-CN" altLang="en-US" sz="1200" dirty="0">
                <a:solidFill>
                  <a:schemeClr val="tx1"/>
                </a:solidFill>
              </a:endParaRPr>
            </a:p>
          </p:txBody>
        </p:sp>
        <p:sp>
          <p:nvSpPr>
            <p:cNvPr id="10" name="矩形 9">
              <a:extLst>
                <a:ext uri="{FF2B5EF4-FFF2-40B4-BE49-F238E27FC236}">
                  <a16:creationId xmlns:a16="http://schemas.microsoft.com/office/drawing/2014/main" id="{5628347B-316C-C75B-47AF-7D11F86DD99E}"/>
                </a:ext>
              </a:extLst>
            </p:cNvPr>
            <p:cNvSpPr/>
            <p:nvPr/>
          </p:nvSpPr>
          <p:spPr>
            <a:xfrm>
              <a:off x="6030684" y="1785155"/>
              <a:ext cx="1436914" cy="618308"/>
            </a:xfrm>
            <a:prstGeom prst="rect">
              <a:avLst/>
            </a:prstGeom>
            <a:solidFill>
              <a:srgbClr val="F3BE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 </a:t>
              </a:r>
              <a:r>
                <a:rPr lang="en-US" altLang="zh-CN" sz="1400" dirty="0">
                  <a:solidFill>
                    <a:schemeClr val="tx1"/>
                  </a:solidFill>
                </a:rPr>
                <a:t>control decisions</a:t>
              </a:r>
              <a:endParaRPr lang="zh-CN" altLang="en-US" sz="1400" dirty="0">
                <a:solidFill>
                  <a:schemeClr val="tx1"/>
                </a:solidFill>
              </a:endParaRPr>
            </a:p>
          </p:txBody>
        </p:sp>
        <p:sp>
          <p:nvSpPr>
            <p:cNvPr id="11" name="矩形 10">
              <a:extLst>
                <a:ext uri="{FF2B5EF4-FFF2-40B4-BE49-F238E27FC236}">
                  <a16:creationId xmlns:a16="http://schemas.microsoft.com/office/drawing/2014/main" id="{1D636742-F812-0DAB-9CA3-044CEC788149}"/>
                </a:ext>
              </a:extLst>
            </p:cNvPr>
            <p:cNvSpPr/>
            <p:nvPr/>
          </p:nvSpPr>
          <p:spPr>
            <a:xfrm>
              <a:off x="7828563" y="1785155"/>
              <a:ext cx="1436914" cy="618308"/>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RF </a:t>
              </a:r>
              <a:r>
                <a:rPr lang="en-US" altLang="zh-CN" sz="1100" dirty="0" err="1"/>
                <a:t>start_PF</a:t>
              </a:r>
              <a:r>
                <a:rPr lang="en-US" altLang="zh-CN" sz="1100" dirty="0"/>
                <a:t> current </a:t>
              </a:r>
              <a:r>
                <a:rPr lang="en-US" altLang="zh-CN" sz="1100" dirty="0" err="1"/>
                <a:t>adjustment_power</a:t>
              </a:r>
              <a:r>
                <a:rPr lang="en-US" altLang="zh-CN" sz="1100" dirty="0"/>
                <a:t> adjustment</a:t>
              </a:r>
              <a:endParaRPr lang="zh-CN" altLang="en-US" sz="1100" dirty="0"/>
            </a:p>
          </p:txBody>
        </p:sp>
      </p:grpSp>
    </p:spTree>
    <p:extLst>
      <p:ext uri="{BB962C8B-B14F-4D97-AF65-F5344CB8AC3E}">
        <p14:creationId xmlns:p14="http://schemas.microsoft.com/office/powerpoint/2010/main" val="1104861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23890F-BA6C-6868-6B91-98BF24037662}"/>
              </a:ext>
            </a:extLst>
          </p:cNvPr>
          <p:cNvSpPr>
            <a:spLocks noGrp="1"/>
          </p:cNvSpPr>
          <p:nvPr>
            <p:ph type="title"/>
          </p:nvPr>
        </p:nvSpPr>
        <p:spPr>
          <a:xfrm>
            <a:off x="67376" y="0"/>
            <a:ext cx="11924041" cy="936104"/>
          </a:xfrm>
        </p:spPr>
        <p:txBody>
          <a:bodyPr>
            <a:noAutofit/>
          </a:bodyPr>
          <a:lstStyle/>
          <a:p>
            <a:pPr algn="l"/>
            <a:r>
              <a:rPr lang="en-US" altLang="zh-CN" sz="2800" dirty="0"/>
              <a:t>Challenges for Prediction of NTM seed magnetic island trigger threshold </a:t>
            </a:r>
            <a:endParaRPr lang="zh-CN" altLang="en-US" sz="2800" dirty="0"/>
          </a:p>
        </p:txBody>
      </p:sp>
      <p:sp>
        <p:nvSpPr>
          <p:cNvPr id="5" name="文本框 4">
            <a:extLst>
              <a:ext uri="{FF2B5EF4-FFF2-40B4-BE49-F238E27FC236}">
                <a16:creationId xmlns:a16="http://schemas.microsoft.com/office/drawing/2014/main" id="{083E47C7-B17E-CB7F-7E3E-563BEA9DF25A}"/>
              </a:ext>
            </a:extLst>
          </p:cNvPr>
          <p:cNvSpPr txBox="1"/>
          <p:nvPr/>
        </p:nvSpPr>
        <p:spPr>
          <a:xfrm>
            <a:off x="346510" y="936104"/>
            <a:ext cx="10048773" cy="5509200"/>
          </a:xfrm>
          <a:prstGeom prst="rect">
            <a:avLst/>
          </a:prstGeom>
          <a:noFill/>
        </p:spPr>
        <p:txBody>
          <a:bodyPr wrap="square">
            <a:spAutoFit/>
          </a:bodyPr>
          <a:lstStyle/>
          <a:p>
            <a:pPr algn="l">
              <a:buFont typeface="Arial" panose="020B0604020202020204" pitchFamily="34" charset="0"/>
              <a:buChar char="•"/>
            </a:pPr>
            <a:r>
              <a:rPr lang="en-US" altLang="zh-CN" sz="1600" dirty="0"/>
              <a:t>Diagnostics and alignment</a:t>
            </a:r>
          </a:p>
          <a:p>
            <a:pPr marL="742950" lvl="1" indent="-285750" algn="l">
              <a:buFont typeface="Arial" panose="020B0604020202020204" pitchFamily="34" charset="0"/>
              <a:buChar char="•"/>
            </a:pPr>
            <a:r>
              <a:rPr lang="en-US" altLang="zh-CN" sz="1600" dirty="0"/>
              <a:t>Phase unwrap noise (magnetics); ECE/ECEI saturation and </a:t>
            </a:r>
            <a:r>
              <a:rPr lang="en-US" altLang="zh-CN" sz="1600" dirty="0" err="1"/>
              <a:t>FoV</a:t>
            </a:r>
            <a:r>
              <a:rPr lang="en-US" altLang="zh-CN" sz="1600" dirty="0"/>
              <a:t> gaps; reflectometry cutoff drift</a:t>
            </a:r>
          </a:p>
          <a:p>
            <a:pPr marL="742950" lvl="1" indent="-285750" algn="l">
              <a:buFont typeface="Arial" panose="020B0604020202020204" pitchFamily="34" charset="0"/>
              <a:buChar char="•"/>
            </a:pPr>
            <a:r>
              <a:rPr lang="en-US" altLang="zh-CN" sz="1600" dirty="0"/>
              <a:t>Time-axis sync, resampling, and latency mismatch; spatial registration (r → </a:t>
            </a:r>
            <a:r>
              <a:rPr lang="el-GR" altLang="zh-CN" sz="1600" dirty="0"/>
              <a:t>ρ, </a:t>
            </a:r>
            <a:r>
              <a:rPr lang="en-US" altLang="zh-CN" sz="1600" dirty="0"/>
              <a:t>resonant surface) errors</a:t>
            </a:r>
          </a:p>
          <a:p>
            <a:pPr algn="l">
              <a:buFont typeface="Arial" panose="020B0604020202020204" pitchFamily="34" charset="0"/>
              <a:buChar char="•"/>
            </a:pPr>
            <a:r>
              <a:rPr lang="en-US" altLang="zh-CN" sz="1600" dirty="0"/>
              <a:t>Data quality and labels</a:t>
            </a:r>
          </a:p>
          <a:p>
            <a:pPr marL="742950" lvl="1" indent="-285750" algn="l">
              <a:buFont typeface="Arial" panose="020B0604020202020204" pitchFamily="34" charset="0"/>
              <a:buChar char="•"/>
            </a:pPr>
            <a:r>
              <a:rPr lang="en-US" altLang="zh-CN" sz="1600" dirty="0"/>
              <a:t>Rare/ambiguous seeding events; inter-annotator variance; label leakage</a:t>
            </a:r>
          </a:p>
          <a:p>
            <a:pPr marL="742950" lvl="1" indent="-285750" algn="l">
              <a:buFont typeface="Arial" panose="020B0604020202020204" pitchFamily="34" charset="0"/>
              <a:buChar char="•"/>
            </a:pPr>
            <a:r>
              <a:rPr lang="en-US" altLang="zh-CN" sz="1600" dirty="0"/>
              <a:t>Inconsistent definitions of </a:t>
            </a:r>
            <a:r>
              <a:rPr lang="en-US" altLang="zh-CN" sz="1600" dirty="0" err="1"/>
              <a:t>w</a:t>
            </a:r>
            <a:r>
              <a:rPr lang="en-US" altLang="zh-CN" baseline="-25000" dirty="0" err="1"/>
              <a:t>_ECE</a:t>
            </a:r>
            <a:r>
              <a:rPr lang="en-US" altLang="zh-CN" sz="1600" dirty="0"/>
              <a:t>, </a:t>
            </a:r>
            <a:r>
              <a:rPr lang="en-US" altLang="zh-CN" sz="1600" dirty="0" err="1"/>
              <a:t>w</a:t>
            </a:r>
            <a:r>
              <a:rPr lang="en-US" altLang="zh-CN" baseline="-25000" dirty="0" err="1"/>
              <a:t>_crit</a:t>
            </a:r>
            <a:r>
              <a:rPr lang="en-US" altLang="zh-CN" sz="1600" dirty="0"/>
              <a:t>, </a:t>
            </a:r>
            <a:r>
              <a:rPr lang="en-US" altLang="zh-CN" sz="1600" dirty="0" err="1"/>
              <a:t>w</a:t>
            </a:r>
            <a:r>
              <a:rPr lang="en-US" altLang="zh-CN" baseline="-25000" dirty="0" err="1"/>
              <a:t>_act_limit</a:t>
            </a:r>
            <a:r>
              <a:rPr lang="en-US" altLang="zh-CN" sz="1600" dirty="0"/>
              <a:t>; severe class imbalance</a:t>
            </a:r>
          </a:p>
          <a:p>
            <a:pPr algn="l">
              <a:buFont typeface="Arial" panose="020B0604020202020204" pitchFamily="34" charset="0"/>
              <a:buChar char="•"/>
            </a:pPr>
            <a:r>
              <a:rPr lang="en-US" altLang="zh-CN" sz="1600" dirty="0"/>
              <a:t>Feature and estimator uncertainty</a:t>
            </a:r>
          </a:p>
          <a:p>
            <a:pPr marL="742950" lvl="1" indent="-285750" algn="l">
              <a:buFont typeface="Arial" panose="020B0604020202020204" pitchFamily="34" charset="0"/>
              <a:buChar char="•"/>
            </a:pPr>
            <a:r>
              <a:rPr lang="en-US" altLang="zh-CN" sz="1600" dirty="0"/>
              <a:t>Island width from ECE/ECEI/reflectometry sensitive to noise and geometry</a:t>
            </a:r>
          </a:p>
          <a:p>
            <a:pPr marL="742950" lvl="1" indent="-285750" algn="l">
              <a:buFont typeface="Arial" panose="020B0604020202020204" pitchFamily="34" charset="0"/>
              <a:buChar char="•"/>
            </a:pPr>
            <a:r>
              <a:rPr lang="en-US" altLang="zh-CN" sz="1600" dirty="0"/>
              <a:t>Flattening indices and local gradients unstable at low SNR; rotation near locking hard to measure</a:t>
            </a:r>
          </a:p>
          <a:p>
            <a:pPr algn="l">
              <a:buFont typeface="Arial" panose="020B0604020202020204" pitchFamily="34" charset="0"/>
              <a:buChar char="•"/>
            </a:pPr>
            <a:r>
              <a:rPr lang="en-US" altLang="zh-CN" sz="1600" dirty="0"/>
              <a:t>Physics-model uncertainty</a:t>
            </a:r>
          </a:p>
          <a:p>
            <a:pPr marL="742950" lvl="1" indent="-285750" algn="l">
              <a:buFont typeface="Arial" panose="020B0604020202020204" pitchFamily="34" charset="0"/>
              <a:buChar char="•"/>
            </a:pPr>
            <a:r>
              <a:rPr lang="en-US" altLang="zh-CN" sz="1600" dirty="0"/>
              <a:t>MRE parameters (</a:t>
            </a:r>
            <a:r>
              <a:rPr lang="el-GR" altLang="zh-CN" sz="1600" dirty="0"/>
              <a:t>χ</a:t>
            </a:r>
            <a:r>
              <a:rPr lang="el-GR" altLang="zh-CN" baseline="-25000" dirty="0"/>
              <a:t>⊥</a:t>
            </a:r>
            <a:r>
              <a:rPr lang="el-GR" altLang="zh-CN" sz="1600" dirty="0"/>
              <a:t>, </a:t>
            </a:r>
            <a:r>
              <a:rPr lang="en-US" altLang="zh-CN" sz="1600" dirty="0" err="1"/>
              <a:t>L</a:t>
            </a:r>
            <a:r>
              <a:rPr lang="en-US" altLang="zh-CN" baseline="-25000" dirty="0" err="1"/>
              <a:t>_q</a:t>
            </a:r>
            <a:r>
              <a:rPr lang="en-US" altLang="zh-CN" sz="1600" dirty="0"/>
              <a:t>, </a:t>
            </a:r>
            <a:r>
              <a:rPr lang="el-GR" altLang="zh-CN" sz="1600" dirty="0"/>
              <a:t>ε, β′</a:t>
            </a:r>
            <a:r>
              <a:rPr lang="el-GR" altLang="zh-CN" baseline="-25000" dirty="0"/>
              <a:t>_</a:t>
            </a:r>
            <a:r>
              <a:rPr lang="en-US" altLang="zh-CN" baseline="-25000" dirty="0"/>
              <a:t>p</a:t>
            </a:r>
            <a:r>
              <a:rPr lang="en-US" altLang="zh-CN" sz="1600" dirty="0"/>
              <a:t>, </a:t>
            </a:r>
            <a:r>
              <a:rPr lang="en-US" altLang="zh-CN" sz="1600" dirty="0" err="1"/>
              <a:t>C</a:t>
            </a:r>
            <a:r>
              <a:rPr lang="en-US" altLang="zh-CN" baseline="-25000" dirty="0" err="1"/>
              <a:t>_bs</a:t>
            </a:r>
            <a:r>
              <a:rPr lang="en-US" altLang="zh-CN" sz="1600" dirty="0"/>
              <a:t>) poorly calibrated and machine-dependent</a:t>
            </a:r>
          </a:p>
          <a:p>
            <a:pPr marL="742950" lvl="1" indent="-285750" algn="l">
              <a:buFont typeface="Arial" panose="020B0604020202020204" pitchFamily="34" charset="0"/>
              <a:buChar char="•"/>
            </a:pPr>
            <a:r>
              <a:rPr lang="en-US" altLang="zh-CN" sz="1600" dirty="0"/>
              <a:t>Equilibrium/q-profile reconstruction errors; scenario dependence (shape, </a:t>
            </a:r>
            <a:r>
              <a:rPr lang="el-GR" altLang="zh-CN" sz="1600" dirty="0"/>
              <a:t>β, </a:t>
            </a:r>
            <a:r>
              <a:rPr lang="en-US" altLang="zh-CN" sz="1600" dirty="0"/>
              <a:t>heating/torque)</a:t>
            </a:r>
          </a:p>
          <a:p>
            <a:pPr algn="l">
              <a:buFont typeface="Arial" panose="020B0604020202020204" pitchFamily="34" charset="0"/>
              <a:buChar char="•"/>
            </a:pPr>
            <a:r>
              <a:rPr lang="en-US" altLang="zh-CN" sz="1600" dirty="0"/>
              <a:t>Decision coupling and real-time constraints</a:t>
            </a:r>
          </a:p>
          <a:p>
            <a:pPr marL="742950" lvl="1" indent="-285750" algn="l">
              <a:buFont typeface="Arial" panose="020B0604020202020204" pitchFamily="34" charset="0"/>
              <a:buChar char="•"/>
            </a:pPr>
            <a:r>
              <a:rPr lang="en-US" altLang="zh-CN" sz="1600" dirty="0"/>
              <a:t>Steering and power change the very features used for prediction; misalignment </a:t>
            </a:r>
            <a:r>
              <a:rPr lang="el-GR" altLang="zh-CN" sz="1600" dirty="0"/>
              <a:t>Δρ </a:t>
            </a:r>
            <a:r>
              <a:rPr lang="en-US" altLang="zh-CN" sz="1600" dirty="0"/>
              <a:t>estimation error</a:t>
            </a:r>
          </a:p>
          <a:p>
            <a:pPr marL="742950" lvl="1" indent="-285750" algn="l">
              <a:buFont typeface="Arial" panose="020B0604020202020204" pitchFamily="34" charset="0"/>
              <a:buChar char="•"/>
            </a:pPr>
            <a:r>
              <a:rPr lang="en-US" altLang="zh-CN" sz="1600" dirty="0"/>
              <a:t>Control latency </a:t>
            </a:r>
            <a:r>
              <a:rPr lang="el-GR" altLang="zh-CN" sz="1600" dirty="0"/>
              <a:t>τ_</a:t>
            </a:r>
            <a:r>
              <a:rPr lang="en-US" altLang="zh-CN" sz="1600" dirty="0"/>
              <a:t>sys and inference budget; missing channels at runtime</a:t>
            </a:r>
          </a:p>
          <a:p>
            <a:pPr algn="l">
              <a:buFont typeface="Arial" panose="020B0604020202020204" pitchFamily="34" charset="0"/>
              <a:buChar char="•"/>
            </a:pPr>
            <a:r>
              <a:rPr lang="en-US" altLang="zh-CN" sz="1600" dirty="0"/>
              <a:t>Distribution shift and generalization</a:t>
            </a:r>
          </a:p>
          <a:p>
            <a:pPr marL="742950" lvl="1" indent="-285750" algn="l">
              <a:buFont typeface="Arial" panose="020B0604020202020204" pitchFamily="34" charset="0"/>
              <a:buChar char="•"/>
            </a:pPr>
            <a:r>
              <a:rPr lang="en-US" altLang="zh-CN" sz="1600" dirty="0"/>
              <a:t>Cross-shot/cross-campaign drift; hardware upgrades; ramp-up vs flat-top regimes</a:t>
            </a:r>
          </a:p>
          <a:p>
            <a:pPr algn="l">
              <a:buFont typeface="Arial" panose="020B0604020202020204" pitchFamily="34" charset="0"/>
              <a:buChar char="•"/>
            </a:pPr>
            <a:r>
              <a:rPr lang="en-US" altLang="zh-CN" sz="1600" dirty="0"/>
              <a:t>Evaluation and risk</a:t>
            </a:r>
          </a:p>
          <a:p>
            <a:pPr marL="742950" lvl="1" indent="-285750" algn="l">
              <a:buFont typeface="Arial" panose="020B0604020202020204" pitchFamily="34" charset="0"/>
              <a:buChar char="•"/>
            </a:pPr>
            <a:r>
              <a:rPr lang="en-US" altLang="zh-CN" sz="1600" dirty="0"/>
              <a:t>Need time-to-event metrics (TTE MAE), early-warning PR curves, cost-sensitive errors</a:t>
            </a:r>
          </a:p>
          <a:p>
            <a:pPr marL="742950" lvl="1" indent="-285750" algn="l">
              <a:buFont typeface="Arial" panose="020B0604020202020204" pitchFamily="34" charset="0"/>
              <a:buChar char="•"/>
            </a:pPr>
            <a:r>
              <a:rPr lang="en-US" altLang="zh-CN" sz="1600" dirty="0"/>
              <a:t>Calibrated probabilities (UQ) to manage high FN cost; robust thresholds</a:t>
            </a:r>
          </a:p>
          <a:p>
            <a:pPr algn="l">
              <a:buFont typeface="Arial" panose="020B0604020202020204" pitchFamily="34" charset="0"/>
              <a:buChar char="•"/>
            </a:pPr>
            <a:r>
              <a:rPr lang="en-US" altLang="zh-CN" sz="1600" dirty="0"/>
              <a:t>Operationalization</a:t>
            </a:r>
          </a:p>
          <a:p>
            <a:pPr marL="742950" lvl="1" indent="-285750" algn="l">
              <a:buFont typeface="Arial" panose="020B0604020202020204" pitchFamily="34" charset="0"/>
              <a:buChar char="•"/>
            </a:pPr>
            <a:r>
              <a:rPr lang="en-US" altLang="zh-CN" sz="1600" dirty="0"/>
              <a:t>Online recalibration/drift detection; fallback rule-based logic; auditability and interpretability</a:t>
            </a:r>
          </a:p>
        </p:txBody>
      </p:sp>
    </p:spTree>
    <p:extLst>
      <p:ext uri="{BB962C8B-B14F-4D97-AF65-F5344CB8AC3E}">
        <p14:creationId xmlns:p14="http://schemas.microsoft.com/office/powerpoint/2010/main" val="2449256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51D85665-EBB6-E503-1B56-8EB6F34C81C0}"/>
              </a:ext>
            </a:extLst>
          </p:cNvPr>
          <p:cNvSpPr>
            <a:spLocks noGrp="1"/>
          </p:cNvSpPr>
          <p:nvPr>
            <p:ph type="title"/>
          </p:nvPr>
        </p:nvSpPr>
        <p:spPr>
          <a:xfrm>
            <a:off x="416217" y="2960948"/>
            <a:ext cx="10972800" cy="936104"/>
          </a:xfrm>
        </p:spPr>
        <p:txBody>
          <a:bodyPr/>
          <a:lstStyle/>
          <a:p>
            <a:r>
              <a:rPr lang="en-US" altLang="zh-CN" dirty="0"/>
              <a:t>Thanks for your attention</a:t>
            </a:r>
            <a:endParaRPr lang="zh-CN" altLang="en-US" dirty="0"/>
          </a:p>
        </p:txBody>
      </p:sp>
    </p:spTree>
    <p:extLst>
      <p:ext uri="{BB962C8B-B14F-4D97-AF65-F5344CB8AC3E}">
        <p14:creationId xmlns:p14="http://schemas.microsoft.com/office/powerpoint/2010/main" val="3558368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8FC88-4706-B31A-93B2-10BA468BB6AD}"/>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40FB5574-2FFD-1B57-4044-4D294C88FE94}"/>
              </a:ext>
            </a:extLst>
          </p:cNvPr>
          <p:cNvSpPr>
            <a:spLocks noGrp="1"/>
          </p:cNvSpPr>
          <p:nvPr>
            <p:ph type="title"/>
          </p:nvPr>
        </p:nvSpPr>
        <p:spPr>
          <a:xfrm>
            <a:off x="-87085" y="-3353"/>
            <a:ext cx="11500528" cy="889036"/>
          </a:xfrm>
        </p:spPr>
        <p:txBody>
          <a:bodyPr>
            <a:noAutofit/>
          </a:bodyPr>
          <a:lstStyle/>
          <a:p>
            <a:r>
              <a:rPr lang="en-US" altLang="zh-CN" sz="3000" dirty="0"/>
              <a:t>Importance of magnetic island recognition for accurate NTM control</a:t>
            </a:r>
          </a:p>
        </p:txBody>
      </p:sp>
      <p:pic>
        <p:nvPicPr>
          <p:cNvPr id="6" name="图片 5">
            <a:extLst>
              <a:ext uri="{FF2B5EF4-FFF2-40B4-BE49-F238E27FC236}">
                <a16:creationId xmlns:a16="http://schemas.microsoft.com/office/drawing/2014/main" id="{B724443C-73A2-D09D-960D-A1FDC81A28F9}"/>
              </a:ext>
            </a:extLst>
          </p:cNvPr>
          <p:cNvPicPr>
            <a:picLocks noChangeAspect="1"/>
          </p:cNvPicPr>
          <p:nvPr/>
        </p:nvPicPr>
        <p:blipFill>
          <a:blip r:embed="rId3">
            <a:extLst>
              <a:ext uri="{28A0092B-C50C-407E-A947-70E740481C1C}">
                <a14:useLocalDpi xmlns:a14="http://schemas.microsoft.com/office/drawing/2010/main" val="0"/>
              </a:ext>
            </a:extLst>
          </a:blip>
          <a:srcRect l="2932" t="12652" r="13814" b="3840"/>
          <a:stretch>
            <a:fillRect/>
          </a:stretch>
        </p:blipFill>
        <p:spPr>
          <a:xfrm>
            <a:off x="391886" y="1358538"/>
            <a:ext cx="2664824" cy="4415246"/>
          </a:xfrm>
          <a:prstGeom prst="rect">
            <a:avLst/>
          </a:prstGeom>
        </p:spPr>
      </p:pic>
      <p:sp>
        <p:nvSpPr>
          <p:cNvPr id="8" name="文本框 7">
            <a:extLst>
              <a:ext uri="{FF2B5EF4-FFF2-40B4-BE49-F238E27FC236}">
                <a16:creationId xmlns:a16="http://schemas.microsoft.com/office/drawing/2014/main" id="{D810D7B4-2E9A-CF83-9906-57FC3A0F78E9}"/>
              </a:ext>
            </a:extLst>
          </p:cNvPr>
          <p:cNvSpPr txBox="1"/>
          <p:nvPr/>
        </p:nvSpPr>
        <p:spPr>
          <a:xfrm>
            <a:off x="3322319" y="1257837"/>
            <a:ext cx="8178209" cy="2585323"/>
          </a:xfrm>
          <a:prstGeom prst="rect">
            <a:avLst/>
          </a:prstGeom>
          <a:noFill/>
        </p:spPr>
        <p:txBody>
          <a:bodyPr wrap="square">
            <a:spAutoFit/>
          </a:bodyPr>
          <a:lstStyle/>
          <a:p>
            <a:pPr marL="285750" indent="-285750" algn="just">
              <a:buFont typeface="Arial" panose="020B0604020202020204" pitchFamily="34" charset="0"/>
              <a:buChar char="•"/>
            </a:pPr>
            <a:r>
              <a:rPr lang="zh-CN" altLang="zh-CN" sz="1800" b="1" dirty="0">
                <a:solidFill>
                  <a:srgbClr val="101828"/>
                </a:solidFill>
                <a:effectLst/>
                <a:ea typeface="ui-sans-serif"/>
              </a:rPr>
              <a:t>Neoclassical tearing modes (NTMs)</a:t>
            </a:r>
            <a:r>
              <a:rPr lang="zh-CN" altLang="zh-CN" sz="1800" dirty="0">
                <a:solidFill>
                  <a:srgbClr val="101828"/>
                </a:solidFill>
                <a:effectLst/>
                <a:ea typeface="ui-sans-serif"/>
              </a:rPr>
              <a:t> are a class of magnetohydrodynamic (MHD) instabilities that pose significant challenges to magnetic confinement fusion in tokamaks. </a:t>
            </a:r>
            <a:endParaRPr lang="en-US" altLang="zh-CN" sz="1800" dirty="0">
              <a:solidFill>
                <a:srgbClr val="101828"/>
              </a:solidFill>
              <a:effectLst/>
              <a:ea typeface="ui-sans-serif"/>
            </a:endParaRPr>
          </a:p>
          <a:p>
            <a:pPr marL="285750" indent="-285750" algn="just">
              <a:buFont typeface="Arial" panose="020B0604020202020204" pitchFamily="34" charset="0"/>
              <a:buChar char="•"/>
            </a:pPr>
            <a:r>
              <a:rPr lang="zh-CN" altLang="zh-CN" sz="1800" dirty="0">
                <a:solidFill>
                  <a:srgbClr val="101828"/>
                </a:solidFill>
                <a:effectLst/>
                <a:ea typeface="ui-sans-serif"/>
              </a:rPr>
              <a:t>Unlike classical tearing modes driven by current gradients, NTMs are destabilized by </a:t>
            </a:r>
            <a:r>
              <a:rPr lang="zh-CN" altLang="zh-CN" sz="1800" b="1" dirty="0">
                <a:solidFill>
                  <a:srgbClr val="101828"/>
                </a:solidFill>
                <a:effectLst/>
                <a:ea typeface="ui-sans-serif"/>
              </a:rPr>
              <a:t>neoclassical effects</a:t>
            </a:r>
            <a:r>
              <a:rPr lang="zh-CN" altLang="zh-CN" sz="1800" dirty="0">
                <a:solidFill>
                  <a:srgbClr val="101828"/>
                </a:solidFill>
                <a:effectLst/>
                <a:ea typeface="ui-sans-serif"/>
              </a:rPr>
              <a:t>—collisional transport phenomena in toroidal plasmas—that alter the current profile. </a:t>
            </a:r>
            <a:endParaRPr lang="en-US" altLang="zh-CN" sz="1800" dirty="0">
              <a:solidFill>
                <a:srgbClr val="101828"/>
              </a:solidFill>
              <a:effectLst/>
              <a:ea typeface="ui-sans-serif"/>
            </a:endParaRPr>
          </a:p>
          <a:p>
            <a:pPr marL="285750" indent="-285750" algn="just">
              <a:buFont typeface="Arial" panose="020B0604020202020204" pitchFamily="34" charset="0"/>
              <a:buChar char="•"/>
            </a:pPr>
            <a:r>
              <a:rPr lang="zh-CN" altLang="zh-CN" sz="1800" dirty="0">
                <a:solidFill>
                  <a:srgbClr val="101828"/>
                </a:solidFill>
                <a:effectLst/>
                <a:ea typeface="ui-sans-serif"/>
              </a:rPr>
              <a:t>These modes manifest as magnetic islands that degrade confinement and can trigger disruptions.</a:t>
            </a:r>
            <a:endParaRPr lang="en-US" altLang="zh-CN" sz="1800" dirty="0">
              <a:solidFill>
                <a:srgbClr val="101828"/>
              </a:solidFill>
              <a:effectLst/>
              <a:ea typeface="ui-sans-serif"/>
            </a:endParaRPr>
          </a:p>
          <a:p>
            <a:pPr algn="just"/>
            <a:endParaRPr lang="zh-CN" altLang="en-US" dirty="0"/>
          </a:p>
        </p:txBody>
      </p:sp>
      <p:sp>
        <p:nvSpPr>
          <p:cNvPr id="10" name="文本框 9">
            <a:extLst>
              <a:ext uri="{FF2B5EF4-FFF2-40B4-BE49-F238E27FC236}">
                <a16:creationId xmlns:a16="http://schemas.microsoft.com/office/drawing/2014/main" id="{CD0918B8-9F58-E400-7803-3713910B8F1A}"/>
              </a:ext>
            </a:extLst>
          </p:cNvPr>
          <p:cNvSpPr txBox="1"/>
          <p:nvPr/>
        </p:nvSpPr>
        <p:spPr>
          <a:xfrm>
            <a:off x="3322319" y="3566161"/>
            <a:ext cx="6104708" cy="369332"/>
          </a:xfrm>
          <a:prstGeom prst="rect">
            <a:avLst/>
          </a:prstGeom>
          <a:noFill/>
        </p:spPr>
        <p:txBody>
          <a:bodyPr wrap="square">
            <a:spAutoFit/>
          </a:bodyPr>
          <a:lstStyle/>
          <a:p>
            <a:pPr marL="285750" indent="-285750" algn="just">
              <a:buFont typeface="Arial" panose="020B0604020202020204" pitchFamily="34" charset="0"/>
              <a:buChar char="•"/>
            </a:pPr>
            <a:r>
              <a:rPr lang="en-US" altLang="zh-CN" b="1" dirty="0">
                <a:solidFill>
                  <a:srgbClr val="0000FF"/>
                </a:solidFill>
              </a:rPr>
              <a:t>NTM recognition needs:</a:t>
            </a:r>
          </a:p>
        </p:txBody>
      </p:sp>
      <p:grpSp>
        <p:nvGrpSpPr>
          <p:cNvPr id="24" name="组合 23">
            <a:extLst>
              <a:ext uri="{FF2B5EF4-FFF2-40B4-BE49-F238E27FC236}">
                <a16:creationId xmlns:a16="http://schemas.microsoft.com/office/drawing/2014/main" id="{F6FFC05F-BB7D-40F2-789D-C971FE43213C}"/>
              </a:ext>
            </a:extLst>
          </p:cNvPr>
          <p:cNvGrpSpPr/>
          <p:nvPr/>
        </p:nvGrpSpPr>
        <p:grpSpPr>
          <a:xfrm>
            <a:off x="3322319" y="3519092"/>
            <a:ext cx="7737013" cy="2821577"/>
            <a:chOff x="3255902" y="3352800"/>
            <a:chExt cx="7737013" cy="2821577"/>
          </a:xfrm>
        </p:grpSpPr>
        <p:sp>
          <p:nvSpPr>
            <p:cNvPr id="11" name="矩形 10">
              <a:extLst>
                <a:ext uri="{FF2B5EF4-FFF2-40B4-BE49-F238E27FC236}">
                  <a16:creationId xmlns:a16="http://schemas.microsoft.com/office/drawing/2014/main" id="{D6E39187-0FD9-4756-4C2A-7FEF41F45DDE}"/>
                </a:ext>
              </a:extLst>
            </p:cNvPr>
            <p:cNvSpPr/>
            <p:nvPr/>
          </p:nvSpPr>
          <p:spPr>
            <a:xfrm>
              <a:off x="3255902" y="4159125"/>
              <a:ext cx="1245326" cy="1071706"/>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Diagnostic check</a:t>
              </a:r>
              <a:endParaRPr lang="zh-CN" altLang="en-US" b="1" dirty="0">
                <a:solidFill>
                  <a:schemeClr val="tx1"/>
                </a:solidFill>
              </a:endParaRPr>
            </a:p>
          </p:txBody>
        </p:sp>
        <p:sp>
          <p:nvSpPr>
            <p:cNvPr id="12" name="矩形 11">
              <a:extLst>
                <a:ext uri="{FF2B5EF4-FFF2-40B4-BE49-F238E27FC236}">
                  <a16:creationId xmlns:a16="http://schemas.microsoft.com/office/drawing/2014/main" id="{C2ABCDDE-7F84-F815-32CE-0ECC5CEE1840}"/>
                </a:ext>
              </a:extLst>
            </p:cNvPr>
            <p:cNvSpPr/>
            <p:nvPr/>
          </p:nvSpPr>
          <p:spPr>
            <a:xfrm>
              <a:off x="5252478" y="4159125"/>
              <a:ext cx="1245326" cy="107170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rPr>
                <a:t>Signal Position calibration</a:t>
              </a:r>
              <a:endParaRPr lang="zh-CN" altLang="en-US" sz="1600" b="1" dirty="0">
                <a:solidFill>
                  <a:schemeClr val="tx1"/>
                </a:solidFill>
              </a:endParaRPr>
            </a:p>
          </p:txBody>
        </p:sp>
        <p:sp>
          <p:nvSpPr>
            <p:cNvPr id="13" name="矩形 12">
              <a:extLst>
                <a:ext uri="{FF2B5EF4-FFF2-40B4-BE49-F238E27FC236}">
                  <a16:creationId xmlns:a16="http://schemas.microsoft.com/office/drawing/2014/main" id="{4A849D74-D554-966B-C6DF-37386490B15B}"/>
                </a:ext>
              </a:extLst>
            </p:cNvPr>
            <p:cNvSpPr/>
            <p:nvPr/>
          </p:nvSpPr>
          <p:spPr>
            <a:xfrm>
              <a:off x="7708880" y="4918953"/>
              <a:ext cx="1245326" cy="1071706"/>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Mode numbers/ phase/frequency recognition</a:t>
              </a:r>
              <a:endParaRPr lang="zh-CN" altLang="en-US" sz="1400" b="1" dirty="0">
                <a:solidFill>
                  <a:schemeClr val="tx1"/>
                </a:solidFill>
              </a:endParaRPr>
            </a:p>
          </p:txBody>
        </p:sp>
        <p:sp>
          <p:nvSpPr>
            <p:cNvPr id="16" name="矩形 15">
              <a:extLst>
                <a:ext uri="{FF2B5EF4-FFF2-40B4-BE49-F238E27FC236}">
                  <a16:creationId xmlns:a16="http://schemas.microsoft.com/office/drawing/2014/main" id="{00ECD90E-0AA7-E38F-CC1D-FAEC6E1C3533}"/>
                </a:ext>
              </a:extLst>
            </p:cNvPr>
            <p:cNvSpPr/>
            <p:nvPr/>
          </p:nvSpPr>
          <p:spPr>
            <a:xfrm>
              <a:off x="9476849" y="4937484"/>
              <a:ext cx="1344922" cy="1071706"/>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dirty="0">
                  <a:solidFill>
                    <a:schemeClr val="tx1"/>
                  </a:solidFill>
                </a:rPr>
                <a:t>Magnetic </a:t>
              </a:r>
              <a:r>
                <a:rPr lang="zh-CN" altLang="en-US" sz="1400" b="1" dirty="0">
                  <a:solidFill>
                    <a:schemeClr val="tx1"/>
                  </a:solidFill>
                </a:rPr>
                <a:t>Island position/width </a:t>
              </a:r>
              <a:r>
                <a:rPr lang="en-US" altLang="zh-CN" sz="1400" b="1" dirty="0">
                  <a:solidFill>
                    <a:schemeClr val="tx1"/>
                  </a:solidFill>
                </a:rPr>
                <a:t>detection</a:t>
              </a:r>
              <a:endParaRPr lang="zh-CN" altLang="en-US" sz="1400" b="1" dirty="0">
                <a:solidFill>
                  <a:schemeClr val="tx1"/>
                </a:solidFill>
              </a:endParaRPr>
            </a:p>
          </p:txBody>
        </p:sp>
        <p:sp>
          <p:nvSpPr>
            <p:cNvPr id="17" name="矩形 16">
              <a:extLst>
                <a:ext uri="{FF2B5EF4-FFF2-40B4-BE49-F238E27FC236}">
                  <a16:creationId xmlns:a16="http://schemas.microsoft.com/office/drawing/2014/main" id="{6DE88DE3-D0CF-8D87-0E56-40C23BFF8093}"/>
                </a:ext>
              </a:extLst>
            </p:cNvPr>
            <p:cNvSpPr/>
            <p:nvPr/>
          </p:nvSpPr>
          <p:spPr>
            <a:xfrm>
              <a:off x="9427027" y="3504474"/>
              <a:ext cx="1245326" cy="105449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Rotation and mode-locking detection</a:t>
              </a:r>
              <a:endParaRPr lang="zh-CN" altLang="en-US" sz="1400" b="1" dirty="0">
                <a:solidFill>
                  <a:schemeClr val="tx1"/>
                </a:solidFill>
              </a:endParaRPr>
            </a:p>
          </p:txBody>
        </p:sp>
        <p:sp>
          <p:nvSpPr>
            <p:cNvPr id="18" name="箭头: 右 17">
              <a:extLst>
                <a:ext uri="{FF2B5EF4-FFF2-40B4-BE49-F238E27FC236}">
                  <a16:creationId xmlns:a16="http://schemas.microsoft.com/office/drawing/2014/main" id="{8E8B2BFD-E03A-943D-2F81-9E285DF60E2D}"/>
                </a:ext>
              </a:extLst>
            </p:cNvPr>
            <p:cNvSpPr/>
            <p:nvPr/>
          </p:nvSpPr>
          <p:spPr>
            <a:xfrm>
              <a:off x="4636815" y="4582900"/>
              <a:ext cx="480075" cy="269966"/>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19" name="箭头: 右 18">
              <a:extLst>
                <a:ext uri="{FF2B5EF4-FFF2-40B4-BE49-F238E27FC236}">
                  <a16:creationId xmlns:a16="http://schemas.microsoft.com/office/drawing/2014/main" id="{03314E67-730E-2D33-BE24-E8210847F8C8}"/>
                </a:ext>
              </a:extLst>
            </p:cNvPr>
            <p:cNvSpPr/>
            <p:nvPr/>
          </p:nvSpPr>
          <p:spPr>
            <a:xfrm>
              <a:off x="6734589" y="4582900"/>
              <a:ext cx="480075" cy="269966"/>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B271C8F9-A67D-EB91-375E-1023B2044F07}"/>
                </a:ext>
              </a:extLst>
            </p:cNvPr>
            <p:cNvSpPr/>
            <p:nvPr/>
          </p:nvSpPr>
          <p:spPr>
            <a:xfrm>
              <a:off x="7679331" y="3511194"/>
              <a:ext cx="1344922" cy="107170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600" b="1" dirty="0">
                  <a:solidFill>
                    <a:schemeClr val="tx1"/>
                  </a:solidFill>
                </a:rPr>
                <a:t>phase inversion surface</a:t>
              </a:r>
              <a:endParaRPr lang="zh-CN" altLang="en-US" sz="1200" b="1" dirty="0">
                <a:solidFill>
                  <a:schemeClr val="tx1"/>
                </a:solidFill>
              </a:endParaRPr>
            </a:p>
          </p:txBody>
        </p:sp>
        <p:sp>
          <p:nvSpPr>
            <p:cNvPr id="23" name="矩形 22">
              <a:extLst>
                <a:ext uri="{FF2B5EF4-FFF2-40B4-BE49-F238E27FC236}">
                  <a16:creationId xmlns:a16="http://schemas.microsoft.com/office/drawing/2014/main" id="{8545A330-22DD-FA9D-98D7-2959F0284D9E}"/>
                </a:ext>
              </a:extLst>
            </p:cNvPr>
            <p:cNvSpPr/>
            <p:nvPr/>
          </p:nvSpPr>
          <p:spPr>
            <a:xfrm>
              <a:off x="7480273" y="3352800"/>
              <a:ext cx="3512642" cy="2821577"/>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箭头: 右 24">
            <a:extLst>
              <a:ext uri="{FF2B5EF4-FFF2-40B4-BE49-F238E27FC236}">
                <a16:creationId xmlns:a16="http://schemas.microsoft.com/office/drawing/2014/main" id="{33B56F0D-C976-2461-8DC8-C86B4865ABFF}"/>
              </a:ext>
            </a:extLst>
          </p:cNvPr>
          <p:cNvSpPr/>
          <p:nvPr/>
        </p:nvSpPr>
        <p:spPr>
          <a:xfrm rot="5400000">
            <a:off x="8271555" y="4832760"/>
            <a:ext cx="293306" cy="16891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26" name="箭头: 右 25">
            <a:extLst>
              <a:ext uri="{FF2B5EF4-FFF2-40B4-BE49-F238E27FC236}">
                <a16:creationId xmlns:a16="http://schemas.microsoft.com/office/drawing/2014/main" id="{11178580-1BDF-783D-E200-DED5301DAB5F}"/>
              </a:ext>
            </a:extLst>
          </p:cNvPr>
          <p:cNvSpPr/>
          <p:nvPr/>
        </p:nvSpPr>
        <p:spPr>
          <a:xfrm>
            <a:off x="9133721" y="5592633"/>
            <a:ext cx="293306" cy="16891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ACA3C94B-4C26-7F04-20B1-E4F4109776E3}"/>
              </a:ext>
            </a:extLst>
          </p:cNvPr>
          <p:cNvSpPr/>
          <p:nvPr/>
        </p:nvSpPr>
        <p:spPr>
          <a:xfrm>
            <a:off x="9172882" y="4081092"/>
            <a:ext cx="293306" cy="168917"/>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39D027AC-FA9B-5107-2973-7F323F6F0A0F}"/>
              </a:ext>
            </a:extLst>
          </p:cNvPr>
          <p:cNvSpPr txBox="1"/>
          <p:nvPr/>
        </p:nvSpPr>
        <p:spPr>
          <a:xfrm>
            <a:off x="3280186" y="5354457"/>
            <a:ext cx="1751549" cy="1477328"/>
          </a:xfrm>
          <a:prstGeom prst="rect">
            <a:avLst/>
          </a:prstGeom>
          <a:noFill/>
        </p:spPr>
        <p:txBody>
          <a:bodyPr wrap="square" rtlCol="0">
            <a:spAutoFit/>
          </a:bodyPr>
          <a:lstStyle/>
          <a:p>
            <a:r>
              <a:rPr lang="en-US" altLang="zh-CN" dirty="0"/>
              <a:t>Status</a:t>
            </a:r>
          </a:p>
          <a:p>
            <a:r>
              <a:rPr lang="en-US" altLang="zh-CN" dirty="0"/>
              <a:t>Healthy</a:t>
            </a:r>
          </a:p>
          <a:p>
            <a:r>
              <a:rPr lang="en-US" altLang="zh-CN" dirty="0"/>
              <a:t>No saturation</a:t>
            </a:r>
          </a:p>
          <a:p>
            <a:r>
              <a:rPr lang="en-US" altLang="zh-CN" dirty="0"/>
              <a:t>No bad point</a:t>
            </a:r>
          </a:p>
          <a:p>
            <a:r>
              <a:rPr lang="en-US" altLang="zh-CN" dirty="0"/>
              <a:t>SNR</a:t>
            </a:r>
            <a:endParaRPr lang="zh-CN" altLang="en-US" dirty="0"/>
          </a:p>
        </p:txBody>
      </p:sp>
      <p:sp>
        <p:nvSpPr>
          <p:cNvPr id="3" name="文本框 2">
            <a:extLst>
              <a:ext uri="{FF2B5EF4-FFF2-40B4-BE49-F238E27FC236}">
                <a16:creationId xmlns:a16="http://schemas.microsoft.com/office/drawing/2014/main" id="{18D290F0-9A38-6958-4B10-EAA563972868}"/>
              </a:ext>
            </a:extLst>
          </p:cNvPr>
          <p:cNvSpPr txBox="1"/>
          <p:nvPr/>
        </p:nvSpPr>
        <p:spPr>
          <a:xfrm>
            <a:off x="5402316" y="5639629"/>
            <a:ext cx="1398689" cy="923330"/>
          </a:xfrm>
          <a:prstGeom prst="rect">
            <a:avLst/>
          </a:prstGeom>
          <a:noFill/>
        </p:spPr>
        <p:txBody>
          <a:bodyPr wrap="square" rtlCol="0">
            <a:spAutoFit/>
          </a:bodyPr>
          <a:lstStyle/>
          <a:p>
            <a:r>
              <a:rPr lang="en-US" altLang="zh-CN" dirty="0"/>
              <a:t>Data Map</a:t>
            </a:r>
          </a:p>
          <a:p>
            <a:r>
              <a:rPr lang="en-US" altLang="zh-CN" dirty="0"/>
              <a:t>Comparable</a:t>
            </a:r>
          </a:p>
          <a:p>
            <a:endParaRPr lang="zh-CN" altLang="en-US" dirty="0"/>
          </a:p>
        </p:txBody>
      </p:sp>
    </p:spTree>
    <p:extLst>
      <p:ext uri="{BB962C8B-B14F-4D97-AF65-F5344CB8AC3E}">
        <p14:creationId xmlns:p14="http://schemas.microsoft.com/office/powerpoint/2010/main" val="1231166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图片 106">
            <a:extLst>
              <a:ext uri="{FF2B5EF4-FFF2-40B4-BE49-F238E27FC236}">
                <a16:creationId xmlns:a16="http://schemas.microsoft.com/office/drawing/2014/main" id="{4B575E05-4AEC-4CB4-7379-1335FA65E916}"/>
              </a:ext>
            </a:extLst>
          </p:cNvPr>
          <p:cNvPicPr>
            <a:picLocks noChangeAspect="1"/>
          </p:cNvPicPr>
          <p:nvPr/>
        </p:nvPicPr>
        <p:blipFill>
          <a:blip r:embed="rId3"/>
          <a:srcRect r="3931"/>
          <a:stretch>
            <a:fillRect/>
          </a:stretch>
        </p:blipFill>
        <p:spPr>
          <a:xfrm>
            <a:off x="7356617" y="3345645"/>
            <a:ext cx="4720618" cy="3037816"/>
          </a:xfrm>
          <a:prstGeom prst="rect">
            <a:avLst/>
          </a:prstGeom>
        </p:spPr>
      </p:pic>
      <p:sp>
        <p:nvSpPr>
          <p:cNvPr id="2" name="标题 1">
            <a:extLst>
              <a:ext uri="{FF2B5EF4-FFF2-40B4-BE49-F238E27FC236}">
                <a16:creationId xmlns:a16="http://schemas.microsoft.com/office/drawing/2014/main" id="{AC842470-13D8-FE8E-A781-F0DE9C8EF16A}"/>
              </a:ext>
            </a:extLst>
          </p:cNvPr>
          <p:cNvSpPr>
            <a:spLocks noGrp="1"/>
          </p:cNvSpPr>
          <p:nvPr>
            <p:ph type="title"/>
          </p:nvPr>
        </p:nvSpPr>
        <p:spPr>
          <a:xfrm>
            <a:off x="0" y="-36618"/>
            <a:ext cx="10972800" cy="936104"/>
          </a:xfrm>
        </p:spPr>
        <p:txBody>
          <a:bodyPr>
            <a:noAutofit/>
          </a:bodyPr>
          <a:lstStyle/>
          <a:p>
            <a:r>
              <a:rPr lang="en-US" altLang="zh-CN" sz="3000" dirty="0"/>
              <a:t>Detection of Phase inversion surface induced by Magnetic island</a:t>
            </a:r>
            <a:endParaRPr lang="zh-CN" altLang="en-US" sz="3000" dirty="0"/>
          </a:p>
        </p:txBody>
      </p:sp>
      <p:pic>
        <p:nvPicPr>
          <p:cNvPr id="3" name="图片 2">
            <a:extLst>
              <a:ext uri="{FF2B5EF4-FFF2-40B4-BE49-F238E27FC236}">
                <a16:creationId xmlns:a16="http://schemas.microsoft.com/office/drawing/2014/main" id="{985C4D71-7001-CD28-BE58-D4801F3DB19A}"/>
              </a:ext>
            </a:extLst>
          </p:cNvPr>
          <p:cNvPicPr>
            <a:picLocks noChangeAspect="1"/>
          </p:cNvPicPr>
          <p:nvPr/>
        </p:nvPicPr>
        <p:blipFill>
          <a:blip r:embed="rId4">
            <a:extLst>
              <a:ext uri="{28A0092B-C50C-407E-A947-70E740481C1C}">
                <a14:useLocalDpi xmlns:a14="http://schemas.microsoft.com/office/drawing/2010/main" val="0"/>
              </a:ext>
            </a:extLst>
          </a:blip>
          <a:srcRect l="30769" t="20785" r="32442" b="14043"/>
          <a:stretch>
            <a:fillRect/>
          </a:stretch>
        </p:blipFill>
        <p:spPr>
          <a:xfrm>
            <a:off x="3890630" y="1857899"/>
            <a:ext cx="3428346" cy="3451930"/>
          </a:xfrm>
          <a:prstGeom prst="rect">
            <a:avLst/>
          </a:prstGeom>
        </p:spPr>
      </p:pic>
      <p:grpSp>
        <p:nvGrpSpPr>
          <p:cNvPr id="68" name="组合 67">
            <a:extLst>
              <a:ext uri="{FF2B5EF4-FFF2-40B4-BE49-F238E27FC236}">
                <a16:creationId xmlns:a16="http://schemas.microsoft.com/office/drawing/2014/main" id="{C387BDA0-27EC-A429-DC8F-A7F21DCAF066}"/>
              </a:ext>
            </a:extLst>
          </p:cNvPr>
          <p:cNvGrpSpPr/>
          <p:nvPr/>
        </p:nvGrpSpPr>
        <p:grpSpPr>
          <a:xfrm>
            <a:off x="282041" y="946442"/>
            <a:ext cx="3187562" cy="1088653"/>
            <a:chOff x="475478" y="3245554"/>
            <a:chExt cx="3187562" cy="1088653"/>
          </a:xfrm>
        </p:grpSpPr>
        <p:sp>
          <p:nvSpPr>
            <p:cNvPr id="4" name="矩形 3">
              <a:extLst>
                <a:ext uri="{FF2B5EF4-FFF2-40B4-BE49-F238E27FC236}">
                  <a16:creationId xmlns:a16="http://schemas.microsoft.com/office/drawing/2014/main" id="{F9B0D8F0-D779-1851-02FB-34711275A9C1}"/>
                </a:ext>
              </a:extLst>
            </p:cNvPr>
            <p:cNvSpPr/>
            <p:nvPr/>
          </p:nvSpPr>
          <p:spPr>
            <a:xfrm>
              <a:off x="475478" y="3245554"/>
              <a:ext cx="1245326" cy="1071706"/>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tx1"/>
                  </a:solidFill>
                </a:rPr>
                <a:t>Diagnostic check</a:t>
              </a:r>
              <a:endParaRPr lang="zh-CN" altLang="en-US" b="1" dirty="0">
                <a:solidFill>
                  <a:schemeClr val="tx1"/>
                </a:solidFill>
              </a:endParaRPr>
            </a:p>
          </p:txBody>
        </p:sp>
        <p:sp>
          <p:nvSpPr>
            <p:cNvPr id="5" name="矩形 4">
              <a:extLst>
                <a:ext uri="{FF2B5EF4-FFF2-40B4-BE49-F238E27FC236}">
                  <a16:creationId xmlns:a16="http://schemas.microsoft.com/office/drawing/2014/main" id="{42BCDA77-4D77-F28A-34C6-25F6E34921A3}"/>
                </a:ext>
              </a:extLst>
            </p:cNvPr>
            <p:cNvSpPr/>
            <p:nvPr/>
          </p:nvSpPr>
          <p:spPr>
            <a:xfrm>
              <a:off x="2417714" y="3262501"/>
              <a:ext cx="1245326" cy="1071706"/>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rPr>
                <a:t>Signal Position calibration</a:t>
              </a:r>
              <a:endParaRPr lang="zh-CN" altLang="en-US" sz="1600" b="1" dirty="0">
                <a:solidFill>
                  <a:schemeClr val="tx1"/>
                </a:solidFill>
              </a:endParaRPr>
            </a:p>
          </p:txBody>
        </p:sp>
        <p:sp>
          <p:nvSpPr>
            <p:cNvPr id="6" name="箭头: 右 5">
              <a:extLst>
                <a:ext uri="{FF2B5EF4-FFF2-40B4-BE49-F238E27FC236}">
                  <a16:creationId xmlns:a16="http://schemas.microsoft.com/office/drawing/2014/main" id="{D227AE7C-5D50-527A-513D-708C3A48C7E7}"/>
                </a:ext>
              </a:extLst>
            </p:cNvPr>
            <p:cNvSpPr/>
            <p:nvPr/>
          </p:nvSpPr>
          <p:spPr>
            <a:xfrm>
              <a:off x="1856391" y="3669329"/>
              <a:ext cx="480075" cy="269966"/>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grpSp>
      <p:grpSp>
        <p:nvGrpSpPr>
          <p:cNvPr id="67" name="组合 66">
            <a:extLst>
              <a:ext uri="{FF2B5EF4-FFF2-40B4-BE49-F238E27FC236}">
                <a16:creationId xmlns:a16="http://schemas.microsoft.com/office/drawing/2014/main" id="{AFF129FC-2658-4904-23DA-E82870E4B04A}"/>
              </a:ext>
            </a:extLst>
          </p:cNvPr>
          <p:cNvGrpSpPr/>
          <p:nvPr/>
        </p:nvGrpSpPr>
        <p:grpSpPr>
          <a:xfrm>
            <a:off x="327129" y="2196226"/>
            <a:ext cx="3142474" cy="4120270"/>
            <a:chOff x="7195406" y="1115657"/>
            <a:chExt cx="3180821" cy="5199470"/>
          </a:xfrm>
        </p:grpSpPr>
        <p:sp>
          <p:nvSpPr>
            <p:cNvPr id="52" name="矩形 51">
              <a:extLst>
                <a:ext uri="{FF2B5EF4-FFF2-40B4-BE49-F238E27FC236}">
                  <a16:creationId xmlns:a16="http://schemas.microsoft.com/office/drawing/2014/main" id="{7187B255-50FB-1EC2-465B-F5E2113D26B1}"/>
                </a:ext>
              </a:extLst>
            </p:cNvPr>
            <p:cNvSpPr/>
            <p:nvPr/>
          </p:nvSpPr>
          <p:spPr>
            <a:xfrm>
              <a:off x="7211094" y="2194857"/>
              <a:ext cx="1325699" cy="793804"/>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600" dirty="0"/>
                <a:t>Multi-channel ECE </a:t>
              </a:r>
              <a:endParaRPr lang="zh-CN" altLang="en-US" sz="1600" dirty="0"/>
            </a:p>
          </p:txBody>
        </p:sp>
        <mc:AlternateContent xmlns:mc="http://schemas.openxmlformats.org/markup-compatibility/2006" xmlns:a14="http://schemas.microsoft.com/office/drawing/2010/main">
          <mc:Choice Requires="a14">
            <p:sp>
              <p:nvSpPr>
                <p:cNvPr id="53" name="矩形 52">
                  <a:extLst>
                    <a:ext uri="{FF2B5EF4-FFF2-40B4-BE49-F238E27FC236}">
                      <a16:creationId xmlns:a16="http://schemas.microsoft.com/office/drawing/2014/main" id="{9A92024A-8B14-63F2-F2BD-BB6BF7D71761}"/>
                    </a:ext>
                  </a:extLst>
                </p:cNvPr>
                <p:cNvSpPr/>
                <p:nvPr/>
              </p:nvSpPr>
              <p:spPr>
                <a:xfrm>
                  <a:off x="9050528" y="2178609"/>
                  <a:ext cx="1325699" cy="7938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oMath>
                    </m:oMathPara>
                  </a14:m>
                  <a:endParaRPr lang="zh-CN" altLang="en-US" dirty="0"/>
                </a:p>
              </p:txBody>
            </p:sp>
          </mc:Choice>
          <mc:Fallback xmlns="">
            <p:sp>
              <p:nvSpPr>
                <p:cNvPr id="53" name="矩形 52">
                  <a:extLst>
                    <a:ext uri="{FF2B5EF4-FFF2-40B4-BE49-F238E27FC236}">
                      <a16:creationId xmlns:a16="http://schemas.microsoft.com/office/drawing/2014/main" id="{9A92024A-8B14-63F2-F2BD-BB6BF7D71761}"/>
                    </a:ext>
                  </a:extLst>
                </p:cNvPr>
                <p:cNvSpPr>
                  <a:spLocks noRot="1" noChangeAspect="1" noMove="1" noResize="1" noEditPoints="1" noAdjustHandles="1" noChangeArrowheads="1" noChangeShapeType="1" noTextEdit="1"/>
                </p:cNvSpPr>
                <p:nvPr/>
              </p:nvSpPr>
              <p:spPr>
                <a:xfrm>
                  <a:off x="9050528" y="2178609"/>
                  <a:ext cx="1325699" cy="793804"/>
                </a:xfrm>
                <a:prstGeom prst="rect">
                  <a:avLst/>
                </a:prstGeom>
                <a:blipFill>
                  <a:blip r:embed="rId5"/>
                  <a:stretch>
                    <a:fillRect/>
                  </a:stretch>
                </a:blipFill>
              </p:spPr>
              <p:txBody>
                <a:bodyPr/>
                <a:lstStyle/>
                <a:p>
                  <a:r>
                    <a:rPr lang="zh-CN" altLang="en-US">
                      <a:noFill/>
                    </a:rPr>
                    <a:t> </a:t>
                  </a:r>
                </a:p>
              </p:txBody>
            </p:sp>
          </mc:Fallback>
        </mc:AlternateContent>
        <p:sp>
          <p:nvSpPr>
            <p:cNvPr id="54" name="箭头: 右 53">
              <a:extLst>
                <a:ext uri="{FF2B5EF4-FFF2-40B4-BE49-F238E27FC236}">
                  <a16:creationId xmlns:a16="http://schemas.microsoft.com/office/drawing/2014/main" id="{179A2294-D127-FB81-CCE4-46B7E57D5CE5}"/>
                </a:ext>
              </a:extLst>
            </p:cNvPr>
            <p:cNvSpPr/>
            <p:nvPr/>
          </p:nvSpPr>
          <p:spPr>
            <a:xfrm>
              <a:off x="8619979" y="2566137"/>
              <a:ext cx="322397" cy="5124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a:extLst>
                <a:ext uri="{FF2B5EF4-FFF2-40B4-BE49-F238E27FC236}">
                  <a16:creationId xmlns:a16="http://schemas.microsoft.com/office/drawing/2014/main" id="{5AB3AB09-3E11-27CA-3534-015000E518F0}"/>
                </a:ext>
              </a:extLst>
            </p:cNvPr>
            <p:cNvSpPr/>
            <p:nvPr/>
          </p:nvSpPr>
          <p:spPr>
            <a:xfrm>
              <a:off x="7211094" y="3217919"/>
              <a:ext cx="1325699" cy="793804"/>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dirty="0"/>
                <a:t>Refl. / POINT</a:t>
              </a:r>
              <a:endParaRPr lang="zh-CN" altLang="en-US" dirty="0"/>
            </a:p>
          </p:txBody>
        </p:sp>
        <mc:AlternateContent xmlns:mc="http://schemas.openxmlformats.org/markup-compatibility/2006" xmlns:a14="http://schemas.microsoft.com/office/drawing/2010/main">
          <mc:Choice Requires="a14">
            <p:sp>
              <p:nvSpPr>
                <p:cNvPr id="56" name="矩形 55">
                  <a:extLst>
                    <a:ext uri="{FF2B5EF4-FFF2-40B4-BE49-F238E27FC236}">
                      <a16:creationId xmlns:a16="http://schemas.microsoft.com/office/drawing/2014/main" id="{4DA57AF1-A900-4470-3221-4DB74C4933AB}"/>
                    </a:ext>
                  </a:extLst>
                </p:cNvPr>
                <p:cNvSpPr/>
                <p:nvPr/>
              </p:nvSpPr>
              <p:spPr>
                <a:xfrm>
                  <a:off x="9050528" y="3217919"/>
                  <a:ext cx="1325699" cy="79380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oMath>
                    </m:oMathPara>
                  </a14:m>
                  <a:endParaRPr lang="zh-CN" altLang="en-US" dirty="0"/>
                </a:p>
              </p:txBody>
            </p:sp>
          </mc:Choice>
          <mc:Fallback xmlns="">
            <p:sp>
              <p:nvSpPr>
                <p:cNvPr id="56" name="矩形 55">
                  <a:extLst>
                    <a:ext uri="{FF2B5EF4-FFF2-40B4-BE49-F238E27FC236}">
                      <a16:creationId xmlns:a16="http://schemas.microsoft.com/office/drawing/2014/main" id="{4DA57AF1-A900-4470-3221-4DB74C4933AB}"/>
                    </a:ext>
                  </a:extLst>
                </p:cNvPr>
                <p:cNvSpPr>
                  <a:spLocks noRot="1" noChangeAspect="1" noMove="1" noResize="1" noEditPoints="1" noAdjustHandles="1" noChangeArrowheads="1" noChangeShapeType="1" noTextEdit="1"/>
                </p:cNvSpPr>
                <p:nvPr/>
              </p:nvSpPr>
              <p:spPr>
                <a:xfrm>
                  <a:off x="9050528" y="3217919"/>
                  <a:ext cx="1325699" cy="793804"/>
                </a:xfrm>
                <a:prstGeom prst="rect">
                  <a:avLst/>
                </a:prstGeom>
                <a:blipFill>
                  <a:blip r:embed="rId6"/>
                  <a:stretch>
                    <a:fillRect/>
                  </a:stretch>
                </a:blipFill>
              </p:spPr>
              <p:txBody>
                <a:bodyPr/>
                <a:lstStyle/>
                <a:p>
                  <a:r>
                    <a:rPr lang="zh-CN" altLang="en-US">
                      <a:noFill/>
                    </a:rPr>
                    <a:t> </a:t>
                  </a:r>
                </a:p>
              </p:txBody>
            </p:sp>
          </mc:Fallback>
        </mc:AlternateContent>
        <p:sp>
          <p:nvSpPr>
            <p:cNvPr id="57" name="箭头: 右 56">
              <a:extLst>
                <a:ext uri="{FF2B5EF4-FFF2-40B4-BE49-F238E27FC236}">
                  <a16:creationId xmlns:a16="http://schemas.microsoft.com/office/drawing/2014/main" id="{EE436263-943E-C142-13EE-D27BB6C4B454}"/>
                </a:ext>
              </a:extLst>
            </p:cNvPr>
            <p:cNvSpPr/>
            <p:nvPr/>
          </p:nvSpPr>
          <p:spPr>
            <a:xfrm>
              <a:off x="8600352" y="3572321"/>
              <a:ext cx="322397" cy="5124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58" name="矩形 57">
                  <a:extLst>
                    <a:ext uri="{FF2B5EF4-FFF2-40B4-BE49-F238E27FC236}">
                      <a16:creationId xmlns:a16="http://schemas.microsoft.com/office/drawing/2014/main" id="{3E6CE554-2B65-6EC3-331C-3FDED8DA5EAB}"/>
                    </a:ext>
                  </a:extLst>
                </p:cNvPr>
                <p:cNvSpPr/>
                <p:nvPr/>
              </p:nvSpPr>
              <p:spPr>
                <a:xfrm>
                  <a:off x="9012426" y="1115657"/>
                  <a:ext cx="1325699" cy="79380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𝐵</m:t>
                            </m:r>
                          </m:e>
                          <m:sub>
                            <m:r>
                              <a:rPr lang="zh-CN" altLang="en-US" b="0" i="1" smtClean="0">
                                <a:latin typeface="Cambria Math" panose="02040503050406030204" pitchFamily="18" charset="0"/>
                              </a:rPr>
                              <m:t>𝜃</m:t>
                            </m:r>
                          </m:sub>
                        </m:sSub>
                      </m:oMath>
                    </m:oMathPara>
                  </a14:m>
                  <a:endParaRPr lang="zh-CN" altLang="en-US" dirty="0"/>
                </a:p>
              </p:txBody>
            </p:sp>
          </mc:Choice>
          <mc:Fallback xmlns="">
            <p:sp>
              <p:nvSpPr>
                <p:cNvPr id="58" name="矩形 57">
                  <a:extLst>
                    <a:ext uri="{FF2B5EF4-FFF2-40B4-BE49-F238E27FC236}">
                      <a16:creationId xmlns:a16="http://schemas.microsoft.com/office/drawing/2014/main" id="{3E6CE554-2B65-6EC3-331C-3FDED8DA5EAB}"/>
                    </a:ext>
                  </a:extLst>
                </p:cNvPr>
                <p:cNvSpPr>
                  <a:spLocks noRot="1" noChangeAspect="1" noMove="1" noResize="1" noEditPoints="1" noAdjustHandles="1" noChangeArrowheads="1" noChangeShapeType="1" noTextEdit="1"/>
                </p:cNvSpPr>
                <p:nvPr/>
              </p:nvSpPr>
              <p:spPr>
                <a:xfrm>
                  <a:off x="9012426" y="1115657"/>
                  <a:ext cx="1325699" cy="793804"/>
                </a:xfrm>
                <a:prstGeom prst="rect">
                  <a:avLst/>
                </a:prstGeom>
                <a:blipFill>
                  <a:blip r:embed="rId7"/>
                  <a:stretch>
                    <a:fillRect/>
                  </a:stretch>
                </a:blipFill>
              </p:spPr>
              <p:txBody>
                <a:bodyPr/>
                <a:lstStyle/>
                <a:p>
                  <a:r>
                    <a:rPr lang="zh-CN" altLang="en-US">
                      <a:noFill/>
                    </a:rPr>
                    <a:t> </a:t>
                  </a:r>
                </a:p>
              </p:txBody>
            </p:sp>
          </mc:Fallback>
        </mc:AlternateContent>
        <p:sp>
          <p:nvSpPr>
            <p:cNvPr id="59" name="矩形 58">
              <a:extLst>
                <a:ext uri="{FF2B5EF4-FFF2-40B4-BE49-F238E27FC236}">
                  <a16:creationId xmlns:a16="http://schemas.microsoft.com/office/drawing/2014/main" id="{CEA7BDC7-1AB9-312F-F9AC-312E94FDC00B}"/>
                </a:ext>
              </a:extLst>
            </p:cNvPr>
            <p:cNvSpPr/>
            <p:nvPr/>
          </p:nvSpPr>
          <p:spPr>
            <a:xfrm>
              <a:off x="7195406" y="1115657"/>
              <a:ext cx="1325699" cy="793804"/>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dirty="0"/>
                <a:t>Mirnov probes</a:t>
              </a:r>
              <a:endParaRPr lang="zh-CN" altLang="en-US" dirty="0"/>
            </a:p>
          </p:txBody>
        </p:sp>
        <p:sp>
          <p:nvSpPr>
            <p:cNvPr id="60" name="箭头: 右 59">
              <a:extLst>
                <a:ext uri="{FF2B5EF4-FFF2-40B4-BE49-F238E27FC236}">
                  <a16:creationId xmlns:a16="http://schemas.microsoft.com/office/drawing/2014/main" id="{0CE86951-B6C8-C9CE-AC25-C477ACC96E06}"/>
                </a:ext>
              </a:extLst>
            </p:cNvPr>
            <p:cNvSpPr/>
            <p:nvPr/>
          </p:nvSpPr>
          <p:spPr>
            <a:xfrm>
              <a:off x="8605567" y="1461315"/>
              <a:ext cx="322397" cy="5124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61" name="矩形 60">
                  <a:extLst>
                    <a:ext uri="{FF2B5EF4-FFF2-40B4-BE49-F238E27FC236}">
                      <a16:creationId xmlns:a16="http://schemas.microsoft.com/office/drawing/2014/main" id="{E5D6B71A-F124-F7B9-C04D-47B3ED6A74E1}"/>
                    </a:ext>
                  </a:extLst>
                </p:cNvPr>
                <p:cNvSpPr/>
                <p:nvPr/>
              </p:nvSpPr>
              <p:spPr>
                <a:xfrm>
                  <a:off x="9028114" y="4336862"/>
                  <a:ext cx="1325699" cy="79380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m:t>
                            </m:r>
                            <m:r>
                              <a:rPr lang="zh-CN" altLang="en-US" b="0" i="1" smtClean="0">
                                <a:latin typeface="Cambria Math" panose="02040503050406030204" pitchFamily="18" charset="0"/>
                              </a:rPr>
                              <m:t>𝜈</m:t>
                            </m:r>
                          </m:e>
                          <m:sub>
                            <m:r>
                              <a:rPr lang="zh-CN" altLang="en-US" b="0" i="1" smtClean="0">
                                <a:latin typeface="Cambria Math" panose="02040503050406030204" pitchFamily="18" charset="0"/>
                              </a:rPr>
                              <m:t>𝜃</m:t>
                            </m:r>
                          </m:sub>
                        </m:sSub>
                        <m:r>
                          <a:rPr lang="en-US" altLang="zh-CN" b="0" i="1" smtClean="0">
                            <a:latin typeface="Cambria Math" panose="02040503050406030204" pitchFamily="18" charset="0"/>
                          </a:rPr>
                          <m:t>/</m:t>
                        </m:r>
                        <m:r>
                          <a:rPr lang="zh-CN" altLang="en-US" b="0" i="1" smtClean="0">
                            <a:latin typeface="Cambria Math" panose="02040503050406030204" pitchFamily="18" charset="0"/>
                          </a:rPr>
                          <m:t>𝜕</m:t>
                        </m:r>
                        <m:r>
                          <a:rPr lang="en-US" altLang="zh-CN" b="0" i="1" smtClean="0">
                            <a:latin typeface="Cambria Math" panose="02040503050406030204" pitchFamily="18" charset="0"/>
                          </a:rPr>
                          <m:t>𝑟</m:t>
                        </m:r>
                      </m:oMath>
                    </m:oMathPara>
                  </a14:m>
                  <a:endParaRPr lang="zh-CN" altLang="en-US" dirty="0"/>
                </a:p>
              </p:txBody>
            </p:sp>
          </mc:Choice>
          <mc:Fallback xmlns="">
            <p:sp>
              <p:nvSpPr>
                <p:cNvPr id="61" name="矩形 60">
                  <a:extLst>
                    <a:ext uri="{FF2B5EF4-FFF2-40B4-BE49-F238E27FC236}">
                      <a16:creationId xmlns:a16="http://schemas.microsoft.com/office/drawing/2014/main" id="{E5D6B71A-F124-F7B9-C04D-47B3ED6A74E1}"/>
                    </a:ext>
                  </a:extLst>
                </p:cNvPr>
                <p:cNvSpPr>
                  <a:spLocks noRot="1" noChangeAspect="1" noMove="1" noResize="1" noEditPoints="1" noAdjustHandles="1" noChangeArrowheads="1" noChangeShapeType="1" noTextEdit="1"/>
                </p:cNvSpPr>
                <p:nvPr/>
              </p:nvSpPr>
              <p:spPr>
                <a:xfrm>
                  <a:off x="9028114" y="4336862"/>
                  <a:ext cx="1325699" cy="793804"/>
                </a:xfrm>
                <a:prstGeom prst="rect">
                  <a:avLst/>
                </a:prstGeom>
                <a:blipFill>
                  <a:blip r:embed="rId8"/>
                  <a:stretch>
                    <a:fillRect/>
                  </a:stretch>
                </a:blipFill>
              </p:spPr>
              <p:txBody>
                <a:bodyPr/>
                <a:lstStyle/>
                <a:p>
                  <a:r>
                    <a:rPr lang="zh-CN" altLang="en-US">
                      <a:noFill/>
                    </a:rPr>
                    <a:t> </a:t>
                  </a:r>
                </a:p>
              </p:txBody>
            </p:sp>
          </mc:Fallback>
        </mc:AlternateContent>
        <p:sp>
          <p:nvSpPr>
            <p:cNvPr id="62" name="矩形 61">
              <a:extLst>
                <a:ext uri="{FF2B5EF4-FFF2-40B4-BE49-F238E27FC236}">
                  <a16:creationId xmlns:a16="http://schemas.microsoft.com/office/drawing/2014/main" id="{C4E9914E-A8A3-C3C1-C838-0662F77032FB}"/>
                </a:ext>
              </a:extLst>
            </p:cNvPr>
            <p:cNvSpPr/>
            <p:nvPr/>
          </p:nvSpPr>
          <p:spPr>
            <a:xfrm>
              <a:off x="7211094" y="4336862"/>
              <a:ext cx="1325699" cy="79380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CN" dirty="0"/>
                <a:t>DBS</a:t>
              </a:r>
              <a:endParaRPr lang="zh-CN" altLang="en-US" dirty="0"/>
            </a:p>
          </p:txBody>
        </p:sp>
        <p:sp>
          <p:nvSpPr>
            <p:cNvPr id="63" name="箭头: 右 62">
              <a:extLst>
                <a:ext uri="{FF2B5EF4-FFF2-40B4-BE49-F238E27FC236}">
                  <a16:creationId xmlns:a16="http://schemas.microsoft.com/office/drawing/2014/main" id="{79EA68FD-B775-ABDF-4760-C9B478AAB551}"/>
                </a:ext>
              </a:extLst>
            </p:cNvPr>
            <p:cNvSpPr/>
            <p:nvPr/>
          </p:nvSpPr>
          <p:spPr>
            <a:xfrm>
              <a:off x="8674468" y="4718804"/>
              <a:ext cx="322397" cy="5124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a:extLst>
                <a:ext uri="{FF2B5EF4-FFF2-40B4-BE49-F238E27FC236}">
                  <a16:creationId xmlns:a16="http://schemas.microsoft.com/office/drawing/2014/main" id="{B0BFAFED-331F-3C90-7E7A-CE02D61BF6EB}"/>
                </a:ext>
              </a:extLst>
            </p:cNvPr>
            <p:cNvSpPr/>
            <p:nvPr/>
          </p:nvSpPr>
          <p:spPr>
            <a:xfrm>
              <a:off x="7211094" y="5521323"/>
              <a:ext cx="1325699" cy="793804"/>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dirty="0"/>
                <a:t>Optimized EFIT</a:t>
              </a:r>
              <a:endParaRPr lang="zh-CN" altLang="en-US" dirty="0"/>
            </a:p>
          </p:txBody>
        </p:sp>
        <mc:AlternateContent xmlns:mc="http://schemas.openxmlformats.org/markup-compatibility/2006" xmlns:a14="http://schemas.microsoft.com/office/drawing/2010/main">
          <mc:Choice Requires="a14">
            <p:sp>
              <p:nvSpPr>
                <p:cNvPr id="65" name="矩形 64">
                  <a:extLst>
                    <a:ext uri="{FF2B5EF4-FFF2-40B4-BE49-F238E27FC236}">
                      <a16:creationId xmlns:a16="http://schemas.microsoft.com/office/drawing/2014/main" id="{022E4E2F-2455-3522-BF64-D842658E86B9}"/>
                    </a:ext>
                  </a:extLst>
                </p:cNvPr>
                <p:cNvSpPr/>
                <p:nvPr/>
              </p:nvSpPr>
              <p:spPr>
                <a:xfrm>
                  <a:off x="9050528" y="5521323"/>
                  <a:ext cx="1325699" cy="79380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dirty="0"/>
                    <a:t>J(r)/q</a:t>
                  </a:r>
                  <a:r>
                    <a:rPr lang="en-US" altLang="zh-CN" baseline="-25000" dirty="0"/>
                    <a:t>0</a:t>
                  </a:r>
                  <a:r>
                    <a:rPr lang="en-US" altLang="zh-CN" dirty="0"/>
                    <a:t>/</a:t>
                  </a: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r>
                            <a:rPr lang="en-US" altLang="zh-CN" b="0" i="1" smtClean="0">
                              <a:latin typeface="Cambria Math" panose="02040503050406030204" pitchFamily="18" charset="0"/>
                            </a:rPr>
                            <m:t>𝑁</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95</m:t>
                          </m:r>
                        </m:sub>
                      </m:sSub>
                    </m:oMath>
                  </a14:m>
                  <a:endParaRPr lang="zh-CN" altLang="en-US" dirty="0"/>
                </a:p>
              </p:txBody>
            </p:sp>
          </mc:Choice>
          <mc:Fallback xmlns="">
            <p:sp>
              <p:nvSpPr>
                <p:cNvPr id="65" name="矩形 64">
                  <a:extLst>
                    <a:ext uri="{FF2B5EF4-FFF2-40B4-BE49-F238E27FC236}">
                      <a16:creationId xmlns:a16="http://schemas.microsoft.com/office/drawing/2014/main" id="{022E4E2F-2455-3522-BF64-D842658E86B9}"/>
                    </a:ext>
                  </a:extLst>
                </p:cNvPr>
                <p:cNvSpPr>
                  <a:spLocks noRot="1" noChangeAspect="1" noMove="1" noResize="1" noEditPoints="1" noAdjustHandles="1" noChangeArrowheads="1" noChangeShapeType="1" noTextEdit="1"/>
                </p:cNvSpPr>
                <p:nvPr/>
              </p:nvSpPr>
              <p:spPr>
                <a:xfrm>
                  <a:off x="9050528" y="5521323"/>
                  <a:ext cx="1325699" cy="793804"/>
                </a:xfrm>
                <a:prstGeom prst="rect">
                  <a:avLst/>
                </a:prstGeom>
                <a:blipFill>
                  <a:blip r:embed="rId9"/>
                  <a:stretch>
                    <a:fillRect/>
                  </a:stretch>
                </a:blipFill>
              </p:spPr>
              <p:txBody>
                <a:bodyPr/>
                <a:lstStyle/>
                <a:p>
                  <a:r>
                    <a:rPr lang="zh-CN" altLang="en-US">
                      <a:noFill/>
                    </a:rPr>
                    <a:t> </a:t>
                  </a:r>
                </a:p>
              </p:txBody>
            </p:sp>
          </mc:Fallback>
        </mc:AlternateContent>
        <p:sp>
          <p:nvSpPr>
            <p:cNvPr id="66" name="箭头: 右 65">
              <a:extLst>
                <a:ext uri="{FF2B5EF4-FFF2-40B4-BE49-F238E27FC236}">
                  <a16:creationId xmlns:a16="http://schemas.microsoft.com/office/drawing/2014/main" id="{0F5AD3AE-053E-BB69-26DA-09741524A428}"/>
                </a:ext>
              </a:extLst>
            </p:cNvPr>
            <p:cNvSpPr/>
            <p:nvPr/>
          </p:nvSpPr>
          <p:spPr>
            <a:xfrm>
              <a:off x="8656054" y="5957755"/>
              <a:ext cx="322397" cy="51244"/>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72" name="直接箭头连接符 71">
            <a:extLst>
              <a:ext uri="{FF2B5EF4-FFF2-40B4-BE49-F238E27FC236}">
                <a16:creationId xmlns:a16="http://schemas.microsoft.com/office/drawing/2014/main" id="{4AC53E78-697D-C9EA-B05A-B4B99DA24553}"/>
              </a:ext>
            </a:extLst>
          </p:cNvPr>
          <p:cNvCxnSpPr>
            <a:cxnSpLocks/>
            <a:endCxn id="53" idx="3"/>
          </p:cNvCxnSpPr>
          <p:nvPr/>
        </p:nvCxnSpPr>
        <p:spPr>
          <a:xfrm flipH="1" flipV="1">
            <a:off x="3469603" y="3353073"/>
            <a:ext cx="848448" cy="58999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76" name="直接箭头连接符 75">
            <a:extLst>
              <a:ext uri="{FF2B5EF4-FFF2-40B4-BE49-F238E27FC236}">
                <a16:creationId xmlns:a16="http://schemas.microsoft.com/office/drawing/2014/main" id="{EF85666E-9A4A-76EF-6311-DBCA8B97B504}"/>
              </a:ext>
            </a:extLst>
          </p:cNvPr>
          <p:cNvCxnSpPr>
            <a:cxnSpLocks/>
          </p:cNvCxnSpPr>
          <p:nvPr/>
        </p:nvCxnSpPr>
        <p:spPr>
          <a:xfrm flipH="1" flipV="1">
            <a:off x="3455492" y="2448559"/>
            <a:ext cx="848448" cy="589993"/>
          </a:xfrm>
          <a:prstGeom prst="straightConnector1">
            <a:avLst/>
          </a:prstGeom>
          <a:ln w="38100">
            <a:solidFill>
              <a:schemeClr val="bg1">
                <a:lumMod val="85000"/>
              </a:schemeClr>
            </a:solidFill>
            <a:tailEnd type="triangle"/>
          </a:ln>
        </p:spPr>
        <p:style>
          <a:lnRef idx="1">
            <a:schemeClr val="dk1"/>
          </a:lnRef>
          <a:fillRef idx="0">
            <a:schemeClr val="dk1"/>
          </a:fillRef>
          <a:effectRef idx="0">
            <a:schemeClr val="dk1"/>
          </a:effectRef>
          <a:fontRef idx="minor">
            <a:schemeClr val="tx1"/>
          </a:fontRef>
        </p:style>
      </p:cxnSp>
      <p:cxnSp>
        <p:nvCxnSpPr>
          <p:cNvPr id="77" name="直接箭头连接符 76">
            <a:extLst>
              <a:ext uri="{FF2B5EF4-FFF2-40B4-BE49-F238E27FC236}">
                <a16:creationId xmlns:a16="http://schemas.microsoft.com/office/drawing/2014/main" id="{3425A94F-8310-41C0-F5B0-40AB99E6F8D4}"/>
              </a:ext>
            </a:extLst>
          </p:cNvPr>
          <p:cNvCxnSpPr>
            <a:cxnSpLocks/>
            <a:endCxn id="56" idx="3"/>
          </p:cNvCxnSpPr>
          <p:nvPr/>
        </p:nvCxnSpPr>
        <p:spPr>
          <a:xfrm flipH="1">
            <a:off x="3469603" y="3091755"/>
            <a:ext cx="863947" cy="1084909"/>
          </a:xfrm>
          <a:prstGeom prst="straightConnector1">
            <a:avLst/>
          </a:prstGeom>
          <a:ln w="38100">
            <a:solidFill>
              <a:schemeClr val="bg1">
                <a:lumMod val="85000"/>
              </a:schemeClr>
            </a:solidFill>
            <a:tailEnd type="triangle"/>
          </a:ln>
        </p:spPr>
        <p:style>
          <a:lnRef idx="1">
            <a:schemeClr val="dk1"/>
          </a:lnRef>
          <a:fillRef idx="0">
            <a:schemeClr val="dk1"/>
          </a:fillRef>
          <a:effectRef idx="0">
            <a:schemeClr val="dk1"/>
          </a:effectRef>
          <a:fontRef idx="minor">
            <a:schemeClr val="tx1"/>
          </a:fontRef>
        </p:style>
      </p:cxnSp>
      <p:cxnSp>
        <p:nvCxnSpPr>
          <p:cNvPr id="80" name="直接箭头连接符 79">
            <a:extLst>
              <a:ext uri="{FF2B5EF4-FFF2-40B4-BE49-F238E27FC236}">
                <a16:creationId xmlns:a16="http://schemas.microsoft.com/office/drawing/2014/main" id="{C77D3E22-EF93-4ED4-D29A-A80DF9371D3C}"/>
              </a:ext>
            </a:extLst>
          </p:cNvPr>
          <p:cNvCxnSpPr>
            <a:cxnSpLocks/>
          </p:cNvCxnSpPr>
          <p:nvPr/>
        </p:nvCxnSpPr>
        <p:spPr>
          <a:xfrm flipH="1">
            <a:off x="3540811" y="3198242"/>
            <a:ext cx="828379" cy="2881975"/>
          </a:xfrm>
          <a:prstGeom prst="straightConnector1">
            <a:avLst/>
          </a:prstGeom>
          <a:ln w="38100">
            <a:solidFill>
              <a:schemeClr val="bg1">
                <a:lumMod val="85000"/>
              </a:schemeClr>
            </a:solidFill>
            <a:tailEnd type="triangle"/>
          </a:ln>
        </p:spPr>
        <p:style>
          <a:lnRef idx="1">
            <a:schemeClr val="dk1"/>
          </a:lnRef>
          <a:fillRef idx="0">
            <a:schemeClr val="dk1"/>
          </a:fillRef>
          <a:effectRef idx="0">
            <a:schemeClr val="dk1"/>
          </a:effectRef>
          <a:fontRef idx="minor">
            <a:schemeClr val="tx1"/>
          </a:fontRef>
        </p:style>
      </p:cxnSp>
      <p:cxnSp>
        <p:nvCxnSpPr>
          <p:cNvPr id="83" name="直接箭头连接符 82">
            <a:extLst>
              <a:ext uri="{FF2B5EF4-FFF2-40B4-BE49-F238E27FC236}">
                <a16:creationId xmlns:a16="http://schemas.microsoft.com/office/drawing/2014/main" id="{E52087F5-C03F-3BF6-3938-99253D0DF862}"/>
              </a:ext>
            </a:extLst>
          </p:cNvPr>
          <p:cNvCxnSpPr>
            <a:cxnSpLocks/>
          </p:cNvCxnSpPr>
          <p:nvPr/>
        </p:nvCxnSpPr>
        <p:spPr>
          <a:xfrm flipH="1" flipV="1">
            <a:off x="3431961" y="3604489"/>
            <a:ext cx="648144" cy="98313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86" name="直接箭头连接符 85">
            <a:extLst>
              <a:ext uri="{FF2B5EF4-FFF2-40B4-BE49-F238E27FC236}">
                <a16:creationId xmlns:a16="http://schemas.microsoft.com/office/drawing/2014/main" id="{897C66D4-F3F6-D40F-B4E8-CAF4217DDAD0}"/>
              </a:ext>
            </a:extLst>
          </p:cNvPr>
          <p:cNvCxnSpPr>
            <a:cxnSpLocks/>
            <a:endCxn id="61" idx="3"/>
          </p:cNvCxnSpPr>
          <p:nvPr/>
        </p:nvCxnSpPr>
        <p:spPr>
          <a:xfrm flipH="1">
            <a:off x="3447459" y="3091755"/>
            <a:ext cx="921731" cy="1971605"/>
          </a:xfrm>
          <a:prstGeom prst="straightConnector1">
            <a:avLst/>
          </a:prstGeom>
          <a:ln w="38100">
            <a:solidFill>
              <a:schemeClr val="bg1">
                <a:lumMod val="85000"/>
              </a:schemeClr>
            </a:solidFill>
            <a:tailEnd type="triangle"/>
          </a:ln>
        </p:spPr>
        <p:style>
          <a:lnRef idx="1">
            <a:schemeClr val="dk1"/>
          </a:lnRef>
          <a:fillRef idx="0">
            <a:schemeClr val="dk1"/>
          </a:fillRef>
          <a:effectRef idx="0">
            <a:schemeClr val="dk1"/>
          </a:effectRef>
          <a:fontRef idx="minor">
            <a:schemeClr val="tx1"/>
          </a:fontRef>
        </p:style>
      </p:cxnSp>
      <p:sp>
        <p:nvSpPr>
          <p:cNvPr id="91" name="矩形 90">
            <a:extLst>
              <a:ext uri="{FF2B5EF4-FFF2-40B4-BE49-F238E27FC236}">
                <a16:creationId xmlns:a16="http://schemas.microsoft.com/office/drawing/2014/main" id="{E7A02918-BED6-8C5F-12D9-4CFBA87A1E45}"/>
              </a:ext>
            </a:extLst>
          </p:cNvPr>
          <p:cNvSpPr/>
          <p:nvPr/>
        </p:nvSpPr>
        <p:spPr>
          <a:xfrm>
            <a:off x="4369190" y="1544286"/>
            <a:ext cx="2535595" cy="31361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Islands Rotation detection</a:t>
            </a:r>
            <a:endParaRPr lang="zh-CN" altLang="en-US" sz="1400" b="1" dirty="0">
              <a:solidFill>
                <a:schemeClr val="tx1"/>
              </a:solidFill>
            </a:endParaRPr>
          </a:p>
        </p:txBody>
      </p:sp>
      <p:sp>
        <p:nvSpPr>
          <p:cNvPr id="96" name="文本框 95">
            <a:extLst>
              <a:ext uri="{FF2B5EF4-FFF2-40B4-BE49-F238E27FC236}">
                <a16:creationId xmlns:a16="http://schemas.microsoft.com/office/drawing/2014/main" id="{0C6F704F-5E24-5381-3E38-0505E6D3489C}"/>
              </a:ext>
            </a:extLst>
          </p:cNvPr>
          <p:cNvSpPr txBox="1"/>
          <p:nvPr/>
        </p:nvSpPr>
        <p:spPr>
          <a:xfrm>
            <a:off x="7753143" y="6432359"/>
            <a:ext cx="4066903" cy="338554"/>
          </a:xfrm>
          <a:prstGeom prst="rect">
            <a:avLst/>
          </a:prstGeom>
          <a:noFill/>
        </p:spPr>
        <p:txBody>
          <a:bodyPr wrap="square">
            <a:spAutoFit/>
          </a:bodyPr>
          <a:lstStyle/>
          <a:p>
            <a:r>
              <a:rPr lang="en-US" altLang="zh-CN" sz="1600" dirty="0" err="1"/>
              <a:t>Feifei</a:t>
            </a:r>
            <a:r>
              <a:rPr lang="en-US" altLang="zh-CN" sz="1600" dirty="0"/>
              <a:t> Long et al 2025 </a:t>
            </a:r>
            <a:r>
              <a:rPr lang="en-US" altLang="zh-CN" sz="1600" dirty="0" err="1"/>
              <a:t>Nucl</a:t>
            </a:r>
            <a:r>
              <a:rPr lang="en-US" altLang="zh-CN" sz="1600" dirty="0"/>
              <a:t>. Fusion 65 056029</a:t>
            </a:r>
            <a:endParaRPr lang="zh-CN" altLang="en-US" sz="1600" dirty="0"/>
          </a:p>
        </p:txBody>
      </p:sp>
      <p:pic>
        <p:nvPicPr>
          <p:cNvPr id="98" name="图片 97">
            <a:extLst>
              <a:ext uri="{FF2B5EF4-FFF2-40B4-BE49-F238E27FC236}">
                <a16:creationId xmlns:a16="http://schemas.microsoft.com/office/drawing/2014/main" id="{7EC7F2BC-7881-BDC2-BD29-81B817B5BE93}"/>
              </a:ext>
            </a:extLst>
          </p:cNvPr>
          <p:cNvPicPr>
            <a:picLocks noChangeAspect="1"/>
          </p:cNvPicPr>
          <p:nvPr/>
        </p:nvPicPr>
        <p:blipFill>
          <a:blip r:embed="rId10"/>
          <a:stretch>
            <a:fillRect/>
          </a:stretch>
        </p:blipFill>
        <p:spPr>
          <a:xfrm>
            <a:off x="7356617" y="1735415"/>
            <a:ext cx="4682977" cy="1462827"/>
          </a:xfrm>
          <a:prstGeom prst="rect">
            <a:avLst/>
          </a:prstGeom>
        </p:spPr>
      </p:pic>
      <p:cxnSp>
        <p:nvCxnSpPr>
          <p:cNvPr id="99" name="直接箭头连接符 98">
            <a:extLst>
              <a:ext uri="{FF2B5EF4-FFF2-40B4-BE49-F238E27FC236}">
                <a16:creationId xmlns:a16="http://schemas.microsoft.com/office/drawing/2014/main" id="{A1BA69DF-295C-1398-55AF-527351D1216D}"/>
              </a:ext>
            </a:extLst>
          </p:cNvPr>
          <p:cNvCxnSpPr>
            <a:cxnSpLocks/>
          </p:cNvCxnSpPr>
          <p:nvPr/>
        </p:nvCxnSpPr>
        <p:spPr>
          <a:xfrm flipV="1">
            <a:off x="6122586" y="2466828"/>
            <a:ext cx="1392911" cy="113766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03" name="直接箭头连接符 102">
            <a:extLst>
              <a:ext uri="{FF2B5EF4-FFF2-40B4-BE49-F238E27FC236}">
                <a16:creationId xmlns:a16="http://schemas.microsoft.com/office/drawing/2014/main" id="{39D899D0-5975-9451-3E90-C8DB8DD94458}"/>
              </a:ext>
            </a:extLst>
          </p:cNvPr>
          <p:cNvCxnSpPr>
            <a:cxnSpLocks/>
          </p:cNvCxnSpPr>
          <p:nvPr/>
        </p:nvCxnSpPr>
        <p:spPr>
          <a:xfrm flipV="1">
            <a:off x="6028956" y="3001299"/>
            <a:ext cx="1625878" cy="129450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05" name="矩形 104">
            <a:extLst>
              <a:ext uri="{FF2B5EF4-FFF2-40B4-BE49-F238E27FC236}">
                <a16:creationId xmlns:a16="http://schemas.microsoft.com/office/drawing/2014/main" id="{935F163F-E5ED-6569-3B10-96C60F8ED3C9}"/>
              </a:ext>
            </a:extLst>
          </p:cNvPr>
          <p:cNvSpPr/>
          <p:nvPr/>
        </p:nvSpPr>
        <p:spPr>
          <a:xfrm>
            <a:off x="8204777" y="1041481"/>
            <a:ext cx="2986656" cy="64409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dirty="0">
                <a:solidFill>
                  <a:schemeClr val="tx1"/>
                </a:solidFill>
              </a:rPr>
              <a:t>Multi-channels convolutional neural networks with attention-aware</a:t>
            </a:r>
            <a:endParaRPr lang="zh-CN" altLang="en-US" sz="1400" b="1" dirty="0">
              <a:solidFill>
                <a:schemeClr val="tx1"/>
              </a:solidFill>
            </a:endParaRPr>
          </a:p>
        </p:txBody>
      </p:sp>
    </p:spTree>
    <p:extLst>
      <p:ext uri="{BB962C8B-B14F-4D97-AF65-F5344CB8AC3E}">
        <p14:creationId xmlns:p14="http://schemas.microsoft.com/office/powerpoint/2010/main" val="4124564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E300F5-4A81-1B9B-F984-2DDD448F3BAE}"/>
              </a:ext>
            </a:extLst>
          </p:cNvPr>
          <p:cNvSpPr>
            <a:spLocks noGrp="1"/>
          </p:cNvSpPr>
          <p:nvPr>
            <p:ph type="title"/>
          </p:nvPr>
        </p:nvSpPr>
        <p:spPr/>
        <p:txBody>
          <a:bodyPr>
            <a:noAutofit/>
          </a:bodyPr>
          <a:lstStyle/>
          <a:p>
            <a:r>
              <a:rPr lang="en-US" altLang="zh-CN" sz="3000" dirty="0"/>
              <a:t>NTM mode numbers/ phase/frequency recognition</a:t>
            </a:r>
            <a:endParaRPr lang="zh-CN" altLang="en-US" sz="3000" dirty="0"/>
          </a:p>
        </p:txBody>
      </p:sp>
      <p:pic>
        <p:nvPicPr>
          <p:cNvPr id="4" name="图片 3">
            <a:extLst>
              <a:ext uri="{FF2B5EF4-FFF2-40B4-BE49-F238E27FC236}">
                <a16:creationId xmlns:a16="http://schemas.microsoft.com/office/drawing/2014/main" id="{699E58AF-356B-B8C1-47A5-E1286BE97E61}"/>
              </a:ext>
            </a:extLst>
          </p:cNvPr>
          <p:cNvPicPr>
            <a:picLocks noChangeAspect="1"/>
          </p:cNvPicPr>
          <p:nvPr/>
        </p:nvPicPr>
        <p:blipFill>
          <a:blip r:embed="rId3"/>
          <a:srcRect l="6220" t="4306" r="3285"/>
          <a:stretch>
            <a:fillRect/>
          </a:stretch>
        </p:blipFill>
        <p:spPr>
          <a:xfrm>
            <a:off x="254563" y="1251215"/>
            <a:ext cx="5841438" cy="2287765"/>
          </a:xfrm>
          <a:prstGeom prst="rect">
            <a:avLst/>
          </a:prstGeom>
        </p:spPr>
      </p:pic>
      <p:pic>
        <p:nvPicPr>
          <p:cNvPr id="6" name="图片 5">
            <a:extLst>
              <a:ext uri="{FF2B5EF4-FFF2-40B4-BE49-F238E27FC236}">
                <a16:creationId xmlns:a16="http://schemas.microsoft.com/office/drawing/2014/main" id="{9EF03C39-4EF2-266E-15EE-D7654B659F16}"/>
              </a:ext>
            </a:extLst>
          </p:cNvPr>
          <p:cNvPicPr>
            <a:picLocks noChangeAspect="1"/>
          </p:cNvPicPr>
          <p:nvPr/>
        </p:nvPicPr>
        <p:blipFill>
          <a:blip r:embed="rId4"/>
          <a:stretch>
            <a:fillRect/>
          </a:stretch>
        </p:blipFill>
        <p:spPr>
          <a:xfrm>
            <a:off x="215051" y="3468887"/>
            <a:ext cx="2218422" cy="1814743"/>
          </a:xfrm>
          <a:prstGeom prst="rect">
            <a:avLst/>
          </a:prstGeom>
        </p:spPr>
      </p:pic>
      <p:sp>
        <p:nvSpPr>
          <p:cNvPr id="8" name="文本框 7">
            <a:extLst>
              <a:ext uri="{FF2B5EF4-FFF2-40B4-BE49-F238E27FC236}">
                <a16:creationId xmlns:a16="http://schemas.microsoft.com/office/drawing/2014/main" id="{C4DCE1E9-86EF-A264-D292-BA554F76980E}"/>
              </a:ext>
            </a:extLst>
          </p:cNvPr>
          <p:cNvSpPr txBox="1"/>
          <p:nvPr/>
        </p:nvSpPr>
        <p:spPr>
          <a:xfrm>
            <a:off x="355762" y="881882"/>
            <a:ext cx="5680568" cy="369332"/>
          </a:xfrm>
          <a:prstGeom prst="rect">
            <a:avLst/>
          </a:prstGeom>
          <a:noFill/>
        </p:spPr>
        <p:txBody>
          <a:bodyPr wrap="square">
            <a:spAutoFit/>
          </a:bodyPr>
          <a:lstStyle/>
          <a:p>
            <a:r>
              <a:rPr lang="en-US" altLang="zh-CN" dirty="0"/>
              <a:t>AACNN model randomly selects EAST discharge#86502 </a:t>
            </a:r>
            <a:endParaRPr lang="zh-CN" altLang="en-US" dirty="0"/>
          </a:p>
        </p:txBody>
      </p:sp>
      <p:cxnSp>
        <p:nvCxnSpPr>
          <p:cNvPr id="10" name="直接箭头连接符 9">
            <a:extLst>
              <a:ext uri="{FF2B5EF4-FFF2-40B4-BE49-F238E27FC236}">
                <a16:creationId xmlns:a16="http://schemas.microsoft.com/office/drawing/2014/main" id="{4D6CAE74-1C8D-F4C0-C025-924073B84410}"/>
              </a:ext>
            </a:extLst>
          </p:cNvPr>
          <p:cNvCxnSpPr>
            <a:cxnSpLocks/>
            <a:endCxn id="4" idx="3"/>
          </p:cNvCxnSpPr>
          <p:nvPr/>
        </p:nvCxnSpPr>
        <p:spPr>
          <a:xfrm flipV="1">
            <a:off x="5216894" y="2395098"/>
            <a:ext cx="879107" cy="46390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aphicFrame>
        <p:nvGraphicFramePr>
          <p:cNvPr id="15" name="表格 14">
            <a:extLst>
              <a:ext uri="{FF2B5EF4-FFF2-40B4-BE49-F238E27FC236}">
                <a16:creationId xmlns:a16="http://schemas.microsoft.com/office/drawing/2014/main" id="{4C9882A3-A5FA-CD62-89C8-C3187906524A}"/>
              </a:ext>
            </a:extLst>
          </p:cNvPr>
          <p:cNvGraphicFramePr>
            <a:graphicFrameLocks noGrp="1"/>
          </p:cNvGraphicFramePr>
          <p:nvPr>
            <p:extLst>
              <p:ext uri="{D42A27DB-BD31-4B8C-83A1-F6EECF244321}">
                <p14:modId xmlns:p14="http://schemas.microsoft.com/office/powerpoint/2010/main" val="2654215190"/>
              </p:ext>
            </p:extLst>
          </p:nvPr>
        </p:nvGraphicFramePr>
        <p:xfrm>
          <a:off x="6611155" y="1186585"/>
          <a:ext cx="5326284" cy="3657600"/>
        </p:xfrm>
        <a:graphic>
          <a:graphicData uri="http://schemas.openxmlformats.org/drawingml/2006/table">
            <a:tbl>
              <a:tblPr firstRow="1" bandRow="1">
                <a:tableStyleId>{5C22544A-7EE6-4342-B048-85BDC9FD1C3A}</a:tableStyleId>
              </a:tblPr>
              <a:tblGrid>
                <a:gridCol w="1584149">
                  <a:extLst>
                    <a:ext uri="{9D8B030D-6E8A-4147-A177-3AD203B41FA5}">
                      <a16:colId xmlns:a16="http://schemas.microsoft.com/office/drawing/2014/main" val="3739871863"/>
                    </a:ext>
                  </a:extLst>
                </a:gridCol>
                <a:gridCol w="1966707">
                  <a:extLst>
                    <a:ext uri="{9D8B030D-6E8A-4147-A177-3AD203B41FA5}">
                      <a16:colId xmlns:a16="http://schemas.microsoft.com/office/drawing/2014/main" val="3840443761"/>
                    </a:ext>
                  </a:extLst>
                </a:gridCol>
                <a:gridCol w="1775428">
                  <a:extLst>
                    <a:ext uri="{9D8B030D-6E8A-4147-A177-3AD203B41FA5}">
                      <a16:colId xmlns:a16="http://schemas.microsoft.com/office/drawing/2014/main" val="4237289951"/>
                    </a:ext>
                  </a:extLst>
                </a:gridCol>
              </a:tblGrid>
              <a:tr h="607688">
                <a:tc>
                  <a:txBody>
                    <a:bodyPr/>
                    <a:lstStyle/>
                    <a:p>
                      <a:pPr algn="ctr"/>
                      <a:r>
                        <a:rPr lang="en-US" altLang="zh-CN" sz="1800" dirty="0"/>
                        <a:t>features</a:t>
                      </a:r>
                      <a:endParaRPr lang="zh-CN" altLang="en-US" sz="1800" dirty="0"/>
                    </a:p>
                  </a:txBody>
                  <a:tcPr/>
                </a:tc>
                <a:tc>
                  <a:txBody>
                    <a:bodyPr/>
                    <a:lstStyle/>
                    <a:p>
                      <a:pPr algn="l"/>
                      <a:r>
                        <a:rPr lang="en-US" altLang="zh-CN" sz="1800" dirty="0"/>
                        <a:t>Tradition calculation</a:t>
                      </a:r>
                      <a:endParaRPr lang="zh-CN" altLang="en-US" sz="1800" dirty="0"/>
                    </a:p>
                  </a:txBody>
                  <a:tcPr/>
                </a:tc>
                <a:tc>
                  <a:txBody>
                    <a:bodyPr/>
                    <a:lstStyle/>
                    <a:p>
                      <a:pPr algn="l"/>
                      <a:r>
                        <a:rPr lang="en-US" altLang="zh-CN" sz="1800" dirty="0"/>
                        <a:t>AI surrogate model</a:t>
                      </a:r>
                      <a:endParaRPr lang="zh-CN" altLang="en-US" sz="1800" dirty="0"/>
                    </a:p>
                  </a:txBody>
                  <a:tcPr/>
                </a:tc>
                <a:extLst>
                  <a:ext uri="{0D108BD9-81ED-4DB2-BD59-A6C34878D82A}">
                    <a16:rowId xmlns:a16="http://schemas.microsoft.com/office/drawing/2014/main" val="1504719966"/>
                  </a:ext>
                </a:extLst>
              </a:tr>
              <a:tr h="868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Mode numbers recognition</a:t>
                      </a:r>
                      <a:endParaRPr lang="zh-CN" altLang="en-US" sz="1800" dirty="0"/>
                    </a:p>
                    <a:p>
                      <a:pPr algn="l"/>
                      <a:endParaRPr lang="zh-CN" altLang="en-US" sz="1800" dirty="0"/>
                    </a:p>
                  </a:txBody>
                  <a:tcPr/>
                </a:tc>
                <a:tc>
                  <a:txBody>
                    <a:bodyPr/>
                    <a:lstStyle/>
                    <a:p>
                      <a:pPr algn="l"/>
                      <a:r>
                        <a:rPr lang="en-US" altLang="zh-CN" sz="1800" dirty="0"/>
                        <a:t>Phase tracing/compilated</a:t>
                      </a:r>
                      <a:endParaRPr lang="zh-CN" altLang="en-US" sz="1800" dirty="0"/>
                    </a:p>
                  </a:txBody>
                  <a:tcPr/>
                </a:tc>
                <a:tc>
                  <a:txBody>
                    <a:bodyPr/>
                    <a:lstStyle/>
                    <a:p>
                      <a:pPr algn="l"/>
                      <a:r>
                        <a:rPr lang="en-US" altLang="zh-CN" sz="1800" dirty="0"/>
                        <a:t>1D feature</a:t>
                      </a:r>
                      <a:endParaRPr lang="zh-CN" altLang="en-US" sz="1800" dirty="0"/>
                    </a:p>
                  </a:txBody>
                  <a:tcPr/>
                </a:tc>
                <a:extLst>
                  <a:ext uri="{0D108BD9-81ED-4DB2-BD59-A6C34878D82A}">
                    <a16:rowId xmlns:a16="http://schemas.microsoft.com/office/drawing/2014/main" val="2338026817"/>
                  </a:ext>
                </a:extLst>
              </a:tr>
              <a:tr h="1128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Frequency recognition</a:t>
                      </a:r>
                      <a:endParaRPr lang="zh-CN" altLang="en-US" sz="1800" dirty="0"/>
                    </a:p>
                    <a:p>
                      <a:pPr algn="l"/>
                      <a:endParaRPr lang="zh-CN" altLang="en-US" sz="1800" dirty="0"/>
                    </a:p>
                  </a:txBody>
                  <a:tcPr/>
                </a:tc>
                <a:tc>
                  <a:txBody>
                    <a:bodyPr/>
                    <a:lstStyle/>
                    <a:p>
                      <a:pPr algn="l"/>
                      <a:r>
                        <a:rPr lang="en-US" altLang="zh-CN" sz="1800" dirty="0"/>
                        <a:t>FFT</a:t>
                      </a:r>
                    </a:p>
                    <a:p>
                      <a:pPr algn="l"/>
                      <a:r>
                        <a:rPr lang="en-US" altLang="zh-CN" sz="1800" dirty="0"/>
                        <a:t>Spectrum/human assistance</a:t>
                      </a:r>
                      <a:endParaRPr lang="zh-CN" altLang="en-US" sz="1800" dirty="0"/>
                    </a:p>
                    <a:p>
                      <a:pPr algn="l"/>
                      <a:endParaRPr lang="zh-CN" altLang="en-US" sz="1800" dirty="0"/>
                    </a:p>
                  </a:txBody>
                  <a:tcPr/>
                </a:tc>
                <a:tc>
                  <a:txBody>
                    <a:bodyPr/>
                    <a:lstStyle/>
                    <a:p>
                      <a:pPr algn="l"/>
                      <a:r>
                        <a:rPr lang="en-US" altLang="zh-CN" sz="1800" dirty="0"/>
                        <a:t>2 D feature</a:t>
                      </a:r>
                      <a:endParaRPr lang="zh-CN" altLang="en-US" sz="1800" dirty="0"/>
                    </a:p>
                  </a:txBody>
                  <a:tcPr/>
                </a:tc>
                <a:extLst>
                  <a:ext uri="{0D108BD9-81ED-4DB2-BD59-A6C34878D82A}">
                    <a16:rowId xmlns:a16="http://schemas.microsoft.com/office/drawing/2014/main" val="4225743661"/>
                  </a:ext>
                </a:extLst>
              </a:tr>
              <a:tr h="868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Phase recognition</a:t>
                      </a:r>
                      <a:endParaRPr lang="zh-CN" altLang="en-US" sz="1800" dirty="0"/>
                    </a:p>
                    <a:p>
                      <a:pPr algn="l"/>
                      <a:endParaRPr lang="zh-CN" altLang="en-US" sz="1800" dirty="0"/>
                    </a:p>
                  </a:txBody>
                  <a:tcPr/>
                </a:tc>
                <a:tc>
                  <a:txBody>
                    <a:bodyPr/>
                    <a:lstStyle/>
                    <a:p>
                      <a:pPr algn="l"/>
                      <a:r>
                        <a:rPr lang="en-US" altLang="zh-CN" sz="1800" dirty="0"/>
                        <a:t>FFT/simple</a:t>
                      </a:r>
                      <a:endParaRPr lang="zh-CN" altLang="en-US" sz="1800" dirty="0"/>
                    </a:p>
                  </a:txBody>
                  <a:tcPr/>
                </a:tc>
                <a:tc>
                  <a:txBody>
                    <a:bodyPr/>
                    <a:lstStyle/>
                    <a:p>
                      <a:pPr algn="l"/>
                      <a:r>
                        <a:rPr lang="en-US" altLang="zh-CN" sz="1800" dirty="0"/>
                        <a:t>0D feature</a:t>
                      </a:r>
                      <a:endParaRPr lang="zh-CN" altLang="en-US" sz="1800" dirty="0"/>
                    </a:p>
                  </a:txBody>
                  <a:tcPr/>
                </a:tc>
                <a:extLst>
                  <a:ext uri="{0D108BD9-81ED-4DB2-BD59-A6C34878D82A}">
                    <a16:rowId xmlns:a16="http://schemas.microsoft.com/office/drawing/2014/main" val="2495821238"/>
                  </a:ext>
                </a:extLst>
              </a:tr>
            </a:tbl>
          </a:graphicData>
        </a:graphic>
      </p:graphicFrame>
      <p:sp>
        <p:nvSpPr>
          <p:cNvPr id="17" name="箭头: 下 16">
            <a:extLst>
              <a:ext uri="{FF2B5EF4-FFF2-40B4-BE49-F238E27FC236}">
                <a16:creationId xmlns:a16="http://schemas.microsoft.com/office/drawing/2014/main" id="{99566B07-315A-A607-4A38-2C6071CFF7B4}"/>
              </a:ext>
            </a:extLst>
          </p:cNvPr>
          <p:cNvSpPr/>
          <p:nvPr/>
        </p:nvSpPr>
        <p:spPr>
          <a:xfrm>
            <a:off x="8804366" y="4972594"/>
            <a:ext cx="696685" cy="42672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09C53651-F136-0D6C-1689-4D824FE08906}"/>
              </a:ext>
            </a:extLst>
          </p:cNvPr>
          <p:cNvSpPr/>
          <p:nvPr/>
        </p:nvSpPr>
        <p:spPr>
          <a:xfrm>
            <a:off x="6400800" y="5399314"/>
            <a:ext cx="5536639" cy="9361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t>Physical prior + rule annotation → weakly supervised/semi-supervised → modular AI fusion</a:t>
            </a:r>
          </a:p>
        </p:txBody>
      </p:sp>
      <p:pic>
        <p:nvPicPr>
          <p:cNvPr id="3" name="图片 2">
            <a:extLst>
              <a:ext uri="{FF2B5EF4-FFF2-40B4-BE49-F238E27FC236}">
                <a16:creationId xmlns:a16="http://schemas.microsoft.com/office/drawing/2014/main" id="{4C23090D-7983-64F7-D37F-F15424C80E34}"/>
              </a:ext>
            </a:extLst>
          </p:cNvPr>
          <p:cNvPicPr>
            <a:picLocks noChangeAspect="1"/>
          </p:cNvPicPr>
          <p:nvPr/>
        </p:nvPicPr>
        <p:blipFill>
          <a:blip r:embed="rId5">
            <a:extLst>
              <a:ext uri="{28A0092B-C50C-407E-A947-70E740481C1C}">
                <a14:useLocalDpi xmlns:a14="http://schemas.microsoft.com/office/drawing/2010/main" val="0"/>
              </a:ext>
            </a:extLst>
          </a:blip>
          <a:srcRect l="4487" r="7285"/>
          <a:stretch>
            <a:fillRect/>
          </a:stretch>
        </p:blipFill>
        <p:spPr>
          <a:xfrm>
            <a:off x="2690949" y="3811197"/>
            <a:ext cx="3370268" cy="2864956"/>
          </a:xfrm>
          <a:prstGeom prst="rect">
            <a:avLst/>
          </a:prstGeom>
        </p:spPr>
      </p:pic>
      <p:pic>
        <p:nvPicPr>
          <p:cNvPr id="7" name="图片 6">
            <a:extLst>
              <a:ext uri="{FF2B5EF4-FFF2-40B4-BE49-F238E27FC236}">
                <a16:creationId xmlns:a16="http://schemas.microsoft.com/office/drawing/2014/main" id="{12CDB2E9-5BA6-8EC5-388C-64B77CB40A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762" y="5185954"/>
            <a:ext cx="2077711" cy="1490199"/>
          </a:xfrm>
          <a:prstGeom prst="rect">
            <a:avLst/>
          </a:prstGeom>
        </p:spPr>
      </p:pic>
      <p:sp>
        <p:nvSpPr>
          <p:cNvPr id="5" name="文本框 4">
            <a:extLst>
              <a:ext uri="{FF2B5EF4-FFF2-40B4-BE49-F238E27FC236}">
                <a16:creationId xmlns:a16="http://schemas.microsoft.com/office/drawing/2014/main" id="{77050822-C247-BC11-5CFE-0BBA6B960A08}"/>
              </a:ext>
            </a:extLst>
          </p:cNvPr>
          <p:cNvSpPr txBox="1"/>
          <p:nvPr/>
        </p:nvSpPr>
        <p:spPr>
          <a:xfrm>
            <a:off x="2690949" y="6551993"/>
            <a:ext cx="4066903" cy="338554"/>
          </a:xfrm>
          <a:prstGeom prst="rect">
            <a:avLst/>
          </a:prstGeom>
          <a:noFill/>
        </p:spPr>
        <p:txBody>
          <a:bodyPr wrap="square">
            <a:spAutoFit/>
          </a:bodyPr>
          <a:lstStyle/>
          <a:p>
            <a:r>
              <a:rPr lang="en-US" altLang="zh-CN" sz="1600" dirty="0" err="1"/>
              <a:t>Feifei</a:t>
            </a:r>
            <a:r>
              <a:rPr lang="en-US" altLang="zh-CN" sz="1600" dirty="0"/>
              <a:t> Long et al 2025 </a:t>
            </a:r>
            <a:r>
              <a:rPr lang="en-US" altLang="zh-CN" sz="1600" dirty="0" err="1"/>
              <a:t>Nucl</a:t>
            </a:r>
            <a:r>
              <a:rPr lang="en-US" altLang="zh-CN" sz="1600" dirty="0"/>
              <a:t>. Fusion 65 056029</a:t>
            </a:r>
            <a:endParaRPr lang="zh-CN" altLang="en-US" sz="1600" dirty="0"/>
          </a:p>
        </p:txBody>
      </p:sp>
    </p:spTree>
    <p:extLst>
      <p:ext uri="{BB962C8B-B14F-4D97-AF65-F5344CB8AC3E}">
        <p14:creationId xmlns:p14="http://schemas.microsoft.com/office/powerpoint/2010/main" val="372403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B15356-5A98-0117-1775-06F5C901A1D6}"/>
              </a:ext>
            </a:extLst>
          </p:cNvPr>
          <p:cNvSpPr>
            <a:spLocks noGrp="1"/>
          </p:cNvSpPr>
          <p:nvPr>
            <p:ph type="title"/>
          </p:nvPr>
        </p:nvSpPr>
        <p:spPr>
          <a:xfrm>
            <a:off x="0" y="-38623"/>
            <a:ext cx="11500529" cy="936104"/>
          </a:xfrm>
        </p:spPr>
        <p:txBody>
          <a:bodyPr>
            <a:noAutofit/>
          </a:bodyPr>
          <a:lstStyle/>
          <a:p>
            <a:pPr algn="l"/>
            <a:r>
              <a:rPr lang="en-US" altLang="zh-CN" sz="2800" dirty="0"/>
              <a:t>Seed island detection from p</a:t>
            </a:r>
            <a:r>
              <a:rPr lang="zh-CN" altLang="en-US" sz="2800" dirty="0"/>
              <a:t>hysical precursors (risk-weighted</a:t>
            </a:r>
            <a:r>
              <a:rPr lang="en-US" altLang="zh-CN" sz="2800" dirty="0"/>
              <a:t>) evaluation</a:t>
            </a:r>
            <a:endParaRPr lang="zh-CN" altLang="en-US" sz="2800" dirty="0"/>
          </a:p>
        </p:txBody>
      </p:sp>
      <p:grpSp>
        <p:nvGrpSpPr>
          <p:cNvPr id="56" name="组合 55">
            <a:extLst>
              <a:ext uri="{FF2B5EF4-FFF2-40B4-BE49-F238E27FC236}">
                <a16:creationId xmlns:a16="http://schemas.microsoft.com/office/drawing/2014/main" id="{5E67DE19-410A-4FA6-A4FA-89CE72993D8A}"/>
              </a:ext>
            </a:extLst>
          </p:cNvPr>
          <p:cNvGrpSpPr/>
          <p:nvPr/>
        </p:nvGrpSpPr>
        <p:grpSpPr>
          <a:xfrm>
            <a:off x="255308" y="1031814"/>
            <a:ext cx="11681384" cy="5110306"/>
            <a:chOff x="520229" y="906686"/>
            <a:chExt cx="11681384" cy="5110306"/>
          </a:xfrm>
        </p:grpSpPr>
        <p:grpSp>
          <p:nvGrpSpPr>
            <p:cNvPr id="48" name="组合 47">
              <a:extLst>
                <a:ext uri="{FF2B5EF4-FFF2-40B4-BE49-F238E27FC236}">
                  <a16:creationId xmlns:a16="http://schemas.microsoft.com/office/drawing/2014/main" id="{5AB97E67-5378-EF1E-3F0A-9CEEE97290CD}"/>
                </a:ext>
              </a:extLst>
            </p:cNvPr>
            <p:cNvGrpSpPr/>
            <p:nvPr/>
          </p:nvGrpSpPr>
          <p:grpSpPr>
            <a:xfrm>
              <a:off x="520229" y="906686"/>
              <a:ext cx="11681384" cy="5110306"/>
              <a:chOff x="203064" y="1100458"/>
              <a:chExt cx="11312485" cy="4708369"/>
            </a:xfrm>
          </p:grpSpPr>
          <p:sp>
            <p:nvSpPr>
              <p:cNvPr id="3" name="AutoShape 2" descr="PPT - Physics and control of Neoclassical Tearing Mode (NTM) PowerPoint ...">
                <a:extLst>
                  <a:ext uri="{FF2B5EF4-FFF2-40B4-BE49-F238E27FC236}">
                    <a16:creationId xmlns:a16="http://schemas.microsoft.com/office/drawing/2014/main" id="{BDFD4680-AF85-EF00-8B28-C299CAA56558}"/>
                  </a:ext>
                </a:extLst>
              </p:cNvPr>
              <p:cNvSpPr>
                <a:spLocks noChangeAspect="1" noChangeArrowheads="1"/>
              </p:cNvSpPr>
              <p:nvPr/>
            </p:nvSpPr>
            <p:spPr bwMode="auto">
              <a:xfrm>
                <a:off x="6288257" y="292386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等腰三角形 21">
                <a:extLst>
                  <a:ext uri="{FF2B5EF4-FFF2-40B4-BE49-F238E27FC236}">
                    <a16:creationId xmlns:a16="http://schemas.microsoft.com/office/drawing/2014/main" id="{D9F8BF58-B975-997F-65C2-94B3B5D3FA0B}"/>
                  </a:ext>
                </a:extLst>
              </p:cNvPr>
              <p:cNvSpPr/>
              <p:nvPr/>
            </p:nvSpPr>
            <p:spPr>
              <a:xfrm>
                <a:off x="7931017" y="2619067"/>
                <a:ext cx="2009448" cy="2138333"/>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5" name="组合 24">
                <a:extLst>
                  <a:ext uri="{FF2B5EF4-FFF2-40B4-BE49-F238E27FC236}">
                    <a16:creationId xmlns:a16="http://schemas.microsoft.com/office/drawing/2014/main" id="{1682CED5-CD8B-1BC3-6B9B-A9D96810A1A7}"/>
                  </a:ext>
                </a:extLst>
              </p:cNvPr>
              <p:cNvGrpSpPr/>
              <p:nvPr/>
            </p:nvGrpSpPr>
            <p:grpSpPr>
              <a:xfrm>
                <a:off x="1060964" y="1621774"/>
                <a:ext cx="10454585" cy="1038857"/>
                <a:chOff x="1085963" y="1587722"/>
                <a:chExt cx="10454585" cy="1038857"/>
              </a:xfrm>
            </p:grpSpPr>
            <p:grpSp>
              <p:nvGrpSpPr>
                <p:cNvPr id="18" name="组合 17">
                  <a:extLst>
                    <a:ext uri="{FF2B5EF4-FFF2-40B4-BE49-F238E27FC236}">
                      <a16:creationId xmlns:a16="http://schemas.microsoft.com/office/drawing/2014/main" id="{2F3E7643-6D1F-BE68-BEC9-351D9C5627B3}"/>
                    </a:ext>
                  </a:extLst>
                </p:cNvPr>
                <p:cNvGrpSpPr/>
                <p:nvPr/>
              </p:nvGrpSpPr>
              <p:grpSpPr>
                <a:xfrm>
                  <a:off x="1085963" y="1587722"/>
                  <a:ext cx="8620684" cy="860204"/>
                  <a:chOff x="171562" y="1769559"/>
                  <a:chExt cx="9614781" cy="780696"/>
                </a:xfrm>
              </p:grpSpPr>
              <p:sp>
                <p:nvSpPr>
                  <p:cNvPr id="8" name="椭圆 7">
                    <a:extLst>
                      <a:ext uri="{FF2B5EF4-FFF2-40B4-BE49-F238E27FC236}">
                        <a16:creationId xmlns:a16="http://schemas.microsoft.com/office/drawing/2014/main" id="{19064B6E-A1ED-543C-5535-C69947F104EE}"/>
                      </a:ext>
                    </a:extLst>
                  </p:cNvPr>
                  <p:cNvSpPr/>
                  <p:nvPr/>
                </p:nvSpPr>
                <p:spPr>
                  <a:xfrm>
                    <a:off x="171562" y="1822134"/>
                    <a:ext cx="1480458" cy="696798"/>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ltLang="zh-CN" sz="1400" dirty="0"/>
                      <a:t>β</a:t>
                    </a:r>
                    <a:r>
                      <a:rPr lang="en-US" altLang="zh-CN" sz="1400" dirty="0"/>
                      <a:t> onset by sawtooth</a:t>
                    </a:r>
                    <a:endParaRPr lang="zh-CN" altLang="en-US" sz="1400" dirty="0"/>
                  </a:p>
                </p:txBody>
              </p:sp>
              <p:sp>
                <p:nvSpPr>
                  <p:cNvPr id="9" name="椭圆 8">
                    <a:extLst>
                      <a:ext uri="{FF2B5EF4-FFF2-40B4-BE49-F238E27FC236}">
                        <a16:creationId xmlns:a16="http://schemas.microsoft.com/office/drawing/2014/main" id="{32A26883-3EF4-7BFD-8FED-CE551FE3AE2B}"/>
                      </a:ext>
                    </a:extLst>
                  </p:cNvPr>
                  <p:cNvSpPr/>
                  <p:nvPr/>
                </p:nvSpPr>
                <p:spPr>
                  <a:xfrm>
                    <a:off x="2749492" y="1846857"/>
                    <a:ext cx="1609793" cy="686561"/>
                  </a:xfrm>
                  <a:prstGeom prst="ellipse">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ltLang="zh-CN" sz="1400" dirty="0"/>
                      <a:t>β</a:t>
                    </a:r>
                    <a:r>
                      <a:rPr lang="en-US" altLang="zh-CN" sz="1400" dirty="0"/>
                      <a:t> onset by fishbone</a:t>
                    </a:r>
                    <a:endParaRPr lang="zh-CN" altLang="en-US" sz="1400" dirty="0"/>
                  </a:p>
                </p:txBody>
              </p:sp>
              <p:sp>
                <p:nvSpPr>
                  <p:cNvPr id="10" name="椭圆 9">
                    <a:extLst>
                      <a:ext uri="{FF2B5EF4-FFF2-40B4-BE49-F238E27FC236}">
                        <a16:creationId xmlns:a16="http://schemas.microsoft.com/office/drawing/2014/main" id="{15AE57DB-F33B-D8F4-B8C0-6DB7B0755EB8}"/>
                      </a:ext>
                    </a:extLst>
                  </p:cNvPr>
                  <p:cNvSpPr/>
                  <p:nvPr/>
                </p:nvSpPr>
                <p:spPr>
                  <a:xfrm>
                    <a:off x="5437861" y="1797994"/>
                    <a:ext cx="1423201" cy="752261"/>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ltLang="zh-CN" sz="1600" dirty="0"/>
                      <a:t>β</a:t>
                    </a:r>
                    <a:r>
                      <a:rPr lang="en-US" altLang="zh-CN" sz="1600" dirty="0"/>
                      <a:t> onset by ELM </a:t>
                    </a:r>
                    <a:endParaRPr lang="zh-CN" altLang="en-US" sz="1600" dirty="0"/>
                  </a:p>
                </p:txBody>
              </p:sp>
              <p:sp>
                <p:nvSpPr>
                  <p:cNvPr id="11" name="椭圆 10">
                    <a:extLst>
                      <a:ext uri="{FF2B5EF4-FFF2-40B4-BE49-F238E27FC236}">
                        <a16:creationId xmlns:a16="http://schemas.microsoft.com/office/drawing/2014/main" id="{C1D849B1-8889-4472-2EB8-4D859CCFE398}"/>
                      </a:ext>
                    </a:extLst>
                  </p:cNvPr>
                  <p:cNvSpPr/>
                  <p:nvPr/>
                </p:nvSpPr>
                <p:spPr>
                  <a:xfrm>
                    <a:off x="7892215" y="1769559"/>
                    <a:ext cx="1894128" cy="7806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ltLang="zh-CN" sz="1400" b="1" dirty="0"/>
                      <a:t>β</a:t>
                    </a:r>
                    <a:r>
                      <a:rPr lang="en-US" altLang="zh-CN" sz="1400" b="1" dirty="0"/>
                      <a:t> onset by triggerless </a:t>
                    </a:r>
                    <a:endParaRPr lang="zh-CN" altLang="en-US" sz="1400" b="1" dirty="0"/>
                  </a:p>
                </p:txBody>
              </p:sp>
            </p:grpSp>
            <p:sp>
              <p:nvSpPr>
                <p:cNvPr id="24" name="文本框 23">
                  <a:extLst>
                    <a:ext uri="{FF2B5EF4-FFF2-40B4-BE49-F238E27FC236}">
                      <a16:creationId xmlns:a16="http://schemas.microsoft.com/office/drawing/2014/main" id="{CBC57F9C-8D9E-63FC-B00E-00093EAC6A04}"/>
                    </a:ext>
                  </a:extLst>
                </p:cNvPr>
                <p:cNvSpPr txBox="1"/>
                <p:nvPr/>
              </p:nvSpPr>
              <p:spPr>
                <a:xfrm>
                  <a:off x="9637710" y="1980248"/>
                  <a:ext cx="1902838" cy="646331"/>
                </a:xfrm>
                <a:prstGeom prst="rect">
                  <a:avLst/>
                </a:prstGeom>
                <a:noFill/>
              </p:spPr>
              <p:txBody>
                <a:bodyPr wrap="square">
                  <a:spAutoFit/>
                </a:bodyPr>
                <a:lstStyle/>
                <a:p>
                  <a:r>
                    <a:rPr lang="zh-CN" altLang="en-US" sz="1200" dirty="0"/>
                    <a:t>Untriggered/Without external inducement (spontaneous)</a:t>
                  </a:r>
                </a:p>
              </p:txBody>
            </p:sp>
          </p:grpSp>
          <p:pic>
            <p:nvPicPr>
              <p:cNvPr id="28" name="图片 27">
                <a:extLst>
                  <a:ext uri="{FF2B5EF4-FFF2-40B4-BE49-F238E27FC236}">
                    <a16:creationId xmlns:a16="http://schemas.microsoft.com/office/drawing/2014/main" id="{64CF9C5E-6A9B-16B3-FE44-5D63A98E1362}"/>
                  </a:ext>
                </a:extLst>
              </p:cNvPr>
              <p:cNvPicPr>
                <a:picLocks noChangeAspect="1"/>
              </p:cNvPicPr>
              <p:nvPr/>
            </p:nvPicPr>
            <p:blipFill>
              <a:blip r:embed="rId6"/>
              <a:srcRect l="2616" t="6300"/>
              <a:stretch>
                <a:fillRect/>
              </a:stretch>
            </p:blipFill>
            <p:spPr>
              <a:xfrm>
                <a:off x="203064" y="5267355"/>
                <a:ext cx="7056129" cy="541472"/>
              </a:xfrm>
              <a:prstGeom prst="rect">
                <a:avLst/>
              </a:prstGeom>
            </p:spPr>
          </p:pic>
          <p:pic>
            <p:nvPicPr>
              <p:cNvPr id="30" name="图形 29" descr="添加">
                <a:extLst>
                  <a:ext uri="{FF2B5EF4-FFF2-40B4-BE49-F238E27FC236}">
                    <a16:creationId xmlns:a16="http://schemas.microsoft.com/office/drawing/2014/main" id="{CC55319A-3BE6-C1FD-4B3B-56787FF522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08334" y="3160362"/>
                <a:ext cx="914400" cy="914400"/>
              </a:xfrm>
              <a:prstGeom prst="rect">
                <a:avLst/>
              </a:prstGeom>
            </p:spPr>
          </p:pic>
          <p:pic>
            <p:nvPicPr>
              <p:cNvPr id="31" name="图形 30" descr="添加">
                <a:extLst>
                  <a:ext uri="{FF2B5EF4-FFF2-40B4-BE49-F238E27FC236}">
                    <a16:creationId xmlns:a16="http://schemas.microsoft.com/office/drawing/2014/main" id="{89819F39-CB0E-A033-08C6-FFE4563881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58362" y="3117822"/>
                <a:ext cx="914400" cy="914400"/>
              </a:xfrm>
              <a:prstGeom prst="rect">
                <a:avLst/>
              </a:prstGeom>
            </p:spPr>
          </p:pic>
          <p:grpSp>
            <p:nvGrpSpPr>
              <p:cNvPr id="41" name="组合 40">
                <a:extLst>
                  <a:ext uri="{FF2B5EF4-FFF2-40B4-BE49-F238E27FC236}">
                    <a16:creationId xmlns:a16="http://schemas.microsoft.com/office/drawing/2014/main" id="{07A93299-A497-1026-B30E-74702BE10584}"/>
                  </a:ext>
                </a:extLst>
              </p:cNvPr>
              <p:cNvGrpSpPr/>
              <p:nvPr/>
            </p:nvGrpSpPr>
            <p:grpSpPr>
              <a:xfrm>
                <a:off x="705579" y="2281837"/>
                <a:ext cx="1958657" cy="2608980"/>
                <a:chOff x="705579" y="2281837"/>
                <a:chExt cx="1958657" cy="2608980"/>
              </a:xfrm>
            </p:grpSpPr>
            <p:grpSp>
              <p:nvGrpSpPr>
                <p:cNvPr id="36" name="组合 35">
                  <a:extLst>
                    <a:ext uri="{FF2B5EF4-FFF2-40B4-BE49-F238E27FC236}">
                      <a16:creationId xmlns:a16="http://schemas.microsoft.com/office/drawing/2014/main" id="{31C771C1-9851-FAD3-6BE5-207BB3E89CF5}"/>
                    </a:ext>
                  </a:extLst>
                </p:cNvPr>
                <p:cNvGrpSpPr/>
                <p:nvPr/>
              </p:nvGrpSpPr>
              <p:grpSpPr>
                <a:xfrm>
                  <a:off x="714027" y="2521962"/>
                  <a:ext cx="1950209" cy="2368855"/>
                  <a:chOff x="881094" y="2505856"/>
                  <a:chExt cx="1950209" cy="2368855"/>
                </a:xfrm>
              </p:grpSpPr>
              <p:sp>
                <p:nvSpPr>
                  <p:cNvPr id="19" name="等腰三角形 18">
                    <a:extLst>
                      <a:ext uri="{FF2B5EF4-FFF2-40B4-BE49-F238E27FC236}">
                        <a16:creationId xmlns:a16="http://schemas.microsoft.com/office/drawing/2014/main" id="{AFF897F4-1AF4-223D-645B-2E4AA69635FD}"/>
                      </a:ext>
                    </a:extLst>
                  </p:cNvPr>
                  <p:cNvSpPr/>
                  <p:nvPr/>
                </p:nvSpPr>
                <p:spPr>
                  <a:xfrm>
                    <a:off x="881094" y="2505856"/>
                    <a:ext cx="1885624" cy="2138333"/>
                  </a:xfrm>
                  <a:prstGeom prst="triangle">
                    <a:avLst/>
                  </a:prstGeom>
                  <a:solidFill>
                    <a:srgbClr val="FF000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文本框 25">
                    <a:extLst>
                      <a:ext uri="{FF2B5EF4-FFF2-40B4-BE49-F238E27FC236}">
                        <a16:creationId xmlns:a16="http://schemas.microsoft.com/office/drawing/2014/main" id="{B947B3AB-0E02-6FBD-A3FD-BA80F26FCB04}"/>
                      </a:ext>
                    </a:extLst>
                  </p:cNvPr>
                  <p:cNvSpPr txBox="1"/>
                  <p:nvPr/>
                </p:nvSpPr>
                <p:spPr>
                  <a:xfrm>
                    <a:off x="1273804" y="3513578"/>
                    <a:ext cx="1557499" cy="1361133"/>
                  </a:xfrm>
                  <a:prstGeom prst="rect">
                    <a:avLst/>
                  </a:prstGeom>
                  <a:noFill/>
                </p:spPr>
                <p:txBody>
                  <a:bodyPr wrap="square" rtlCol="0">
                    <a:spAutoFit/>
                  </a:bodyPr>
                  <a:lstStyle/>
                  <a:p>
                    <a:r>
                      <a:rPr lang="en-US" altLang="zh-CN" dirty="0"/>
                      <a:t>Real-time recognition sawtooth -AI models</a:t>
                    </a:r>
                    <a:endParaRPr lang="zh-CN" altLang="en-US" dirty="0"/>
                  </a:p>
                  <a:p>
                    <a:endParaRPr lang="zh-CN" altLang="en-US" dirty="0"/>
                  </a:p>
                </p:txBody>
              </p:sp>
            </p:grpSp>
            <p:pic>
              <p:nvPicPr>
                <p:cNvPr id="38" name="图形 37" descr="线箭头顺时针弯曲">
                  <a:extLst>
                    <a:ext uri="{FF2B5EF4-FFF2-40B4-BE49-F238E27FC236}">
                      <a16:creationId xmlns:a16="http://schemas.microsoft.com/office/drawing/2014/main" id="{5D290C23-AAE9-8F43-8A7D-E20D2185EF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70039">
                  <a:off x="705579" y="2281837"/>
                  <a:ext cx="914400" cy="1331208"/>
                </a:xfrm>
                <a:prstGeom prst="rect">
                  <a:avLst/>
                </a:prstGeom>
              </p:spPr>
            </p:pic>
          </p:grpSp>
          <p:grpSp>
            <p:nvGrpSpPr>
              <p:cNvPr id="42" name="组合 41">
                <a:extLst>
                  <a:ext uri="{FF2B5EF4-FFF2-40B4-BE49-F238E27FC236}">
                    <a16:creationId xmlns:a16="http://schemas.microsoft.com/office/drawing/2014/main" id="{6754341D-000A-2DF8-B8F2-DFF0DB6EBD2C}"/>
                  </a:ext>
                </a:extLst>
              </p:cNvPr>
              <p:cNvGrpSpPr/>
              <p:nvPr/>
            </p:nvGrpSpPr>
            <p:grpSpPr>
              <a:xfrm>
                <a:off x="3256757" y="2360882"/>
                <a:ext cx="1649449" cy="2386494"/>
                <a:chOff x="3256757" y="2360882"/>
                <a:chExt cx="1649449" cy="2386494"/>
              </a:xfrm>
            </p:grpSpPr>
            <p:grpSp>
              <p:nvGrpSpPr>
                <p:cNvPr id="34" name="组合 33">
                  <a:extLst>
                    <a:ext uri="{FF2B5EF4-FFF2-40B4-BE49-F238E27FC236}">
                      <a16:creationId xmlns:a16="http://schemas.microsoft.com/office/drawing/2014/main" id="{DC4930CB-44B7-FE13-EC15-D6CA5424AEC1}"/>
                    </a:ext>
                  </a:extLst>
                </p:cNvPr>
                <p:cNvGrpSpPr/>
                <p:nvPr/>
              </p:nvGrpSpPr>
              <p:grpSpPr>
                <a:xfrm>
                  <a:off x="3256757" y="2609043"/>
                  <a:ext cx="1649449" cy="2138333"/>
                  <a:chOff x="3535913" y="2505856"/>
                  <a:chExt cx="1649449" cy="2138333"/>
                </a:xfrm>
              </p:grpSpPr>
              <p:sp>
                <p:nvSpPr>
                  <p:cNvPr id="20" name="等腰三角形 19">
                    <a:extLst>
                      <a:ext uri="{FF2B5EF4-FFF2-40B4-BE49-F238E27FC236}">
                        <a16:creationId xmlns:a16="http://schemas.microsoft.com/office/drawing/2014/main" id="{72E7328D-174D-F37E-3AC9-6D23E825B521}"/>
                      </a:ext>
                    </a:extLst>
                  </p:cNvPr>
                  <p:cNvSpPr/>
                  <p:nvPr/>
                </p:nvSpPr>
                <p:spPr>
                  <a:xfrm>
                    <a:off x="3535913" y="2505856"/>
                    <a:ext cx="1649449" cy="2138333"/>
                  </a:xfrm>
                  <a:prstGeom prst="triangle">
                    <a:avLst/>
                  </a:prstGeom>
                  <a:solidFill>
                    <a:srgbClr val="E46C0A">
                      <a:alpha val="4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a:extLst>
                      <a:ext uri="{FF2B5EF4-FFF2-40B4-BE49-F238E27FC236}">
                        <a16:creationId xmlns:a16="http://schemas.microsoft.com/office/drawing/2014/main" id="{4FF74390-7A29-AA4F-9F26-4B71D0CCB7F6}"/>
                      </a:ext>
                    </a:extLst>
                  </p:cNvPr>
                  <p:cNvSpPr txBox="1"/>
                  <p:nvPr/>
                </p:nvSpPr>
                <p:spPr>
                  <a:xfrm>
                    <a:off x="3667790" y="3728364"/>
                    <a:ext cx="1511924" cy="850708"/>
                  </a:xfrm>
                  <a:prstGeom prst="rect">
                    <a:avLst/>
                  </a:prstGeom>
                  <a:noFill/>
                </p:spPr>
                <p:txBody>
                  <a:bodyPr wrap="square" rtlCol="0">
                    <a:spAutoFit/>
                  </a:bodyPr>
                  <a:lstStyle/>
                  <a:p>
                    <a:r>
                      <a:rPr lang="en-US" altLang="zh-CN" dirty="0"/>
                      <a:t>  Real-time feature FB-AI models </a:t>
                    </a:r>
                    <a:endParaRPr lang="zh-CN" altLang="en-US" dirty="0"/>
                  </a:p>
                </p:txBody>
              </p:sp>
            </p:grpSp>
            <p:pic>
              <p:nvPicPr>
                <p:cNvPr id="39" name="图形 38" descr="线箭头顺时针弯曲">
                  <a:extLst>
                    <a:ext uri="{FF2B5EF4-FFF2-40B4-BE49-F238E27FC236}">
                      <a16:creationId xmlns:a16="http://schemas.microsoft.com/office/drawing/2014/main" id="{66BAA79E-6AFC-F4E8-46DF-2C1DAF030F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70039">
                  <a:off x="3273930" y="2360882"/>
                  <a:ext cx="914400" cy="1331208"/>
                </a:xfrm>
                <a:prstGeom prst="rect">
                  <a:avLst/>
                </a:prstGeom>
              </p:spPr>
            </p:pic>
          </p:grpSp>
          <p:grpSp>
            <p:nvGrpSpPr>
              <p:cNvPr id="43" name="组合 42">
                <a:extLst>
                  <a:ext uri="{FF2B5EF4-FFF2-40B4-BE49-F238E27FC236}">
                    <a16:creationId xmlns:a16="http://schemas.microsoft.com/office/drawing/2014/main" id="{CE7DEE1C-3CED-4983-1294-D765FFF20F2C}"/>
                  </a:ext>
                </a:extLst>
              </p:cNvPr>
              <p:cNvGrpSpPr/>
              <p:nvPr/>
            </p:nvGrpSpPr>
            <p:grpSpPr>
              <a:xfrm>
                <a:off x="5631998" y="2390483"/>
                <a:ext cx="1843333" cy="2410623"/>
                <a:chOff x="5631998" y="2390483"/>
                <a:chExt cx="1843333" cy="2410623"/>
              </a:xfrm>
            </p:grpSpPr>
            <p:grpSp>
              <p:nvGrpSpPr>
                <p:cNvPr id="35" name="组合 34">
                  <a:extLst>
                    <a:ext uri="{FF2B5EF4-FFF2-40B4-BE49-F238E27FC236}">
                      <a16:creationId xmlns:a16="http://schemas.microsoft.com/office/drawing/2014/main" id="{F2270C65-3BE2-7812-EBE5-2019BDCAC780}"/>
                    </a:ext>
                  </a:extLst>
                </p:cNvPr>
                <p:cNvGrpSpPr/>
                <p:nvPr/>
              </p:nvGrpSpPr>
              <p:grpSpPr>
                <a:xfrm>
                  <a:off x="5660564" y="2662773"/>
                  <a:ext cx="1814767" cy="2138333"/>
                  <a:chOff x="5840067" y="2634694"/>
                  <a:chExt cx="1814767" cy="2138333"/>
                </a:xfrm>
              </p:grpSpPr>
              <p:sp>
                <p:nvSpPr>
                  <p:cNvPr id="21" name="等腰三角形 20">
                    <a:extLst>
                      <a:ext uri="{FF2B5EF4-FFF2-40B4-BE49-F238E27FC236}">
                        <a16:creationId xmlns:a16="http://schemas.microsoft.com/office/drawing/2014/main" id="{9F038BED-9A4E-5199-49E6-8635A88C4E8E}"/>
                      </a:ext>
                    </a:extLst>
                  </p:cNvPr>
                  <p:cNvSpPr/>
                  <p:nvPr/>
                </p:nvSpPr>
                <p:spPr>
                  <a:xfrm>
                    <a:off x="5840067" y="2634694"/>
                    <a:ext cx="1814767" cy="2138333"/>
                  </a:xfrm>
                  <a:prstGeom prst="triangle">
                    <a:avLst/>
                  </a:prstGeom>
                  <a:solidFill>
                    <a:srgbClr val="B3A2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A2309106-9A96-A428-BFBB-485FBF8F45B6}"/>
                      </a:ext>
                    </a:extLst>
                  </p:cNvPr>
                  <p:cNvSpPr txBox="1"/>
                  <p:nvPr/>
                </p:nvSpPr>
                <p:spPr>
                  <a:xfrm>
                    <a:off x="6092450" y="3820349"/>
                    <a:ext cx="1511924" cy="850708"/>
                  </a:xfrm>
                  <a:prstGeom prst="rect">
                    <a:avLst/>
                  </a:prstGeom>
                  <a:noFill/>
                </p:spPr>
                <p:txBody>
                  <a:bodyPr wrap="square" rtlCol="0">
                    <a:spAutoFit/>
                  </a:bodyPr>
                  <a:lstStyle/>
                  <a:p>
                    <a:r>
                      <a:rPr lang="en-US" altLang="zh-CN" dirty="0"/>
                      <a:t>  Real-time feature ELM-AI models </a:t>
                    </a:r>
                    <a:endParaRPr lang="zh-CN" altLang="en-US" dirty="0"/>
                  </a:p>
                </p:txBody>
              </p:sp>
            </p:grpSp>
            <p:pic>
              <p:nvPicPr>
                <p:cNvPr id="40" name="图形 39" descr="线箭头顺时针弯曲">
                  <a:extLst>
                    <a:ext uri="{FF2B5EF4-FFF2-40B4-BE49-F238E27FC236}">
                      <a16:creationId xmlns:a16="http://schemas.microsoft.com/office/drawing/2014/main" id="{D2D8C9C3-DE1E-03CB-DAF5-83383BC8748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70039">
                  <a:off x="5631998" y="2390483"/>
                  <a:ext cx="914400" cy="1331208"/>
                </a:xfrm>
                <a:prstGeom prst="rect">
                  <a:avLst/>
                </a:prstGeom>
              </p:spPr>
            </p:pic>
          </p:grpSp>
          <p:grpSp>
            <p:nvGrpSpPr>
              <p:cNvPr id="47" name="组合 46">
                <a:extLst>
                  <a:ext uri="{FF2B5EF4-FFF2-40B4-BE49-F238E27FC236}">
                    <a16:creationId xmlns:a16="http://schemas.microsoft.com/office/drawing/2014/main" id="{0E5C9865-49AA-3E9F-CA57-1FD227D526D0}"/>
                  </a:ext>
                </a:extLst>
              </p:cNvPr>
              <p:cNvGrpSpPr/>
              <p:nvPr/>
            </p:nvGrpSpPr>
            <p:grpSpPr>
              <a:xfrm>
                <a:off x="1220903" y="1100458"/>
                <a:ext cx="8306425" cy="523597"/>
                <a:chOff x="1454330" y="1161433"/>
                <a:chExt cx="8306425" cy="523597"/>
              </a:xfrm>
            </p:grpSpPr>
            <p:sp>
              <p:nvSpPr>
                <p:cNvPr id="44" name="箭头: 右 43">
                  <a:extLst>
                    <a:ext uri="{FF2B5EF4-FFF2-40B4-BE49-F238E27FC236}">
                      <a16:creationId xmlns:a16="http://schemas.microsoft.com/office/drawing/2014/main" id="{935CF358-0AE7-06E7-ED48-A9052543695C}"/>
                    </a:ext>
                  </a:extLst>
                </p:cNvPr>
                <p:cNvSpPr/>
                <p:nvPr/>
              </p:nvSpPr>
              <p:spPr>
                <a:xfrm>
                  <a:off x="1454330" y="1520136"/>
                  <a:ext cx="8306425" cy="164894"/>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a:extLst>
                    <a:ext uri="{FF2B5EF4-FFF2-40B4-BE49-F238E27FC236}">
                      <a16:creationId xmlns:a16="http://schemas.microsoft.com/office/drawing/2014/main" id="{8A089B0D-A7CD-8A43-8FAB-BC5F2DC65C06}"/>
                    </a:ext>
                  </a:extLst>
                </p:cNvPr>
                <p:cNvSpPr txBox="1"/>
                <p:nvPr/>
              </p:nvSpPr>
              <p:spPr>
                <a:xfrm>
                  <a:off x="1510142" y="1230588"/>
                  <a:ext cx="1240903" cy="369332"/>
                </a:xfrm>
                <a:prstGeom prst="rect">
                  <a:avLst/>
                </a:prstGeom>
                <a:noFill/>
              </p:spPr>
              <p:txBody>
                <a:bodyPr wrap="square" rtlCol="0">
                  <a:spAutoFit/>
                </a:bodyPr>
                <a:lstStyle/>
                <a:p>
                  <a:r>
                    <a:rPr lang="en-US" altLang="zh-CN" b="1" dirty="0">
                      <a:solidFill>
                        <a:srgbClr val="FF0000"/>
                      </a:solidFill>
                    </a:rPr>
                    <a:t>High  risk</a:t>
                  </a:r>
                  <a:endParaRPr lang="zh-CN" altLang="en-US" b="1" dirty="0">
                    <a:solidFill>
                      <a:srgbClr val="FF0000"/>
                    </a:solidFill>
                  </a:endParaRPr>
                </a:p>
              </p:txBody>
            </p:sp>
            <p:sp>
              <p:nvSpPr>
                <p:cNvPr id="46" name="文本框 45">
                  <a:extLst>
                    <a:ext uri="{FF2B5EF4-FFF2-40B4-BE49-F238E27FC236}">
                      <a16:creationId xmlns:a16="http://schemas.microsoft.com/office/drawing/2014/main" id="{0B13750E-6831-229C-1017-0196A5DD3C3C}"/>
                    </a:ext>
                  </a:extLst>
                </p:cNvPr>
                <p:cNvSpPr txBox="1"/>
                <p:nvPr/>
              </p:nvSpPr>
              <p:spPr>
                <a:xfrm>
                  <a:off x="8440745" y="1161433"/>
                  <a:ext cx="1240903" cy="400110"/>
                </a:xfrm>
                <a:prstGeom prst="rect">
                  <a:avLst/>
                </a:prstGeom>
                <a:noFill/>
              </p:spPr>
              <p:txBody>
                <a:bodyPr wrap="square" rtlCol="0">
                  <a:spAutoFit/>
                </a:bodyPr>
                <a:lstStyle/>
                <a:p>
                  <a:r>
                    <a:rPr lang="en-US" altLang="zh-CN" sz="2000" b="1" dirty="0">
                      <a:solidFill>
                        <a:schemeClr val="tx2"/>
                      </a:solidFill>
                    </a:rPr>
                    <a:t>low</a:t>
                  </a:r>
                  <a:r>
                    <a:rPr lang="en-US" altLang="zh-CN" b="1" dirty="0">
                      <a:solidFill>
                        <a:schemeClr val="tx2"/>
                      </a:solidFill>
                    </a:rPr>
                    <a:t>  risk</a:t>
                  </a:r>
                  <a:endParaRPr lang="zh-CN" altLang="en-US" b="1" dirty="0">
                    <a:solidFill>
                      <a:schemeClr val="tx2"/>
                    </a:solidFill>
                  </a:endParaRPr>
                </a:p>
              </p:txBody>
            </p:sp>
          </p:grpSp>
        </p:grpSp>
        <p:sp>
          <p:nvSpPr>
            <p:cNvPr id="49" name="文本框 48">
              <a:extLst>
                <a:ext uri="{FF2B5EF4-FFF2-40B4-BE49-F238E27FC236}">
                  <a16:creationId xmlns:a16="http://schemas.microsoft.com/office/drawing/2014/main" id="{7DA0FB11-DB21-CD33-FCF0-E30E1EFE0BEC}"/>
                </a:ext>
              </a:extLst>
            </p:cNvPr>
            <p:cNvSpPr txBox="1"/>
            <p:nvPr/>
          </p:nvSpPr>
          <p:spPr>
            <a:xfrm>
              <a:off x="1724297" y="4799103"/>
              <a:ext cx="532127" cy="461665"/>
            </a:xfrm>
            <a:prstGeom prst="rect">
              <a:avLst/>
            </a:prstGeom>
            <a:noFill/>
          </p:spPr>
          <p:txBody>
            <a:bodyPr wrap="square" rtlCol="0">
              <a:spAutoFit/>
            </a:bodyPr>
            <a:lstStyle/>
            <a:p>
              <a:r>
                <a:rPr lang="zh-CN" altLang="en-US" sz="2400" b="1" dirty="0"/>
                <a:t>√</a:t>
              </a:r>
            </a:p>
          </p:txBody>
        </p:sp>
        <p:sp>
          <p:nvSpPr>
            <p:cNvPr id="50" name="文本框 49">
              <a:extLst>
                <a:ext uri="{FF2B5EF4-FFF2-40B4-BE49-F238E27FC236}">
                  <a16:creationId xmlns:a16="http://schemas.microsoft.com/office/drawing/2014/main" id="{69816B92-2DE3-BC2A-A691-D4EA7E45BD58}"/>
                </a:ext>
              </a:extLst>
            </p:cNvPr>
            <p:cNvSpPr txBox="1"/>
            <p:nvPr/>
          </p:nvSpPr>
          <p:spPr>
            <a:xfrm>
              <a:off x="4333002" y="4856788"/>
              <a:ext cx="532127" cy="461665"/>
            </a:xfrm>
            <a:prstGeom prst="rect">
              <a:avLst/>
            </a:prstGeom>
            <a:noFill/>
          </p:spPr>
          <p:txBody>
            <a:bodyPr wrap="square" rtlCol="0">
              <a:spAutoFit/>
            </a:bodyPr>
            <a:lstStyle/>
            <a:p>
              <a:r>
                <a:rPr lang="zh-CN" altLang="en-US" sz="2400" b="1" dirty="0"/>
                <a:t>√</a:t>
              </a:r>
            </a:p>
          </p:txBody>
        </p:sp>
        <p:sp>
          <p:nvSpPr>
            <p:cNvPr id="51" name="文本框 50">
              <a:extLst>
                <a:ext uri="{FF2B5EF4-FFF2-40B4-BE49-F238E27FC236}">
                  <a16:creationId xmlns:a16="http://schemas.microsoft.com/office/drawing/2014/main" id="{BA8E0BDD-59C6-9640-6A6C-6DDF27A11BBC}"/>
                </a:ext>
              </a:extLst>
            </p:cNvPr>
            <p:cNvSpPr txBox="1"/>
            <p:nvPr/>
          </p:nvSpPr>
          <p:spPr>
            <a:xfrm>
              <a:off x="8873890" y="3835793"/>
              <a:ext cx="1558281" cy="1200329"/>
            </a:xfrm>
            <a:prstGeom prst="rect">
              <a:avLst/>
            </a:prstGeom>
            <a:noFill/>
          </p:spPr>
          <p:txBody>
            <a:bodyPr wrap="square" rtlCol="0">
              <a:spAutoFit/>
            </a:bodyPr>
            <a:lstStyle/>
            <a:p>
              <a:r>
                <a:rPr lang="en-US" altLang="zh-CN" dirty="0"/>
                <a:t>Difficult/ no</a:t>
              </a:r>
              <a:r>
                <a:rPr lang="zh-CN" altLang="en-US" dirty="0"/>
                <a:t> </a:t>
              </a:r>
              <a:r>
                <a:rPr lang="en-US" altLang="zh-CN" dirty="0"/>
                <a:t>apparent</a:t>
              </a:r>
              <a:r>
                <a:rPr lang="zh-CN" altLang="en-US" dirty="0"/>
                <a:t> </a:t>
              </a:r>
              <a:r>
                <a:rPr lang="en-US" altLang="zh-CN" dirty="0"/>
                <a:t>characteristic</a:t>
              </a:r>
              <a:endParaRPr lang="zh-CN" altLang="en-US" dirty="0"/>
            </a:p>
            <a:p>
              <a:endParaRPr lang="zh-CN" altLang="en-US" dirty="0"/>
            </a:p>
          </p:txBody>
        </p:sp>
        <p:sp>
          <p:nvSpPr>
            <p:cNvPr id="52" name="文本框 51">
              <a:extLst>
                <a:ext uri="{FF2B5EF4-FFF2-40B4-BE49-F238E27FC236}">
                  <a16:creationId xmlns:a16="http://schemas.microsoft.com/office/drawing/2014/main" id="{68B3948A-3874-59CE-715E-CC5FAC94F50D}"/>
                </a:ext>
              </a:extLst>
            </p:cNvPr>
            <p:cNvSpPr txBox="1"/>
            <p:nvPr/>
          </p:nvSpPr>
          <p:spPr>
            <a:xfrm>
              <a:off x="6842922" y="4923245"/>
              <a:ext cx="532127" cy="461665"/>
            </a:xfrm>
            <a:prstGeom prst="rect">
              <a:avLst/>
            </a:prstGeom>
            <a:noFill/>
          </p:spPr>
          <p:txBody>
            <a:bodyPr wrap="square" rtlCol="0">
              <a:spAutoFit/>
            </a:bodyPr>
            <a:lstStyle/>
            <a:p>
              <a:r>
                <a:rPr lang="zh-CN" altLang="en-US" sz="2400" b="1" dirty="0"/>
                <a:t>√</a:t>
              </a:r>
            </a:p>
          </p:txBody>
        </p:sp>
        <p:pic>
          <p:nvPicPr>
            <p:cNvPr id="53" name="图形 52">
              <a:extLst>
                <a:ext uri="{FF2B5EF4-FFF2-40B4-BE49-F238E27FC236}">
                  <a16:creationId xmlns:a16="http://schemas.microsoft.com/office/drawing/2014/main" id="{C71DC576-E86E-EE61-96C5-E2D8C183ADC4}"/>
                </a:ext>
              </a:extLst>
            </p:cNvPr>
            <p:cNvPicPr>
              <a:picLocks noChangeAspect="1"/>
            </p:cNvPicPr>
            <p:nvPr>
              <p:custDataLst>
                <p:tags r:id="rId1"/>
              </p:custDataLst>
            </p:nvPr>
          </p:nvPicPr>
          <p:blipFill>
            <a:blip r:embed="rId11">
              <a:extLst>
                <a:ext uri="{96DAC541-7B7A-43D3-8B79-37D633B846F1}">
                  <asvg:svgBlip xmlns:asvg="http://schemas.microsoft.com/office/drawing/2016/SVG/main" r:embed="rId12"/>
                </a:ext>
              </a:extLst>
            </a:blip>
            <a:stretch>
              <a:fillRect/>
            </a:stretch>
          </p:blipFill>
          <p:spPr>
            <a:xfrm>
              <a:off x="2928783" y="1577836"/>
              <a:ext cx="649659" cy="649659"/>
            </a:xfrm>
            <a:prstGeom prst="rect">
              <a:avLst/>
            </a:prstGeom>
          </p:spPr>
        </p:pic>
        <p:pic>
          <p:nvPicPr>
            <p:cNvPr id="54" name="图形 53">
              <a:extLst>
                <a:ext uri="{FF2B5EF4-FFF2-40B4-BE49-F238E27FC236}">
                  <a16:creationId xmlns:a16="http://schemas.microsoft.com/office/drawing/2014/main" id="{82558A0A-5600-10B6-8C8F-30C27999F3E4}"/>
                </a:ext>
              </a:extLst>
            </p:cNvPr>
            <p:cNvPicPr>
              <a:picLocks noChangeAspect="1"/>
            </p:cNvPicPr>
            <p:nvPr>
              <p:custDataLst>
                <p:tags r:id="rId2"/>
              </p:custDataLst>
            </p:nvPr>
          </p:nvPicPr>
          <p:blipFill>
            <a:blip r:embed="rId11">
              <a:extLst>
                <a:ext uri="{96DAC541-7B7A-43D3-8B79-37D633B846F1}">
                  <asvg:svgBlip xmlns:asvg="http://schemas.microsoft.com/office/drawing/2016/SVG/main" r:embed="rId12"/>
                </a:ext>
              </a:extLst>
            </a:blip>
            <a:stretch>
              <a:fillRect/>
            </a:stretch>
          </p:blipFill>
          <p:spPr>
            <a:xfrm>
              <a:off x="5552009" y="1631496"/>
              <a:ext cx="649659" cy="649659"/>
            </a:xfrm>
            <a:prstGeom prst="rect">
              <a:avLst/>
            </a:prstGeom>
          </p:spPr>
        </p:pic>
        <p:pic>
          <p:nvPicPr>
            <p:cNvPr id="55" name="图形 54">
              <a:extLst>
                <a:ext uri="{FF2B5EF4-FFF2-40B4-BE49-F238E27FC236}">
                  <a16:creationId xmlns:a16="http://schemas.microsoft.com/office/drawing/2014/main" id="{234C4324-AD95-7B27-54F8-7370612FE939}"/>
                </a:ext>
              </a:extLst>
            </p:cNvPr>
            <p:cNvPicPr>
              <a:picLocks noChangeAspect="1"/>
            </p:cNvPicPr>
            <p:nvPr>
              <p:custDataLst>
                <p:tags r:id="rId3"/>
              </p:custDataLst>
            </p:nvPr>
          </p:nvPicPr>
          <p:blipFill>
            <a:blip r:embed="rId11">
              <a:extLst>
                <a:ext uri="{96DAC541-7B7A-43D3-8B79-37D633B846F1}">
                  <asvg:svgBlip xmlns:asvg="http://schemas.microsoft.com/office/drawing/2016/SVG/main" r:embed="rId12"/>
                </a:ext>
              </a:extLst>
            </a:blip>
            <a:stretch>
              <a:fillRect/>
            </a:stretch>
          </p:blipFill>
          <p:spPr>
            <a:xfrm>
              <a:off x="7837448" y="1627201"/>
              <a:ext cx="649659" cy="649659"/>
            </a:xfrm>
            <a:prstGeom prst="rect">
              <a:avLst/>
            </a:prstGeom>
          </p:spPr>
        </p:pic>
      </p:grpSp>
      <p:sp>
        <p:nvSpPr>
          <p:cNvPr id="5" name="文本框 4">
            <a:extLst>
              <a:ext uri="{FF2B5EF4-FFF2-40B4-BE49-F238E27FC236}">
                <a16:creationId xmlns:a16="http://schemas.microsoft.com/office/drawing/2014/main" id="{E3785399-8A04-0976-8172-2AC09F2B253C}"/>
              </a:ext>
            </a:extLst>
          </p:cNvPr>
          <p:cNvSpPr txBox="1"/>
          <p:nvPr/>
        </p:nvSpPr>
        <p:spPr>
          <a:xfrm>
            <a:off x="255308" y="6200200"/>
            <a:ext cx="10127079" cy="276999"/>
          </a:xfrm>
          <a:prstGeom prst="rect">
            <a:avLst/>
          </a:prstGeom>
          <a:noFill/>
        </p:spPr>
        <p:txBody>
          <a:bodyPr wrap="square">
            <a:spAutoFit/>
          </a:bodyPr>
          <a:lstStyle/>
          <a:p>
            <a:r>
              <a:rPr lang="en-US" altLang="zh-CN" sz="1200" b="0" i="0" dirty="0">
                <a:solidFill>
                  <a:schemeClr val="accent4">
                    <a:lumMod val="75000"/>
                  </a:schemeClr>
                </a:solidFill>
                <a:effectLst/>
                <a:latin typeface="Arial" panose="020B0604020202020204" pitchFamily="34" charset="0"/>
              </a:rPr>
              <a:t>O’Shea, Finn H., et al. "Automatic identification of edge localized modes in the DIII-D tokamak." </a:t>
            </a:r>
            <a:r>
              <a:rPr lang="en-US" altLang="zh-CN" sz="1200" b="0" i="1" dirty="0">
                <a:solidFill>
                  <a:schemeClr val="accent4">
                    <a:lumMod val="75000"/>
                  </a:schemeClr>
                </a:solidFill>
                <a:effectLst/>
                <a:latin typeface="Arial" panose="020B0604020202020204" pitchFamily="34" charset="0"/>
              </a:rPr>
              <a:t>APL Machine Learning</a:t>
            </a:r>
            <a:r>
              <a:rPr lang="en-US" altLang="zh-CN" sz="1200" b="0" i="0" dirty="0">
                <a:solidFill>
                  <a:schemeClr val="accent4">
                    <a:lumMod val="75000"/>
                  </a:schemeClr>
                </a:solidFill>
                <a:effectLst/>
                <a:latin typeface="Arial" panose="020B0604020202020204" pitchFamily="34" charset="0"/>
              </a:rPr>
              <a:t> 1.2 (2023).</a:t>
            </a:r>
            <a:r>
              <a:rPr lang="en-US" altLang="zh-CN" sz="1200" dirty="0">
                <a:solidFill>
                  <a:schemeClr val="accent4">
                    <a:lumMod val="75000"/>
                  </a:schemeClr>
                </a:solidFill>
                <a:latin typeface="Arial" panose="020B0604020202020204" pitchFamily="34" charset="0"/>
              </a:rPr>
              <a:t>(EXP)</a:t>
            </a:r>
            <a:endParaRPr lang="zh-CN" altLang="en-US" sz="1200" dirty="0">
              <a:solidFill>
                <a:schemeClr val="accent4">
                  <a:lumMod val="75000"/>
                </a:schemeClr>
              </a:solidFill>
            </a:endParaRPr>
          </a:p>
        </p:txBody>
      </p:sp>
      <p:sp>
        <p:nvSpPr>
          <p:cNvPr id="7" name="文本框 6">
            <a:extLst>
              <a:ext uri="{FF2B5EF4-FFF2-40B4-BE49-F238E27FC236}">
                <a16:creationId xmlns:a16="http://schemas.microsoft.com/office/drawing/2014/main" id="{4DE11FBC-9C9D-5EE2-41C8-BCA619250EDC}"/>
              </a:ext>
            </a:extLst>
          </p:cNvPr>
          <p:cNvSpPr txBox="1"/>
          <p:nvPr/>
        </p:nvSpPr>
        <p:spPr>
          <a:xfrm>
            <a:off x="255308" y="6510237"/>
            <a:ext cx="11552525" cy="276999"/>
          </a:xfrm>
          <a:prstGeom prst="rect">
            <a:avLst/>
          </a:prstGeom>
          <a:noFill/>
        </p:spPr>
        <p:txBody>
          <a:bodyPr wrap="square">
            <a:spAutoFit/>
          </a:bodyPr>
          <a:lstStyle/>
          <a:p>
            <a:r>
              <a:rPr lang="en-US" altLang="zh-CN" sz="1200" b="0" i="0" dirty="0">
                <a:solidFill>
                  <a:schemeClr val="accent4">
                    <a:lumMod val="75000"/>
                  </a:schemeClr>
                </a:solidFill>
                <a:effectLst/>
                <a:latin typeface="Arial" panose="020B0604020202020204" pitchFamily="34" charset="0"/>
              </a:rPr>
              <a:t>Matos, F., et al. "Classification of tokamak plasma confinement states with convolutional recurrent neural networks." </a:t>
            </a:r>
            <a:r>
              <a:rPr lang="en-US" altLang="zh-CN" sz="1200" b="0" i="1" dirty="0">
                <a:solidFill>
                  <a:schemeClr val="accent4">
                    <a:lumMod val="75000"/>
                  </a:schemeClr>
                </a:solidFill>
                <a:effectLst/>
                <a:latin typeface="Arial" panose="020B0604020202020204" pitchFamily="34" charset="0"/>
              </a:rPr>
              <a:t>Nuclear Fusion</a:t>
            </a:r>
            <a:r>
              <a:rPr lang="en-US" altLang="zh-CN" sz="1200" b="0" i="0" dirty="0">
                <a:solidFill>
                  <a:schemeClr val="accent4">
                    <a:lumMod val="75000"/>
                  </a:schemeClr>
                </a:solidFill>
                <a:effectLst/>
                <a:latin typeface="Arial" panose="020B0604020202020204" pitchFamily="34" charset="0"/>
              </a:rPr>
              <a:t> 60.3 (2020): 036022.</a:t>
            </a:r>
            <a:r>
              <a:rPr lang="en-US" altLang="zh-CN" sz="1200" dirty="0">
                <a:solidFill>
                  <a:schemeClr val="accent4">
                    <a:lumMod val="75000"/>
                  </a:schemeClr>
                </a:solidFill>
                <a:latin typeface="Arial" panose="020B0604020202020204" pitchFamily="34" charset="0"/>
              </a:rPr>
              <a:t>(EXP)</a:t>
            </a:r>
            <a:endParaRPr lang="zh-CN" altLang="en-US" sz="1200" dirty="0">
              <a:solidFill>
                <a:schemeClr val="accent4">
                  <a:lumMod val="75000"/>
                </a:schemeClr>
              </a:solidFill>
            </a:endParaRPr>
          </a:p>
        </p:txBody>
      </p:sp>
      <p:sp>
        <p:nvSpPr>
          <p:cNvPr id="13" name="文本框 12">
            <a:extLst>
              <a:ext uri="{FF2B5EF4-FFF2-40B4-BE49-F238E27FC236}">
                <a16:creationId xmlns:a16="http://schemas.microsoft.com/office/drawing/2014/main" id="{6B9349E1-2FD5-CBE1-BE9D-FEEE9CEAB21F}"/>
              </a:ext>
            </a:extLst>
          </p:cNvPr>
          <p:cNvSpPr txBox="1"/>
          <p:nvPr/>
        </p:nvSpPr>
        <p:spPr>
          <a:xfrm>
            <a:off x="3097667" y="5215558"/>
            <a:ext cx="7284720" cy="307777"/>
          </a:xfrm>
          <a:prstGeom prst="rect">
            <a:avLst/>
          </a:prstGeom>
          <a:noFill/>
        </p:spPr>
        <p:txBody>
          <a:bodyPr wrap="square">
            <a:spAutoFit/>
          </a:bodyPr>
          <a:lstStyle/>
          <a:p>
            <a:r>
              <a:rPr lang="en-US" altLang="zh-CN" sz="1400" dirty="0">
                <a:solidFill>
                  <a:srgbClr val="E46C0A"/>
                </a:solidFill>
              </a:rPr>
              <a:t>Identification of MHD modes on EAST using a deep learning framework. PPCF, 2023(EXP)</a:t>
            </a:r>
            <a:endParaRPr lang="zh-CN" altLang="en-US" sz="1400" dirty="0">
              <a:solidFill>
                <a:srgbClr val="E46C0A"/>
              </a:solidFill>
            </a:endParaRPr>
          </a:p>
        </p:txBody>
      </p:sp>
    </p:spTree>
    <p:extLst>
      <p:ext uri="{BB962C8B-B14F-4D97-AF65-F5344CB8AC3E}">
        <p14:creationId xmlns:p14="http://schemas.microsoft.com/office/powerpoint/2010/main" val="249749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E82058-44F3-706A-A068-B137B0805C4D}"/>
              </a:ext>
            </a:extLst>
          </p:cNvPr>
          <p:cNvSpPr>
            <a:spLocks noGrp="1"/>
          </p:cNvSpPr>
          <p:nvPr>
            <p:ph type="title"/>
          </p:nvPr>
        </p:nvSpPr>
        <p:spPr/>
        <p:txBody>
          <a:bodyPr>
            <a:noAutofit/>
          </a:bodyPr>
          <a:lstStyle/>
          <a:p>
            <a:r>
              <a:rPr lang="en-US" altLang="zh-CN" sz="3000" dirty="0"/>
              <a:t>Seed island detection discriminant modular AI fusion </a:t>
            </a:r>
            <a:endParaRPr lang="zh-CN" altLang="en-US" sz="3000" dirty="0"/>
          </a:p>
        </p:txBody>
      </p:sp>
      <p:sp>
        <p:nvSpPr>
          <p:cNvPr id="6" name="文本框 5">
            <a:extLst>
              <a:ext uri="{FF2B5EF4-FFF2-40B4-BE49-F238E27FC236}">
                <a16:creationId xmlns:a16="http://schemas.microsoft.com/office/drawing/2014/main" id="{0F22BEBB-B9E8-C222-0FB1-A11C2427A048}"/>
              </a:ext>
            </a:extLst>
          </p:cNvPr>
          <p:cNvSpPr txBox="1"/>
          <p:nvPr/>
        </p:nvSpPr>
        <p:spPr>
          <a:xfrm>
            <a:off x="129488" y="962135"/>
            <a:ext cx="11783112" cy="1477328"/>
          </a:xfrm>
          <a:prstGeom prst="rect">
            <a:avLst/>
          </a:prstGeom>
          <a:noFill/>
        </p:spPr>
        <p:txBody>
          <a:bodyPr wrap="square">
            <a:spAutoFit/>
          </a:bodyPr>
          <a:lstStyle/>
          <a:p>
            <a:r>
              <a:rPr lang="en-US" altLang="zh-CN" dirty="0"/>
              <a:t>Physical mechanism of seed magnetic islands: </a:t>
            </a:r>
          </a:p>
          <a:p>
            <a:pPr marL="285750" indent="-285750">
              <a:buFont typeface="Arial" panose="020B0604020202020204" pitchFamily="34" charset="0"/>
              <a:buChar char="•"/>
            </a:pPr>
            <a:r>
              <a:rPr lang="en-US" altLang="zh-CN" dirty="0"/>
              <a:t>When small magnetic islands (non-seed islands) first form, the local temperature/density gradients begin to decrease but have not yet fully flattened. </a:t>
            </a:r>
          </a:p>
          <a:p>
            <a:pPr marL="285750" indent="-285750">
              <a:buFont typeface="Arial" panose="020B0604020202020204" pitchFamily="34" charset="0"/>
              <a:buChar char="•"/>
            </a:pPr>
            <a:r>
              <a:rPr lang="en-US" altLang="zh-CN" dirty="0"/>
              <a:t>This corresponds to a slow rise in the amplitude of the m/n mode observed by magnetic diagnostics, while the rotation frequency remains high.</a:t>
            </a:r>
            <a:endParaRPr lang="zh-CN" altLang="en-US" dirty="0"/>
          </a:p>
        </p:txBody>
      </p:sp>
      <p:sp>
        <p:nvSpPr>
          <p:cNvPr id="50" name="文本框 49">
            <a:extLst>
              <a:ext uri="{FF2B5EF4-FFF2-40B4-BE49-F238E27FC236}">
                <a16:creationId xmlns:a16="http://schemas.microsoft.com/office/drawing/2014/main" id="{D6D48E04-0915-8603-B450-5ADD10FD80C3}"/>
              </a:ext>
            </a:extLst>
          </p:cNvPr>
          <p:cNvSpPr txBox="1"/>
          <p:nvPr/>
        </p:nvSpPr>
        <p:spPr>
          <a:xfrm>
            <a:off x="10392457" y="3497075"/>
            <a:ext cx="1108072" cy="257412"/>
          </a:xfrm>
          <a:prstGeom prst="rect">
            <a:avLst/>
          </a:prstGeom>
          <a:noFill/>
        </p:spPr>
        <p:txBody>
          <a:bodyPr wrap="square">
            <a:spAutoFit/>
          </a:bodyPr>
          <a:lstStyle/>
          <a:p>
            <a:r>
              <a:rPr lang="en-US" altLang="zh-CN" sz="1050"/>
              <a:t>data_valid</a:t>
            </a:r>
            <a:endParaRPr lang="zh-CN" altLang="en-US" sz="500" b="1" dirty="0">
              <a:latin typeface="+mj-lt"/>
            </a:endParaRPr>
          </a:p>
        </p:txBody>
      </p:sp>
      <p:sp>
        <p:nvSpPr>
          <p:cNvPr id="53" name="文本框 52">
            <a:extLst>
              <a:ext uri="{FF2B5EF4-FFF2-40B4-BE49-F238E27FC236}">
                <a16:creationId xmlns:a16="http://schemas.microsoft.com/office/drawing/2014/main" id="{4C8660CE-11C5-3ED8-6AB3-492D99C4131C}"/>
              </a:ext>
            </a:extLst>
          </p:cNvPr>
          <p:cNvSpPr txBox="1"/>
          <p:nvPr/>
        </p:nvSpPr>
        <p:spPr>
          <a:xfrm>
            <a:off x="9469300" y="3831759"/>
            <a:ext cx="2593213" cy="276999"/>
          </a:xfrm>
          <a:prstGeom prst="rect">
            <a:avLst/>
          </a:prstGeom>
          <a:noFill/>
        </p:spPr>
        <p:txBody>
          <a:bodyPr wrap="square">
            <a:spAutoFit/>
          </a:bodyPr>
          <a:lstStyle/>
          <a:p>
            <a:r>
              <a:rPr lang="en-US" altLang="zh-CN" sz="1200" dirty="0" err="1"/>
              <a:t>dA</a:t>
            </a:r>
            <a:r>
              <a:rPr lang="en-US" altLang="zh-CN" sz="1200" dirty="0"/>
              <a:t>(t)/dt &gt; 0</a:t>
            </a:r>
            <a:endParaRPr lang="zh-CN" altLang="en-US" sz="1200" dirty="0"/>
          </a:p>
        </p:txBody>
      </p:sp>
      <p:grpSp>
        <p:nvGrpSpPr>
          <p:cNvPr id="73" name="组合 72">
            <a:extLst>
              <a:ext uri="{FF2B5EF4-FFF2-40B4-BE49-F238E27FC236}">
                <a16:creationId xmlns:a16="http://schemas.microsoft.com/office/drawing/2014/main" id="{8225159E-9B83-A94B-C180-8E20D3A6B2DF}"/>
              </a:ext>
            </a:extLst>
          </p:cNvPr>
          <p:cNvGrpSpPr/>
          <p:nvPr/>
        </p:nvGrpSpPr>
        <p:grpSpPr>
          <a:xfrm>
            <a:off x="129487" y="2310246"/>
            <a:ext cx="12394595" cy="3906164"/>
            <a:chOff x="129487" y="2310246"/>
            <a:chExt cx="12394595" cy="3906164"/>
          </a:xfrm>
        </p:grpSpPr>
        <p:sp>
          <p:nvSpPr>
            <p:cNvPr id="5" name="矩形 4">
              <a:extLst>
                <a:ext uri="{FF2B5EF4-FFF2-40B4-BE49-F238E27FC236}">
                  <a16:creationId xmlns:a16="http://schemas.microsoft.com/office/drawing/2014/main" id="{42BC4A6C-1FF2-DFD6-4309-556DD22F549A}"/>
                </a:ext>
              </a:extLst>
            </p:cNvPr>
            <p:cNvSpPr/>
            <p:nvPr/>
          </p:nvSpPr>
          <p:spPr>
            <a:xfrm>
              <a:off x="8245076" y="2886321"/>
              <a:ext cx="1062305" cy="62668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100" b="1" dirty="0">
                  <a:solidFill>
                    <a:schemeClr val="tx1"/>
                  </a:solidFill>
                </a:rPr>
                <a:t>phase inversion surface model</a:t>
              </a:r>
            </a:p>
          </p:txBody>
        </p:sp>
        <p:sp>
          <p:nvSpPr>
            <p:cNvPr id="10" name="文本框 9">
              <a:extLst>
                <a:ext uri="{FF2B5EF4-FFF2-40B4-BE49-F238E27FC236}">
                  <a16:creationId xmlns:a16="http://schemas.microsoft.com/office/drawing/2014/main" id="{5C84ACB4-6BB5-EE95-BEBA-440302E59B02}"/>
                </a:ext>
              </a:extLst>
            </p:cNvPr>
            <p:cNvSpPr txBox="1"/>
            <p:nvPr/>
          </p:nvSpPr>
          <p:spPr>
            <a:xfrm>
              <a:off x="8016665" y="2310246"/>
              <a:ext cx="3216957"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altLang="zh-CN" sz="1800" dirty="0"/>
                <a:t> discriminant modular AI fusion</a:t>
              </a:r>
              <a:r>
                <a:rPr lang="en-US" altLang="zh-CN" sz="1600" dirty="0"/>
                <a:t> </a:t>
              </a:r>
              <a:endParaRPr lang="zh-CN" altLang="en-US" dirty="0"/>
            </a:p>
          </p:txBody>
        </p:sp>
        <p:sp>
          <p:nvSpPr>
            <p:cNvPr id="11" name="矩形 10">
              <a:extLst>
                <a:ext uri="{FF2B5EF4-FFF2-40B4-BE49-F238E27FC236}">
                  <a16:creationId xmlns:a16="http://schemas.microsoft.com/office/drawing/2014/main" id="{DE4D363E-D4DA-AE25-E87B-E24B9B7556F4}"/>
                </a:ext>
              </a:extLst>
            </p:cNvPr>
            <p:cNvSpPr/>
            <p:nvPr/>
          </p:nvSpPr>
          <p:spPr>
            <a:xfrm>
              <a:off x="8245076" y="3816539"/>
              <a:ext cx="1108443" cy="626686"/>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b="1" dirty="0">
                  <a:solidFill>
                    <a:schemeClr val="tx1"/>
                  </a:solidFill>
                </a:rPr>
                <a:t>Mode numbers/ phase/frequency recognition model</a:t>
              </a:r>
              <a:endParaRPr lang="zh-CN" altLang="en-US" sz="1000" b="1" dirty="0">
                <a:solidFill>
                  <a:schemeClr val="tx1"/>
                </a:solidFill>
              </a:endParaRPr>
            </a:p>
          </p:txBody>
        </p:sp>
        <p:sp>
          <p:nvSpPr>
            <p:cNvPr id="16" name="矩形 15">
              <a:extLst>
                <a:ext uri="{FF2B5EF4-FFF2-40B4-BE49-F238E27FC236}">
                  <a16:creationId xmlns:a16="http://schemas.microsoft.com/office/drawing/2014/main" id="{FE8E69CC-99FF-4D6C-9B65-3450193E9915}"/>
                </a:ext>
              </a:extLst>
            </p:cNvPr>
            <p:cNvSpPr/>
            <p:nvPr/>
          </p:nvSpPr>
          <p:spPr>
            <a:xfrm>
              <a:off x="8245076" y="4664742"/>
              <a:ext cx="1107615" cy="626686"/>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00" b="1" dirty="0">
                  <a:solidFill>
                    <a:schemeClr val="tx1"/>
                  </a:solidFill>
                </a:rPr>
                <a:t>Magnetic </a:t>
              </a:r>
              <a:r>
                <a:rPr lang="zh-CN" altLang="en-US" sz="1000" b="1" dirty="0">
                  <a:solidFill>
                    <a:schemeClr val="tx1"/>
                  </a:solidFill>
                </a:rPr>
                <a:t>Island position/width </a:t>
              </a:r>
              <a:r>
                <a:rPr lang="en-US" altLang="zh-CN" sz="1000" b="1" dirty="0">
                  <a:solidFill>
                    <a:schemeClr val="tx1"/>
                  </a:solidFill>
                </a:rPr>
                <a:t>detection model</a:t>
              </a:r>
              <a:endParaRPr lang="zh-CN" altLang="en-US" sz="1000" b="1" dirty="0">
                <a:solidFill>
                  <a:schemeClr val="tx1"/>
                </a:solidFill>
              </a:endParaRPr>
            </a:p>
          </p:txBody>
        </p:sp>
        <p:sp>
          <p:nvSpPr>
            <p:cNvPr id="19" name="矩形 18">
              <a:extLst>
                <a:ext uri="{FF2B5EF4-FFF2-40B4-BE49-F238E27FC236}">
                  <a16:creationId xmlns:a16="http://schemas.microsoft.com/office/drawing/2014/main" id="{F52D3F39-FF56-0E5B-580C-E3F6997D563A}"/>
                </a:ext>
              </a:extLst>
            </p:cNvPr>
            <p:cNvSpPr/>
            <p:nvPr/>
          </p:nvSpPr>
          <p:spPr>
            <a:xfrm>
              <a:off x="8245076" y="5530639"/>
              <a:ext cx="1107615" cy="626686"/>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b="1" dirty="0">
                  <a:solidFill>
                    <a:schemeClr val="tx1"/>
                  </a:solidFill>
                </a:rPr>
                <a:t>Rotation and mode-locking detection model</a:t>
              </a:r>
              <a:endParaRPr lang="zh-CN" altLang="en-US" sz="1050" b="1" dirty="0">
                <a:solidFill>
                  <a:schemeClr val="tx1"/>
                </a:solidFill>
              </a:endParaRPr>
            </a:p>
          </p:txBody>
        </p:sp>
        <p:grpSp>
          <p:nvGrpSpPr>
            <p:cNvPr id="30" name="组合 29">
              <a:extLst>
                <a:ext uri="{FF2B5EF4-FFF2-40B4-BE49-F238E27FC236}">
                  <a16:creationId xmlns:a16="http://schemas.microsoft.com/office/drawing/2014/main" id="{14363691-DCDF-242D-9A40-B0819D027BCA}"/>
                </a:ext>
              </a:extLst>
            </p:cNvPr>
            <p:cNvGrpSpPr/>
            <p:nvPr/>
          </p:nvGrpSpPr>
          <p:grpSpPr>
            <a:xfrm>
              <a:off x="5659314" y="3129165"/>
              <a:ext cx="2108981" cy="2960634"/>
              <a:chOff x="3840480" y="3074126"/>
              <a:chExt cx="2108981" cy="2960634"/>
            </a:xfrm>
          </p:grpSpPr>
          <p:sp>
            <p:nvSpPr>
              <p:cNvPr id="21" name="等腰三角形 20">
                <a:extLst>
                  <a:ext uri="{FF2B5EF4-FFF2-40B4-BE49-F238E27FC236}">
                    <a16:creationId xmlns:a16="http://schemas.microsoft.com/office/drawing/2014/main" id="{7CB77314-5C31-F5CF-D383-D26E85ADD6CC}"/>
                  </a:ext>
                </a:extLst>
              </p:cNvPr>
              <p:cNvSpPr/>
              <p:nvPr/>
            </p:nvSpPr>
            <p:spPr>
              <a:xfrm>
                <a:off x="4036808" y="3151855"/>
                <a:ext cx="1726578" cy="798537"/>
              </a:xfrm>
              <a:prstGeom prst="triangle">
                <a:avLst/>
              </a:prstGeom>
              <a:solidFill>
                <a:srgbClr val="FF0000">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zh-CN" altLang="en-US" sz="1050" dirty="0"/>
              </a:p>
            </p:txBody>
          </p:sp>
          <p:grpSp>
            <p:nvGrpSpPr>
              <p:cNvPr id="24" name="组合 23">
                <a:extLst>
                  <a:ext uri="{FF2B5EF4-FFF2-40B4-BE49-F238E27FC236}">
                    <a16:creationId xmlns:a16="http://schemas.microsoft.com/office/drawing/2014/main" id="{150BA8AB-5236-F319-F110-08578F3B7AE9}"/>
                  </a:ext>
                </a:extLst>
              </p:cNvPr>
              <p:cNvGrpSpPr/>
              <p:nvPr/>
            </p:nvGrpSpPr>
            <p:grpSpPr>
              <a:xfrm>
                <a:off x="4060149" y="4059138"/>
                <a:ext cx="1803279" cy="900887"/>
                <a:chOff x="3573461" y="3985943"/>
                <a:chExt cx="1803279" cy="900887"/>
              </a:xfrm>
            </p:grpSpPr>
            <p:sp>
              <p:nvSpPr>
                <p:cNvPr id="22" name="等腰三角形 21">
                  <a:extLst>
                    <a:ext uri="{FF2B5EF4-FFF2-40B4-BE49-F238E27FC236}">
                      <a16:creationId xmlns:a16="http://schemas.microsoft.com/office/drawing/2014/main" id="{8B4D8FC1-0957-8E60-99F0-4E0EE4C33E76}"/>
                    </a:ext>
                  </a:extLst>
                </p:cNvPr>
                <p:cNvSpPr/>
                <p:nvPr/>
              </p:nvSpPr>
              <p:spPr>
                <a:xfrm>
                  <a:off x="3573461" y="3985943"/>
                  <a:ext cx="1703237" cy="878443"/>
                </a:xfrm>
                <a:prstGeom prst="triangle">
                  <a:avLst/>
                </a:prstGeom>
                <a:solidFill>
                  <a:srgbClr val="E46C0A">
                    <a:alpha val="4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E3A42E51-0792-3F29-E703-0734A6DA2F65}"/>
                    </a:ext>
                  </a:extLst>
                </p:cNvPr>
                <p:cNvSpPr txBox="1"/>
                <p:nvPr/>
              </p:nvSpPr>
              <p:spPr>
                <a:xfrm>
                  <a:off x="3815513" y="4425165"/>
                  <a:ext cx="1561227" cy="461665"/>
                </a:xfrm>
                <a:prstGeom prst="rect">
                  <a:avLst/>
                </a:prstGeom>
                <a:noFill/>
              </p:spPr>
              <p:txBody>
                <a:bodyPr wrap="square" rtlCol="0">
                  <a:spAutoFit/>
                </a:bodyPr>
                <a:lstStyle/>
                <a:p>
                  <a:r>
                    <a:rPr lang="en-US" altLang="zh-CN" sz="1200" dirty="0"/>
                    <a:t>  Real-time feature FB-AI models </a:t>
                  </a:r>
                  <a:endParaRPr lang="zh-CN" altLang="en-US" sz="1200" dirty="0"/>
                </a:p>
              </p:txBody>
            </p:sp>
          </p:grpSp>
          <p:sp>
            <p:nvSpPr>
              <p:cNvPr id="26" name="文本框 25">
                <a:extLst>
                  <a:ext uri="{FF2B5EF4-FFF2-40B4-BE49-F238E27FC236}">
                    <a16:creationId xmlns:a16="http://schemas.microsoft.com/office/drawing/2014/main" id="{A2935355-8E7C-04D2-D951-827E1341DB23}"/>
                  </a:ext>
                </a:extLst>
              </p:cNvPr>
              <p:cNvSpPr txBox="1"/>
              <p:nvPr/>
            </p:nvSpPr>
            <p:spPr>
              <a:xfrm>
                <a:off x="4321761" y="3551123"/>
                <a:ext cx="1180012" cy="369332"/>
              </a:xfrm>
              <a:prstGeom prst="rect">
                <a:avLst/>
              </a:prstGeom>
              <a:noFill/>
            </p:spPr>
            <p:txBody>
              <a:bodyPr wrap="square">
                <a:spAutoFit/>
              </a:bodyPr>
              <a:lstStyle/>
              <a:p>
                <a:r>
                  <a:rPr lang="en-US" altLang="zh-CN" sz="800" dirty="0"/>
                  <a:t>Real-time recognition sawtooth -</a:t>
                </a:r>
                <a:r>
                  <a:rPr lang="en-US" altLang="zh-CN" sz="1000" dirty="0"/>
                  <a:t>AI models</a:t>
                </a:r>
                <a:endParaRPr lang="zh-CN" altLang="en-US" sz="2800" dirty="0"/>
              </a:p>
            </p:txBody>
          </p:sp>
          <p:sp>
            <p:nvSpPr>
              <p:cNvPr id="27" name="等腰三角形 26">
                <a:extLst>
                  <a:ext uri="{FF2B5EF4-FFF2-40B4-BE49-F238E27FC236}">
                    <a16:creationId xmlns:a16="http://schemas.microsoft.com/office/drawing/2014/main" id="{AA980C00-1CB6-3C8C-4602-FB4299A764D4}"/>
                  </a:ext>
                </a:extLst>
              </p:cNvPr>
              <p:cNvSpPr/>
              <p:nvPr/>
            </p:nvSpPr>
            <p:spPr>
              <a:xfrm>
                <a:off x="3974794" y="5038830"/>
                <a:ext cx="1873946" cy="893438"/>
              </a:xfrm>
              <a:prstGeom prst="triangle">
                <a:avLst/>
              </a:prstGeom>
              <a:solidFill>
                <a:srgbClr val="B3A2C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a:extLst>
                  <a:ext uri="{FF2B5EF4-FFF2-40B4-BE49-F238E27FC236}">
                    <a16:creationId xmlns:a16="http://schemas.microsoft.com/office/drawing/2014/main" id="{2A093A5B-9C0E-D790-A179-26DC2906ED58}"/>
                  </a:ext>
                </a:extLst>
              </p:cNvPr>
              <p:cNvSpPr txBox="1"/>
              <p:nvPr/>
            </p:nvSpPr>
            <p:spPr>
              <a:xfrm>
                <a:off x="4203559" y="5399247"/>
                <a:ext cx="1561227" cy="553998"/>
              </a:xfrm>
              <a:prstGeom prst="rect">
                <a:avLst/>
              </a:prstGeom>
              <a:noFill/>
            </p:spPr>
            <p:txBody>
              <a:bodyPr wrap="square" rtlCol="0">
                <a:spAutoFit/>
              </a:bodyPr>
              <a:lstStyle/>
              <a:p>
                <a:r>
                  <a:rPr lang="en-US" altLang="zh-CN" dirty="0"/>
                  <a:t>  </a:t>
                </a:r>
                <a:r>
                  <a:rPr lang="en-US" altLang="zh-CN" sz="1200" dirty="0"/>
                  <a:t>Real-time feature ELM-AI models </a:t>
                </a:r>
                <a:endParaRPr lang="zh-CN" altLang="en-US" dirty="0"/>
              </a:p>
            </p:txBody>
          </p:sp>
          <p:sp>
            <p:nvSpPr>
              <p:cNvPr id="29" name="矩形 28">
                <a:extLst>
                  <a:ext uri="{FF2B5EF4-FFF2-40B4-BE49-F238E27FC236}">
                    <a16:creationId xmlns:a16="http://schemas.microsoft.com/office/drawing/2014/main" id="{99527311-5ACC-0ADD-A18F-DE04E3B1EF4C}"/>
                  </a:ext>
                </a:extLst>
              </p:cNvPr>
              <p:cNvSpPr/>
              <p:nvPr/>
            </p:nvSpPr>
            <p:spPr>
              <a:xfrm>
                <a:off x="3840480" y="3074126"/>
                <a:ext cx="2108981" cy="296063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31">
              <a:extLst>
                <a:ext uri="{FF2B5EF4-FFF2-40B4-BE49-F238E27FC236}">
                  <a16:creationId xmlns:a16="http://schemas.microsoft.com/office/drawing/2014/main" id="{356B4FBA-5127-DA2A-6BCB-273042041446}"/>
                </a:ext>
              </a:extLst>
            </p:cNvPr>
            <p:cNvSpPr/>
            <p:nvPr/>
          </p:nvSpPr>
          <p:spPr>
            <a:xfrm>
              <a:off x="8129295" y="2754067"/>
              <a:ext cx="1371321" cy="3462343"/>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3951EB5D-706B-348D-F148-C822D4B64C47}"/>
                </a:ext>
              </a:extLst>
            </p:cNvPr>
            <p:cNvSpPr/>
            <p:nvPr/>
          </p:nvSpPr>
          <p:spPr>
            <a:xfrm>
              <a:off x="2793909" y="4032965"/>
              <a:ext cx="2211326" cy="7962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Multi Exp-signals</a:t>
              </a:r>
              <a:endParaRPr lang="zh-CN" altLang="en-US" dirty="0"/>
            </a:p>
          </p:txBody>
        </p:sp>
        <p:sp>
          <p:nvSpPr>
            <p:cNvPr id="34" name="箭头: 右 33">
              <a:extLst>
                <a:ext uri="{FF2B5EF4-FFF2-40B4-BE49-F238E27FC236}">
                  <a16:creationId xmlns:a16="http://schemas.microsoft.com/office/drawing/2014/main" id="{81C2F2C8-BC12-0FA9-4B73-5B8C0293F537}"/>
                </a:ext>
              </a:extLst>
            </p:cNvPr>
            <p:cNvSpPr/>
            <p:nvPr/>
          </p:nvSpPr>
          <p:spPr>
            <a:xfrm>
              <a:off x="5070314" y="4338889"/>
              <a:ext cx="461721" cy="221517"/>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pic>
          <p:nvPicPr>
            <p:cNvPr id="38" name="图片 37">
              <a:extLst>
                <a:ext uri="{FF2B5EF4-FFF2-40B4-BE49-F238E27FC236}">
                  <a16:creationId xmlns:a16="http://schemas.microsoft.com/office/drawing/2014/main" id="{122C0815-06B3-B35F-0395-874733CD8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87" y="3537710"/>
              <a:ext cx="2108982" cy="1673733"/>
            </a:xfrm>
            <a:prstGeom prst="rect">
              <a:avLst/>
            </a:prstGeom>
          </p:spPr>
        </p:pic>
        <p:sp>
          <p:nvSpPr>
            <p:cNvPr id="39" name="箭头: 右 38">
              <a:extLst>
                <a:ext uri="{FF2B5EF4-FFF2-40B4-BE49-F238E27FC236}">
                  <a16:creationId xmlns:a16="http://schemas.microsoft.com/office/drawing/2014/main" id="{F5955D04-7C47-48A0-9277-FC5CB9ED8804}"/>
                </a:ext>
              </a:extLst>
            </p:cNvPr>
            <p:cNvSpPr/>
            <p:nvPr/>
          </p:nvSpPr>
          <p:spPr>
            <a:xfrm>
              <a:off x="2302867" y="4312118"/>
              <a:ext cx="461721" cy="221517"/>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40" name="箭头: 右 39">
              <a:extLst>
                <a:ext uri="{FF2B5EF4-FFF2-40B4-BE49-F238E27FC236}">
                  <a16:creationId xmlns:a16="http://schemas.microsoft.com/office/drawing/2014/main" id="{ACDA4AE0-28EF-6B36-91FD-C8B268794742}"/>
                </a:ext>
              </a:extLst>
            </p:cNvPr>
            <p:cNvSpPr/>
            <p:nvPr/>
          </p:nvSpPr>
          <p:spPr>
            <a:xfrm>
              <a:off x="7667574" y="4320332"/>
              <a:ext cx="461721" cy="221517"/>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cxnSp>
          <p:nvCxnSpPr>
            <p:cNvPr id="42" name="直接箭头连接符 41">
              <a:extLst>
                <a:ext uri="{FF2B5EF4-FFF2-40B4-BE49-F238E27FC236}">
                  <a16:creationId xmlns:a16="http://schemas.microsoft.com/office/drawing/2014/main" id="{B7C1CCE2-ED71-D955-0F5A-AC5BF0B06EB3}"/>
                </a:ext>
              </a:extLst>
            </p:cNvPr>
            <p:cNvCxnSpPr/>
            <p:nvPr/>
          </p:nvCxnSpPr>
          <p:spPr>
            <a:xfrm>
              <a:off x="9352691" y="3210314"/>
              <a:ext cx="101498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44" name="箭头: 右 43">
              <a:extLst>
                <a:ext uri="{FF2B5EF4-FFF2-40B4-BE49-F238E27FC236}">
                  <a16:creationId xmlns:a16="http://schemas.microsoft.com/office/drawing/2014/main" id="{463EC3E6-F2C9-EAD0-39FF-32614350BE23}"/>
                </a:ext>
              </a:extLst>
            </p:cNvPr>
            <p:cNvSpPr/>
            <p:nvPr/>
          </p:nvSpPr>
          <p:spPr>
            <a:xfrm rot="5400000" flipV="1">
              <a:off x="8620324" y="3581199"/>
              <a:ext cx="285395" cy="84833"/>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45" name="箭头: 右 44">
              <a:extLst>
                <a:ext uri="{FF2B5EF4-FFF2-40B4-BE49-F238E27FC236}">
                  <a16:creationId xmlns:a16="http://schemas.microsoft.com/office/drawing/2014/main" id="{EE79A2A1-5F8F-F55A-2364-AF622ADE2205}"/>
                </a:ext>
              </a:extLst>
            </p:cNvPr>
            <p:cNvSpPr/>
            <p:nvPr/>
          </p:nvSpPr>
          <p:spPr>
            <a:xfrm rot="5400000" flipV="1">
              <a:off x="8662740" y="4560779"/>
              <a:ext cx="285395" cy="84833"/>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sp>
          <p:nvSpPr>
            <p:cNvPr id="46" name="箭头: 右 45">
              <a:extLst>
                <a:ext uri="{FF2B5EF4-FFF2-40B4-BE49-F238E27FC236}">
                  <a16:creationId xmlns:a16="http://schemas.microsoft.com/office/drawing/2014/main" id="{60D36D3D-0102-164C-1096-9C17075E2347}"/>
                </a:ext>
              </a:extLst>
            </p:cNvPr>
            <p:cNvSpPr/>
            <p:nvPr/>
          </p:nvSpPr>
          <p:spPr>
            <a:xfrm rot="5400000" flipV="1">
              <a:off x="8675947" y="5391709"/>
              <a:ext cx="285395" cy="84833"/>
            </a:xfrm>
            <a:prstGeom prst="rightArrow">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zh-CN" altLang="en-US"/>
            </a:p>
          </p:txBody>
        </p:sp>
        <p:cxnSp>
          <p:nvCxnSpPr>
            <p:cNvPr id="51" name="直接箭头连接符 50">
              <a:extLst>
                <a:ext uri="{FF2B5EF4-FFF2-40B4-BE49-F238E27FC236}">
                  <a16:creationId xmlns:a16="http://schemas.microsoft.com/office/drawing/2014/main" id="{9013F4DA-A4D2-19A1-9671-EB3B18059DCD}"/>
                </a:ext>
              </a:extLst>
            </p:cNvPr>
            <p:cNvCxnSpPr/>
            <p:nvPr/>
          </p:nvCxnSpPr>
          <p:spPr>
            <a:xfrm>
              <a:off x="9352691" y="4948375"/>
              <a:ext cx="101498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4" name="直接箭头连接符 53">
              <a:extLst>
                <a:ext uri="{FF2B5EF4-FFF2-40B4-BE49-F238E27FC236}">
                  <a16:creationId xmlns:a16="http://schemas.microsoft.com/office/drawing/2014/main" id="{597CBBE6-21DA-4B4C-34AF-01D5B1E05127}"/>
                </a:ext>
              </a:extLst>
            </p:cNvPr>
            <p:cNvCxnSpPr/>
            <p:nvPr/>
          </p:nvCxnSpPr>
          <p:spPr>
            <a:xfrm>
              <a:off x="9352691" y="4133912"/>
              <a:ext cx="101498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5" name="直接箭头连接符 54">
              <a:extLst>
                <a:ext uri="{FF2B5EF4-FFF2-40B4-BE49-F238E27FC236}">
                  <a16:creationId xmlns:a16="http://schemas.microsoft.com/office/drawing/2014/main" id="{C2D22E9A-FA32-681E-0907-FC29802F8C1D}"/>
                </a:ext>
              </a:extLst>
            </p:cNvPr>
            <p:cNvCxnSpPr/>
            <p:nvPr/>
          </p:nvCxnSpPr>
          <p:spPr>
            <a:xfrm>
              <a:off x="9352691" y="5909630"/>
              <a:ext cx="101498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7" name="文本框 56">
              <a:extLst>
                <a:ext uri="{FF2B5EF4-FFF2-40B4-BE49-F238E27FC236}">
                  <a16:creationId xmlns:a16="http://schemas.microsoft.com/office/drawing/2014/main" id="{7A1136D9-2ED1-BC34-31E1-7254E11B407D}"/>
                </a:ext>
              </a:extLst>
            </p:cNvPr>
            <p:cNvSpPr txBox="1"/>
            <p:nvPr/>
          </p:nvSpPr>
          <p:spPr>
            <a:xfrm>
              <a:off x="10367675" y="3879299"/>
              <a:ext cx="1544925" cy="307777"/>
            </a:xfrm>
            <a:prstGeom prst="rect">
              <a:avLst/>
            </a:prstGeom>
            <a:noFill/>
          </p:spPr>
          <p:txBody>
            <a:bodyPr wrap="square">
              <a:spAutoFit/>
            </a:bodyPr>
            <a:lstStyle/>
            <a:p>
              <a:r>
                <a:rPr lang="en-US" altLang="zh-CN" sz="1400" dirty="0"/>
                <a:t>confidence : [0,1]</a:t>
              </a:r>
              <a:endParaRPr lang="zh-CN" altLang="en-US" sz="1400" dirty="0"/>
            </a:p>
          </p:txBody>
        </p:sp>
        <p:sp>
          <p:nvSpPr>
            <p:cNvPr id="59" name="文本框 58">
              <a:extLst>
                <a:ext uri="{FF2B5EF4-FFF2-40B4-BE49-F238E27FC236}">
                  <a16:creationId xmlns:a16="http://schemas.microsoft.com/office/drawing/2014/main" id="{321BFC4D-9D47-B187-75E9-E72BD7E62C27}"/>
                </a:ext>
              </a:extLst>
            </p:cNvPr>
            <p:cNvSpPr txBox="1"/>
            <p:nvPr/>
          </p:nvSpPr>
          <p:spPr>
            <a:xfrm>
              <a:off x="10367675" y="4181832"/>
              <a:ext cx="2156407" cy="276999"/>
            </a:xfrm>
            <a:prstGeom prst="rect">
              <a:avLst/>
            </a:prstGeom>
            <a:noFill/>
          </p:spPr>
          <p:txBody>
            <a:bodyPr wrap="square">
              <a:spAutoFit/>
            </a:bodyPr>
            <a:lstStyle/>
            <a:p>
              <a:r>
                <a:rPr lang="el-GR" altLang="zh-CN" sz="1200" dirty="0"/>
                <a:t>σ_φ</a:t>
              </a:r>
              <a:r>
                <a:rPr lang="zh-CN" altLang="el-GR" sz="1200" dirty="0"/>
                <a:t>、</a:t>
              </a:r>
              <a:r>
                <a:rPr lang="el-GR" altLang="zh-CN" sz="1200" dirty="0"/>
                <a:t>σ_f</a:t>
              </a:r>
              <a:r>
                <a:rPr lang="zh-CN" altLang="el-GR" sz="1200" dirty="0"/>
                <a:t>、</a:t>
              </a:r>
              <a:r>
                <a:rPr lang="el-GR" altLang="zh-CN" sz="1200" dirty="0"/>
                <a:t>σ_A</a:t>
              </a:r>
              <a:endParaRPr lang="zh-CN" altLang="en-US" sz="1200" dirty="0"/>
            </a:p>
          </p:txBody>
        </p:sp>
        <p:sp>
          <p:nvSpPr>
            <p:cNvPr id="61" name="文本框 60">
              <a:extLst>
                <a:ext uri="{FF2B5EF4-FFF2-40B4-BE49-F238E27FC236}">
                  <a16:creationId xmlns:a16="http://schemas.microsoft.com/office/drawing/2014/main" id="{AC32A2C4-49A5-4BE4-3526-4B4E3B20C597}"/>
                </a:ext>
              </a:extLst>
            </p:cNvPr>
            <p:cNvSpPr txBox="1"/>
            <p:nvPr/>
          </p:nvSpPr>
          <p:spPr>
            <a:xfrm>
              <a:off x="10367675" y="3082078"/>
              <a:ext cx="1544925" cy="461665"/>
            </a:xfrm>
            <a:prstGeom prst="rect">
              <a:avLst/>
            </a:prstGeom>
            <a:noFill/>
          </p:spPr>
          <p:txBody>
            <a:bodyPr wrap="square">
              <a:spAutoFit/>
            </a:bodyPr>
            <a:lstStyle/>
            <a:p>
              <a:r>
                <a:rPr lang="en-US" altLang="zh-CN" sz="1200" dirty="0"/>
                <a:t>Possibility, Detection, position, quality</a:t>
              </a:r>
              <a:endParaRPr lang="zh-CN" altLang="en-US" sz="1200" dirty="0"/>
            </a:p>
          </p:txBody>
        </p:sp>
        <p:sp>
          <p:nvSpPr>
            <p:cNvPr id="62" name="文本框 61">
              <a:extLst>
                <a:ext uri="{FF2B5EF4-FFF2-40B4-BE49-F238E27FC236}">
                  <a16:creationId xmlns:a16="http://schemas.microsoft.com/office/drawing/2014/main" id="{41A9EEFF-D7CF-2403-5C35-5478A63905A4}"/>
                </a:ext>
              </a:extLst>
            </p:cNvPr>
            <p:cNvSpPr txBox="1"/>
            <p:nvPr/>
          </p:nvSpPr>
          <p:spPr>
            <a:xfrm>
              <a:off x="9692640" y="2886321"/>
              <a:ext cx="411480" cy="261610"/>
            </a:xfrm>
            <a:prstGeom prst="rect">
              <a:avLst/>
            </a:prstGeom>
            <a:noFill/>
          </p:spPr>
          <p:txBody>
            <a:bodyPr wrap="square" rtlCol="0">
              <a:spAutoFit/>
            </a:bodyPr>
            <a:lstStyle/>
            <a:p>
              <a:r>
                <a:rPr lang="en-US" altLang="zh-CN" sz="1100" dirty="0"/>
                <a:t>yes</a:t>
              </a:r>
              <a:endParaRPr lang="zh-CN" altLang="en-US" sz="1100" dirty="0"/>
            </a:p>
          </p:txBody>
        </p:sp>
        <p:sp>
          <p:nvSpPr>
            <p:cNvPr id="64" name="文本框 63">
              <a:extLst>
                <a:ext uri="{FF2B5EF4-FFF2-40B4-BE49-F238E27FC236}">
                  <a16:creationId xmlns:a16="http://schemas.microsoft.com/office/drawing/2014/main" id="{C01437B8-B7E6-A1A3-383B-D85B8B2375DC}"/>
                </a:ext>
              </a:extLst>
            </p:cNvPr>
            <p:cNvSpPr txBox="1"/>
            <p:nvPr/>
          </p:nvSpPr>
          <p:spPr>
            <a:xfrm>
              <a:off x="10386088" y="4805976"/>
              <a:ext cx="694755" cy="261610"/>
            </a:xfrm>
            <a:prstGeom prst="rect">
              <a:avLst/>
            </a:prstGeom>
            <a:noFill/>
          </p:spPr>
          <p:txBody>
            <a:bodyPr wrap="square">
              <a:spAutoFit/>
            </a:bodyPr>
            <a:lstStyle/>
            <a:p>
              <a:r>
                <a:rPr lang="en-US" altLang="zh-CN" sz="1100" dirty="0"/>
                <a:t>width</a:t>
              </a:r>
              <a:endParaRPr lang="zh-CN" altLang="en-US" sz="1100" dirty="0"/>
            </a:p>
          </p:txBody>
        </p:sp>
        <p:sp>
          <p:nvSpPr>
            <p:cNvPr id="66" name="文本框 65">
              <a:extLst>
                <a:ext uri="{FF2B5EF4-FFF2-40B4-BE49-F238E27FC236}">
                  <a16:creationId xmlns:a16="http://schemas.microsoft.com/office/drawing/2014/main" id="{31CD1D57-964D-56F0-67A0-106C9AA6CC15}"/>
                </a:ext>
              </a:extLst>
            </p:cNvPr>
            <p:cNvSpPr txBox="1"/>
            <p:nvPr/>
          </p:nvSpPr>
          <p:spPr>
            <a:xfrm>
              <a:off x="10843114" y="4790587"/>
              <a:ext cx="1516077" cy="261610"/>
            </a:xfrm>
            <a:prstGeom prst="rect">
              <a:avLst/>
            </a:prstGeom>
            <a:noFill/>
          </p:spPr>
          <p:txBody>
            <a:bodyPr wrap="square">
              <a:spAutoFit/>
            </a:bodyPr>
            <a:lstStyle/>
            <a:p>
              <a:r>
                <a:rPr lang="en-US" altLang="zh-CN" sz="1100" dirty="0" err="1"/>
                <a:t>sigma_r</a:t>
              </a:r>
              <a:r>
                <a:rPr lang="en-US" altLang="zh-CN" sz="1100" dirty="0"/>
                <a:t>, </a:t>
              </a:r>
              <a:r>
                <a:rPr lang="en-US" altLang="zh-CN" sz="1100" dirty="0" err="1"/>
                <a:t>sigma_w</a:t>
              </a:r>
              <a:endParaRPr lang="zh-CN" altLang="en-US" sz="1100" dirty="0"/>
            </a:p>
          </p:txBody>
        </p:sp>
        <p:sp>
          <p:nvSpPr>
            <p:cNvPr id="68" name="文本框 67">
              <a:extLst>
                <a:ext uri="{FF2B5EF4-FFF2-40B4-BE49-F238E27FC236}">
                  <a16:creationId xmlns:a16="http://schemas.microsoft.com/office/drawing/2014/main" id="{6825719E-62BD-F8B2-880F-0E121858153E}"/>
                </a:ext>
              </a:extLst>
            </p:cNvPr>
            <p:cNvSpPr txBox="1"/>
            <p:nvPr/>
          </p:nvSpPr>
          <p:spPr>
            <a:xfrm>
              <a:off x="10392457" y="5036594"/>
              <a:ext cx="1268128" cy="253916"/>
            </a:xfrm>
            <a:prstGeom prst="rect">
              <a:avLst/>
            </a:prstGeom>
            <a:noFill/>
          </p:spPr>
          <p:txBody>
            <a:bodyPr wrap="square">
              <a:spAutoFit/>
            </a:bodyPr>
            <a:lstStyle/>
            <a:p>
              <a:r>
                <a:rPr lang="en-US" altLang="zh-CN" sz="1050" dirty="0"/>
                <a:t>confidence: [0,1]</a:t>
              </a:r>
              <a:endParaRPr lang="zh-CN" altLang="en-US" sz="1050" dirty="0"/>
            </a:p>
          </p:txBody>
        </p:sp>
        <p:sp>
          <p:nvSpPr>
            <p:cNvPr id="70" name="文本框 69">
              <a:extLst>
                <a:ext uri="{FF2B5EF4-FFF2-40B4-BE49-F238E27FC236}">
                  <a16:creationId xmlns:a16="http://schemas.microsoft.com/office/drawing/2014/main" id="{E2D8F8DF-8989-B811-A8F6-358745ED9512}"/>
                </a:ext>
              </a:extLst>
            </p:cNvPr>
            <p:cNvSpPr txBox="1"/>
            <p:nvPr/>
          </p:nvSpPr>
          <p:spPr>
            <a:xfrm>
              <a:off x="10386088" y="5530639"/>
              <a:ext cx="820553" cy="276999"/>
            </a:xfrm>
            <a:prstGeom prst="rect">
              <a:avLst/>
            </a:prstGeom>
            <a:noFill/>
          </p:spPr>
          <p:txBody>
            <a:bodyPr wrap="square">
              <a:spAutoFit/>
            </a:bodyPr>
            <a:lstStyle/>
            <a:p>
              <a:r>
                <a:rPr lang="en-US" altLang="zh-CN" sz="1200" dirty="0"/>
                <a:t>State:[0,1]</a:t>
              </a:r>
              <a:endParaRPr lang="zh-CN" altLang="en-US" sz="1200" dirty="0"/>
            </a:p>
          </p:txBody>
        </p:sp>
        <p:sp>
          <p:nvSpPr>
            <p:cNvPr id="72" name="文本框 71">
              <a:extLst>
                <a:ext uri="{FF2B5EF4-FFF2-40B4-BE49-F238E27FC236}">
                  <a16:creationId xmlns:a16="http://schemas.microsoft.com/office/drawing/2014/main" id="{EFCC2B7A-CCE4-6DB2-D221-B91390DB8D1D}"/>
                </a:ext>
              </a:extLst>
            </p:cNvPr>
            <p:cNvSpPr txBox="1"/>
            <p:nvPr/>
          </p:nvSpPr>
          <p:spPr>
            <a:xfrm>
              <a:off x="10415127" y="5807638"/>
              <a:ext cx="818495" cy="261610"/>
            </a:xfrm>
            <a:prstGeom prst="rect">
              <a:avLst/>
            </a:prstGeom>
            <a:noFill/>
          </p:spPr>
          <p:txBody>
            <a:bodyPr wrap="square">
              <a:spAutoFit/>
            </a:bodyPr>
            <a:lstStyle/>
            <a:p>
              <a:r>
                <a:rPr lang="en-US" altLang="zh-CN" sz="1100" dirty="0" err="1"/>
                <a:t>lock_index</a:t>
              </a:r>
              <a:endParaRPr lang="zh-CN" altLang="en-US" sz="1100" dirty="0"/>
            </a:p>
          </p:txBody>
        </p:sp>
      </p:grpSp>
      <p:sp>
        <p:nvSpPr>
          <p:cNvPr id="8" name="文本框 7">
            <a:extLst>
              <a:ext uri="{FF2B5EF4-FFF2-40B4-BE49-F238E27FC236}">
                <a16:creationId xmlns:a16="http://schemas.microsoft.com/office/drawing/2014/main" id="{07307362-36A1-4AC2-51CF-F2735C6FFB1B}"/>
              </a:ext>
            </a:extLst>
          </p:cNvPr>
          <p:cNvSpPr txBox="1"/>
          <p:nvPr/>
        </p:nvSpPr>
        <p:spPr>
          <a:xfrm>
            <a:off x="9692640" y="3249560"/>
            <a:ext cx="2219960" cy="276999"/>
          </a:xfrm>
          <a:prstGeom prst="rect">
            <a:avLst/>
          </a:prstGeom>
          <a:noFill/>
        </p:spPr>
        <p:txBody>
          <a:bodyPr wrap="square">
            <a:spAutoFit/>
          </a:bodyPr>
          <a:lstStyle/>
          <a:p>
            <a:r>
              <a:rPr lang="en-US" altLang="zh-CN" sz="1200" dirty="0" err="1"/>
              <a:t>F_flat</a:t>
            </a:r>
            <a:r>
              <a:rPr lang="en-US" altLang="zh-CN" sz="1200" dirty="0"/>
              <a:t> </a:t>
            </a:r>
            <a:endParaRPr lang="zh-CN" altLang="en-US" sz="1200" dirty="0"/>
          </a:p>
        </p:txBody>
      </p:sp>
      <p:sp>
        <p:nvSpPr>
          <p:cNvPr id="12" name="文本框 11">
            <a:extLst>
              <a:ext uri="{FF2B5EF4-FFF2-40B4-BE49-F238E27FC236}">
                <a16:creationId xmlns:a16="http://schemas.microsoft.com/office/drawing/2014/main" id="{B8C30C41-247B-4435-35CF-72A64991EF57}"/>
              </a:ext>
            </a:extLst>
          </p:cNvPr>
          <p:cNvSpPr txBox="1"/>
          <p:nvPr/>
        </p:nvSpPr>
        <p:spPr>
          <a:xfrm>
            <a:off x="9304880" y="4633604"/>
            <a:ext cx="2614089" cy="253916"/>
          </a:xfrm>
          <a:prstGeom prst="rect">
            <a:avLst/>
          </a:prstGeom>
          <a:noFill/>
        </p:spPr>
        <p:txBody>
          <a:bodyPr wrap="square">
            <a:spAutoFit/>
          </a:bodyPr>
          <a:lstStyle/>
          <a:p>
            <a:r>
              <a:rPr lang="en-US" altLang="zh-CN" sz="1050" dirty="0" err="1"/>
              <a:t>w_ECE</a:t>
            </a:r>
            <a:r>
              <a:rPr lang="en-US" altLang="zh-CN" sz="1050" dirty="0"/>
              <a:t> &lt; 0.5 </a:t>
            </a:r>
            <a:r>
              <a:rPr lang="en-US" altLang="zh-CN" sz="1050" dirty="0" err="1"/>
              <a:t>w_crit</a:t>
            </a:r>
            <a:r>
              <a:rPr lang="en-US" altLang="zh-CN" sz="1050" dirty="0"/>
              <a:t>,</a:t>
            </a:r>
            <a:r>
              <a:rPr lang="el-GR" altLang="zh-CN" sz="1050" dirty="0"/>
              <a:t>γ(</a:t>
            </a:r>
            <a:r>
              <a:rPr lang="en-US" altLang="zh-CN" sz="1050" dirty="0"/>
              <a:t>t) </a:t>
            </a:r>
            <a:r>
              <a:rPr lang="en-US" altLang="zh-CN" sz="1000" dirty="0"/>
              <a:t>=</a:t>
            </a:r>
            <a:r>
              <a:rPr lang="en-US" altLang="zh-CN" sz="1050" dirty="0"/>
              <a:t> (</a:t>
            </a:r>
            <a:r>
              <a:rPr lang="en-US" altLang="zh-CN" sz="1050" dirty="0" err="1"/>
              <a:t>dw</a:t>
            </a:r>
            <a:r>
              <a:rPr lang="en-US" altLang="zh-CN" sz="1050" dirty="0"/>
              <a:t>/dt)/w=0</a:t>
            </a:r>
            <a:r>
              <a:rPr lang="en-US" altLang="zh-CN" sz="600" dirty="0"/>
              <a:t> </a:t>
            </a:r>
            <a:endParaRPr lang="zh-CN" altLang="en-US" sz="1050" dirty="0"/>
          </a:p>
        </p:txBody>
      </p:sp>
      <p:sp>
        <p:nvSpPr>
          <p:cNvPr id="14" name="文本框 13">
            <a:extLst>
              <a:ext uri="{FF2B5EF4-FFF2-40B4-BE49-F238E27FC236}">
                <a16:creationId xmlns:a16="http://schemas.microsoft.com/office/drawing/2014/main" id="{CB6CAFA8-B424-75BF-3B54-6B8600031B44}"/>
              </a:ext>
            </a:extLst>
          </p:cNvPr>
          <p:cNvSpPr txBox="1"/>
          <p:nvPr/>
        </p:nvSpPr>
        <p:spPr>
          <a:xfrm>
            <a:off x="9535917" y="5589660"/>
            <a:ext cx="1544926" cy="276999"/>
          </a:xfrm>
          <a:prstGeom prst="rect">
            <a:avLst/>
          </a:prstGeom>
          <a:noFill/>
        </p:spPr>
        <p:txBody>
          <a:bodyPr wrap="square">
            <a:spAutoFit/>
          </a:bodyPr>
          <a:lstStyle/>
          <a:p>
            <a:r>
              <a:rPr lang="en-US" altLang="zh-CN" sz="1200" dirty="0"/>
              <a:t>ω &gt; </a:t>
            </a:r>
            <a:r>
              <a:rPr lang="en-US" altLang="zh-CN" sz="1200" dirty="0" err="1"/>
              <a:t>ω_lock</a:t>
            </a:r>
            <a:r>
              <a:rPr lang="en-US" altLang="zh-CN" sz="1200" dirty="0"/>
              <a:t> </a:t>
            </a:r>
            <a:endParaRPr lang="zh-CN" altLang="en-US" sz="1200" dirty="0"/>
          </a:p>
        </p:txBody>
      </p:sp>
      <p:sp>
        <p:nvSpPr>
          <p:cNvPr id="17" name="文本框 16">
            <a:extLst>
              <a:ext uri="{FF2B5EF4-FFF2-40B4-BE49-F238E27FC236}">
                <a16:creationId xmlns:a16="http://schemas.microsoft.com/office/drawing/2014/main" id="{B91C1120-9639-B6A2-4E6B-9638B9FDC991}"/>
              </a:ext>
            </a:extLst>
          </p:cNvPr>
          <p:cNvSpPr txBox="1"/>
          <p:nvPr/>
        </p:nvSpPr>
        <p:spPr>
          <a:xfrm>
            <a:off x="279400" y="2469499"/>
            <a:ext cx="7195876" cy="646331"/>
          </a:xfrm>
          <a:prstGeom prst="rect">
            <a:avLst/>
          </a:prstGeom>
          <a:noFill/>
        </p:spPr>
        <p:txBody>
          <a:bodyPr wrap="square">
            <a:spAutoFit/>
          </a:bodyPr>
          <a:lstStyle/>
          <a:p>
            <a:r>
              <a:rPr lang="en-US" altLang="zh-CN" dirty="0">
                <a:solidFill>
                  <a:srgbClr val="0000FF"/>
                </a:solidFill>
              </a:rPr>
              <a:t>Data rule/model: If </a:t>
            </a:r>
            <a:r>
              <a:rPr lang="en-US" altLang="zh-CN" dirty="0" err="1">
                <a:solidFill>
                  <a:srgbClr val="0000FF"/>
                </a:solidFill>
              </a:rPr>
              <a:t>F_flat</a:t>
            </a:r>
            <a:r>
              <a:rPr lang="en-US" altLang="zh-CN" dirty="0">
                <a:solidFill>
                  <a:srgbClr val="0000FF"/>
                </a:solidFill>
              </a:rPr>
              <a:t> is in its early rising phase and </a:t>
            </a:r>
            <a:r>
              <a:rPr lang="en-US" altLang="zh-CN" dirty="0" err="1">
                <a:solidFill>
                  <a:srgbClr val="0000FF"/>
                </a:solidFill>
              </a:rPr>
              <a:t>w_ECE</a:t>
            </a:r>
            <a:r>
              <a:rPr lang="en-US" altLang="zh-CN" dirty="0">
                <a:solidFill>
                  <a:srgbClr val="0000FF"/>
                </a:solidFill>
              </a:rPr>
              <a:t> &lt; 0.5·w_crit and </a:t>
            </a:r>
            <a:r>
              <a:rPr lang="en-US" altLang="zh-CN" dirty="0" err="1">
                <a:solidFill>
                  <a:srgbClr val="0000FF"/>
                </a:solidFill>
              </a:rPr>
              <a:t>dA</a:t>
            </a:r>
            <a:r>
              <a:rPr lang="en-US" altLang="zh-CN" dirty="0">
                <a:solidFill>
                  <a:srgbClr val="0000FF"/>
                </a:solidFill>
              </a:rPr>
              <a:t>/dt &gt; 0 and ω &gt; </a:t>
            </a:r>
            <a:r>
              <a:rPr lang="en-US" altLang="zh-CN" dirty="0" err="1">
                <a:solidFill>
                  <a:srgbClr val="0000FF"/>
                </a:solidFill>
              </a:rPr>
              <a:t>ω_lock</a:t>
            </a:r>
            <a:r>
              <a:rPr lang="en-US" altLang="zh-CN" dirty="0">
                <a:solidFill>
                  <a:srgbClr val="0000FF"/>
                </a:solidFill>
              </a:rPr>
              <a:t>, then classify as Seed Stage</a:t>
            </a:r>
            <a:endParaRPr lang="zh-CN" altLang="en-US" dirty="0">
              <a:solidFill>
                <a:srgbClr val="0000FF"/>
              </a:solidFill>
            </a:endParaRPr>
          </a:p>
        </p:txBody>
      </p:sp>
    </p:spTree>
    <p:extLst>
      <p:ext uri="{BB962C8B-B14F-4D97-AF65-F5344CB8AC3E}">
        <p14:creationId xmlns:p14="http://schemas.microsoft.com/office/powerpoint/2010/main" val="1832306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2FA7FB-5F51-EE09-A98A-ED052C90DCEB}"/>
              </a:ext>
            </a:extLst>
          </p:cNvPr>
          <p:cNvSpPr>
            <a:spLocks noGrp="1"/>
          </p:cNvSpPr>
          <p:nvPr>
            <p:ph type="title"/>
          </p:nvPr>
        </p:nvSpPr>
        <p:spPr>
          <a:xfrm>
            <a:off x="-130628" y="-53035"/>
            <a:ext cx="11716522" cy="958051"/>
          </a:xfrm>
        </p:spPr>
        <p:txBody>
          <a:bodyPr>
            <a:noAutofit/>
          </a:bodyPr>
          <a:lstStyle/>
          <a:p>
            <a:r>
              <a:rPr lang="en-US" altLang="zh-CN" sz="3000" dirty="0"/>
              <a:t>The seed triggers the time evolution associated with other parameters</a:t>
            </a:r>
            <a:endParaRPr lang="zh-CN" altLang="en-US" sz="3000" dirty="0"/>
          </a:p>
        </p:txBody>
      </p:sp>
      <p:grpSp>
        <p:nvGrpSpPr>
          <p:cNvPr id="7" name="组合 6">
            <a:extLst>
              <a:ext uri="{FF2B5EF4-FFF2-40B4-BE49-F238E27FC236}">
                <a16:creationId xmlns:a16="http://schemas.microsoft.com/office/drawing/2014/main" id="{8D9C2DEE-B13D-7DEF-21F8-88ED469E6E27}"/>
              </a:ext>
            </a:extLst>
          </p:cNvPr>
          <p:cNvGrpSpPr/>
          <p:nvPr/>
        </p:nvGrpSpPr>
        <p:grpSpPr>
          <a:xfrm>
            <a:off x="207074" y="1003152"/>
            <a:ext cx="11509448" cy="5332354"/>
            <a:chOff x="428065" y="1291310"/>
            <a:chExt cx="11509448" cy="5332354"/>
          </a:xfrm>
        </p:grpSpPr>
        <p:grpSp>
          <p:nvGrpSpPr>
            <p:cNvPr id="8" name="组合 7">
              <a:extLst>
                <a:ext uri="{FF2B5EF4-FFF2-40B4-BE49-F238E27FC236}">
                  <a16:creationId xmlns:a16="http://schemas.microsoft.com/office/drawing/2014/main" id="{B620FEF7-C424-44BE-1F42-B63B442A5E64}"/>
                </a:ext>
              </a:extLst>
            </p:cNvPr>
            <p:cNvGrpSpPr/>
            <p:nvPr/>
          </p:nvGrpSpPr>
          <p:grpSpPr>
            <a:xfrm>
              <a:off x="443753" y="2440642"/>
              <a:ext cx="5257800" cy="724460"/>
              <a:chOff x="443753" y="2440642"/>
              <a:chExt cx="5257800" cy="724460"/>
            </a:xfrm>
          </p:grpSpPr>
          <p:sp>
            <p:nvSpPr>
              <p:cNvPr id="49" name="矩形 48">
                <a:extLst>
                  <a:ext uri="{FF2B5EF4-FFF2-40B4-BE49-F238E27FC236}">
                    <a16:creationId xmlns:a16="http://schemas.microsoft.com/office/drawing/2014/main" id="{772EF70C-37DE-405F-044B-C7FB0C1C8A70}"/>
                  </a:ext>
                </a:extLst>
              </p:cNvPr>
              <p:cNvSpPr/>
              <p:nvPr/>
            </p:nvSpPr>
            <p:spPr>
              <a:xfrm>
                <a:off x="443753" y="2456890"/>
                <a:ext cx="2303930" cy="708212"/>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dirty="0"/>
                  <a:t>Multi-channel ECE </a:t>
                </a:r>
                <a:endParaRPr lang="zh-CN" altLang="en-US" dirty="0"/>
              </a:p>
            </p:txBody>
          </p:sp>
          <mc:AlternateContent xmlns:mc="http://schemas.openxmlformats.org/markup-compatibility/2006" xmlns:a14="http://schemas.microsoft.com/office/drawing/2010/main">
            <mc:Choice Requires="a14">
              <p:sp>
                <p:nvSpPr>
                  <p:cNvPr id="50" name="矩形 49">
                    <a:extLst>
                      <a:ext uri="{FF2B5EF4-FFF2-40B4-BE49-F238E27FC236}">
                        <a16:creationId xmlns:a16="http://schemas.microsoft.com/office/drawing/2014/main" id="{DA538D59-3A81-B5EE-03AB-075A042AF237}"/>
                      </a:ext>
                    </a:extLst>
                  </p:cNvPr>
                  <p:cNvSpPr/>
                  <p:nvPr/>
                </p:nvSpPr>
                <p:spPr>
                  <a:xfrm>
                    <a:off x="3397623" y="2440642"/>
                    <a:ext cx="2303930" cy="7082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oMath>
                      </m:oMathPara>
                    </a14:m>
                    <a:endParaRPr lang="zh-CN" altLang="en-US" dirty="0"/>
                  </a:p>
                </p:txBody>
              </p:sp>
            </mc:Choice>
            <mc:Fallback xmlns="">
              <p:sp>
                <p:nvSpPr>
                  <p:cNvPr id="10" name="矩形 9">
                    <a:extLst>
                      <a:ext uri="{FF2B5EF4-FFF2-40B4-BE49-F238E27FC236}">
                        <a16:creationId xmlns:a16="http://schemas.microsoft.com/office/drawing/2014/main" id="{5A8FCA6E-9DB9-D322-59AC-29DD41726BF6}"/>
                      </a:ext>
                    </a:extLst>
                  </p:cNvPr>
                  <p:cNvSpPr>
                    <a:spLocks noRot="1" noChangeAspect="1" noMove="1" noResize="1" noEditPoints="1" noAdjustHandles="1" noChangeArrowheads="1" noChangeShapeType="1" noTextEdit="1"/>
                  </p:cNvSpPr>
                  <p:nvPr/>
                </p:nvSpPr>
                <p:spPr>
                  <a:xfrm>
                    <a:off x="3397623" y="2440642"/>
                    <a:ext cx="2303930" cy="708212"/>
                  </a:xfrm>
                  <a:prstGeom prst="rect">
                    <a:avLst/>
                  </a:prstGeom>
                  <a:blipFill>
                    <a:blip r:embed="rId3"/>
                    <a:stretch>
                      <a:fillRect/>
                    </a:stretch>
                  </a:blipFill>
                </p:spPr>
                <p:txBody>
                  <a:bodyPr/>
                  <a:lstStyle/>
                  <a:p>
                    <a:r>
                      <a:rPr lang="zh-CN" altLang="en-US">
                        <a:noFill/>
                      </a:rPr>
                      <a:t> </a:t>
                    </a:r>
                  </a:p>
                </p:txBody>
              </p:sp>
            </mc:Fallback>
          </mc:AlternateContent>
          <p:sp>
            <p:nvSpPr>
              <p:cNvPr id="51" name="箭头: 右 50">
                <a:extLst>
                  <a:ext uri="{FF2B5EF4-FFF2-40B4-BE49-F238E27FC236}">
                    <a16:creationId xmlns:a16="http://schemas.microsoft.com/office/drawing/2014/main" id="{CC6705F3-54E0-9A3F-BCF5-8452E666CB4E}"/>
                  </a:ext>
                </a:extLst>
              </p:cNvPr>
              <p:cNvSpPr/>
              <p:nvPr/>
            </p:nvSpPr>
            <p:spPr>
              <a:xfrm>
                <a:off x="2765612" y="2759785"/>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a:extLst>
                <a:ext uri="{FF2B5EF4-FFF2-40B4-BE49-F238E27FC236}">
                  <a16:creationId xmlns:a16="http://schemas.microsoft.com/office/drawing/2014/main" id="{0BCF9208-AC3E-96E2-2E6E-7848795536F1}"/>
                </a:ext>
              </a:extLst>
            </p:cNvPr>
            <p:cNvGrpSpPr/>
            <p:nvPr/>
          </p:nvGrpSpPr>
          <p:grpSpPr>
            <a:xfrm>
              <a:off x="443753" y="3479952"/>
              <a:ext cx="5257800" cy="708212"/>
              <a:chOff x="443753" y="1349189"/>
              <a:chExt cx="5257800" cy="708212"/>
            </a:xfrm>
          </p:grpSpPr>
          <p:sp>
            <p:nvSpPr>
              <p:cNvPr id="46" name="矩形 45">
                <a:extLst>
                  <a:ext uri="{FF2B5EF4-FFF2-40B4-BE49-F238E27FC236}">
                    <a16:creationId xmlns:a16="http://schemas.microsoft.com/office/drawing/2014/main" id="{821358E6-57A5-2B88-8A8F-83D5938CD838}"/>
                  </a:ext>
                </a:extLst>
              </p:cNvPr>
              <p:cNvSpPr/>
              <p:nvPr/>
            </p:nvSpPr>
            <p:spPr>
              <a:xfrm>
                <a:off x="443753" y="1349189"/>
                <a:ext cx="2303930" cy="708212"/>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altLang="zh-CN" dirty="0"/>
                  <a:t>Refl. </a:t>
                </a:r>
                <a:endParaRPr lang="zh-CN" altLang="en-US" dirty="0"/>
              </a:p>
            </p:txBody>
          </p:sp>
          <mc:AlternateContent xmlns:mc="http://schemas.openxmlformats.org/markup-compatibility/2006" xmlns:a14="http://schemas.microsoft.com/office/drawing/2010/main">
            <mc:Choice Requires="a14">
              <p:sp>
                <p:nvSpPr>
                  <p:cNvPr id="47" name="矩形 46">
                    <a:extLst>
                      <a:ext uri="{FF2B5EF4-FFF2-40B4-BE49-F238E27FC236}">
                        <a16:creationId xmlns:a16="http://schemas.microsoft.com/office/drawing/2014/main" id="{B2A3C1BD-9BE9-9E4D-D4C4-583C9FB489CF}"/>
                      </a:ext>
                    </a:extLst>
                  </p:cNvPr>
                  <p:cNvSpPr/>
                  <p:nvPr/>
                </p:nvSpPr>
                <p:spPr>
                  <a:xfrm>
                    <a:off x="3397623" y="1349189"/>
                    <a:ext cx="2303930" cy="70821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oMath>
                      </m:oMathPara>
                    </a14:m>
                    <a:endParaRPr lang="zh-CN" altLang="en-US" dirty="0"/>
                  </a:p>
                </p:txBody>
              </p:sp>
            </mc:Choice>
            <mc:Fallback xmlns="">
              <p:sp>
                <p:nvSpPr>
                  <p:cNvPr id="9" name="矩形 8">
                    <a:extLst>
                      <a:ext uri="{FF2B5EF4-FFF2-40B4-BE49-F238E27FC236}">
                        <a16:creationId xmlns:a16="http://schemas.microsoft.com/office/drawing/2014/main" id="{BA52831B-DAF7-2255-AAE8-9BA7A635E26A}"/>
                      </a:ext>
                    </a:extLst>
                  </p:cNvPr>
                  <p:cNvSpPr>
                    <a:spLocks noRot="1" noChangeAspect="1" noMove="1" noResize="1" noEditPoints="1" noAdjustHandles="1" noChangeArrowheads="1" noChangeShapeType="1" noTextEdit="1"/>
                  </p:cNvSpPr>
                  <p:nvPr/>
                </p:nvSpPr>
                <p:spPr>
                  <a:xfrm>
                    <a:off x="3397623" y="1349189"/>
                    <a:ext cx="2303930" cy="708212"/>
                  </a:xfrm>
                  <a:prstGeom prst="rect">
                    <a:avLst/>
                  </a:prstGeom>
                  <a:blipFill>
                    <a:blip r:embed="rId4"/>
                    <a:stretch>
                      <a:fillRect/>
                    </a:stretch>
                  </a:blipFill>
                </p:spPr>
                <p:txBody>
                  <a:bodyPr/>
                  <a:lstStyle/>
                  <a:p>
                    <a:r>
                      <a:rPr lang="zh-CN" altLang="en-US">
                        <a:noFill/>
                      </a:rPr>
                      <a:t> </a:t>
                    </a:r>
                  </a:p>
                </p:txBody>
              </p:sp>
            </mc:Fallback>
          </mc:AlternateContent>
          <p:sp>
            <p:nvSpPr>
              <p:cNvPr id="48" name="箭头: 右 47">
                <a:extLst>
                  <a:ext uri="{FF2B5EF4-FFF2-40B4-BE49-F238E27FC236}">
                    <a16:creationId xmlns:a16="http://schemas.microsoft.com/office/drawing/2014/main" id="{61D35C44-B205-90B9-3E88-2EFC5FD43B79}"/>
                  </a:ext>
                </a:extLst>
              </p:cNvPr>
              <p:cNvSpPr/>
              <p:nvPr/>
            </p:nvSpPr>
            <p:spPr>
              <a:xfrm>
                <a:off x="2758886" y="1680435"/>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a:extLst>
                <a:ext uri="{FF2B5EF4-FFF2-40B4-BE49-F238E27FC236}">
                  <a16:creationId xmlns:a16="http://schemas.microsoft.com/office/drawing/2014/main" id="{81C58CFD-E66D-45B6-305D-FF775A83522A}"/>
                </a:ext>
              </a:extLst>
            </p:cNvPr>
            <p:cNvGrpSpPr/>
            <p:nvPr/>
          </p:nvGrpSpPr>
          <p:grpSpPr>
            <a:xfrm>
              <a:off x="428065" y="1377690"/>
              <a:ext cx="5235386" cy="708212"/>
              <a:chOff x="443753" y="3580840"/>
              <a:chExt cx="5235386" cy="708212"/>
            </a:xfrm>
          </p:grpSpPr>
          <mc:AlternateContent xmlns:mc="http://schemas.openxmlformats.org/markup-compatibility/2006" xmlns:a14="http://schemas.microsoft.com/office/drawing/2010/main">
            <mc:Choice Requires="a14">
              <p:sp>
                <p:nvSpPr>
                  <p:cNvPr id="43" name="矩形 42">
                    <a:extLst>
                      <a:ext uri="{FF2B5EF4-FFF2-40B4-BE49-F238E27FC236}">
                        <a16:creationId xmlns:a16="http://schemas.microsoft.com/office/drawing/2014/main" id="{A14D0F4C-7B05-386A-99B4-359F48775327}"/>
                      </a:ext>
                    </a:extLst>
                  </p:cNvPr>
                  <p:cNvSpPr/>
                  <p:nvPr/>
                </p:nvSpPr>
                <p:spPr>
                  <a:xfrm>
                    <a:off x="3375209" y="3580840"/>
                    <a:ext cx="2303930" cy="70821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𝐵</m:t>
                              </m:r>
                            </m:e>
                            <m:sub>
                              <m:r>
                                <a:rPr lang="zh-CN" altLang="en-US" b="0" i="1" smtClean="0">
                                  <a:latin typeface="Cambria Math" panose="02040503050406030204" pitchFamily="18" charset="0"/>
                                </a:rPr>
                                <m:t>𝜃</m:t>
                              </m:r>
                            </m:sub>
                          </m:sSub>
                        </m:oMath>
                      </m:oMathPara>
                    </a14:m>
                    <a:endParaRPr lang="zh-CN" altLang="en-US" dirty="0"/>
                  </a:p>
                </p:txBody>
              </p:sp>
            </mc:Choice>
            <mc:Fallback xmlns="">
              <p:sp>
                <p:nvSpPr>
                  <p:cNvPr id="6" name="矩形 5">
                    <a:extLst>
                      <a:ext uri="{FF2B5EF4-FFF2-40B4-BE49-F238E27FC236}">
                        <a16:creationId xmlns:a16="http://schemas.microsoft.com/office/drawing/2014/main" id="{AEADDD62-7CD8-0A3B-201D-52A6EBC7E233}"/>
                      </a:ext>
                    </a:extLst>
                  </p:cNvPr>
                  <p:cNvSpPr>
                    <a:spLocks noRot="1" noChangeAspect="1" noMove="1" noResize="1" noEditPoints="1" noAdjustHandles="1" noChangeArrowheads="1" noChangeShapeType="1" noTextEdit="1"/>
                  </p:cNvSpPr>
                  <p:nvPr/>
                </p:nvSpPr>
                <p:spPr>
                  <a:xfrm>
                    <a:off x="3375209" y="3580840"/>
                    <a:ext cx="2303930" cy="708212"/>
                  </a:xfrm>
                  <a:prstGeom prst="rect">
                    <a:avLst/>
                  </a:prstGeom>
                  <a:blipFill>
                    <a:blip r:embed="rId5"/>
                    <a:stretch>
                      <a:fillRect/>
                    </a:stretch>
                  </a:blipFill>
                </p:spPr>
                <p:txBody>
                  <a:bodyPr/>
                  <a:lstStyle/>
                  <a:p>
                    <a:r>
                      <a:rPr lang="zh-CN" altLang="en-US">
                        <a:noFill/>
                      </a:rPr>
                      <a:t> </a:t>
                    </a:r>
                  </a:p>
                </p:txBody>
              </p:sp>
            </mc:Fallback>
          </mc:AlternateContent>
          <p:sp>
            <p:nvSpPr>
              <p:cNvPr id="44" name="矩形 43">
                <a:extLst>
                  <a:ext uri="{FF2B5EF4-FFF2-40B4-BE49-F238E27FC236}">
                    <a16:creationId xmlns:a16="http://schemas.microsoft.com/office/drawing/2014/main" id="{4A920ED7-125D-AD09-621E-FD7AFECB43C3}"/>
                  </a:ext>
                </a:extLst>
              </p:cNvPr>
              <p:cNvSpPr/>
              <p:nvPr/>
            </p:nvSpPr>
            <p:spPr>
              <a:xfrm>
                <a:off x="443753" y="3580840"/>
                <a:ext cx="2303930" cy="708212"/>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dirty="0"/>
                  <a:t>Mirnov probes</a:t>
                </a:r>
                <a:endParaRPr lang="zh-CN" altLang="en-US" dirty="0"/>
              </a:p>
            </p:txBody>
          </p:sp>
          <p:sp>
            <p:nvSpPr>
              <p:cNvPr id="45" name="箭头: 右 44">
                <a:extLst>
                  <a:ext uri="{FF2B5EF4-FFF2-40B4-BE49-F238E27FC236}">
                    <a16:creationId xmlns:a16="http://schemas.microsoft.com/office/drawing/2014/main" id="{D771BA21-E014-4B69-C56B-9C0978C07BC9}"/>
                  </a:ext>
                </a:extLst>
              </p:cNvPr>
              <p:cNvSpPr/>
              <p:nvPr/>
            </p:nvSpPr>
            <p:spPr>
              <a:xfrm>
                <a:off x="2747682" y="3912086"/>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a:extLst>
                <a:ext uri="{FF2B5EF4-FFF2-40B4-BE49-F238E27FC236}">
                  <a16:creationId xmlns:a16="http://schemas.microsoft.com/office/drawing/2014/main" id="{CCCBE586-C994-06A1-A930-53FAF227C7C0}"/>
                </a:ext>
              </a:extLst>
            </p:cNvPr>
            <p:cNvGrpSpPr/>
            <p:nvPr/>
          </p:nvGrpSpPr>
          <p:grpSpPr>
            <a:xfrm>
              <a:off x="443753" y="4598895"/>
              <a:ext cx="5235386" cy="708212"/>
              <a:chOff x="443753" y="4598895"/>
              <a:chExt cx="5235386" cy="708212"/>
            </a:xfrm>
          </p:grpSpPr>
          <mc:AlternateContent xmlns:mc="http://schemas.openxmlformats.org/markup-compatibility/2006" xmlns:a14="http://schemas.microsoft.com/office/drawing/2010/main">
            <mc:Choice Requires="a14">
              <p:sp>
                <p:nvSpPr>
                  <p:cNvPr id="40" name="矩形 39">
                    <a:extLst>
                      <a:ext uri="{FF2B5EF4-FFF2-40B4-BE49-F238E27FC236}">
                        <a16:creationId xmlns:a16="http://schemas.microsoft.com/office/drawing/2014/main" id="{CCAFB116-33B6-0B11-D1A4-D7FF71C4555E}"/>
                      </a:ext>
                    </a:extLst>
                  </p:cNvPr>
                  <p:cNvSpPr/>
                  <p:nvPr/>
                </p:nvSpPr>
                <p:spPr>
                  <a:xfrm>
                    <a:off x="3375209" y="4598895"/>
                    <a:ext cx="2303930" cy="70821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m:t>
                              </m:r>
                              <m:r>
                                <a:rPr lang="zh-CN" altLang="en-US" b="0" i="1" smtClean="0">
                                  <a:latin typeface="Cambria Math" panose="02040503050406030204" pitchFamily="18" charset="0"/>
                                </a:rPr>
                                <m:t>𝜈</m:t>
                              </m:r>
                            </m:e>
                            <m:sub>
                              <m:r>
                                <a:rPr lang="zh-CN" altLang="en-US" b="0" i="1" smtClean="0">
                                  <a:latin typeface="Cambria Math" panose="02040503050406030204" pitchFamily="18" charset="0"/>
                                </a:rPr>
                                <m:t>𝜃</m:t>
                              </m:r>
                            </m:sub>
                          </m:sSub>
                          <m:r>
                            <a:rPr lang="en-US" altLang="zh-CN" b="0" i="1" smtClean="0">
                              <a:latin typeface="Cambria Math" panose="02040503050406030204" pitchFamily="18" charset="0"/>
                            </a:rPr>
                            <m:t>/</m:t>
                          </m:r>
                          <m:r>
                            <a:rPr lang="zh-CN" altLang="en-US" b="0" i="1" smtClean="0">
                              <a:latin typeface="Cambria Math" panose="02040503050406030204" pitchFamily="18" charset="0"/>
                            </a:rPr>
                            <m:t>𝜕</m:t>
                          </m:r>
                          <m:r>
                            <a:rPr lang="en-US" altLang="zh-CN" b="0" i="1" smtClean="0">
                              <a:latin typeface="Cambria Math" panose="02040503050406030204" pitchFamily="18" charset="0"/>
                            </a:rPr>
                            <m:t>𝑟</m:t>
                          </m:r>
                        </m:oMath>
                      </m:oMathPara>
                    </a14:m>
                    <a:endParaRPr lang="zh-CN" altLang="en-US" dirty="0"/>
                  </a:p>
                </p:txBody>
              </p:sp>
            </mc:Choice>
            <mc:Fallback xmlns="">
              <p:sp>
                <p:nvSpPr>
                  <p:cNvPr id="7" name="矩形 6">
                    <a:extLst>
                      <a:ext uri="{FF2B5EF4-FFF2-40B4-BE49-F238E27FC236}">
                        <a16:creationId xmlns:a16="http://schemas.microsoft.com/office/drawing/2014/main" id="{27DB65CB-2958-AAD0-198B-30E34BD87FE4}"/>
                      </a:ext>
                    </a:extLst>
                  </p:cNvPr>
                  <p:cNvSpPr>
                    <a:spLocks noRot="1" noChangeAspect="1" noMove="1" noResize="1" noEditPoints="1" noAdjustHandles="1" noChangeArrowheads="1" noChangeShapeType="1" noTextEdit="1"/>
                  </p:cNvSpPr>
                  <p:nvPr/>
                </p:nvSpPr>
                <p:spPr>
                  <a:xfrm>
                    <a:off x="3375209" y="4598895"/>
                    <a:ext cx="2303930" cy="708212"/>
                  </a:xfrm>
                  <a:prstGeom prst="rect">
                    <a:avLst/>
                  </a:prstGeom>
                  <a:blipFill>
                    <a:blip r:embed="rId6"/>
                    <a:stretch>
                      <a:fillRect/>
                    </a:stretch>
                  </a:blipFill>
                </p:spPr>
                <p:txBody>
                  <a:bodyPr/>
                  <a:lstStyle/>
                  <a:p>
                    <a:r>
                      <a:rPr lang="zh-CN" altLang="en-US">
                        <a:noFill/>
                      </a:rPr>
                      <a:t> </a:t>
                    </a:r>
                  </a:p>
                </p:txBody>
              </p:sp>
            </mc:Fallback>
          </mc:AlternateContent>
          <p:sp>
            <p:nvSpPr>
              <p:cNvPr id="41" name="矩形 40">
                <a:extLst>
                  <a:ext uri="{FF2B5EF4-FFF2-40B4-BE49-F238E27FC236}">
                    <a16:creationId xmlns:a16="http://schemas.microsoft.com/office/drawing/2014/main" id="{7E6FB7F5-FA0F-9432-3B40-663DDE4F28B1}"/>
                  </a:ext>
                </a:extLst>
              </p:cNvPr>
              <p:cNvSpPr/>
              <p:nvPr/>
            </p:nvSpPr>
            <p:spPr>
              <a:xfrm>
                <a:off x="443753" y="4598895"/>
                <a:ext cx="2303930" cy="70821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CN" dirty="0"/>
                  <a:t>DBS</a:t>
                </a:r>
                <a:endParaRPr lang="zh-CN" altLang="en-US" dirty="0"/>
              </a:p>
            </p:txBody>
          </p:sp>
          <p:sp>
            <p:nvSpPr>
              <p:cNvPr id="42" name="箭头: 右 41">
                <a:extLst>
                  <a:ext uri="{FF2B5EF4-FFF2-40B4-BE49-F238E27FC236}">
                    <a16:creationId xmlns:a16="http://schemas.microsoft.com/office/drawing/2014/main" id="{EB4B8CCB-2E23-ABCF-E0B9-C24D08C3797C}"/>
                  </a:ext>
                </a:extLst>
              </p:cNvPr>
              <p:cNvSpPr/>
              <p:nvPr/>
            </p:nvSpPr>
            <p:spPr>
              <a:xfrm>
                <a:off x="2747681" y="4930141"/>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a:extLst>
                <a:ext uri="{FF2B5EF4-FFF2-40B4-BE49-F238E27FC236}">
                  <a16:creationId xmlns:a16="http://schemas.microsoft.com/office/drawing/2014/main" id="{B867C16E-0C00-0058-8502-D6A71E6933E9}"/>
                </a:ext>
              </a:extLst>
            </p:cNvPr>
            <p:cNvGrpSpPr/>
            <p:nvPr/>
          </p:nvGrpSpPr>
          <p:grpSpPr>
            <a:xfrm>
              <a:off x="443753" y="5783356"/>
              <a:ext cx="5257800" cy="708212"/>
              <a:chOff x="443753" y="5783356"/>
              <a:chExt cx="5257800" cy="708212"/>
            </a:xfrm>
          </p:grpSpPr>
          <p:sp>
            <p:nvSpPr>
              <p:cNvPr id="37" name="矩形 36">
                <a:extLst>
                  <a:ext uri="{FF2B5EF4-FFF2-40B4-BE49-F238E27FC236}">
                    <a16:creationId xmlns:a16="http://schemas.microsoft.com/office/drawing/2014/main" id="{F04BDC5D-B618-0A9D-0F80-16917757A3B8}"/>
                  </a:ext>
                </a:extLst>
              </p:cNvPr>
              <p:cNvSpPr/>
              <p:nvPr/>
            </p:nvSpPr>
            <p:spPr>
              <a:xfrm>
                <a:off x="443753" y="5783356"/>
                <a:ext cx="2303930" cy="70821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zh-CN" dirty="0"/>
                  <a:t>Optimized EFIT</a:t>
                </a:r>
                <a:endParaRPr lang="zh-CN" altLang="en-US" dirty="0"/>
              </a:p>
            </p:txBody>
          </p:sp>
          <mc:AlternateContent xmlns:mc="http://schemas.openxmlformats.org/markup-compatibility/2006" xmlns:a14="http://schemas.microsoft.com/office/drawing/2010/main">
            <mc:Choice Requires="a14">
              <p:sp>
                <p:nvSpPr>
                  <p:cNvPr id="38" name="矩形 37">
                    <a:extLst>
                      <a:ext uri="{FF2B5EF4-FFF2-40B4-BE49-F238E27FC236}">
                        <a16:creationId xmlns:a16="http://schemas.microsoft.com/office/drawing/2014/main" id="{CE4B0576-3BED-A4B0-4E63-42ECA11C8BD9}"/>
                      </a:ext>
                    </a:extLst>
                  </p:cNvPr>
                  <p:cNvSpPr/>
                  <p:nvPr/>
                </p:nvSpPr>
                <p:spPr>
                  <a:xfrm>
                    <a:off x="3397623" y="5783356"/>
                    <a:ext cx="2303930" cy="70821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dirty="0"/>
                      <a:t>J(r)/q</a:t>
                    </a:r>
                    <a:r>
                      <a:rPr lang="en-US" altLang="zh-CN" baseline="-25000" dirty="0"/>
                      <a:t>0</a:t>
                    </a:r>
                    <a:r>
                      <a:rPr lang="en-US" altLang="zh-CN" dirty="0"/>
                      <a:t>/</a:t>
                    </a: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r>
                              <a:rPr lang="en-US" altLang="zh-CN" b="0" i="1" smtClean="0">
                                <a:latin typeface="Cambria Math" panose="02040503050406030204" pitchFamily="18" charset="0"/>
                              </a:rPr>
                              <m:t>𝑁</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95</m:t>
                            </m:r>
                          </m:sub>
                        </m:sSub>
                      </m:oMath>
                    </a14:m>
                    <a:endParaRPr lang="zh-CN" altLang="en-US" dirty="0"/>
                  </a:p>
                </p:txBody>
              </p:sp>
            </mc:Choice>
            <mc:Fallback xmlns="">
              <p:sp>
                <p:nvSpPr>
                  <p:cNvPr id="13" name="矩形 12">
                    <a:extLst>
                      <a:ext uri="{FF2B5EF4-FFF2-40B4-BE49-F238E27FC236}">
                        <a16:creationId xmlns:a16="http://schemas.microsoft.com/office/drawing/2014/main" id="{5C052EF6-13A4-77CD-0C87-946FF4BAE89A}"/>
                      </a:ext>
                    </a:extLst>
                  </p:cNvPr>
                  <p:cNvSpPr>
                    <a:spLocks noRot="1" noChangeAspect="1" noMove="1" noResize="1" noEditPoints="1" noAdjustHandles="1" noChangeArrowheads="1" noChangeShapeType="1" noTextEdit="1"/>
                  </p:cNvSpPr>
                  <p:nvPr/>
                </p:nvSpPr>
                <p:spPr>
                  <a:xfrm>
                    <a:off x="3397623" y="5783356"/>
                    <a:ext cx="2303930" cy="708212"/>
                  </a:xfrm>
                  <a:prstGeom prst="rect">
                    <a:avLst/>
                  </a:prstGeom>
                  <a:blipFill>
                    <a:blip r:embed="rId7"/>
                    <a:stretch>
                      <a:fillRect/>
                    </a:stretch>
                  </a:blipFill>
                </p:spPr>
                <p:txBody>
                  <a:bodyPr/>
                  <a:lstStyle/>
                  <a:p>
                    <a:r>
                      <a:rPr lang="zh-CN" altLang="en-US">
                        <a:noFill/>
                      </a:rPr>
                      <a:t> </a:t>
                    </a:r>
                  </a:p>
                </p:txBody>
              </p:sp>
            </mc:Fallback>
          </mc:AlternateContent>
          <p:sp>
            <p:nvSpPr>
              <p:cNvPr id="39" name="箭头: 右 38">
                <a:extLst>
                  <a:ext uri="{FF2B5EF4-FFF2-40B4-BE49-F238E27FC236}">
                    <a16:creationId xmlns:a16="http://schemas.microsoft.com/office/drawing/2014/main" id="{DEAE3A93-44CB-245E-C52F-F26CAAC59E6B}"/>
                  </a:ext>
                </a:extLst>
              </p:cNvPr>
              <p:cNvSpPr/>
              <p:nvPr/>
            </p:nvSpPr>
            <p:spPr>
              <a:xfrm>
                <a:off x="2792505" y="6114602"/>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箭头: 右 12">
              <a:extLst>
                <a:ext uri="{FF2B5EF4-FFF2-40B4-BE49-F238E27FC236}">
                  <a16:creationId xmlns:a16="http://schemas.microsoft.com/office/drawing/2014/main" id="{25CB58FA-C41E-62D6-F519-F61ADBEE7DB9}"/>
                </a:ext>
              </a:extLst>
            </p:cNvPr>
            <p:cNvSpPr/>
            <p:nvPr/>
          </p:nvSpPr>
          <p:spPr>
            <a:xfrm>
              <a:off x="5730684" y="1733848"/>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4" name="椭圆 13">
                  <a:extLst>
                    <a:ext uri="{FF2B5EF4-FFF2-40B4-BE49-F238E27FC236}">
                      <a16:creationId xmlns:a16="http://schemas.microsoft.com/office/drawing/2014/main" id="{004228B5-3530-F4F1-60D5-83EA7F5CD347}"/>
                    </a:ext>
                  </a:extLst>
                </p:cNvPr>
                <p:cNvSpPr/>
                <p:nvPr/>
              </p:nvSpPr>
              <p:spPr>
                <a:xfrm>
                  <a:off x="6528551" y="1291310"/>
                  <a:ext cx="1675160" cy="88096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𝐵</m:t>
                          </m:r>
                        </m:e>
                        <m:sub>
                          <m:r>
                            <a:rPr lang="zh-CN" altLang="en-US" b="0" i="1" smtClean="0">
                              <a:latin typeface="Cambria Math" panose="02040503050406030204" pitchFamily="18" charset="0"/>
                            </a:rPr>
                            <m:t>𝜃</m:t>
                          </m:r>
                        </m:sub>
                      </m:sSub>
                      <m:r>
                        <a:rPr lang="zh-CN" altLang="en-US" b="0" i="1" smtClean="0">
                          <a:latin typeface="Cambria Math" panose="02040503050406030204" pitchFamily="18" charset="0"/>
                        </a:rPr>
                        <m:t> </m:t>
                      </m:r>
                    </m:oMath>
                  </a14:m>
                  <a:r>
                    <a:rPr lang="en-US" altLang="zh-CN" dirty="0"/>
                    <a:t>|n=1</a:t>
                  </a:r>
                  <a:endParaRPr lang="zh-CN" altLang="en-US" dirty="0"/>
                </a:p>
              </p:txBody>
            </p:sp>
          </mc:Choice>
          <mc:Fallback xmlns="">
            <p:sp>
              <p:nvSpPr>
                <p:cNvPr id="26" name="椭圆 25">
                  <a:extLst>
                    <a:ext uri="{FF2B5EF4-FFF2-40B4-BE49-F238E27FC236}">
                      <a16:creationId xmlns:a16="http://schemas.microsoft.com/office/drawing/2014/main" id="{B726EADA-56BE-EAED-8587-2295FD83F3B4}"/>
                    </a:ext>
                  </a:extLst>
                </p:cNvPr>
                <p:cNvSpPr>
                  <a:spLocks noRot="1" noChangeAspect="1" noMove="1" noResize="1" noEditPoints="1" noAdjustHandles="1" noChangeArrowheads="1" noChangeShapeType="1" noTextEdit="1"/>
                </p:cNvSpPr>
                <p:nvPr/>
              </p:nvSpPr>
              <p:spPr>
                <a:xfrm>
                  <a:off x="6528551" y="1291310"/>
                  <a:ext cx="1675160" cy="880969"/>
                </a:xfrm>
                <a:prstGeom prst="ellipse">
                  <a:avLst/>
                </a:prstGeom>
                <a:blipFill>
                  <a:blip r:embed="rId8"/>
                  <a:stretch>
                    <a:fillRect/>
                  </a:stretch>
                </a:blipFill>
                <a:ln w="9525" cap="flat" cmpd="sng" algn="ctr">
                  <a:solidFill>
                    <a:schemeClr val="dk1"/>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椭圆 14">
                  <a:extLst>
                    <a:ext uri="{FF2B5EF4-FFF2-40B4-BE49-F238E27FC236}">
                      <a16:creationId xmlns:a16="http://schemas.microsoft.com/office/drawing/2014/main" id="{ED496423-51D1-65A0-6CD3-73EF76A5A423}"/>
                    </a:ext>
                  </a:extLst>
                </p:cNvPr>
                <p:cNvSpPr/>
                <p:nvPr/>
              </p:nvSpPr>
              <p:spPr>
                <a:xfrm>
                  <a:off x="8116548" y="1308347"/>
                  <a:ext cx="1675160" cy="88096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𝐵</m:t>
                          </m:r>
                        </m:e>
                        <m:sub>
                          <m:r>
                            <a:rPr lang="zh-CN" altLang="en-US" b="0" i="1" smtClean="0">
                              <a:latin typeface="Cambria Math" panose="02040503050406030204" pitchFamily="18" charset="0"/>
                            </a:rPr>
                            <m:t>𝜃</m:t>
                          </m:r>
                        </m:sub>
                      </m:sSub>
                      <m:r>
                        <a:rPr lang="zh-CN" altLang="en-US" b="0" i="1" smtClean="0">
                          <a:latin typeface="Cambria Math" panose="02040503050406030204" pitchFamily="18" charset="0"/>
                        </a:rPr>
                        <m:t> </m:t>
                      </m:r>
                    </m:oMath>
                  </a14:m>
                  <a:r>
                    <a:rPr lang="en-US" altLang="zh-CN" dirty="0"/>
                    <a:t>|n=2</a:t>
                  </a:r>
                  <a:endParaRPr lang="zh-CN" altLang="en-US" dirty="0"/>
                </a:p>
              </p:txBody>
            </p:sp>
          </mc:Choice>
          <mc:Fallback xmlns="">
            <p:sp>
              <p:nvSpPr>
                <p:cNvPr id="29" name="椭圆 28">
                  <a:extLst>
                    <a:ext uri="{FF2B5EF4-FFF2-40B4-BE49-F238E27FC236}">
                      <a16:creationId xmlns:a16="http://schemas.microsoft.com/office/drawing/2014/main" id="{0F2BEDA9-FB17-56D8-CAF6-71CF2C12DD97}"/>
                    </a:ext>
                  </a:extLst>
                </p:cNvPr>
                <p:cNvSpPr>
                  <a:spLocks noRot="1" noChangeAspect="1" noMove="1" noResize="1" noEditPoints="1" noAdjustHandles="1" noChangeArrowheads="1" noChangeShapeType="1" noTextEdit="1"/>
                </p:cNvSpPr>
                <p:nvPr/>
              </p:nvSpPr>
              <p:spPr>
                <a:xfrm>
                  <a:off x="8116548" y="1308347"/>
                  <a:ext cx="1675160" cy="880969"/>
                </a:xfrm>
                <a:prstGeom prst="ellipse">
                  <a:avLst/>
                </a:prstGeom>
                <a:blipFill>
                  <a:blip r:embed="rId9"/>
                  <a:stretch>
                    <a:fillRect/>
                  </a:stretch>
                </a:blipFill>
                <a:ln w="9525" cap="flat" cmpd="sng" algn="ctr">
                  <a:solidFill>
                    <a:schemeClr val="dk1"/>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椭圆 15">
                  <a:extLst>
                    <a:ext uri="{FF2B5EF4-FFF2-40B4-BE49-F238E27FC236}">
                      <a16:creationId xmlns:a16="http://schemas.microsoft.com/office/drawing/2014/main" id="{A7CB1E53-2D4E-6CAA-3201-088C9CF1EFA7}"/>
                    </a:ext>
                  </a:extLst>
                </p:cNvPr>
                <p:cNvSpPr/>
                <p:nvPr/>
              </p:nvSpPr>
              <p:spPr>
                <a:xfrm>
                  <a:off x="9704545" y="1331166"/>
                  <a:ext cx="1675160" cy="88096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𝐵</m:t>
                          </m:r>
                        </m:e>
                        <m:sub>
                          <m:r>
                            <a:rPr lang="zh-CN" altLang="en-US" b="0" i="1" smtClean="0">
                              <a:latin typeface="Cambria Math" panose="02040503050406030204" pitchFamily="18" charset="0"/>
                            </a:rPr>
                            <m:t>𝜃</m:t>
                          </m:r>
                        </m:sub>
                      </m:sSub>
                      <m:r>
                        <a:rPr lang="zh-CN" altLang="en-US" b="0" i="1" smtClean="0">
                          <a:latin typeface="Cambria Math" panose="02040503050406030204" pitchFamily="18" charset="0"/>
                        </a:rPr>
                        <m:t> </m:t>
                      </m:r>
                    </m:oMath>
                  </a14:m>
                  <a:r>
                    <a:rPr lang="en-US" altLang="zh-CN" dirty="0"/>
                    <a:t>|n=3,…</a:t>
                  </a:r>
                  <a:endParaRPr lang="zh-CN" altLang="en-US" dirty="0"/>
                </a:p>
              </p:txBody>
            </p:sp>
          </mc:Choice>
          <mc:Fallback xmlns="">
            <p:sp>
              <p:nvSpPr>
                <p:cNvPr id="16" name="椭圆 15">
                  <a:extLst>
                    <a:ext uri="{FF2B5EF4-FFF2-40B4-BE49-F238E27FC236}">
                      <a16:creationId xmlns:a16="http://schemas.microsoft.com/office/drawing/2014/main" id="{A7CB1E53-2D4E-6CAA-3201-088C9CF1EFA7}"/>
                    </a:ext>
                  </a:extLst>
                </p:cNvPr>
                <p:cNvSpPr>
                  <a:spLocks noRot="1" noChangeAspect="1" noMove="1" noResize="1" noEditPoints="1" noAdjustHandles="1" noChangeArrowheads="1" noChangeShapeType="1" noTextEdit="1"/>
                </p:cNvSpPr>
                <p:nvPr/>
              </p:nvSpPr>
              <p:spPr>
                <a:xfrm>
                  <a:off x="9704545" y="1331166"/>
                  <a:ext cx="1675160" cy="880969"/>
                </a:xfrm>
                <a:prstGeom prst="ellipse">
                  <a:avLst/>
                </a:prstGeom>
                <a:blipFill>
                  <a:blip r:embed="rId10"/>
                  <a:stretch>
                    <a:fillRect/>
                  </a:stretch>
                </a:blipFill>
                <a:ln w="9525" cap="flat" cmpd="sng" algn="ctr">
                  <a:solidFill>
                    <a:schemeClr val="dk1"/>
                  </a:solidFill>
                  <a:prstDash val="solid"/>
                  <a:round/>
                  <a:headEnd type="none" w="med" len="med"/>
                  <a:tailEnd type="none" w="med" len="med"/>
                </a:ln>
              </p:spPr>
              <p:txBody>
                <a:bodyPr/>
                <a:lstStyle/>
                <a:p>
                  <a:r>
                    <a:rPr lang="zh-CN" altLang="en-US">
                      <a:noFill/>
                    </a:rPr>
                    <a:t> </a:t>
                  </a:r>
                </a:p>
              </p:txBody>
            </p:sp>
          </mc:Fallback>
        </mc:AlternateContent>
        <p:sp>
          <p:nvSpPr>
            <p:cNvPr id="17" name="箭头: 右 16">
              <a:extLst>
                <a:ext uri="{FF2B5EF4-FFF2-40B4-BE49-F238E27FC236}">
                  <a16:creationId xmlns:a16="http://schemas.microsoft.com/office/drawing/2014/main" id="{C11AF1D4-3181-F058-8B12-0A29A0498A61}"/>
                </a:ext>
              </a:extLst>
            </p:cNvPr>
            <p:cNvSpPr/>
            <p:nvPr/>
          </p:nvSpPr>
          <p:spPr>
            <a:xfrm>
              <a:off x="5763304" y="2782644"/>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a:extLst>
                <a:ext uri="{FF2B5EF4-FFF2-40B4-BE49-F238E27FC236}">
                  <a16:creationId xmlns:a16="http://schemas.microsoft.com/office/drawing/2014/main" id="{8EC21E8B-967A-0709-8530-52BD8FC7A255}"/>
                </a:ext>
              </a:extLst>
            </p:cNvPr>
            <p:cNvGrpSpPr/>
            <p:nvPr/>
          </p:nvGrpSpPr>
          <p:grpSpPr>
            <a:xfrm>
              <a:off x="6490716" y="3479952"/>
              <a:ext cx="5424650" cy="924368"/>
              <a:chOff x="6323597" y="2275901"/>
              <a:chExt cx="5424650" cy="924368"/>
            </a:xfrm>
          </p:grpSpPr>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0ADBF464-445A-ED0D-0DE3-4917F712E991}"/>
                      </a:ext>
                    </a:extLst>
                  </p:cNvPr>
                  <p:cNvSpPr/>
                  <p:nvPr/>
                </p:nvSpPr>
                <p:spPr>
                  <a:xfrm>
                    <a:off x="6323597" y="2319300"/>
                    <a:ext cx="1980449" cy="880969"/>
                  </a:xfrm>
                  <a:prstGeom prst="ellipse">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oMath>
                    </a14:m>
                    <a:r>
                      <a:rPr lang="en-US" altLang="zh-CN" dirty="0"/>
                      <a:t>|r&lt;r</a:t>
                    </a:r>
                    <a:r>
                      <a:rPr lang="en-US" altLang="zh-CN" baseline="-25000" dirty="0"/>
                      <a:t>s</a:t>
                    </a:r>
                    <a:endParaRPr lang="zh-CN" altLang="en-US" baseline="-25000" dirty="0"/>
                  </a:p>
                </p:txBody>
              </p:sp>
            </mc:Choice>
            <mc:Fallback xmlns="">
              <p:sp>
                <p:nvSpPr>
                  <p:cNvPr id="33" name="椭圆 32">
                    <a:extLst>
                      <a:ext uri="{FF2B5EF4-FFF2-40B4-BE49-F238E27FC236}">
                        <a16:creationId xmlns:a16="http://schemas.microsoft.com/office/drawing/2014/main" id="{68E7C39B-99DF-A6E3-4837-F4652AA8F784}"/>
                      </a:ext>
                    </a:extLst>
                  </p:cNvPr>
                  <p:cNvSpPr>
                    <a:spLocks noRot="1" noChangeAspect="1" noMove="1" noResize="1" noEditPoints="1" noAdjustHandles="1" noChangeArrowheads="1" noChangeShapeType="1" noTextEdit="1"/>
                  </p:cNvSpPr>
                  <p:nvPr/>
                </p:nvSpPr>
                <p:spPr>
                  <a:xfrm>
                    <a:off x="6323597" y="2319300"/>
                    <a:ext cx="1980449" cy="880969"/>
                  </a:xfrm>
                  <a:prstGeom prst="ellipse">
                    <a:avLst/>
                  </a:prstGeom>
                  <a:blipFill>
                    <a:blip r:embed="rId11"/>
                    <a:stretch>
                      <a:fillRect/>
                    </a:stretch>
                  </a:blipFill>
                  <a:ln w="9525" cap="flat" cmpd="sng" algn="ctr">
                    <a:solidFill>
                      <a:schemeClr val="accent2"/>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B6851BBA-6B1F-76FC-9803-D458FCC256E6}"/>
                      </a:ext>
                    </a:extLst>
                  </p:cNvPr>
                  <p:cNvSpPr/>
                  <p:nvPr/>
                </p:nvSpPr>
                <p:spPr>
                  <a:xfrm>
                    <a:off x="7982781" y="2275901"/>
                    <a:ext cx="1980449" cy="880969"/>
                  </a:xfrm>
                  <a:prstGeom prst="ellipse">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oMath>
                    </a14:m>
                    <a:r>
                      <a:rPr lang="en-US" altLang="zh-CN" dirty="0"/>
                      <a:t>|r~r</a:t>
                    </a:r>
                    <a:r>
                      <a:rPr lang="en-US" altLang="zh-CN" baseline="-25000" dirty="0"/>
                      <a:t>s</a:t>
                    </a:r>
                    <a:endParaRPr lang="zh-CN" altLang="en-US" baseline="-25000" dirty="0"/>
                  </a:p>
                </p:txBody>
              </p:sp>
            </mc:Choice>
            <mc:Fallback xmlns="">
              <p:sp>
                <p:nvSpPr>
                  <p:cNvPr id="34" name="椭圆 33">
                    <a:extLst>
                      <a:ext uri="{FF2B5EF4-FFF2-40B4-BE49-F238E27FC236}">
                        <a16:creationId xmlns:a16="http://schemas.microsoft.com/office/drawing/2014/main" id="{EE1E7CFD-3D8E-D61B-6C31-E0489BEBF952}"/>
                      </a:ext>
                    </a:extLst>
                  </p:cNvPr>
                  <p:cNvSpPr>
                    <a:spLocks noRot="1" noChangeAspect="1" noMove="1" noResize="1" noEditPoints="1" noAdjustHandles="1" noChangeArrowheads="1" noChangeShapeType="1" noTextEdit="1"/>
                  </p:cNvSpPr>
                  <p:nvPr/>
                </p:nvSpPr>
                <p:spPr>
                  <a:xfrm>
                    <a:off x="7982781" y="2275901"/>
                    <a:ext cx="1980449" cy="880969"/>
                  </a:xfrm>
                  <a:prstGeom prst="ellipse">
                    <a:avLst/>
                  </a:prstGeom>
                  <a:blipFill>
                    <a:blip r:embed="rId12"/>
                    <a:stretch>
                      <a:fillRect/>
                    </a:stretch>
                  </a:blipFill>
                  <a:ln w="9525" cap="flat" cmpd="sng" algn="ctr">
                    <a:solidFill>
                      <a:schemeClr val="accent2"/>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1C2B5377-A004-8CF6-640E-153AA5FF30F6}"/>
                      </a:ext>
                    </a:extLst>
                  </p:cNvPr>
                  <p:cNvSpPr/>
                  <p:nvPr/>
                </p:nvSpPr>
                <p:spPr>
                  <a:xfrm>
                    <a:off x="9767798" y="2290081"/>
                    <a:ext cx="1980449" cy="880969"/>
                  </a:xfrm>
                  <a:prstGeom prst="ellipse">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𝑒</m:t>
                            </m:r>
                          </m:sub>
                        </m:sSub>
                      </m:oMath>
                    </a14:m>
                    <a:r>
                      <a:rPr lang="en-US" altLang="zh-CN" dirty="0"/>
                      <a:t>|r&gt;r</a:t>
                    </a:r>
                    <a:r>
                      <a:rPr lang="en-US" altLang="zh-CN" baseline="-25000" dirty="0"/>
                      <a:t>s</a:t>
                    </a:r>
                    <a:endParaRPr lang="zh-CN" altLang="en-US" baseline="-25000" dirty="0"/>
                  </a:p>
                </p:txBody>
              </p:sp>
            </mc:Choice>
            <mc:Fallback xmlns="">
              <p:sp>
                <p:nvSpPr>
                  <p:cNvPr id="35" name="椭圆 34">
                    <a:extLst>
                      <a:ext uri="{FF2B5EF4-FFF2-40B4-BE49-F238E27FC236}">
                        <a16:creationId xmlns:a16="http://schemas.microsoft.com/office/drawing/2014/main" id="{F7D2B7B3-AA63-32A5-E808-AAD1DAB832A0}"/>
                      </a:ext>
                    </a:extLst>
                  </p:cNvPr>
                  <p:cNvSpPr>
                    <a:spLocks noRot="1" noChangeAspect="1" noMove="1" noResize="1" noEditPoints="1" noAdjustHandles="1" noChangeArrowheads="1" noChangeShapeType="1" noTextEdit="1"/>
                  </p:cNvSpPr>
                  <p:nvPr/>
                </p:nvSpPr>
                <p:spPr>
                  <a:xfrm>
                    <a:off x="9767798" y="2290081"/>
                    <a:ext cx="1980449" cy="880969"/>
                  </a:xfrm>
                  <a:prstGeom prst="ellipse">
                    <a:avLst/>
                  </a:prstGeom>
                  <a:blipFill>
                    <a:blip r:embed="rId13"/>
                    <a:stretch>
                      <a:fillRect/>
                    </a:stretch>
                  </a:blipFill>
                  <a:ln w="9525" cap="flat" cmpd="sng" algn="ctr">
                    <a:solidFill>
                      <a:schemeClr val="accent2"/>
                    </a:solidFill>
                    <a:prstDash val="solid"/>
                    <a:round/>
                    <a:headEnd type="none" w="med" len="med"/>
                    <a:tailEnd type="none" w="med" len="med"/>
                  </a:ln>
                </p:spPr>
                <p:txBody>
                  <a:bodyPr/>
                  <a:lstStyle/>
                  <a:p>
                    <a:r>
                      <a:rPr lang="zh-CN" altLang="en-US">
                        <a:noFill/>
                      </a:rPr>
                      <a:t> </a:t>
                    </a:r>
                  </a:p>
                </p:txBody>
              </p:sp>
            </mc:Fallback>
          </mc:AlternateContent>
        </p:grpSp>
        <p:grpSp>
          <p:nvGrpSpPr>
            <p:cNvPr id="19" name="组合 18">
              <a:extLst>
                <a:ext uri="{FF2B5EF4-FFF2-40B4-BE49-F238E27FC236}">
                  <a16:creationId xmlns:a16="http://schemas.microsoft.com/office/drawing/2014/main" id="{BBED00E2-4466-7C24-AC84-8118FDC545F7}"/>
                </a:ext>
              </a:extLst>
            </p:cNvPr>
            <p:cNvGrpSpPr/>
            <p:nvPr/>
          </p:nvGrpSpPr>
          <p:grpSpPr>
            <a:xfrm>
              <a:off x="6475997" y="2428301"/>
              <a:ext cx="5424650" cy="924368"/>
              <a:chOff x="6323597" y="2275901"/>
              <a:chExt cx="5424650" cy="924368"/>
            </a:xfrm>
          </p:grpSpPr>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CDF8A031-DBDC-7272-81C6-4A24D897D5FB}"/>
                      </a:ext>
                    </a:extLst>
                  </p:cNvPr>
                  <p:cNvSpPr/>
                  <p:nvPr/>
                </p:nvSpPr>
                <p:spPr>
                  <a:xfrm>
                    <a:off x="6323597" y="2319300"/>
                    <a:ext cx="1980449" cy="880969"/>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 </m:t>
                        </m:r>
                      </m:oMath>
                    </a14:m>
                    <a:r>
                      <a:rPr lang="en-US" altLang="zh-CN" dirty="0"/>
                      <a:t>|r&lt;r</a:t>
                    </a:r>
                    <a:r>
                      <a:rPr lang="en-US" altLang="zh-CN" baseline="-25000" dirty="0"/>
                      <a:t>s</a:t>
                    </a:r>
                    <a:endParaRPr lang="zh-CN" altLang="en-US" baseline="-25000" dirty="0"/>
                  </a:p>
                </p:txBody>
              </p:sp>
            </mc:Choice>
            <mc:Fallback xmlns="">
              <p:sp>
                <p:nvSpPr>
                  <p:cNvPr id="38" name="椭圆 37">
                    <a:extLst>
                      <a:ext uri="{FF2B5EF4-FFF2-40B4-BE49-F238E27FC236}">
                        <a16:creationId xmlns:a16="http://schemas.microsoft.com/office/drawing/2014/main" id="{784C29CC-E674-4DD6-2941-688EDB219D4B}"/>
                      </a:ext>
                    </a:extLst>
                  </p:cNvPr>
                  <p:cNvSpPr>
                    <a:spLocks noRot="1" noChangeAspect="1" noMove="1" noResize="1" noEditPoints="1" noAdjustHandles="1" noChangeArrowheads="1" noChangeShapeType="1" noTextEdit="1"/>
                  </p:cNvSpPr>
                  <p:nvPr/>
                </p:nvSpPr>
                <p:spPr>
                  <a:xfrm>
                    <a:off x="6323597" y="2319300"/>
                    <a:ext cx="1980449" cy="880969"/>
                  </a:xfrm>
                  <a:prstGeom prst="ellipse">
                    <a:avLst/>
                  </a:prstGeom>
                  <a:blipFill>
                    <a:blip r:embed="rId14"/>
                    <a:stretch>
                      <a:fillRect/>
                    </a:stretch>
                  </a:blipFill>
                  <a:ln w="9525" cap="flat" cmpd="sng" algn="ctr">
                    <a:solidFill>
                      <a:schemeClr val="accent5"/>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椭圆 31">
                    <a:extLst>
                      <a:ext uri="{FF2B5EF4-FFF2-40B4-BE49-F238E27FC236}">
                        <a16:creationId xmlns:a16="http://schemas.microsoft.com/office/drawing/2014/main" id="{1801B8C2-2D47-9825-CF03-122B139E51C5}"/>
                      </a:ext>
                    </a:extLst>
                  </p:cNvPr>
                  <p:cNvSpPr/>
                  <p:nvPr/>
                </p:nvSpPr>
                <p:spPr>
                  <a:xfrm>
                    <a:off x="7982781" y="2275901"/>
                    <a:ext cx="1980449" cy="880969"/>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 </m:t>
                        </m:r>
                      </m:oMath>
                    </a14:m>
                    <a:r>
                      <a:rPr lang="en-US" altLang="zh-CN" dirty="0"/>
                      <a:t>|r~r</a:t>
                    </a:r>
                    <a:r>
                      <a:rPr lang="en-US" altLang="zh-CN" baseline="-25000" dirty="0"/>
                      <a:t>s</a:t>
                    </a:r>
                    <a:endParaRPr lang="zh-CN" altLang="en-US" baseline="-25000" dirty="0"/>
                  </a:p>
                </p:txBody>
              </p:sp>
            </mc:Choice>
            <mc:Fallback xmlns="">
              <p:sp>
                <p:nvSpPr>
                  <p:cNvPr id="39" name="椭圆 38">
                    <a:extLst>
                      <a:ext uri="{FF2B5EF4-FFF2-40B4-BE49-F238E27FC236}">
                        <a16:creationId xmlns:a16="http://schemas.microsoft.com/office/drawing/2014/main" id="{E0D92B95-E642-13E2-4A21-36DD39037158}"/>
                      </a:ext>
                    </a:extLst>
                  </p:cNvPr>
                  <p:cNvSpPr>
                    <a:spLocks noRot="1" noChangeAspect="1" noMove="1" noResize="1" noEditPoints="1" noAdjustHandles="1" noChangeArrowheads="1" noChangeShapeType="1" noTextEdit="1"/>
                  </p:cNvSpPr>
                  <p:nvPr/>
                </p:nvSpPr>
                <p:spPr>
                  <a:xfrm>
                    <a:off x="7982781" y="2275901"/>
                    <a:ext cx="1980449" cy="880969"/>
                  </a:xfrm>
                  <a:prstGeom prst="ellipse">
                    <a:avLst/>
                  </a:prstGeom>
                  <a:blipFill>
                    <a:blip r:embed="rId15"/>
                    <a:stretch>
                      <a:fillRect/>
                    </a:stretch>
                  </a:blipFill>
                  <a:ln w="9525" cap="flat" cmpd="sng" algn="ctr">
                    <a:solidFill>
                      <a:schemeClr val="accent5"/>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F7A2ECC6-682D-93BD-90D3-D25257A58BFB}"/>
                      </a:ext>
                    </a:extLst>
                  </p:cNvPr>
                  <p:cNvSpPr/>
                  <p:nvPr/>
                </p:nvSpPr>
                <p:spPr>
                  <a:xfrm>
                    <a:off x="9767798" y="2290081"/>
                    <a:ext cx="1980449" cy="880969"/>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𝛿</m:t>
                            </m:r>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m:t>
                        </m:r>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𝑇</m:t>
                            </m:r>
                          </m:e>
                          <m:sub>
                            <m:r>
                              <a:rPr lang="en-US" altLang="zh-CN" b="0" i="1" smtClean="0">
                                <a:latin typeface="Cambria Math" panose="02040503050406030204" pitchFamily="18" charset="0"/>
                              </a:rPr>
                              <m:t>𝑒</m:t>
                            </m:r>
                          </m:sub>
                        </m:sSub>
                        <m:r>
                          <a:rPr lang="en-US" altLang="zh-CN" b="0" i="1" smtClean="0">
                            <a:latin typeface="Cambria Math" panose="02040503050406030204" pitchFamily="18" charset="0"/>
                          </a:rPr>
                          <m:t> </m:t>
                        </m:r>
                      </m:oMath>
                    </a14:m>
                    <a:r>
                      <a:rPr lang="en-US" altLang="zh-CN" dirty="0"/>
                      <a:t>|r&gt;r</a:t>
                    </a:r>
                    <a:r>
                      <a:rPr lang="en-US" altLang="zh-CN" baseline="-25000" dirty="0"/>
                      <a:t>s</a:t>
                    </a:r>
                    <a:endParaRPr lang="zh-CN" altLang="en-US" baseline="-25000" dirty="0"/>
                  </a:p>
                </p:txBody>
              </p:sp>
            </mc:Choice>
            <mc:Fallback xmlns="">
              <p:sp>
                <p:nvSpPr>
                  <p:cNvPr id="40" name="椭圆 39">
                    <a:extLst>
                      <a:ext uri="{FF2B5EF4-FFF2-40B4-BE49-F238E27FC236}">
                        <a16:creationId xmlns:a16="http://schemas.microsoft.com/office/drawing/2014/main" id="{93310E17-7320-42F8-BD88-4070DF9E0438}"/>
                      </a:ext>
                    </a:extLst>
                  </p:cNvPr>
                  <p:cNvSpPr>
                    <a:spLocks noRot="1" noChangeAspect="1" noMove="1" noResize="1" noEditPoints="1" noAdjustHandles="1" noChangeArrowheads="1" noChangeShapeType="1" noTextEdit="1"/>
                  </p:cNvSpPr>
                  <p:nvPr/>
                </p:nvSpPr>
                <p:spPr>
                  <a:xfrm>
                    <a:off x="9767798" y="2290081"/>
                    <a:ext cx="1980449" cy="880969"/>
                  </a:xfrm>
                  <a:prstGeom prst="ellipse">
                    <a:avLst/>
                  </a:prstGeom>
                  <a:blipFill>
                    <a:blip r:embed="rId16"/>
                    <a:stretch>
                      <a:fillRect/>
                    </a:stretch>
                  </a:blipFill>
                  <a:ln w="9525" cap="flat" cmpd="sng" algn="ctr">
                    <a:solidFill>
                      <a:schemeClr val="accent5"/>
                    </a:solidFill>
                    <a:prstDash val="solid"/>
                    <a:round/>
                    <a:headEnd type="none" w="med" len="med"/>
                    <a:tailEnd type="none" w="med" len="med"/>
                  </a:ln>
                </p:spPr>
                <p:txBody>
                  <a:bodyPr/>
                  <a:lstStyle/>
                  <a:p>
                    <a:r>
                      <a:rPr lang="zh-CN" altLang="en-US">
                        <a:noFill/>
                      </a:rPr>
                      <a:t> </a:t>
                    </a:r>
                  </a:p>
                </p:txBody>
              </p:sp>
            </mc:Fallback>
          </mc:AlternateContent>
        </p:grpSp>
        <p:sp>
          <p:nvSpPr>
            <p:cNvPr id="20" name="箭头: 右 19">
              <a:extLst>
                <a:ext uri="{FF2B5EF4-FFF2-40B4-BE49-F238E27FC236}">
                  <a16:creationId xmlns:a16="http://schemas.microsoft.com/office/drawing/2014/main" id="{C5558AA3-BF0A-B144-D5F6-6D0C09A52CAE}"/>
                </a:ext>
              </a:extLst>
            </p:cNvPr>
            <p:cNvSpPr/>
            <p:nvPr/>
          </p:nvSpPr>
          <p:spPr>
            <a:xfrm>
              <a:off x="5804590" y="3918116"/>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a:extLst>
                <a:ext uri="{FF2B5EF4-FFF2-40B4-BE49-F238E27FC236}">
                  <a16:creationId xmlns:a16="http://schemas.microsoft.com/office/drawing/2014/main" id="{2748ED91-DCCF-B51B-6D91-8D7F7C042E37}"/>
                </a:ext>
              </a:extLst>
            </p:cNvPr>
            <p:cNvGrpSpPr/>
            <p:nvPr/>
          </p:nvGrpSpPr>
          <p:grpSpPr>
            <a:xfrm>
              <a:off x="6512863" y="4552359"/>
              <a:ext cx="5424650" cy="924368"/>
              <a:chOff x="6323597" y="2275901"/>
              <a:chExt cx="5424650" cy="924368"/>
            </a:xfrm>
          </p:grpSpPr>
          <mc:AlternateContent xmlns:mc="http://schemas.openxmlformats.org/markup-compatibility/2006" xmlns:a14="http://schemas.microsoft.com/office/drawing/2010/main">
            <mc:Choice Requires="a14">
              <p:sp>
                <p:nvSpPr>
                  <p:cNvPr id="28" name="椭圆 27">
                    <a:extLst>
                      <a:ext uri="{FF2B5EF4-FFF2-40B4-BE49-F238E27FC236}">
                        <a16:creationId xmlns:a16="http://schemas.microsoft.com/office/drawing/2014/main" id="{A2617927-9040-E440-E06F-C735EFD0D674}"/>
                      </a:ext>
                    </a:extLst>
                  </p:cNvPr>
                  <p:cNvSpPr/>
                  <p:nvPr/>
                </p:nvSpPr>
                <p:spPr>
                  <a:xfrm>
                    <a:off x="6323597" y="2319300"/>
                    <a:ext cx="1980449" cy="880969"/>
                  </a:xfrm>
                  <a:prstGeom prst="ellipse">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m:t>
                            </m:r>
                            <m:r>
                              <a:rPr lang="zh-CN" altLang="en-US" b="0" i="1" smtClean="0">
                                <a:latin typeface="Cambria Math" panose="02040503050406030204" pitchFamily="18" charset="0"/>
                              </a:rPr>
                              <m:t>𝜈</m:t>
                            </m:r>
                          </m:e>
                          <m:sub>
                            <m:r>
                              <a:rPr lang="zh-CN" altLang="en-US" b="0" i="1" smtClean="0">
                                <a:latin typeface="Cambria Math" panose="02040503050406030204" pitchFamily="18" charset="0"/>
                              </a:rPr>
                              <m:t>𝜃</m:t>
                            </m:r>
                          </m:sub>
                        </m:sSub>
                        <m:r>
                          <a:rPr lang="en-US" altLang="zh-CN" b="0" i="1" smtClean="0">
                            <a:latin typeface="Cambria Math" panose="02040503050406030204" pitchFamily="18" charset="0"/>
                          </a:rPr>
                          <m:t>/</m:t>
                        </m:r>
                        <m:r>
                          <a:rPr lang="zh-CN" altLang="en-US" b="0" i="1" smtClean="0">
                            <a:latin typeface="Cambria Math" panose="02040503050406030204" pitchFamily="18" charset="0"/>
                          </a:rPr>
                          <m:t>𝜕</m:t>
                        </m:r>
                        <m:r>
                          <a:rPr lang="en-US" altLang="zh-CN" b="0" i="1" smtClean="0">
                            <a:latin typeface="Cambria Math" panose="02040503050406030204" pitchFamily="18" charset="0"/>
                          </a:rPr>
                          <m:t>𝑟</m:t>
                        </m:r>
                      </m:oMath>
                    </a14:m>
                    <a:r>
                      <a:rPr lang="en-US" altLang="zh-CN" dirty="0"/>
                      <a:t>|r&lt;r</a:t>
                    </a:r>
                    <a:r>
                      <a:rPr lang="en-US" altLang="zh-CN" baseline="-25000" dirty="0"/>
                      <a:t>s</a:t>
                    </a:r>
                    <a:endParaRPr lang="zh-CN" altLang="en-US" baseline="-25000" dirty="0"/>
                  </a:p>
                </p:txBody>
              </p:sp>
            </mc:Choice>
            <mc:Fallback xmlns="">
              <p:sp>
                <p:nvSpPr>
                  <p:cNvPr id="43" name="椭圆 42">
                    <a:extLst>
                      <a:ext uri="{FF2B5EF4-FFF2-40B4-BE49-F238E27FC236}">
                        <a16:creationId xmlns:a16="http://schemas.microsoft.com/office/drawing/2014/main" id="{2327278A-765B-F8BB-2C36-D6A25552B39E}"/>
                      </a:ext>
                    </a:extLst>
                  </p:cNvPr>
                  <p:cNvSpPr>
                    <a:spLocks noRot="1" noChangeAspect="1" noMove="1" noResize="1" noEditPoints="1" noAdjustHandles="1" noChangeArrowheads="1" noChangeShapeType="1" noTextEdit="1"/>
                  </p:cNvSpPr>
                  <p:nvPr/>
                </p:nvSpPr>
                <p:spPr>
                  <a:xfrm>
                    <a:off x="6323597" y="2319300"/>
                    <a:ext cx="1980449" cy="880969"/>
                  </a:xfrm>
                  <a:prstGeom prst="ellipse">
                    <a:avLst/>
                  </a:prstGeom>
                  <a:blipFill>
                    <a:blip r:embed="rId17"/>
                    <a:stretch>
                      <a:fillRect/>
                    </a:stretch>
                  </a:blipFill>
                  <a:ln w="9525" cap="flat" cmpd="sng" algn="ctr">
                    <a:solidFill>
                      <a:schemeClr val="accent4"/>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椭圆 28">
                    <a:extLst>
                      <a:ext uri="{FF2B5EF4-FFF2-40B4-BE49-F238E27FC236}">
                        <a16:creationId xmlns:a16="http://schemas.microsoft.com/office/drawing/2014/main" id="{C85EF177-11E6-61B2-E588-7116FE78F034}"/>
                      </a:ext>
                    </a:extLst>
                  </p:cNvPr>
                  <p:cNvSpPr/>
                  <p:nvPr/>
                </p:nvSpPr>
                <p:spPr>
                  <a:xfrm>
                    <a:off x="7982781" y="2275901"/>
                    <a:ext cx="1980449" cy="880969"/>
                  </a:xfrm>
                  <a:prstGeom prst="ellipse">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m:t>
                            </m:r>
                            <m:r>
                              <a:rPr lang="zh-CN" altLang="en-US" b="0" i="1" smtClean="0">
                                <a:latin typeface="Cambria Math" panose="02040503050406030204" pitchFamily="18" charset="0"/>
                              </a:rPr>
                              <m:t>𝜈</m:t>
                            </m:r>
                          </m:e>
                          <m:sub>
                            <m:r>
                              <a:rPr lang="zh-CN" altLang="en-US" b="0" i="1" smtClean="0">
                                <a:latin typeface="Cambria Math" panose="02040503050406030204" pitchFamily="18" charset="0"/>
                              </a:rPr>
                              <m:t>𝜃</m:t>
                            </m:r>
                          </m:sub>
                        </m:sSub>
                        <m:r>
                          <a:rPr lang="en-US" altLang="zh-CN" b="0" i="1" smtClean="0">
                            <a:latin typeface="Cambria Math" panose="02040503050406030204" pitchFamily="18" charset="0"/>
                          </a:rPr>
                          <m:t>/</m:t>
                        </m:r>
                        <m:r>
                          <a:rPr lang="zh-CN" altLang="en-US" b="0" i="1" smtClean="0">
                            <a:latin typeface="Cambria Math" panose="02040503050406030204" pitchFamily="18" charset="0"/>
                          </a:rPr>
                          <m:t>𝜕</m:t>
                        </m:r>
                        <m:r>
                          <a:rPr lang="en-US" altLang="zh-CN" b="0" i="1" smtClean="0">
                            <a:latin typeface="Cambria Math" panose="02040503050406030204" pitchFamily="18" charset="0"/>
                          </a:rPr>
                          <m:t>𝑟</m:t>
                        </m:r>
                      </m:oMath>
                    </a14:m>
                    <a:r>
                      <a:rPr lang="en-US" altLang="zh-CN" dirty="0"/>
                      <a:t>|r~r</a:t>
                    </a:r>
                    <a:r>
                      <a:rPr lang="en-US" altLang="zh-CN" baseline="-25000" dirty="0"/>
                      <a:t>s</a:t>
                    </a:r>
                    <a:endParaRPr lang="zh-CN" altLang="en-US" baseline="-25000" dirty="0"/>
                  </a:p>
                </p:txBody>
              </p:sp>
            </mc:Choice>
            <mc:Fallback xmlns="">
              <p:sp>
                <p:nvSpPr>
                  <p:cNvPr id="44" name="椭圆 43">
                    <a:extLst>
                      <a:ext uri="{FF2B5EF4-FFF2-40B4-BE49-F238E27FC236}">
                        <a16:creationId xmlns:a16="http://schemas.microsoft.com/office/drawing/2014/main" id="{5B9ABF14-B6C2-1E07-88B4-CE3368BA935E}"/>
                      </a:ext>
                    </a:extLst>
                  </p:cNvPr>
                  <p:cNvSpPr>
                    <a:spLocks noRot="1" noChangeAspect="1" noMove="1" noResize="1" noEditPoints="1" noAdjustHandles="1" noChangeArrowheads="1" noChangeShapeType="1" noTextEdit="1"/>
                  </p:cNvSpPr>
                  <p:nvPr/>
                </p:nvSpPr>
                <p:spPr>
                  <a:xfrm>
                    <a:off x="7982781" y="2275901"/>
                    <a:ext cx="1980449" cy="880969"/>
                  </a:xfrm>
                  <a:prstGeom prst="ellipse">
                    <a:avLst/>
                  </a:prstGeom>
                  <a:blipFill>
                    <a:blip r:embed="rId18"/>
                    <a:stretch>
                      <a:fillRect/>
                    </a:stretch>
                  </a:blipFill>
                  <a:ln w="9525" cap="flat" cmpd="sng" algn="ctr">
                    <a:solidFill>
                      <a:schemeClr val="accent4"/>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BC98AAAF-DBCB-B450-DE7A-8E8F3CE154F6}"/>
                      </a:ext>
                    </a:extLst>
                  </p:cNvPr>
                  <p:cNvSpPr/>
                  <p:nvPr/>
                </p:nvSpPr>
                <p:spPr>
                  <a:xfrm>
                    <a:off x="9767798" y="2290081"/>
                    <a:ext cx="1980449" cy="880969"/>
                  </a:xfrm>
                  <a:prstGeom prst="ellipse">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14:m>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m:t>
                            </m:r>
                            <m:r>
                              <a:rPr lang="zh-CN" altLang="en-US" b="0" i="1" smtClean="0">
                                <a:latin typeface="Cambria Math" panose="02040503050406030204" pitchFamily="18" charset="0"/>
                              </a:rPr>
                              <m:t>𝜈</m:t>
                            </m:r>
                          </m:e>
                          <m:sub>
                            <m:r>
                              <a:rPr lang="zh-CN" altLang="en-US" b="0" i="1" smtClean="0">
                                <a:latin typeface="Cambria Math" panose="02040503050406030204" pitchFamily="18" charset="0"/>
                              </a:rPr>
                              <m:t>𝜃</m:t>
                            </m:r>
                          </m:sub>
                        </m:sSub>
                        <m:r>
                          <a:rPr lang="en-US" altLang="zh-CN" b="0" i="1" smtClean="0">
                            <a:latin typeface="Cambria Math" panose="02040503050406030204" pitchFamily="18" charset="0"/>
                          </a:rPr>
                          <m:t>/</m:t>
                        </m:r>
                        <m:r>
                          <a:rPr lang="zh-CN" altLang="en-US" b="0" i="1" smtClean="0">
                            <a:latin typeface="Cambria Math" panose="02040503050406030204" pitchFamily="18" charset="0"/>
                          </a:rPr>
                          <m:t>𝜕</m:t>
                        </m:r>
                        <m:r>
                          <a:rPr lang="en-US" altLang="zh-CN" b="0" i="1" smtClean="0">
                            <a:latin typeface="Cambria Math" panose="02040503050406030204" pitchFamily="18" charset="0"/>
                          </a:rPr>
                          <m:t>𝑟</m:t>
                        </m:r>
                      </m:oMath>
                    </a14:m>
                    <a:r>
                      <a:rPr lang="en-US" altLang="zh-CN" dirty="0"/>
                      <a:t>|r&gt;r</a:t>
                    </a:r>
                    <a:r>
                      <a:rPr lang="en-US" altLang="zh-CN" baseline="-25000" dirty="0"/>
                      <a:t>s</a:t>
                    </a:r>
                    <a:endParaRPr lang="zh-CN" altLang="en-US" baseline="-25000" dirty="0"/>
                  </a:p>
                </p:txBody>
              </p:sp>
            </mc:Choice>
            <mc:Fallback xmlns="">
              <p:sp>
                <p:nvSpPr>
                  <p:cNvPr id="45" name="椭圆 44">
                    <a:extLst>
                      <a:ext uri="{FF2B5EF4-FFF2-40B4-BE49-F238E27FC236}">
                        <a16:creationId xmlns:a16="http://schemas.microsoft.com/office/drawing/2014/main" id="{F4FDA187-0CB6-1550-DD12-58900D8A7D74}"/>
                      </a:ext>
                    </a:extLst>
                  </p:cNvPr>
                  <p:cNvSpPr>
                    <a:spLocks noRot="1" noChangeAspect="1" noMove="1" noResize="1" noEditPoints="1" noAdjustHandles="1" noChangeArrowheads="1" noChangeShapeType="1" noTextEdit="1"/>
                  </p:cNvSpPr>
                  <p:nvPr/>
                </p:nvSpPr>
                <p:spPr>
                  <a:xfrm>
                    <a:off x="9767798" y="2290081"/>
                    <a:ext cx="1980449" cy="880969"/>
                  </a:xfrm>
                  <a:prstGeom prst="ellipse">
                    <a:avLst/>
                  </a:prstGeom>
                  <a:blipFill>
                    <a:blip r:embed="rId19"/>
                    <a:stretch>
                      <a:fillRect/>
                    </a:stretch>
                  </a:blipFill>
                  <a:ln w="9525" cap="flat" cmpd="sng" algn="ctr">
                    <a:solidFill>
                      <a:schemeClr val="accent4"/>
                    </a:solidFill>
                    <a:prstDash val="solid"/>
                    <a:round/>
                    <a:headEnd type="none" w="med" len="med"/>
                    <a:tailEnd type="none" w="med" len="med"/>
                  </a:ln>
                </p:spPr>
                <p:txBody>
                  <a:bodyPr/>
                  <a:lstStyle/>
                  <a:p>
                    <a:r>
                      <a:rPr lang="zh-CN" altLang="en-US">
                        <a:noFill/>
                      </a:rPr>
                      <a:t> </a:t>
                    </a:r>
                  </a:p>
                </p:txBody>
              </p:sp>
            </mc:Fallback>
          </mc:AlternateContent>
        </p:grpSp>
        <p:sp>
          <p:nvSpPr>
            <p:cNvPr id="22" name="箭头: 右 21">
              <a:extLst>
                <a:ext uri="{FF2B5EF4-FFF2-40B4-BE49-F238E27FC236}">
                  <a16:creationId xmlns:a16="http://schemas.microsoft.com/office/drawing/2014/main" id="{B6C2DB3E-C234-A066-0B4F-FAD6CFA04E98}"/>
                </a:ext>
              </a:extLst>
            </p:cNvPr>
            <p:cNvSpPr/>
            <p:nvPr/>
          </p:nvSpPr>
          <p:spPr>
            <a:xfrm>
              <a:off x="5804590" y="4961304"/>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箭头: 右 22">
              <a:extLst>
                <a:ext uri="{FF2B5EF4-FFF2-40B4-BE49-F238E27FC236}">
                  <a16:creationId xmlns:a16="http://schemas.microsoft.com/office/drawing/2014/main" id="{FF7E7481-4787-9D56-15EF-FA6F249E3B7A}"/>
                </a:ext>
              </a:extLst>
            </p:cNvPr>
            <p:cNvSpPr/>
            <p:nvPr/>
          </p:nvSpPr>
          <p:spPr>
            <a:xfrm>
              <a:off x="5791200" y="6137461"/>
              <a:ext cx="560293" cy="45719"/>
            </a:xfrm>
            <a:prstGeom prst="right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a:extLst>
                <a:ext uri="{FF2B5EF4-FFF2-40B4-BE49-F238E27FC236}">
                  <a16:creationId xmlns:a16="http://schemas.microsoft.com/office/drawing/2014/main" id="{F24B4F5D-4471-E59E-2407-1BAF2A434D4F}"/>
                </a:ext>
              </a:extLst>
            </p:cNvPr>
            <p:cNvSpPr/>
            <p:nvPr/>
          </p:nvSpPr>
          <p:spPr>
            <a:xfrm>
              <a:off x="6528551" y="5742695"/>
              <a:ext cx="1980449" cy="880969"/>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US" altLang="zh-CN" dirty="0"/>
                <a:t>q</a:t>
              </a:r>
              <a:r>
                <a:rPr lang="en-US" altLang="zh-CN" baseline="-25000" dirty="0"/>
                <a:t>x</a:t>
              </a:r>
              <a:r>
                <a:rPr lang="en-US" altLang="zh-CN" dirty="0"/>
                <a:t>|n=1,2,3</a:t>
              </a:r>
              <a:endParaRPr lang="zh-CN" altLang="en-US" dirty="0"/>
            </a:p>
          </p:txBody>
        </p:sp>
        <mc:AlternateContent xmlns:mc="http://schemas.openxmlformats.org/markup-compatibility/2006" xmlns:a14="http://schemas.microsoft.com/office/drawing/2010/main">
          <mc:Choice Requires="a14">
            <p:sp>
              <p:nvSpPr>
                <p:cNvPr id="25" name="椭圆 24">
                  <a:extLst>
                    <a:ext uri="{FF2B5EF4-FFF2-40B4-BE49-F238E27FC236}">
                      <a16:creationId xmlns:a16="http://schemas.microsoft.com/office/drawing/2014/main" id="{46E28E7D-325D-3378-7A41-A8640C713E28}"/>
                    </a:ext>
                  </a:extLst>
                </p:cNvPr>
                <p:cNvSpPr/>
                <p:nvPr/>
              </p:nvSpPr>
              <p:spPr>
                <a:xfrm>
                  <a:off x="8149899" y="5719835"/>
                  <a:ext cx="1980449" cy="880969"/>
                </a:xfrm>
                <a:prstGeom prst="ellipse">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14:m>
                    <m:oMath xmlns:m="http://schemas.openxmlformats.org/officeDocument/2006/math">
                      <m:r>
                        <m:rPr>
                          <m:sty m:val="p"/>
                        </m:rPr>
                        <a:rPr lang="en-US" altLang="zh-CN"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𝑗</m:t>
                      </m:r>
                      <m:r>
                        <a:rPr lang="en-US" altLang="zh-CN" b="0" i="1" baseline="-25000" smtClean="0">
                          <a:latin typeface="Cambria Math" panose="02040503050406030204" pitchFamily="18" charset="0"/>
                          <a:ea typeface="Cambria Math" panose="02040503050406030204" pitchFamily="18" charset="0"/>
                        </a:rPr>
                        <m:t>𝑟</m:t>
                      </m:r>
                    </m:oMath>
                  </a14:m>
                  <a:r>
                    <a:rPr lang="en-US" altLang="zh-CN" dirty="0"/>
                    <a:t>|n=1,2,3</a:t>
                  </a:r>
                  <a:endParaRPr lang="zh-CN" altLang="en-US" dirty="0"/>
                </a:p>
              </p:txBody>
            </p:sp>
          </mc:Choice>
          <mc:Fallback xmlns="">
            <p:sp>
              <p:nvSpPr>
                <p:cNvPr id="50" name="椭圆 49">
                  <a:extLst>
                    <a:ext uri="{FF2B5EF4-FFF2-40B4-BE49-F238E27FC236}">
                      <a16:creationId xmlns:a16="http://schemas.microsoft.com/office/drawing/2014/main" id="{50F33BD2-B6AD-5F54-8492-2104A4ECAA47}"/>
                    </a:ext>
                  </a:extLst>
                </p:cNvPr>
                <p:cNvSpPr>
                  <a:spLocks noRot="1" noChangeAspect="1" noMove="1" noResize="1" noEditPoints="1" noAdjustHandles="1" noChangeArrowheads="1" noChangeShapeType="1" noTextEdit="1"/>
                </p:cNvSpPr>
                <p:nvPr/>
              </p:nvSpPr>
              <p:spPr>
                <a:xfrm>
                  <a:off x="8149899" y="5719835"/>
                  <a:ext cx="1980449" cy="880969"/>
                </a:xfrm>
                <a:prstGeom prst="ellipse">
                  <a:avLst/>
                </a:prstGeom>
                <a:blipFill>
                  <a:blip r:embed="rId20"/>
                  <a:stretch>
                    <a:fillRect/>
                  </a:stretch>
                </a:blipFill>
                <a:ln w="9525" cap="flat" cmpd="sng" algn="ctr">
                  <a:solidFill>
                    <a:schemeClr val="accent5"/>
                  </a:solidFill>
                  <a:prstDash val="solid"/>
                  <a:round/>
                  <a:headEnd type="none" w="med" len="med"/>
                  <a:tailEnd type="none" w="med" len="med"/>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椭圆 25">
                  <a:extLst>
                    <a:ext uri="{FF2B5EF4-FFF2-40B4-BE49-F238E27FC236}">
                      <a16:creationId xmlns:a16="http://schemas.microsoft.com/office/drawing/2014/main" id="{2D9C0D9D-9316-C44B-ED17-93B014F56DF9}"/>
                    </a:ext>
                  </a:extLst>
                </p:cNvPr>
                <p:cNvSpPr/>
                <p:nvPr/>
              </p:nvSpPr>
              <p:spPr>
                <a:xfrm>
                  <a:off x="10376995" y="5905788"/>
                  <a:ext cx="433658" cy="4633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zh-CN" altLang="en-US" i="1" smtClean="0">
                                <a:latin typeface="Cambria Math" panose="02040503050406030204" pitchFamily="18" charset="0"/>
                              </a:rPr>
                              <m:t>𝛽</m:t>
                            </m:r>
                          </m:e>
                          <m:sub>
                            <m:r>
                              <a:rPr lang="en-US" altLang="zh-CN" b="0" i="1" smtClean="0">
                                <a:latin typeface="Cambria Math" panose="02040503050406030204" pitchFamily="18" charset="0"/>
                              </a:rPr>
                              <m:t>𝑁</m:t>
                            </m:r>
                          </m:sub>
                        </m:sSub>
                      </m:oMath>
                    </m:oMathPara>
                  </a14:m>
                  <a:endParaRPr lang="zh-CN" altLang="en-US" dirty="0"/>
                </a:p>
              </p:txBody>
            </p:sp>
          </mc:Choice>
          <mc:Fallback xmlns="">
            <p:sp>
              <p:nvSpPr>
                <p:cNvPr id="51" name="椭圆 50">
                  <a:extLst>
                    <a:ext uri="{FF2B5EF4-FFF2-40B4-BE49-F238E27FC236}">
                      <a16:creationId xmlns:a16="http://schemas.microsoft.com/office/drawing/2014/main" id="{7F8B2D8A-76E1-685D-3D57-8D7ED38BDB73}"/>
                    </a:ext>
                  </a:extLst>
                </p:cNvPr>
                <p:cNvSpPr>
                  <a:spLocks noRot="1" noChangeAspect="1" noMove="1" noResize="1" noEditPoints="1" noAdjustHandles="1" noChangeArrowheads="1" noChangeShapeType="1" noTextEdit="1"/>
                </p:cNvSpPr>
                <p:nvPr/>
              </p:nvSpPr>
              <p:spPr>
                <a:xfrm>
                  <a:off x="10376995" y="5905788"/>
                  <a:ext cx="433658" cy="463345"/>
                </a:xfrm>
                <a:prstGeom prst="ellipse">
                  <a:avLst/>
                </a:prstGeom>
                <a:blipFill>
                  <a:blip r:embed="rId21"/>
                  <a:stretch>
                    <a:fillRect l="-1095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椭圆 26">
                  <a:extLst>
                    <a:ext uri="{FF2B5EF4-FFF2-40B4-BE49-F238E27FC236}">
                      <a16:creationId xmlns:a16="http://schemas.microsoft.com/office/drawing/2014/main" id="{693F03E3-AF97-D25B-61E4-999919D8322D}"/>
                    </a:ext>
                  </a:extLst>
                </p:cNvPr>
                <p:cNvSpPr/>
                <p:nvPr/>
              </p:nvSpPr>
              <p:spPr>
                <a:xfrm>
                  <a:off x="11057301" y="5897516"/>
                  <a:ext cx="433658" cy="4633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b="0" i="1" smtClean="0">
                                <a:latin typeface="Cambria Math" panose="02040503050406030204" pitchFamily="18" charset="0"/>
                              </a:rPr>
                            </m:ctrlPr>
                          </m:sSubPr>
                          <m:e>
                            <m:r>
                              <a:rPr lang="en-US" altLang="zh-CN" b="0" i="1" smtClean="0">
                                <a:latin typeface="Cambria Math" panose="02040503050406030204" pitchFamily="18" charset="0"/>
                              </a:rPr>
                              <m:t>𝑞</m:t>
                            </m:r>
                          </m:e>
                          <m:sub>
                            <m:r>
                              <a:rPr lang="en-US" altLang="zh-CN" b="0" i="1" smtClean="0">
                                <a:latin typeface="Cambria Math" panose="02040503050406030204" pitchFamily="18" charset="0"/>
                              </a:rPr>
                              <m:t>95</m:t>
                            </m:r>
                          </m:sub>
                        </m:sSub>
                      </m:oMath>
                    </m:oMathPara>
                  </a14:m>
                  <a:endParaRPr lang="zh-CN" altLang="en-US" dirty="0"/>
                </a:p>
              </p:txBody>
            </p:sp>
          </mc:Choice>
          <mc:Fallback xmlns="">
            <p:sp>
              <p:nvSpPr>
                <p:cNvPr id="52" name="椭圆 51">
                  <a:extLst>
                    <a:ext uri="{FF2B5EF4-FFF2-40B4-BE49-F238E27FC236}">
                      <a16:creationId xmlns:a16="http://schemas.microsoft.com/office/drawing/2014/main" id="{38B9E439-74DF-5C8C-7E49-0521219C2054}"/>
                    </a:ext>
                  </a:extLst>
                </p:cNvPr>
                <p:cNvSpPr>
                  <a:spLocks noRot="1" noChangeAspect="1" noMove="1" noResize="1" noEditPoints="1" noAdjustHandles="1" noChangeArrowheads="1" noChangeShapeType="1" noTextEdit="1"/>
                </p:cNvSpPr>
                <p:nvPr/>
              </p:nvSpPr>
              <p:spPr>
                <a:xfrm>
                  <a:off x="11057301" y="5897516"/>
                  <a:ext cx="433658" cy="463345"/>
                </a:xfrm>
                <a:prstGeom prst="ellipse">
                  <a:avLst/>
                </a:prstGeom>
                <a:blipFill>
                  <a:blip r:embed="rId22"/>
                  <a:stretch>
                    <a:fillRect l="-12329"/>
                  </a:stretch>
                </a:blipFill>
              </p:spPr>
              <p:txBody>
                <a:bodyPr/>
                <a:lstStyle/>
                <a:p>
                  <a:r>
                    <a:rPr lang="zh-CN" altLang="en-US">
                      <a:noFill/>
                    </a:rPr>
                    <a:t> </a:t>
                  </a:r>
                </a:p>
              </p:txBody>
            </p:sp>
          </mc:Fallback>
        </mc:AlternateContent>
      </p:grpSp>
    </p:spTree>
    <p:extLst>
      <p:ext uri="{BB962C8B-B14F-4D97-AF65-F5344CB8AC3E}">
        <p14:creationId xmlns:p14="http://schemas.microsoft.com/office/powerpoint/2010/main" val="549771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CFF425-F25E-89C0-62C4-FEAC857CFAFE}"/>
              </a:ext>
            </a:extLst>
          </p:cNvPr>
          <p:cNvPicPr>
            <a:picLocks noChangeAspect="1"/>
          </p:cNvPicPr>
          <p:nvPr/>
        </p:nvPicPr>
        <p:blipFill>
          <a:blip r:embed="rId3"/>
          <a:stretch>
            <a:fillRect/>
          </a:stretch>
        </p:blipFill>
        <p:spPr>
          <a:xfrm>
            <a:off x="6631050" y="1200611"/>
            <a:ext cx="5340624" cy="2559182"/>
          </a:xfrm>
          <a:prstGeom prst="rect">
            <a:avLst/>
          </a:prstGeom>
        </p:spPr>
      </p:pic>
      <p:sp>
        <p:nvSpPr>
          <p:cNvPr id="4" name="标题 3">
            <a:extLst>
              <a:ext uri="{FF2B5EF4-FFF2-40B4-BE49-F238E27FC236}">
                <a16:creationId xmlns:a16="http://schemas.microsoft.com/office/drawing/2014/main" id="{8137612E-101D-8E8B-51F2-2861C053E3E9}"/>
              </a:ext>
            </a:extLst>
          </p:cNvPr>
          <p:cNvSpPr>
            <a:spLocks noGrp="1"/>
          </p:cNvSpPr>
          <p:nvPr>
            <p:ph type="title"/>
          </p:nvPr>
        </p:nvSpPr>
        <p:spPr/>
        <p:txBody>
          <a:bodyPr/>
          <a:lstStyle/>
          <a:p>
            <a:r>
              <a:rPr lang="en-US" altLang="zh-CN" b="0" dirty="0"/>
              <a:t>Dataset setting and screening </a:t>
            </a:r>
            <a:endParaRPr lang="zh-CN" altLang="en-US" dirty="0"/>
          </a:p>
        </p:txBody>
      </p:sp>
      <p:sp>
        <p:nvSpPr>
          <p:cNvPr id="5" name="文本框 4">
            <a:extLst>
              <a:ext uri="{FF2B5EF4-FFF2-40B4-BE49-F238E27FC236}">
                <a16:creationId xmlns:a16="http://schemas.microsoft.com/office/drawing/2014/main" id="{31596471-4488-8909-B0F7-A7504FD84887}"/>
              </a:ext>
            </a:extLst>
          </p:cNvPr>
          <p:cNvSpPr txBox="1"/>
          <p:nvPr/>
        </p:nvSpPr>
        <p:spPr>
          <a:xfrm>
            <a:off x="113212" y="1008587"/>
            <a:ext cx="7163487" cy="3539430"/>
          </a:xfrm>
          <a:prstGeom prst="rect">
            <a:avLst/>
          </a:prstGeom>
          <a:noFill/>
        </p:spPr>
        <p:txBody>
          <a:bodyPr wrap="square">
            <a:spAutoFit/>
          </a:bodyPr>
          <a:lstStyle/>
          <a:p>
            <a:pPr algn="l">
              <a:buFont typeface="Arial" panose="020B0604020202020204" pitchFamily="34" charset="0"/>
              <a:buChar char="•"/>
            </a:pPr>
            <a:r>
              <a:rPr lang="en-US" altLang="zh-CN" sz="1600" dirty="0"/>
              <a:t>Data sources (typical 1–5 </a:t>
            </a:r>
            <a:r>
              <a:rPr lang="en-US" altLang="zh-CN" sz="1600" dirty="0" err="1"/>
              <a:t>ms</a:t>
            </a:r>
            <a:r>
              <a:rPr lang="en-US" altLang="zh-CN" sz="1600" dirty="0"/>
              <a:t> sampling or faster):</a:t>
            </a:r>
          </a:p>
          <a:p>
            <a:pPr marL="742950" lvl="1" indent="-285750" algn="l">
              <a:buFont typeface="Arial" panose="020B0604020202020204" pitchFamily="34" charset="0"/>
              <a:buChar char="•"/>
            </a:pPr>
            <a:r>
              <a:rPr lang="en-US" altLang="zh-CN" sz="1600" dirty="0"/>
              <a:t>Magnetic probes (Mirnov/saddle coils): mode phase </a:t>
            </a:r>
            <a:r>
              <a:rPr lang="el-GR" altLang="zh-CN" sz="1600" dirty="0"/>
              <a:t>φ_</a:t>
            </a:r>
            <a:r>
              <a:rPr lang="en-US" altLang="zh-CN" sz="1600" dirty="0" err="1"/>
              <a:t>mn</a:t>
            </a:r>
            <a:r>
              <a:rPr lang="en-US" altLang="zh-CN" sz="1600" dirty="0"/>
              <a:t>(t), amplitude </a:t>
            </a:r>
            <a:r>
              <a:rPr lang="en-US" altLang="zh-CN" sz="1600" dirty="0" err="1"/>
              <a:t>A_mn</a:t>
            </a:r>
            <a:r>
              <a:rPr lang="en-US" altLang="zh-CN" sz="1600" dirty="0"/>
              <a:t>(t), frequency </a:t>
            </a:r>
            <a:r>
              <a:rPr lang="el-GR" altLang="zh-CN" sz="1600" dirty="0"/>
              <a:t>ω = </a:t>
            </a:r>
            <a:r>
              <a:rPr lang="en-US" altLang="zh-CN" sz="1600" dirty="0"/>
              <a:t>d</a:t>
            </a:r>
            <a:r>
              <a:rPr lang="el-GR" altLang="zh-CN" sz="1600" dirty="0"/>
              <a:t>φ/</a:t>
            </a:r>
            <a:r>
              <a:rPr lang="en-US" altLang="zh-CN" sz="1600" dirty="0"/>
              <a:t>dt.</a:t>
            </a:r>
          </a:p>
          <a:p>
            <a:pPr marL="742950" lvl="1" indent="-285750" algn="l">
              <a:buFont typeface="Arial" panose="020B0604020202020204" pitchFamily="34" charset="0"/>
              <a:buChar char="•"/>
            </a:pPr>
            <a:r>
              <a:rPr lang="en-US" altLang="zh-CN" sz="1600" dirty="0"/>
              <a:t>ECE/ECEI: brightness temperature </a:t>
            </a:r>
            <a:r>
              <a:rPr lang="en-US" altLang="zh-CN" sz="1600" dirty="0" err="1"/>
              <a:t>T_b</a:t>
            </a:r>
            <a:r>
              <a:rPr lang="en-US" altLang="zh-CN" sz="1600" dirty="0"/>
              <a:t>(</a:t>
            </a:r>
            <a:r>
              <a:rPr lang="en-US" altLang="zh-CN" sz="1600" dirty="0" err="1"/>
              <a:t>r,t</a:t>
            </a:r>
            <a:r>
              <a:rPr lang="en-US" altLang="zh-CN" sz="1600" dirty="0"/>
              <a:t>), approximating </a:t>
            </a:r>
            <a:r>
              <a:rPr lang="en-US" altLang="zh-CN" sz="1600" dirty="0" err="1"/>
              <a:t>T_e</a:t>
            </a:r>
            <a:r>
              <a:rPr lang="en-US" altLang="zh-CN" sz="1600" dirty="0"/>
              <a:t>(</a:t>
            </a:r>
            <a:r>
              <a:rPr lang="en-US" altLang="zh-CN" sz="1600" dirty="0" err="1"/>
              <a:t>r,t</a:t>
            </a:r>
            <a:r>
              <a:rPr lang="en-US" altLang="zh-CN" sz="1600" dirty="0"/>
              <a:t>) when optically thick.</a:t>
            </a:r>
          </a:p>
          <a:p>
            <a:pPr marL="742950" lvl="1" indent="-285750" algn="l">
              <a:buFont typeface="Arial" panose="020B0604020202020204" pitchFamily="34" charset="0"/>
              <a:buChar char="•"/>
            </a:pPr>
            <a:r>
              <a:rPr lang="en-US" altLang="zh-CN" sz="1600" dirty="0"/>
              <a:t>Reflectometry (FMCW/O‑mode): density profile </a:t>
            </a:r>
            <a:r>
              <a:rPr lang="en-US" altLang="zh-CN" sz="1600" dirty="0" err="1"/>
              <a:t>n_e</a:t>
            </a:r>
            <a:r>
              <a:rPr lang="en-US" altLang="zh-CN" sz="1600" dirty="0"/>
              <a:t>(</a:t>
            </a:r>
            <a:r>
              <a:rPr lang="en-US" altLang="zh-CN" sz="1600" dirty="0" err="1"/>
              <a:t>r,t</a:t>
            </a:r>
            <a:r>
              <a:rPr lang="en-US" altLang="zh-CN" sz="1600" dirty="0"/>
              <a:t>), cut‑off layer displacement </a:t>
            </a:r>
            <a:r>
              <a:rPr lang="el-GR" altLang="zh-CN" sz="1600" dirty="0"/>
              <a:t>Δ</a:t>
            </a:r>
            <a:r>
              <a:rPr lang="en-US" altLang="zh-CN" sz="1600" dirty="0" err="1"/>
              <a:t>r_cut</a:t>
            </a:r>
            <a:r>
              <a:rPr lang="en-US" altLang="zh-CN" sz="1600" dirty="0"/>
              <a:t>(t), echo amplitude/phase modulation (indicative of perturbation‑induced flux‑surface corrugation).</a:t>
            </a:r>
          </a:p>
          <a:p>
            <a:pPr marL="742950" lvl="1" indent="-285750" algn="l">
              <a:buFont typeface="Arial" panose="020B0604020202020204" pitchFamily="34" charset="0"/>
              <a:buChar char="•"/>
            </a:pPr>
            <a:r>
              <a:rPr lang="en-US" altLang="zh-CN" sz="1600" dirty="0"/>
              <a:t>Equilibrium reconstruction (EFIT): q(</a:t>
            </a:r>
            <a:r>
              <a:rPr lang="en-US" altLang="zh-CN" sz="1600" dirty="0" err="1"/>
              <a:t>r,t</a:t>
            </a:r>
            <a:r>
              <a:rPr lang="en-US" altLang="zh-CN" sz="1600" dirty="0"/>
              <a:t>), plasma geometry, resonant surface </a:t>
            </a:r>
            <a:r>
              <a:rPr lang="en-US" altLang="zh-CN" sz="1600" dirty="0" err="1"/>
              <a:t>r_s</a:t>
            </a:r>
            <a:r>
              <a:rPr lang="en-US" altLang="zh-CN" sz="1600" dirty="0"/>
              <a:t>(t) satisfying q = m/n.</a:t>
            </a:r>
          </a:p>
          <a:p>
            <a:pPr marL="742950" lvl="1" indent="-285750" algn="l">
              <a:buFont typeface="Arial" panose="020B0604020202020204" pitchFamily="34" charset="0"/>
              <a:buChar char="•"/>
            </a:pPr>
            <a:r>
              <a:rPr lang="en-US" altLang="zh-CN" sz="1600" dirty="0"/>
              <a:t>RF system logs: ECCD/LHCD launch frequency f, power P_RF, launcher mirror angles (</a:t>
            </a:r>
            <a:r>
              <a:rPr lang="el-GR" altLang="zh-CN" sz="1600" dirty="0"/>
              <a:t>θ, φ), </a:t>
            </a:r>
            <a:r>
              <a:rPr lang="en-US" altLang="zh-CN" sz="1600" dirty="0"/>
              <a:t>predicted deposition radius </a:t>
            </a:r>
            <a:r>
              <a:rPr lang="en-US" altLang="zh-CN" sz="1600" dirty="0" err="1"/>
              <a:t>r_dep</a:t>
            </a:r>
            <a:r>
              <a:rPr lang="en-US" altLang="zh-CN" sz="1600" dirty="0"/>
              <a:t>(t) (via ray tracing).</a:t>
            </a:r>
          </a:p>
          <a:p>
            <a:pPr marL="742950" lvl="1" indent="-285750" algn="l">
              <a:buFont typeface="Arial" panose="020B0604020202020204" pitchFamily="34" charset="0"/>
              <a:buChar char="•"/>
            </a:pPr>
            <a:r>
              <a:rPr lang="en-US" altLang="zh-CN" sz="1600" dirty="0"/>
              <a:t>Others: NBI, fast‑particle diagnostics (neutron rate), soft X‑ray (SXR) tomography as auxiliary.</a:t>
            </a:r>
          </a:p>
        </p:txBody>
      </p:sp>
      <p:sp>
        <p:nvSpPr>
          <p:cNvPr id="8" name="文本框 7">
            <a:extLst>
              <a:ext uri="{FF2B5EF4-FFF2-40B4-BE49-F238E27FC236}">
                <a16:creationId xmlns:a16="http://schemas.microsoft.com/office/drawing/2014/main" id="{873CFDAD-C481-B7A1-3644-9F4011FCB2B8}"/>
              </a:ext>
            </a:extLst>
          </p:cNvPr>
          <p:cNvSpPr txBox="1"/>
          <p:nvPr/>
        </p:nvSpPr>
        <p:spPr>
          <a:xfrm>
            <a:off x="375155" y="4585081"/>
            <a:ext cx="11348415" cy="1815882"/>
          </a:xfrm>
          <a:prstGeom prst="rect">
            <a:avLst/>
          </a:prstGeom>
          <a:noFill/>
        </p:spPr>
        <p:txBody>
          <a:bodyPr wrap="square">
            <a:spAutoFit/>
          </a:bodyPr>
          <a:lstStyle/>
          <a:p>
            <a:pPr algn="l">
              <a:buFont typeface="Arial" panose="020B0604020202020204" pitchFamily="34" charset="0"/>
              <a:buChar char="•"/>
            </a:pPr>
            <a:r>
              <a:rPr lang="en-US" altLang="zh-CN" sz="1600" dirty="0"/>
              <a:t>Unified preprocessing steps:</a:t>
            </a:r>
          </a:p>
          <a:p>
            <a:pPr marL="742950" lvl="1" indent="-285750" algn="l">
              <a:buFont typeface="Arial" panose="020B0604020202020204" pitchFamily="34" charset="0"/>
              <a:buChar char="•"/>
            </a:pPr>
            <a:r>
              <a:rPr lang="en-US" altLang="zh-CN" sz="1600" dirty="0"/>
              <a:t>Time alignment: convert all streams to a common UTC or shot‑local t0; interpolate/resample to a common </a:t>
            </a:r>
            <a:r>
              <a:rPr lang="el-GR" altLang="zh-CN" sz="1600" dirty="0"/>
              <a:t>Δ</a:t>
            </a:r>
            <a:r>
              <a:rPr lang="en-US" altLang="zh-CN" sz="1600" dirty="0"/>
              <a:t>t (e.g., 1 </a:t>
            </a:r>
            <a:r>
              <a:rPr lang="en-US" altLang="zh-CN" sz="1600" dirty="0" err="1"/>
              <a:t>ms</a:t>
            </a:r>
            <a:r>
              <a:rPr lang="en-US" altLang="zh-CN" sz="1600" dirty="0"/>
              <a:t>).</a:t>
            </a:r>
          </a:p>
          <a:p>
            <a:pPr marL="742950" lvl="1" indent="-285750" algn="l">
              <a:buFont typeface="Arial" panose="020B0604020202020204" pitchFamily="34" charset="0"/>
              <a:buChar char="•"/>
            </a:pPr>
            <a:r>
              <a:rPr lang="en-US" altLang="zh-CN" sz="1600" dirty="0"/>
              <a:t>Radius/normalized‑</a:t>
            </a:r>
            <a:r>
              <a:rPr lang="el-GR" altLang="zh-CN" sz="1600" dirty="0"/>
              <a:t>ρ </a:t>
            </a:r>
            <a:r>
              <a:rPr lang="en-US" altLang="zh-CN" sz="1600" dirty="0"/>
              <a:t>mapping: map spatial coordinates to </a:t>
            </a:r>
            <a:r>
              <a:rPr lang="el-GR" altLang="zh-CN" sz="1600" dirty="0"/>
              <a:t>ρ = </a:t>
            </a:r>
            <a:r>
              <a:rPr lang="en-US" altLang="zh-CN" sz="1600" dirty="0"/>
              <a:t>r/a; ECE channel center frequency → ray‑trace to r; reflectometry cut‑off frequency → </a:t>
            </a:r>
            <a:r>
              <a:rPr lang="en-US" altLang="zh-CN" sz="1600" dirty="0" err="1"/>
              <a:t>n_e</a:t>
            </a:r>
            <a:r>
              <a:rPr lang="en-US" altLang="zh-CN" sz="1600" dirty="0"/>
              <a:t>(f) = f^2/(</a:t>
            </a:r>
            <a:r>
              <a:rPr lang="en-US" altLang="zh-CN" sz="1600" dirty="0" err="1"/>
              <a:t>const·B</a:t>
            </a:r>
            <a:r>
              <a:rPr lang="en-US" altLang="zh-CN" sz="1600" dirty="0"/>
              <a:t>) to invert r.</a:t>
            </a:r>
          </a:p>
          <a:p>
            <a:pPr marL="742950" lvl="1" indent="-285750" algn="l">
              <a:buFont typeface="Arial" panose="020B0604020202020204" pitchFamily="34" charset="0"/>
              <a:buChar char="•"/>
            </a:pPr>
            <a:r>
              <a:rPr lang="en-US" altLang="zh-CN" sz="1600" dirty="0"/>
              <a:t>Quality control: flag missing channels, saturation, and noise spikes (sliding‑window z‑score &gt; 5); interpolate or set </a:t>
            </a:r>
            <a:r>
              <a:rPr lang="en-US" altLang="zh-CN" sz="1600" dirty="0" err="1"/>
              <a:t>NaN</a:t>
            </a:r>
            <a:r>
              <a:rPr lang="en-US" altLang="zh-CN" sz="1600" dirty="0"/>
              <a:t>.</a:t>
            </a:r>
          </a:p>
          <a:p>
            <a:pPr marL="742950" lvl="1" indent="-285750" algn="l">
              <a:buFont typeface="Arial" panose="020B0604020202020204" pitchFamily="34" charset="0"/>
              <a:buChar char="•"/>
            </a:pPr>
            <a:r>
              <a:rPr lang="en-US" altLang="zh-CN" sz="1600" dirty="0"/>
              <a:t>Storage format: HDF5 or Parquet (hierarchy: shot → signals → arrays), with metadata (sampling rate, units, processing version hash).</a:t>
            </a:r>
          </a:p>
        </p:txBody>
      </p:sp>
      <p:sp>
        <p:nvSpPr>
          <p:cNvPr id="9" name="文本框 8">
            <a:extLst>
              <a:ext uri="{FF2B5EF4-FFF2-40B4-BE49-F238E27FC236}">
                <a16:creationId xmlns:a16="http://schemas.microsoft.com/office/drawing/2014/main" id="{F789C11D-7E91-1406-FD3D-DC1625D60491}"/>
              </a:ext>
            </a:extLst>
          </p:cNvPr>
          <p:cNvSpPr txBox="1"/>
          <p:nvPr/>
        </p:nvSpPr>
        <p:spPr>
          <a:xfrm>
            <a:off x="8988335" y="3869052"/>
            <a:ext cx="2512194" cy="369332"/>
          </a:xfrm>
          <a:prstGeom prst="rect">
            <a:avLst/>
          </a:prstGeom>
          <a:noFill/>
        </p:spPr>
        <p:txBody>
          <a:bodyPr wrap="square" rtlCol="0">
            <a:spAutoFit/>
          </a:bodyPr>
          <a:lstStyle/>
          <a:p>
            <a:r>
              <a:rPr lang="en-US" altLang="zh-CN" dirty="0"/>
              <a:t>Dataset for pre-testing</a:t>
            </a:r>
            <a:endParaRPr lang="zh-CN" altLang="en-US" dirty="0"/>
          </a:p>
        </p:txBody>
      </p:sp>
    </p:spTree>
    <p:extLst>
      <p:ext uri="{BB962C8B-B14F-4D97-AF65-F5344CB8AC3E}">
        <p14:creationId xmlns:p14="http://schemas.microsoft.com/office/powerpoint/2010/main" val="269382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A3ED19-0340-FE79-0E68-1FFBF6A33B0D}"/>
              </a:ext>
            </a:extLst>
          </p:cNvPr>
          <p:cNvSpPr>
            <a:spLocks noGrp="1"/>
          </p:cNvSpPr>
          <p:nvPr>
            <p:ph type="title"/>
          </p:nvPr>
        </p:nvSpPr>
        <p:spPr>
          <a:xfrm>
            <a:off x="527729" y="-29417"/>
            <a:ext cx="10972800" cy="751902"/>
          </a:xfrm>
        </p:spPr>
        <p:txBody>
          <a:bodyPr>
            <a:noAutofit/>
          </a:bodyPr>
          <a:lstStyle/>
          <a:p>
            <a:r>
              <a:rPr lang="en-US" altLang="zh-CN" sz="2800" b="0" dirty="0"/>
              <a:t>Data-to-Actuator Diagnostic Fusion and Closed-Loop Control Framework</a:t>
            </a:r>
            <a:endParaRPr lang="zh-CN" altLang="en-US" sz="2800" dirty="0"/>
          </a:p>
        </p:txBody>
      </p:sp>
      <p:grpSp>
        <p:nvGrpSpPr>
          <p:cNvPr id="11" name="组合 10">
            <a:extLst>
              <a:ext uri="{FF2B5EF4-FFF2-40B4-BE49-F238E27FC236}">
                <a16:creationId xmlns:a16="http://schemas.microsoft.com/office/drawing/2014/main" id="{6849F0B9-28F9-ABF7-2006-E750D6AF6906}"/>
              </a:ext>
            </a:extLst>
          </p:cNvPr>
          <p:cNvGrpSpPr/>
          <p:nvPr/>
        </p:nvGrpSpPr>
        <p:grpSpPr>
          <a:xfrm>
            <a:off x="549481" y="857894"/>
            <a:ext cx="10894423" cy="1071198"/>
            <a:chOff x="418011" y="1425527"/>
            <a:chExt cx="10894423" cy="1071198"/>
          </a:xfrm>
        </p:grpSpPr>
        <p:sp>
          <p:nvSpPr>
            <p:cNvPr id="3" name="矩形 2">
              <a:extLst>
                <a:ext uri="{FF2B5EF4-FFF2-40B4-BE49-F238E27FC236}">
                  <a16:creationId xmlns:a16="http://schemas.microsoft.com/office/drawing/2014/main" id="{0A8B97FB-CFB4-E7E9-D408-339CA0B81E64}"/>
                </a:ext>
              </a:extLst>
            </p:cNvPr>
            <p:cNvSpPr/>
            <p:nvPr/>
          </p:nvSpPr>
          <p:spPr>
            <a:xfrm>
              <a:off x="418011" y="1497874"/>
              <a:ext cx="1089442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9304EF20-CB5B-ECCF-7750-D145AF76A394}"/>
                </a:ext>
              </a:extLst>
            </p:cNvPr>
            <p:cNvSpPr txBox="1"/>
            <p:nvPr/>
          </p:nvSpPr>
          <p:spPr>
            <a:xfrm>
              <a:off x="4828017" y="1425527"/>
              <a:ext cx="2908663" cy="369332"/>
            </a:xfrm>
            <a:prstGeom prst="rect">
              <a:avLst/>
            </a:prstGeom>
            <a:noFill/>
          </p:spPr>
          <p:txBody>
            <a:bodyPr wrap="square" rtlCol="0">
              <a:spAutoFit/>
            </a:bodyPr>
            <a:lstStyle/>
            <a:p>
              <a:r>
                <a:rPr lang="en-US" altLang="zh-CN" dirty="0"/>
                <a:t>Data acquisition layer</a:t>
              </a:r>
              <a:endParaRPr lang="zh-CN" altLang="en-US" dirty="0"/>
            </a:p>
          </p:txBody>
        </p:sp>
        <p:sp>
          <p:nvSpPr>
            <p:cNvPr id="5" name="矩形 4">
              <a:extLst>
                <a:ext uri="{FF2B5EF4-FFF2-40B4-BE49-F238E27FC236}">
                  <a16:creationId xmlns:a16="http://schemas.microsoft.com/office/drawing/2014/main" id="{C46B1889-9E66-0E79-8D48-D1F8D6429B55}"/>
                </a:ext>
              </a:extLst>
            </p:cNvPr>
            <p:cNvSpPr/>
            <p:nvPr/>
          </p:nvSpPr>
          <p:spPr>
            <a:xfrm>
              <a:off x="527729" y="1794859"/>
              <a:ext cx="1436914" cy="61830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200" dirty="0"/>
                <a:t>Mirnov saddle coils </a:t>
              </a:r>
              <a:endParaRPr lang="zh-CN" altLang="en-US" sz="1200" dirty="0"/>
            </a:p>
          </p:txBody>
        </p:sp>
        <p:sp>
          <p:nvSpPr>
            <p:cNvPr id="6" name="矩形 5">
              <a:extLst>
                <a:ext uri="{FF2B5EF4-FFF2-40B4-BE49-F238E27FC236}">
                  <a16:creationId xmlns:a16="http://schemas.microsoft.com/office/drawing/2014/main" id="{7E02309C-4BB9-9AC4-19DC-E4F88BDB098B}"/>
                </a:ext>
              </a:extLst>
            </p:cNvPr>
            <p:cNvSpPr/>
            <p:nvPr/>
          </p:nvSpPr>
          <p:spPr>
            <a:xfrm>
              <a:off x="2306456" y="1794859"/>
              <a:ext cx="1436914" cy="6183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1400" dirty="0"/>
                <a:t>ECE w/</a:t>
              </a:r>
              <a:r>
                <a:rPr lang="en-US" altLang="zh-CN" sz="1400" dirty="0" err="1"/>
                <a:t>dw</a:t>
              </a:r>
              <a:r>
                <a:rPr lang="en-US" altLang="zh-CN" sz="1400" dirty="0"/>
                <a:t>/dt</a:t>
              </a:r>
              <a:endParaRPr lang="zh-CN" altLang="en-US" sz="1400"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1DB829E4-8129-D8A1-7B33-E4AEAA9DEB0C}"/>
                    </a:ext>
                  </a:extLst>
                </p:cNvPr>
                <p:cNvSpPr/>
                <p:nvPr/>
              </p:nvSpPr>
              <p:spPr>
                <a:xfrm>
                  <a:off x="4156596" y="1786151"/>
                  <a:ext cx="1436914" cy="61830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zh-CN" sz="1200" dirty="0"/>
                    <a:t>Refl. </a:t>
                  </a:r>
                  <a14:m>
                    <m:oMath xmlns:m="http://schemas.openxmlformats.org/officeDocument/2006/math">
                      <m:sSub>
                        <m:sSubPr>
                          <m:ctrlPr>
                            <a:rPr lang="en-US" altLang="zh-CN" sz="1200" i="1">
                              <a:latin typeface="Cambria Math" panose="02040503050406030204" pitchFamily="18" charset="0"/>
                            </a:rPr>
                          </m:ctrlPr>
                        </m:sSubPr>
                        <m:e>
                          <m:r>
                            <a:rPr lang="zh-CN" altLang="en-US" sz="1200" i="1">
                              <a:latin typeface="Cambria Math" panose="02040503050406030204" pitchFamily="18" charset="0"/>
                            </a:rPr>
                            <m:t>𝛿</m:t>
                          </m:r>
                          <m:r>
                            <a:rPr lang="en-US" altLang="zh-CN" sz="1200" i="1">
                              <a:latin typeface="Cambria Math" panose="02040503050406030204" pitchFamily="18" charset="0"/>
                            </a:rPr>
                            <m:t>𝑛</m:t>
                          </m:r>
                        </m:e>
                        <m:sub>
                          <m:r>
                            <a:rPr lang="en-US" altLang="zh-CN" sz="1200" i="1">
                              <a:latin typeface="Cambria Math" panose="02040503050406030204" pitchFamily="18" charset="0"/>
                            </a:rPr>
                            <m:t>𝑒</m:t>
                          </m:r>
                        </m:sub>
                      </m:sSub>
                      <m:r>
                        <a:rPr lang="en-US" altLang="zh-CN" sz="1200" i="1">
                          <a:latin typeface="Cambria Math" panose="02040503050406030204" pitchFamily="18" charset="0"/>
                        </a:rPr>
                        <m:t>/</m:t>
                      </m:r>
                      <m:sSub>
                        <m:sSubPr>
                          <m:ctrlPr>
                            <a:rPr lang="en-US" altLang="zh-CN" sz="1200" i="1">
                              <a:latin typeface="Cambria Math" panose="02040503050406030204" pitchFamily="18" charset="0"/>
                            </a:rPr>
                          </m:ctrlPr>
                        </m:sSubPr>
                        <m:e>
                          <m:r>
                            <a:rPr lang="en-US" altLang="zh-CN" sz="1200" i="1">
                              <a:latin typeface="Cambria Math" panose="02040503050406030204" pitchFamily="18" charset="0"/>
                            </a:rPr>
                            <m:t>𝑛</m:t>
                          </m:r>
                        </m:e>
                        <m:sub>
                          <m:r>
                            <a:rPr lang="en-US" altLang="zh-CN" sz="1200" i="1">
                              <a:latin typeface="Cambria Math" panose="02040503050406030204" pitchFamily="18" charset="0"/>
                            </a:rPr>
                            <m:t>𝑒</m:t>
                          </m:r>
                        </m:sub>
                      </m:sSub>
                    </m:oMath>
                  </a14:m>
                  <a:endParaRPr lang="zh-CN" altLang="en-US" sz="1200" dirty="0"/>
                </a:p>
              </p:txBody>
            </p:sp>
          </mc:Choice>
          <mc:Fallback xmlns="">
            <p:sp>
              <p:nvSpPr>
                <p:cNvPr id="7" name="矩形 6">
                  <a:extLst>
                    <a:ext uri="{FF2B5EF4-FFF2-40B4-BE49-F238E27FC236}">
                      <a16:creationId xmlns:a16="http://schemas.microsoft.com/office/drawing/2014/main" id="{1DB829E4-8129-D8A1-7B33-E4AEAA9DEB0C}"/>
                    </a:ext>
                  </a:extLst>
                </p:cNvPr>
                <p:cNvSpPr>
                  <a:spLocks noRot="1" noChangeAspect="1" noMove="1" noResize="1" noEditPoints="1" noAdjustHandles="1" noChangeArrowheads="1" noChangeShapeType="1" noTextEdit="1"/>
                </p:cNvSpPr>
                <p:nvPr/>
              </p:nvSpPr>
              <p:spPr>
                <a:xfrm>
                  <a:off x="4156596" y="1786151"/>
                  <a:ext cx="1436914" cy="618308"/>
                </a:xfrm>
                <a:prstGeom prst="rect">
                  <a:avLst/>
                </a:prstGeom>
                <a:blipFill>
                  <a:blip r:embed="rId3"/>
                  <a:stretch>
                    <a:fillRect/>
                  </a:stretch>
                </a:blipFill>
              </p:spPr>
              <p:txBody>
                <a:bodyPr/>
                <a:lstStyle/>
                <a:p>
                  <a:r>
                    <a:rPr lang="zh-CN" altLang="en-US">
                      <a:noFill/>
                    </a:rPr>
                    <a:t> </a:t>
                  </a:r>
                </a:p>
              </p:txBody>
            </p:sp>
          </mc:Fallback>
        </mc:AlternateContent>
        <p:sp>
          <p:nvSpPr>
            <p:cNvPr id="8" name="矩形 7">
              <a:extLst>
                <a:ext uri="{FF2B5EF4-FFF2-40B4-BE49-F238E27FC236}">
                  <a16:creationId xmlns:a16="http://schemas.microsoft.com/office/drawing/2014/main" id="{0EFE6C6A-A04D-4426-A758-7620B2BFEF19}"/>
                </a:ext>
              </a:extLst>
            </p:cNvPr>
            <p:cNvSpPr/>
            <p:nvPr/>
          </p:nvSpPr>
          <p:spPr>
            <a:xfrm>
              <a:off x="6030684" y="1785155"/>
              <a:ext cx="1436914" cy="61830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zh-CN" sz="1400" dirty="0"/>
                <a:t>EFIT q/</a:t>
              </a:r>
              <a:r>
                <a:rPr lang="el-GR" altLang="zh-CN" sz="1400" dirty="0"/>
                <a:t>β</a:t>
              </a:r>
              <a:endParaRPr lang="zh-CN" altLang="en-US" sz="1400" dirty="0"/>
            </a:p>
          </p:txBody>
        </p:sp>
        <p:sp>
          <p:nvSpPr>
            <p:cNvPr id="9" name="矩形 8">
              <a:extLst>
                <a:ext uri="{FF2B5EF4-FFF2-40B4-BE49-F238E27FC236}">
                  <a16:creationId xmlns:a16="http://schemas.microsoft.com/office/drawing/2014/main" id="{90ABED74-0773-220C-B794-33BF54C79A84}"/>
                </a:ext>
              </a:extLst>
            </p:cNvPr>
            <p:cNvSpPr/>
            <p:nvPr/>
          </p:nvSpPr>
          <p:spPr>
            <a:xfrm>
              <a:off x="7828563" y="1785155"/>
              <a:ext cx="1436914" cy="61830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zh-CN" sz="1600" dirty="0"/>
                <a:t>RF wave log</a:t>
              </a:r>
              <a:endParaRPr lang="zh-CN" altLang="en-US" sz="1600" dirty="0"/>
            </a:p>
          </p:txBody>
        </p:sp>
        <p:sp>
          <p:nvSpPr>
            <p:cNvPr id="10" name="矩形 9">
              <a:extLst>
                <a:ext uri="{FF2B5EF4-FFF2-40B4-BE49-F238E27FC236}">
                  <a16:creationId xmlns:a16="http://schemas.microsoft.com/office/drawing/2014/main" id="{3B7EED69-1B17-CDDC-BE2C-D3100CD1A44A}"/>
                </a:ext>
              </a:extLst>
            </p:cNvPr>
            <p:cNvSpPr/>
            <p:nvPr/>
          </p:nvSpPr>
          <p:spPr>
            <a:xfrm>
              <a:off x="9783637" y="1759131"/>
              <a:ext cx="1436914" cy="6183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CN" sz="1200" dirty="0"/>
                <a:t>Auxiliary </a:t>
              </a:r>
              <a:r>
                <a:rPr lang="en-US" altLang="zh-CN" sz="1200" dirty="0" err="1"/>
                <a:t>diagnosis_SXR</a:t>
              </a:r>
              <a:r>
                <a:rPr lang="en-US" altLang="zh-CN" sz="1200" dirty="0"/>
                <a:t> …</a:t>
              </a:r>
              <a:endParaRPr lang="zh-CN" altLang="en-US" sz="1200" dirty="0"/>
            </a:p>
          </p:txBody>
        </p:sp>
      </p:grpSp>
      <p:grpSp>
        <p:nvGrpSpPr>
          <p:cNvPr id="12" name="组合 11">
            <a:extLst>
              <a:ext uri="{FF2B5EF4-FFF2-40B4-BE49-F238E27FC236}">
                <a16:creationId xmlns:a16="http://schemas.microsoft.com/office/drawing/2014/main" id="{6FCA3FBE-79F0-442F-237B-E2DA4E98A13C}"/>
              </a:ext>
            </a:extLst>
          </p:cNvPr>
          <p:cNvGrpSpPr/>
          <p:nvPr/>
        </p:nvGrpSpPr>
        <p:grpSpPr>
          <a:xfrm>
            <a:off x="566917" y="2097622"/>
            <a:ext cx="10894423" cy="1071198"/>
            <a:chOff x="418011" y="1425527"/>
            <a:chExt cx="10894423" cy="1071198"/>
          </a:xfrm>
        </p:grpSpPr>
        <p:sp>
          <p:nvSpPr>
            <p:cNvPr id="13" name="矩形 12">
              <a:extLst>
                <a:ext uri="{FF2B5EF4-FFF2-40B4-BE49-F238E27FC236}">
                  <a16:creationId xmlns:a16="http://schemas.microsoft.com/office/drawing/2014/main" id="{583961F7-3C6B-E764-9373-CAB373D3A719}"/>
                </a:ext>
              </a:extLst>
            </p:cNvPr>
            <p:cNvSpPr/>
            <p:nvPr/>
          </p:nvSpPr>
          <p:spPr>
            <a:xfrm>
              <a:off x="418011" y="1497874"/>
              <a:ext cx="1089442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746C3793-4551-4E2E-0EC7-E5F86572D95D}"/>
                </a:ext>
              </a:extLst>
            </p:cNvPr>
            <p:cNvSpPr txBox="1"/>
            <p:nvPr/>
          </p:nvSpPr>
          <p:spPr>
            <a:xfrm>
              <a:off x="4828017" y="1425527"/>
              <a:ext cx="2908663" cy="369332"/>
            </a:xfrm>
            <a:prstGeom prst="rect">
              <a:avLst/>
            </a:prstGeom>
            <a:noFill/>
          </p:spPr>
          <p:txBody>
            <a:bodyPr wrap="square" rtlCol="0">
              <a:spAutoFit/>
            </a:bodyPr>
            <a:lstStyle/>
            <a:p>
              <a:r>
                <a:rPr lang="en-US" altLang="zh-CN" dirty="0"/>
                <a:t>Preprocessing and alignment</a:t>
              </a:r>
              <a:endParaRPr lang="zh-CN" altLang="en-US" dirty="0"/>
            </a:p>
          </p:txBody>
        </p:sp>
        <p:sp>
          <p:nvSpPr>
            <p:cNvPr id="15" name="矩形 14">
              <a:extLst>
                <a:ext uri="{FF2B5EF4-FFF2-40B4-BE49-F238E27FC236}">
                  <a16:creationId xmlns:a16="http://schemas.microsoft.com/office/drawing/2014/main" id="{6F644D3E-D0EF-EFFF-22C9-739D86C82DC4}"/>
                </a:ext>
              </a:extLst>
            </p:cNvPr>
            <p:cNvSpPr/>
            <p:nvPr/>
          </p:nvSpPr>
          <p:spPr>
            <a:xfrm>
              <a:off x="527729" y="1794859"/>
              <a:ext cx="1436914" cy="61830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CN" sz="1200" dirty="0"/>
                <a:t>time-axis </a:t>
              </a:r>
              <a:r>
                <a:rPr lang="en-US" altLang="zh-CN" sz="1200" dirty="0" err="1"/>
                <a:t>unification_resampling</a:t>
              </a:r>
              <a:r>
                <a:rPr lang="en-US" altLang="zh-CN" sz="1200" dirty="0"/>
                <a:t>_ interpolation</a:t>
              </a:r>
              <a:endParaRPr lang="zh-CN" altLang="en-US" sz="1200" dirty="0"/>
            </a:p>
          </p:txBody>
        </p:sp>
        <p:sp>
          <p:nvSpPr>
            <p:cNvPr id="16" name="矩形 15">
              <a:extLst>
                <a:ext uri="{FF2B5EF4-FFF2-40B4-BE49-F238E27FC236}">
                  <a16:creationId xmlns:a16="http://schemas.microsoft.com/office/drawing/2014/main" id="{5101B861-A277-EE21-4E8E-A83D3143802A}"/>
                </a:ext>
              </a:extLst>
            </p:cNvPr>
            <p:cNvSpPr/>
            <p:nvPr/>
          </p:nvSpPr>
          <p:spPr>
            <a:xfrm>
              <a:off x="2269664" y="1785155"/>
              <a:ext cx="1436914" cy="61830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ltLang="zh-CN" sz="1400" dirty="0"/>
                <a:t>spatial mapping of magnetic island position</a:t>
              </a:r>
              <a:endParaRPr lang="zh-CN" altLang="en-US" sz="1400" dirty="0"/>
            </a:p>
          </p:txBody>
        </p:sp>
        <p:sp>
          <p:nvSpPr>
            <p:cNvPr id="17" name="矩形 16">
              <a:extLst>
                <a:ext uri="{FF2B5EF4-FFF2-40B4-BE49-F238E27FC236}">
                  <a16:creationId xmlns:a16="http://schemas.microsoft.com/office/drawing/2014/main" id="{F0130064-9882-F4FD-AFE1-9CEF6A630658}"/>
                </a:ext>
              </a:extLst>
            </p:cNvPr>
            <p:cNvSpPr/>
            <p:nvPr/>
          </p:nvSpPr>
          <p:spPr>
            <a:xfrm>
              <a:off x="4156596" y="1786151"/>
              <a:ext cx="1436914" cy="61830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zh-CN" sz="1200" dirty="0"/>
                <a:t>quality </a:t>
              </a:r>
              <a:r>
                <a:rPr lang="en-US" altLang="zh-CN" sz="1200" dirty="0" err="1"/>
                <a:t>control_missing</a:t>
              </a:r>
              <a:r>
                <a:rPr lang="en-US" altLang="zh-CN" sz="1200" dirty="0"/>
                <a:t> </a:t>
              </a:r>
              <a:r>
                <a:rPr lang="en-US" altLang="zh-CN" sz="1200" dirty="0" err="1"/>
                <a:t>data_saturation</a:t>
              </a:r>
              <a:endParaRPr lang="zh-CN" altLang="en-US" sz="1200" dirty="0"/>
            </a:p>
          </p:txBody>
        </p:sp>
        <p:sp>
          <p:nvSpPr>
            <p:cNvPr id="18" name="矩形 17">
              <a:extLst>
                <a:ext uri="{FF2B5EF4-FFF2-40B4-BE49-F238E27FC236}">
                  <a16:creationId xmlns:a16="http://schemas.microsoft.com/office/drawing/2014/main" id="{5BE956D3-EC57-141A-1DCF-7B0D8C44AB27}"/>
                </a:ext>
              </a:extLst>
            </p:cNvPr>
            <p:cNvSpPr/>
            <p:nvPr/>
          </p:nvSpPr>
          <p:spPr>
            <a:xfrm>
              <a:off x="6030684" y="1785155"/>
              <a:ext cx="1436914" cy="61830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zh-CN" sz="1400" dirty="0"/>
                <a:t>noise removal</a:t>
              </a:r>
              <a:endParaRPr lang="zh-CN" altLang="en-US" sz="1400" dirty="0"/>
            </a:p>
          </p:txBody>
        </p:sp>
        <p:sp>
          <p:nvSpPr>
            <p:cNvPr id="19" name="矩形 18">
              <a:extLst>
                <a:ext uri="{FF2B5EF4-FFF2-40B4-BE49-F238E27FC236}">
                  <a16:creationId xmlns:a16="http://schemas.microsoft.com/office/drawing/2014/main" id="{E9A7A3B4-E596-9FBF-8419-8E0FC0067674}"/>
                </a:ext>
              </a:extLst>
            </p:cNvPr>
            <p:cNvSpPr/>
            <p:nvPr/>
          </p:nvSpPr>
          <p:spPr>
            <a:xfrm>
              <a:off x="7828563" y="1785155"/>
              <a:ext cx="1436914" cy="61830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100" dirty="0"/>
                <a:t>normalization and standardization</a:t>
              </a:r>
              <a:endParaRPr lang="zh-CN" altLang="en-US" sz="1100" dirty="0"/>
            </a:p>
          </p:txBody>
        </p:sp>
        <p:sp>
          <p:nvSpPr>
            <p:cNvPr id="20" name="矩形 19">
              <a:extLst>
                <a:ext uri="{FF2B5EF4-FFF2-40B4-BE49-F238E27FC236}">
                  <a16:creationId xmlns:a16="http://schemas.microsoft.com/office/drawing/2014/main" id="{C9D4E7E6-EC1A-8C23-A986-091FC26006AE}"/>
                </a:ext>
              </a:extLst>
            </p:cNvPr>
            <p:cNvSpPr/>
            <p:nvPr/>
          </p:nvSpPr>
          <p:spPr>
            <a:xfrm>
              <a:off x="9783637" y="1759131"/>
              <a:ext cx="1436914" cy="61830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1200" dirty="0"/>
                <a:t>metadata </a:t>
              </a:r>
              <a:r>
                <a:rPr lang="en-US" altLang="zh-CN" sz="1200" dirty="0" err="1"/>
                <a:t>logging_sampling</a:t>
              </a:r>
              <a:r>
                <a:rPr lang="en-US" altLang="zh-CN" sz="1200" dirty="0"/>
                <a:t> </a:t>
              </a:r>
              <a:r>
                <a:rPr lang="en-US" altLang="zh-CN" sz="1200" dirty="0" err="1"/>
                <a:t>rate_versioning</a:t>
              </a:r>
              <a:endParaRPr lang="zh-CN" altLang="en-US" sz="1200" dirty="0"/>
            </a:p>
          </p:txBody>
        </p:sp>
      </p:grpSp>
      <p:grpSp>
        <p:nvGrpSpPr>
          <p:cNvPr id="21" name="组合 20">
            <a:extLst>
              <a:ext uri="{FF2B5EF4-FFF2-40B4-BE49-F238E27FC236}">
                <a16:creationId xmlns:a16="http://schemas.microsoft.com/office/drawing/2014/main" id="{260F9FD9-C9C9-E048-D2DA-2836260537E6}"/>
              </a:ext>
            </a:extLst>
          </p:cNvPr>
          <p:cNvGrpSpPr/>
          <p:nvPr/>
        </p:nvGrpSpPr>
        <p:grpSpPr>
          <a:xfrm>
            <a:off x="527729" y="3376076"/>
            <a:ext cx="10894423" cy="1071198"/>
            <a:chOff x="418011" y="1425527"/>
            <a:chExt cx="10894423" cy="1071198"/>
          </a:xfrm>
        </p:grpSpPr>
        <p:sp>
          <p:nvSpPr>
            <p:cNvPr id="22" name="矩形 21">
              <a:extLst>
                <a:ext uri="{FF2B5EF4-FFF2-40B4-BE49-F238E27FC236}">
                  <a16:creationId xmlns:a16="http://schemas.microsoft.com/office/drawing/2014/main" id="{EE68274F-3E8A-10B9-7F56-4DC12734FF9A}"/>
                </a:ext>
              </a:extLst>
            </p:cNvPr>
            <p:cNvSpPr/>
            <p:nvPr/>
          </p:nvSpPr>
          <p:spPr>
            <a:xfrm>
              <a:off x="418011" y="1497874"/>
              <a:ext cx="1089442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B4756E75-50C7-89CE-F4DA-66CF379591BB}"/>
                </a:ext>
              </a:extLst>
            </p:cNvPr>
            <p:cNvSpPr txBox="1"/>
            <p:nvPr/>
          </p:nvSpPr>
          <p:spPr>
            <a:xfrm>
              <a:off x="4828017" y="1425527"/>
              <a:ext cx="2908663" cy="369332"/>
            </a:xfrm>
            <a:prstGeom prst="rect">
              <a:avLst/>
            </a:prstGeom>
            <a:noFill/>
          </p:spPr>
          <p:txBody>
            <a:bodyPr wrap="square" rtlCol="0">
              <a:spAutoFit/>
            </a:bodyPr>
            <a:lstStyle/>
            <a:p>
              <a:r>
                <a:rPr lang="en-US" altLang="zh-CN" dirty="0"/>
                <a:t>Feature engineering</a:t>
              </a:r>
              <a:endParaRPr lang="zh-CN" altLang="en-US" dirty="0"/>
            </a:p>
          </p:txBody>
        </p:sp>
        <p:sp>
          <p:nvSpPr>
            <p:cNvPr id="24" name="矩形 23">
              <a:extLst>
                <a:ext uri="{FF2B5EF4-FFF2-40B4-BE49-F238E27FC236}">
                  <a16:creationId xmlns:a16="http://schemas.microsoft.com/office/drawing/2014/main" id="{8055F135-9CAF-E878-121A-4360C4F5AC13}"/>
                </a:ext>
              </a:extLst>
            </p:cNvPr>
            <p:cNvSpPr/>
            <p:nvPr/>
          </p:nvSpPr>
          <p:spPr>
            <a:xfrm>
              <a:off x="527729" y="1794859"/>
              <a:ext cx="1436914" cy="6183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t>mode </a:t>
              </a:r>
              <a:r>
                <a:rPr lang="en-US" altLang="zh-CN" sz="1200" dirty="0" err="1"/>
                <a:t>features_phase</a:t>
              </a:r>
              <a:r>
                <a:rPr lang="en-US" altLang="zh-CN" sz="1200" dirty="0"/>
                <a:t> noise</a:t>
              </a:r>
              <a:endParaRPr lang="zh-CN" altLang="en-US" sz="1200" dirty="0"/>
            </a:p>
          </p:txBody>
        </p:sp>
        <p:sp>
          <p:nvSpPr>
            <p:cNvPr id="25" name="矩形 24">
              <a:extLst>
                <a:ext uri="{FF2B5EF4-FFF2-40B4-BE49-F238E27FC236}">
                  <a16:creationId xmlns:a16="http://schemas.microsoft.com/office/drawing/2014/main" id="{7BD95F28-2C94-7AA0-6C57-2D8BB9545D6D}"/>
                </a:ext>
              </a:extLst>
            </p:cNvPr>
            <p:cNvSpPr/>
            <p:nvPr/>
          </p:nvSpPr>
          <p:spPr>
            <a:xfrm>
              <a:off x="2315606" y="1785155"/>
              <a:ext cx="1436914" cy="61830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1400" dirty="0"/>
                <a:t>Temperature/density/pressure/ gradient</a:t>
              </a:r>
              <a:endParaRPr lang="zh-CN" altLang="en-US" sz="1400" dirty="0"/>
            </a:p>
          </p:txBody>
        </p:sp>
        <p:sp>
          <p:nvSpPr>
            <p:cNvPr id="26" name="矩形 25">
              <a:extLst>
                <a:ext uri="{FF2B5EF4-FFF2-40B4-BE49-F238E27FC236}">
                  <a16:creationId xmlns:a16="http://schemas.microsoft.com/office/drawing/2014/main" id="{1FC39E61-4CDF-ECB1-B3CD-34E53275E42F}"/>
                </a:ext>
              </a:extLst>
            </p:cNvPr>
            <p:cNvSpPr/>
            <p:nvPr/>
          </p:nvSpPr>
          <p:spPr>
            <a:xfrm>
              <a:off x="4156596" y="1786151"/>
              <a:ext cx="1436914" cy="618308"/>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CN" sz="1200" dirty="0"/>
                <a:t>Density/temperature/magnetic perturbations </a:t>
              </a:r>
              <a:endParaRPr lang="zh-CN" altLang="en-US" sz="1200" dirty="0"/>
            </a:p>
          </p:txBody>
        </p:sp>
        <p:sp>
          <p:nvSpPr>
            <p:cNvPr id="27" name="矩形 26">
              <a:extLst>
                <a:ext uri="{FF2B5EF4-FFF2-40B4-BE49-F238E27FC236}">
                  <a16:creationId xmlns:a16="http://schemas.microsoft.com/office/drawing/2014/main" id="{AF603095-5DA4-2121-ED60-2269406C06DF}"/>
                </a:ext>
              </a:extLst>
            </p:cNvPr>
            <p:cNvSpPr/>
            <p:nvPr/>
          </p:nvSpPr>
          <p:spPr>
            <a:xfrm>
              <a:off x="6030684" y="1785155"/>
              <a:ext cx="1436914" cy="618308"/>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1400" dirty="0"/>
                <a:t>geometric profile</a:t>
              </a:r>
              <a:endParaRPr lang="zh-CN" altLang="en-US" sz="1400" dirty="0"/>
            </a:p>
          </p:txBody>
        </p:sp>
        <p:sp>
          <p:nvSpPr>
            <p:cNvPr id="28" name="矩形 27">
              <a:extLst>
                <a:ext uri="{FF2B5EF4-FFF2-40B4-BE49-F238E27FC236}">
                  <a16:creationId xmlns:a16="http://schemas.microsoft.com/office/drawing/2014/main" id="{68DF0B10-2AD6-8FF2-1FB4-B58636C5F9E2}"/>
                </a:ext>
              </a:extLst>
            </p:cNvPr>
            <p:cNvSpPr/>
            <p:nvPr/>
          </p:nvSpPr>
          <p:spPr>
            <a:xfrm>
              <a:off x="7828563" y="1785155"/>
              <a:ext cx="1436914" cy="618308"/>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altLang="zh-CN" sz="1100" dirty="0"/>
                <a:t>resonant surface position</a:t>
              </a:r>
              <a:endParaRPr lang="zh-CN" altLang="en-US" sz="1100" dirty="0"/>
            </a:p>
          </p:txBody>
        </p:sp>
        <p:sp>
          <p:nvSpPr>
            <p:cNvPr id="29" name="矩形 28">
              <a:extLst>
                <a:ext uri="{FF2B5EF4-FFF2-40B4-BE49-F238E27FC236}">
                  <a16:creationId xmlns:a16="http://schemas.microsoft.com/office/drawing/2014/main" id="{212EF482-B091-FB71-1EFA-B4ACC147F046}"/>
                </a:ext>
              </a:extLst>
            </p:cNvPr>
            <p:cNvSpPr/>
            <p:nvPr/>
          </p:nvSpPr>
          <p:spPr>
            <a:xfrm>
              <a:off x="9783637" y="1759131"/>
              <a:ext cx="1436914" cy="618308"/>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altLang="zh-CN" sz="1200" dirty="0"/>
                <a:t>power control parameters</a:t>
              </a:r>
              <a:endParaRPr lang="zh-CN" altLang="en-US" sz="1200" dirty="0"/>
            </a:p>
          </p:txBody>
        </p:sp>
      </p:grpSp>
      <p:grpSp>
        <p:nvGrpSpPr>
          <p:cNvPr id="30" name="组合 29">
            <a:extLst>
              <a:ext uri="{FF2B5EF4-FFF2-40B4-BE49-F238E27FC236}">
                <a16:creationId xmlns:a16="http://schemas.microsoft.com/office/drawing/2014/main" id="{41366EF7-D781-D451-DAB4-6665AA5885BB}"/>
              </a:ext>
            </a:extLst>
          </p:cNvPr>
          <p:cNvGrpSpPr/>
          <p:nvPr/>
        </p:nvGrpSpPr>
        <p:grpSpPr>
          <a:xfrm>
            <a:off x="552087" y="4703769"/>
            <a:ext cx="5377106" cy="1014616"/>
            <a:chOff x="418012" y="1482109"/>
            <a:chExt cx="5377106" cy="1014616"/>
          </a:xfrm>
        </p:grpSpPr>
        <p:sp>
          <p:nvSpPr>
            <p:cNvPr id="31" name="矩形 30">
              <a:extLst>
                <a:ext uri="{FF2B5EF4-FFF2-40B4-BE49-F238E27FC236}">
                  <a16:creationId xmlns:a16="http://schemas.microsoft.com/office/drawing/2014/main" id="{FE20EC1F-2059-DBFD-A5E8-DB2B42A19626}"/>
                </a:ext>
              </a:extLst>
            </p:cNvPr>
            <p:cNvSpPr/>
            <p:nvPr/>
          </p:nvSpPr>
          <p:spPr>
            <a:xfrm>
              <a:off x="418012" y="1497874"/>
              <a:ext cx="5377106"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a:extLst>
                <a:ext uri="{FF2B5EF4-FFF2-40B4-BE49-F238E27FC236}">
                  <a16:creationId xmlns:a16="http://schemas.microsoft.com/office/drawing/2014/main" id="{DBBCB64B-2AA5-D181-2734-9678EF65CE64}"/>
                </a:ext>
              </a:extLst>
            </p:cNvPr>
            <p:cNvSpPr txBox="1"/>
            <p:nvPr/>
          </p:nvSpPr>
          <p:spPr>
            <a:xfrm>
              <a:off x="2120961" y="1482109"/>
              <a:ext cx="2908663" cy="369332"/>
            </a:xfrm>
            <a:prstGeom prst="rect">
              <a:avLst/>
            </a:prstGeom>
            <a:noFill/>
          </p:spPr>
          <p:txBody>
            <a:bodyPr wrap="square" rtlCol="0">
              <a:spAutoFit/>
            </a:bodyPr>
            <a:lstStyle/>
            <a:p>
              <a:r>
                <a:rPr lang="en-US" altLang="zh-CN" dirty="0"/>
                <a:t>Fusion and labeling</a:t>
              </a:r>
              <a:endParaRPr lang="zh-CN" altLang="en-US" dirty="0"/>
            </a:p>
          </p:txBody>
        </p:sp>
        <p:sp>
          <p:nvSpPr>
            <p:cNvPr id="33" name="矩形 32">
              <a:extLst>
                <a:ext uri="{FF2B5EF4-FFF2-40B4-BE49-F238E27FC236}">
                  <a16:creationId xmlns:a16="http://schemas.microsoft.com/office/drawing/2014/main" id="{6294205A-A2FB-A56B-0A1A-0094987BBE95}"/>
                </a:ext>
              </a:extLst>
            </p:cNvPr>
            <p:cNvSpPr/>
            <p:nvPr/>
          </p:nvSpPr>
          <p:spPr>
            <a:xfrm>
              <a:off x="527729" y="1794859"/>
              <a:ext cx="1436914" cy="618308"/>
            </a:xfrm>
            <a:prstGeom prst="rect">
              <a:avLst/>
            </a:prstGeom>
            <a:solidFill>
              <a:srgbClr val="FF7C80"/>
            </a:solidFill>
          </p:spPr>
          <p:style>
            <a:lnRef idx="2">
              <a:schemeClr val="accent1">
                <a:shade val="15000"/>
              </a:schemeClr>
            </a:lnRef>
            <a:fillRef idx="1002">
              <a:schemeClr val="lt2"/>
            </a:fillRef>
            <a:effectRef idx="0">
              <a:schemeClr val="accent1"/>
            </a:effectRef>
            <a:fontRef idx="minor">
              <a:schemeClr val="lt1"/>
            </a:fontRef>
          </p:style>
          <p:txBody>
            <a:bodyPr rtlCol="0" anchor="ctr"/>
            <a:lstStyle/>
            <a:p>
              <a:pPr algn="ctr"/>
              <a:r>
                <a:rPr lang="en-US" altLang="zh-CN" sz="1200" dirty="0" err="1"/>
                <a:t>Early_mid</a:t>
              </a:r>
              <a:r>
                <a:rPr lang="en-US" altLang="zh-CN" sz="1200" dirty="0"/>
                <a:t>-level _late fusion_ hybrid physics priors</a:t>
              </a:r>
              <a:endParaRPr lang="zh-CN" altLang="en-US" sz="1200" dirty="0"/>
            </a:p>
          </p:txBody>
        </p:sp>
        <p:sp>
          <p:nvSpPr>
            <p:cNvPr id="34" name="矩形 33">
              <a:extLst>
                <a:ext uri="{FF2B5EF4-FFF2-40B4-BE49-F238E27FC236}">
                  <a16:creationId xmlns:a16="http://schemas.microsoft.com/office/drawing/2014/main" id="{FB44BA20-5A39-67E4-3DFA-950F118C3651}"/>
                </a:ext>
              </a:extLst>
            </p:cNvPr>
            <p:cNvSpPr/>
            <p:nvPr/>
          </p:nvSpPr>
          <p:spPr>
            <a:xfrm>
              <a:off x="2315606" y="1785155"/>
              <a:ext cx="1436914" cy="618308"/>
            </a:xfrm>
            <a:prstGeom prst="rect">
              <a:avLst/>
            </a:prstGeom>
            <a:solidFill>
              <a:srgbClr val="FFCC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a:solidFill>
                    <a:schemeClr val="tx1"/>
                  </a:solidFill>
                </a:rPr>
                <a:t>multimodal early/mid/late fusion strategies</a:t>
              </a:r>
            </a:p>
          </p:txBody>
        </p:sp>
        <p:sp>
          <p:nvSpPr>
            <p:cNvPr id="35" name="矩形 34">
              <a:extLst>
                <a:ext uri="{FF2B5EF4-FFF2-40B4-BE49-F238E27FC236}">
                  <a16:creationId xmlns:a16="http://schemas.microsoft.com/office/drawing/2014/main" id="{9F1C341F-80BD-E5D8-4C41-1DDA113685AC}"/>
                </a:ext>
              </a:extLst>
            </p:cNvPr>
            <p:cNvSpPr/>
            <p:nvPr/>
          </p:nvSpPr>
          <p:spPr>
            <a:xfrm>
              <a:off x="4156596" y="1786151"/>
              <a:ext cx="1436914" cy="618308"/>
            </a:xfrm>
            <a:prstGeom prst="rect">
              <a:avLst/>
            </a:prstGeom>
            <a:solidFill>
              <a:srgbClr val="336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stage </a:t>
              </a:r>
              <a:r>
                <a:rPr lang="en-US" altLang="zh-CN" sz="1200" dirty="0" err="1"/>
                <a:t>labels_regression</a:t>
              </a:r>
              <a:r>
                <a:rPr lang="en-US" altLang="zh-CN" sz="1200" dirty="0"/>
                <a:t> targets</a:t>
              </a:r>
              <a:endParaRPr lang="zh-CN" altLang="en-US" sz="1200" dirty="0"/>
            </a:p>
          </p:txBody>
        </p:sp>
      </p:grpSp>
      <p:grpSp>
        <p:nvGrpSpPr>
          <p:cNvPr id="39" name="组合 38">
            <a:extLst>
              <a:ext uri="{FF2B5EF4-FFF2-40B4-BE49-F238E27FC236}">
                <a16:creationId xmlns:a16="http://schemas.microsoft.com/office/drawing/2014/main" id="{8294377B-4249-1EF1-9F93-78C2F1424C07}"/>
              </a:ext>
            </a:extLst>
          </p:cNvPr>
          <p:cNvGrpSpPr/>
          <p:nvPr/>
        </p:nvGrpSpPr>
        <p:grpSpPr>
          <a:xfrm>
            <a:off x="821194" y="5745358"/>
            <a:ext cx="8951133" cy="1060288"/>
            <a:chOff x="418011" y="1436437"/>
            <a:chExt cx="8951133" cy="1060288"/>
          </a:xfrm>
        </p:grpSpPr>
        <p:sp>
          <p:nvSpPr>
            <p:cNvPr id="40" name="矩形 39">
              <a:extLst>
                <a:ext uri="{FF2B5EF4-FFF2-40B4-BE49-F238E27FC236}">
                  <a16:creationId xmlns:a16="http://schemas.microsoft.com/office/drawing/2014/main" id="{E5141C47-9A1D-F5F3-9762-9088F05FC5D9}"/>
                </a:ext>
              </a:extLst>
            </p:cNvPr>
            <p:cNvSpPr/>
            <p:nvPr/>
          </p:nvSpPr>
          <p:spPr>
            <a:xfrm>
              <a:off x="418011" y="1497874"/>
              <a:ext cx="8951133" cy="99885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a:extLst>
                <a:ext uri="{FF2B5EF4-FFF2-40B4-BE49-F238E27FC236}">
                  <a16:creationId xmlns:a16="http://schemas.microsoft.com/office/drawing/2014/main" id="{13CB0EEC-E594-4B49-1612-975DC200387A}"/>
                </a:ext>
              </a:extLst>
            </p:cNvPr>
            <p:cNvSpPr txBox="1"/>
            <p:nvPr/>
          </p:nvSpPr>
          <p:spPr>
            <a:xfrm>
              <a:off x="3557072" y="1436437"/>
              <a:ext cx="2908663" cy="369332"/>
            </a:xfrm>
            <a:prstGeom prst="rect">
              <a:avLst/>
            </a:prstGeom>
            <a:noFill/>
          </p:spPr>
          <p:txBody>
            <a:bodyPr wrap="square" rtlCol="0">
              <a:spAutoFit/>
            </a:bodyPr>
            <a:lstStyle/>
            <a:p>
              <a:r>
                <a:rPr lang="en-US" altLang="zh-CN" dirty="0"/>
                <a:t>Models and decisions</a:t>
              </a:r>
              <a:endParaRPr lang="zh-CN" altLang="en-US" dirty="0"/>
            </a:p>
          </p:txBody>
        </p:sp>
        <p:sp>
          <p:nvSpPr>
            <p:cNvPr id="42" name="矩形 41">
              <a:extLst>
                <a:ext uri="{FF2B5EF4-FFF2-40B4-BE49-F238E27FC236}">
                  <a16:creationId xmlns:a16="http://schemas.microsoft.com/office/drawing/2014/main" id="{27F13881-5229-7702-4268-33B39D908D08}"/>
                </a:ext>
              </a:extLst>
            </p:cNvPr>
            <p:cNvSpPr/>
            <p:nvPr/>
          </p:nvSpPr>
          <p:spPr>
            <a:xfrm>
              <a:off x="527729" y="1794859"/>
              <a:ext cx="1436914" cy="618308"/>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a:t>
              </a:r>
              <a:r>
                <a:rPr lang="en-US" altLang="zh-CN" sz="1200" dirty="0">
                  <a:solidFill>
                    <a:schemeClr val="tx1"/>
                  </a:solidFill>
                </a:rPr>
                <a:t>classification model rules</a:t>
              </a:r>
              <a:endParaRPr lang="zh-CN" altLang="en-US" sz="1200" dirty="0">
                <a:solidFill>
                  <a:schemeClr val="tx1"/>
                </a:solidFill>
              </a:endParaRPr>
            </a:p>
          </p:txBody>
        </p:sp>
        <p:sp>
          <p:nvSpPr>
            <p:cNvPr id="43" name="矩形 42">
              <a:extLst>
                <a:ext uri="{FF2B5EF4-FFF2-40B4-BE49-F238E27FC236}">
                  <a16:creationId xmlns:a16="http://schemas.microsoft.com/office/drawing/2014/main" id="{6CAFB3F9-3DA6-AD6C-E58C-A718B0D95B36}"/>
                </a:ext>
              </a:extLst>
            </p:cNvPr>
            <p:cNvSpPr/>
            <p:nvPr/>
          </p:nvSpPr>
          <p:spPr>
            <a:xfrm>
              <a:off x="2315606" y="1785155"/>
              <a:ext cx="1436914" cy="618308"/>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a:solidFill>
                    <a:schemeClr val="tx1"/>
                  </a:solidFill>
                </a:rPr>
                <a:t>sequence regression models</a:t>
              </a:r>
            </a:p>
          </p:txBody>
        </p:sp>
        <p:sp>
          <p:nvSpPr>
            <p:cNvPr id="44" name="矩形 43">
              <a:extLst>
                <a:ext uri="{FF2B5EF4-FFF2-40B4-BE49-F238E27FC236}">
                  <a16:creationId xmlns:a16="http://schemas.microsoft.com/office/drawing/2014/main" id="{787E1942-62A1-2F12-1B78-73D515841F6D}"/>
                </a:ext>
              </a:extLst>
            </p:cNvPr>
            <p:cNvSpPr/>
            <p:nvPr/>
          </p:nvSpPr>
          <p:spPr>
            <a:xfrm>
              <a:off x="4156596" y="1786151"/>
              <a:ext cx="1436914" cy="618308"/>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dirty="0"/>
                <a:t> </a:t>
              </a:r>
              <a:r>
                <a:rPr lang="en-US" altLang="zh-CN" sz="1200" dirty="0">
                  <a:solidFill>
                    <a:schemeClr val="tx1"/>
                  </a:solidFill>
                </a:rPr>
                <a:t>physics-constrained alignment model</a:t>
              </a:r>
              <a:endParaRPr lang="zh-CN" altLang="en-US" sz="1200" dirty="0">
                <a:solidFill>
                  <a:schemeClr val="tx1"/>
                </a:solidFill>
              </a:endParaRPr>
            </a:p>
          </p:txBody>
        </p:sp>
        <p:sp>
          <p:nvSpPr>
            <p:cNvPr id="45" name="矩形 44">
              <a:extLst>
                <a:ext uri="{FF2B5EF4-FFF2-40B4-BE49-F238E27FC236}">
                  <a16:creationId xmlns:a16="http://schemas.microsoft.com/office/drawing/2014/main" id="{19DBD696-4371-07C8-184F-0A648A654965}"/>
                </a:ext>
              </a:extLst>
            </p:cNvPr>
            <p:cNvSpPr/>
            <p:nvPr/>
          </p:nvSpPr>
          <p:spPr>
            <a:xfrm>
              <a:off x="6030684" y="1785155"/>
              <a:ext cx="1436914" cy="618308"/>
            </a:xfrm>
            <a:prstGeom prst="rect">
              <a:avLst/>
            </a:prstGeom>
            <a:solidFill>
              <a:srgbClr val="F3BE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 </a:t>
              </a:r>
              <a:r>
                <a:rPr lang="en-US" altLang="zh-CN" sz="1400" dirty="0">
                  <a:solidFill>
                    <a:schemeClr val="tx1"/>
                  </a:solidFill>
                </a:rPr>
                <a:t>control decisions</a:t>
              </a:r>
              <a:endParaRPr lang="zh-CN" altLang="en-US" sz="1400" dirty="0">
                <a:solidFill>
                  <a:schemeClr val="tx1"/>
                </a:solidFill>
              </a:endParaRPr>
            </a:p>
          </p:txBody>
        </p:sp>
        <p:sp>
          <p:nvSpPr>
            <p:cNvPr id="46" name="矩形 45">
              <a:extLst>
                <a:ext uri="{FF2B5EF4-FFF2-40B4-BE49-F238E27FC236}">
                  <a16:creationId xmlns:a16="http://schemas.microsoft.com/office/drawing/2014/main" id="{C1490CAC-9963-8671-76FF-D83CA05B9552}"/>
                </a:ext>
              </a:extLst>
            </p:cNvPr>
            <p:cNvSpPr/>
            <p:nvPr/>
          </p:nvSpPr>
          <p:spPr>
            <a:xfrm>
              <a:off x="7828563" y="1785155"/>
              <a:ext cx="1436914" cy="618308"/>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RF </a:t>
              </a:r>
              <a:r>
                <a:rPr lang="en-US" altLang="zh-CN" sz="1100" dirty="0" err="1"/>
                <a:t>start_PF</a:t>
              </a:r>
              <a:r>
                <a:rPr lang="en-US" altLang="zh-CN" sz="1100" dirty="0"/>
                <a:t> current </a:t>
              </a:r>
              <a:r>
                <a:rPr lang="en-US" altLang="zh-CN" sz="1100" dirty="0" err="1"/>
                <a:t>adjustment_power</a:t>
              </a:r>
              <a:r>
                <a:rPr lang="en-US" altLang="zh-CN" sz="1100" dirty="0"/>
                <a:t> adjustment</a:t>
              </a:r>
              <a:endParaRPr lang="zh-CN" altLang="en-US" sz="1100" dirty="0"/>
            </a:p>
          </p:txBody>
        </p:sp>
      </p:grpSp>
      <p:cxnSp>
        <p:nvCxnSpPr>
          <p:cNvPr id="51" name="直接箭头连接符 50">
            <a:extLst>
              <a:ext uri="{FF2B5EF4-FFF2-40B4-BE49-F238E27FC236}">
                <a16:creationId xmlns:a16="http://schemas.microsoft.com/office/drawing/2014/main" id="{65CB2373-E185-7A8A-23AA-1AEEE568A9D2}"/>
              </a:ext>
            </a:extLst>
          </p:cNvPr>
          <p:cNvCxnSpPr>
            <a:cxnSpLocks/>
          </p:cNvCxnSpPr>
          <p:nvPr/>
        </p:nvCxnSpPr>
        <p:spPr>
          <a:xfrm>
            <a:off x="5974940" y="1939712"/>
            <a:ext cx="0" cy="331764"/>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52" name="直接箭头连接符 51">
            <a:extLst>
              <a:ext uri="{FF2B5EF4-FFF2-40B4-BE49-F238E27FC236}">
                <a16:creationId xmlns:a16="http://schemas.microsoft.com/office/drawing/2014/main" id="{7E141416-81E2-C0FA-06F5-3302DD0AE043}"/>
              </a:ext>
            </a:extLst>
          </p:cNvPr>
          <p:cNvCxnSpPr>
            <a:cxnSpLocks/>
          </p:cNvCxnSpPr>
          <p:nvPr/>
        </p:nvCxnSpPr>
        <p:spPr>
          <a:xfrm>
            <a:off x="5974940" y="3144725"/>
            <a:ext cx="0" cy="336097"/>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53" name="直接箭头连接符 52">
            <a:extLst>
              <a:ext uri="{FF2B5EF4-FFF2-40B4-BE49-F238E27FC236}">
                <a16:creationId xmlns:a16="http://schemas.microsoft.com/office/drawing/2014/main" id="{2346CE96-9C5C-AB60-B016-768EC604CF5D}"/>
              </a:ext>
            </a:extLst>
          </p:cNvPr>
          <p:cNvCxnSpPr>
            <a:cxnSpLocks/>
          </p:cNvCxnSpPr>
          <p:nvPr/>
        </p:nvCxnSpPr>
        <p:spPr>
          <a:xfrm>
            <a:off x="3257038" y="4479673"/>
            <a:ext cx="0" cy="353702"/>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nvGrpSpPr>
          <p:cNvPr id="66" name="组合 65">
            <a:extLst>
              <a:ext uri="{FF2B5EF4-FFF2-40B4-BE49-F238E27FC236}">
                <a16:creationId xmlns:a16="http://schemas.microsoft.com/office/drawing/2014/main" id="{EAFAB848-309C-A3BA-5FCA-4359C9F98F05}"/>
              </a:ext>
            </a:extLst>
          </p:cNvPr>
          <p:cNvGrpSpPr/>
          <p:nvPr/>
        </p:nvGrpSpPr>
        <p:grpSpPr>
          <a:xfrm>
            <a:off x="8488006" y="4564720"/>
            <a:ext cx="3930566" cy="1131087"/>
            <a:chOff x="8545245" y="4715086"/>
            <a:chExt cx="3930566" cy="1131087"/>
          </a:xfrm>
        </p:grpSpPr>
        <p:grpSp>
          <p:nvGrpSpPr>
            <p:cNvPr id="49" name="组合 48">
              <a:extLst>
                <a:ext uri="{FF2B5EF4-FFF2-40B4-BE49-F238E27FC236}">
                  <a16:creationId xmlns:a16="http://schemas.microsoft.com/office/drawing/2014/main" id="{3D1613C3-70F9-7A47-D461-BEC1C521C8D6}"/>
                </a:ext>
              </a:extLst>
            </p:cNvPr>
            <p:cNvGrpSpPr/>
            <p:nvPr/>
          </p:nvGrpSpPr>
          <p:grpSpPr>
            <a:xfrm>
              <a:off x="8656738" y="5030143"/>
              <a:ext cx="3234793" cy="618308"/>
              <a:chOff x="11422152" y="5603094"/>
              <a:chExt cx="3234793" cy="618308"/>
            </a:xfrm>
          </p:grpSpPr>
          <p:sp>
            <p:nvSpPr>
              <p:cNvPr id="47" name="矩形 46">
                <a:extLst>
                  <a:ext uri="{FF2B5EF4-FFF2-40B4-BE49-F238E27FC236}">
                    <a16:creationId xmlns:a16="http://schemas.microsoft.com/office/drawing/2014/main" id="{7A103FA9-EF0C-E236-4580-280B74EC21C8}"/>
                  </a:ext>
                </a:extLst>
              </p:cNvPr>
              <p:cNvSpPr/>
              <p:nvPr/>
            </p:nvSpPr>
            <p:spPr>
              <a:xfrm>
                <a:off x="11422152" y="5603094"/>
                <a:ext cx="1436914" cy="618308"/>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 online </a:t>
                </a:r>
                <a:r>
                  <a:rPr lang="en-US" altLang="zh-CN" sz="1400" dirty="0" err="1"/>
                  <a:t>updating_parameters</a:t>
                </a:r>
                <a:r>
                  <a:rPr lang="en-US" altLang="zh-CN" sz="1400" dirty="0"/>
                  <a:t>_ thresholds</a:t>
                </a:r>
                <a:endParaRPr lang="zh-CN" altLang="en-US" sz="1400" dirty="0"/>
              </a:p>
            </p:txBody>
          </p:sp>
          <p:sp>
            <p:nvSpPr>
              <p:cNvPr id="48" name="矩形 47">
                <a:extLst>
                  <a:ext uri="{FF2B5EF4-FFF2-40B4-BE49-F238E27FC236}">
                    <a16:creationId xmlns:a16="http://schemas.microsoft.com/office/drawing/2014/main" id="{A8F2411B-5D82-1959-0A76-0D3935F1B154}"/>
                  </a:ext>
                </a:extLst>
              </p:cNvPr>
              <p:cNvSpPr/>
              <p:nvPr/>
            </p:nvSpPr>
            <p:spPr>
              <a:xfrm>
                <a:off x="13220031" y="5603094"/>
                <a:ext cx="1436914" cy="618308"/>
              </a:xfrm>
              <a:prstGeom prst="rect">
                <a:avLst/>
              </a:prstGeom>
              <a:solidFill>
                <a:srgbClr val="FF66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dirty="0"/>
                  <a:t> </a:t>
                </a:r>
                <a:r>
                  <a:rPr lang="en-US" altLang="zh-CN" sz="1100" dirty="0" err="1"/>
                  <a:t>adaptation_real</a:t>
                </a:r>
                <a:r>
                  <a:rPr lang="en-US" altLang="zh-CN" sz="1100" dirty="0"/>
                  <a:t>-time </a:t>
                </a:r>
                <a:r>
                  <a:rPr lang="en-US" altLang="zh-CN" sz="1100" dirty="0" err="1"/>
                  <a:t>monitoring_feedback</a:t>
                </a:r>
                <a:r>
                  <a:rPr lang="en-US" altLang="zh-CN" sz="1100" dirty="0"/>
                  <a:t> error</a:t>
                </a:r>
                <a:endParaRPr lang="zh-CN" altLang="en-US" sz="1100" dirty="0"/>
              </a:p>
            </p:txBody>
          </p:sp>
        </p:grpSp>
        <p:sp>
          <p:nvSpPr>
            <p:cNvPr id="64" name="矩形 63">
              <a:extLst>
                <a:ext uri="{FF2B5EF4-FFF2-40B4-BE49-F238E27FC236}">
                  <a16:creationId xmlns:a16="http://schemas.microsoft.com/office/drawing/2014/main" id="{77E6AB7B-43DA-BB1C-0FFB-0CEBDC2BEC1A}"/>
                </a:ext>
              </a:extLst>
            </p:cNvPr>
            <p:cNvSpPr/>
            <p:nvPr/>
          </p:nvSpPr>
          <p:spPr>
            <a:xfrm>
              <a:off x="8545245" y="4783983"/>
              <a:ext cx="3563166" cy="10621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a:extLst>
                <a:ext uri="{FF2B5EF4-FFF2-40B4-BE49-F238E27FC236}">
                  <a16:creationId xmlns:a16="http://schemas.microsoft.com/office/drawing/2014/main" id="{04832FC4-3463-393E-9B25-A1CEC1AAEEF6}"/>
                </a:ext>
              </a:extLst>
            </p:cNvPr>
            <p:cNvSpPr txBox="1"/>
            <p:nvPr/>
          </p:nvSpPr>
          <p:spPr>
            <a:xfrm>
              <a:off x="8681096" y="4715086"/>
              <a:ext cx="3794715" cy="923330"/>
            </a:xfrm>
            <a:prstGeom prst="rect">
              <a:avLst/>
            </a:prstGeom>
            <a:noFill/>
          </p:spPr>
          <p:txBody>
            <a:bodyPr wrap="square" rtlCol="0">
              <a:spAutoFit/>
            </a:bodyPr>
            <a:lstStyle/>
            <a:p>
              <a:r>
                <a:rPr lang="en-US" altLang="zh-CN" dirty="0"/>
                <a:t>final launcher (actuator) execution</a:t>
              </a:r>
            </a:p>
            <a:p>
              <a:br>
                <a:rPr lang="en-US" altLang="zh-CN" dirty="0"/>
              </a:br>
              <a:endParaRPr lang="zh-CN" altLang="en-US" dirty="0"/>
            </a:p>
          </p:txBody>
        </p:sp>
      </p:grpSp>
      <p:pic>
        <p:nvPicPr>
          <p:cNvPr id="84" name="图形 83" descr="箭头左旋">
            <a:extLst>
              <a:ext uri="{FF2B5EF4-FFF2-40B4-BE49-F238E27FC236}">
                <a16:creationId xmlns:a16="http://schemas.microsoft.com/office/drawing/2014/main" id="{DF5D036A-096E-BE8C-A9C8-46F755C2F6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535918">
            <a:off x="48946" y="5420963"/>
            <a:ext cx="914400" cy="914400"/>
          </a:xfrm>
          <a:prstGeom prst="rect">
            <a:avLst/>
          </a:prstGeom>
        </p:spPr>
      </p:pic>
      <p:pic>
        <p:nvPicPr>
          <p:cNvPr id="86" name="图形 85" descr="箭头逆时针弯曲">
            <a:extLst>
              <a:ext uri="{FF2B5EF4-FFF2-40B4-BE49-F238E27FC236}">
                <a16:creationId xmlns:a16="http://schemas.microsoft.com/office/drawing/2014/main" id="{0DF3E4FB-77D1-D26C-8000-0830F035EE2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730364">
            <a:off x="9569247" y="5615939"/>
            <a:ext cx="1146339" cy="1146339"/>
          </a:xfrm>
          <a:prstGeom prst="rect">
            <a:avLst/>
          </a:prstGeom>
        </p:spPr>
      </p:pic>
      <p:pic>
        <p:nvPicPr>
          <p:cNvPr id="88" name="图形 87" descr="直箭头">
            <a:extLst>
              <a:ext uri="{FF2B5EF4-FFF2-40B4-BE49-F238E27FC236}">
                <a16:creationId xmlns:a16="http://schemas.microsoft.com/office/drawing/2014/main" id="{AB7A6FB7-6320-C2BF-4187-028EA54353F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09839" y="4921158"/>
            <a:ext cx="2496064" cy="585300"/>
          </a:xfrm>
          <a:prstGeom prst="rect">
            <a:avLst/>
          </a:prstGeom>
        </p:spPr>
      </p:pic>
    </p:spTree>
    <p:extLst>
      <p:ext uri="{BB962C8B-B14F-4D97-AF65-F5344CB8AC3E}">
        <p14:creationId xmlns:p14="http://schemas.microsoft.com/office/powerpoint/2010/main" val="21530633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YPE" val="icon"/>
</p:tagLst>
</file>

<file path=ppt/tags/tag2.xml><?xml version="1.0" encoding="utf-8"?>
<p:tagLst xmlns:a="http://schemas.openxmlformats.org/drawingml/2006/main" xmlns:r="http://schemas.openxmlformats.org/officeDocument/2006/relationships" xmlns:p="http://schemas.openxmlformats.org/presentationml/2006/main">
  <p:tag name="TYPE" val="icon"/>
</p:tagLst>
</file>

<file path=ppt/tags/tag3.xml><?xml version="1.0" encoding="utf-8"?>
<p:tagLst xmlns:a="http://schemas.openxmlformats.org/drawingml/2006/main" xmlns:r="http://schemas.openxmlformats.org/officeDocument/2006/relationships" xmlns:p="http://schemas.openxmlformats.org/presentationml/2006/main">
  <p:tag name="TYPE" val="icon"/>
</p:tagLst>
</file>

<file path=ppt/theme/theme1.xml><?xml version="1.0" encoding="utf-8"?>
<a:theme xmlns:a="http://schemas.openxmlformats.org/drawingml/2006/main" name="科大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常用主题">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科大主题" id="{DE5236CA-15AC-42E8-9ED3-3F0CFBB8715A}" vid="{469CD096-2C37-4590-A6F1-A14DE3AB46D1}"/>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科大主题</Template>
  <TotalTime>1515</TotalTime>
  <Words>4541</Words>
  <Application>Microsoft Office PowerPoint</Application>
  <PresentationFormat>宽屏</PresentationFormat>
  <Paragraphs>336</Paragraphs>
  <Slides>16</Slides>
  <Notes>15</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16</vt:i4>
      </vt:variant>
    </vt:vector>
  </HeadingPairs>
  <TitlesOfParts>
    <vt:vector size="24" baseType="lpstr">
      <vt:lpstr>Liberation Sans</vt:lpstr>
      <vt:lpstr>Segoe WPC</vt:lpstr>
      <vt:lpstr>ui-sans-serif</vt:lpstr>
      <vt:lpstr>等线</vt:lpstr>
      <vt:lpstr>Arial</vt:lpstr>
      <vt:lpstr>Cambria Math</vt:lpstr>
      <vt:lpstr>Times New Roman</vt:lpstr>
      <vt:lpstr>科大主题</vt:lpstr>
      <vt:lpstr>Prediction of NTM seed magnetic island trigger threshold in EAST based on supervised learning</vt:lpstr>
      <vt:lpstr>Importance of magnetic island recognition for accurate NTM control</vt:lpstr>
      <vt:lpstr>Detection of Phase inversion surface induced by Magnetic island</vt:lpstr>
      <vt:lpstr>NTM mode numbers/ phase/frequency recognition</vt:lpstr>
      <vt:lpstr>Seed island detection from physical precursors (risk-weighted) evaluation</vt:lpstr>
      <vt:lpstr>Seed island detection discriminant modular AI fusion </vt:lpstr>
      <vt:lpstr>The seed triggers the time evolution associated with other parameters</vt:lpstr>
      <vt:lpstr>Dataset setting and screening </vt:lpstr>
      <vt:lpstr>Data-to-Actuator Diagnostic Fusion and Closed-Loop Control Framework</vt:lpstr>
      <vt:lpstr>Feature engineering Construction</vt:lpstr>
      <vt:lpstr>Signal Acquisition and Features</vt:lpstr>
      <vt:lpstr>Labels for Supervised Learning</vt:lpstr>
      <vt:lpstr>Fusion Strategies with Physics Priors </vt:lpstr>
      <vt:lpstr>Rule-Based Pseudo flow for Island Stage Classification</vt:lpstr>
      <vt:lpstr>Challenges for Prediction of NTM seed magnetic island trigger threshold </vt:lpstr>
      <vt:lpstr>Thanks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飞飞 龙</dc:creator>
  <cp:lastModifiedBy>飞飞 龙</cp:lastModifiedBy>
  <cp:revision>234</cp:revision>
  <dcterms:created xsi:type="dcterms:W3CDTF">2025-09-08T05:44:10Z</dcterms:created>
  <dcterms:modified xsi:type="dcterms:W3CDTF">2025-11-18T03:37:36Z</dcterms:modified>
</cp:coreProperties>
</file>