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83" r:id="rId2"/>
    <p:sldId id="320" r:id="rId3"/>
    <p:sldId id="328" r:id="rId4"/>
    <p:sldId id="294" r:id="rId5"/>
    <p:sldId id="353" r:id="rId6"/>
    <p:sldId id="329" r:id="rId7"/>
    <p:sldId id="330" r:id="rId8"/>
    <p:sldId id="331" r:id="rId9"/>
    <p:sldId id="354" r:id="rId10"/>
    <p:sldId id="293" r:id="rId11"/>
    <p:sldId id="349" r:id="rId12"/>
    <p:sldId id="348" r:id="rId13"/>
    <p:sldId id="350" r:id="rId14"/>
    <p:sldId id="360" r:id="rId15"/>
    <p:sldId id="361" r:id="rId16"/>
    <p:sldId id="362" r:id="rId17"/>
    <p:sldId id="355" r:id="rId18"/>
    <p:sldId id="347" r:id="rId19"/>
    <p:sldId id="332" r:id="rId20"/>
    <p:sldId id="333" r:id="rId21"/>
    <p:sldId id="295" r:id="rId22"/>
    <p:sldId id="334" r:id="rId23"/>
    <p:sldId id="341" r:id="rId24"/>
    <p:sldId id="306" r:id="rId25"/>
    <p:sldId id="308" r:id="rId26"/>
    <p:sldId id="352" r:id="rId27"/>
    <p:sldId id="336" r:id="rId28"/>
    <p:sldId id="339" r:id="rId29"/>
    <p:sldId id="338" r:id="rId30"/>
    <p:sldId id="315" r:id="rId31"/>
    <p:sldId id="363" r:id="rId32"/>
    <p:sldId id="342" r:id="rId33"/>
    <p:sldId id="327" r:id="rId34"/>
    <p:sldId id="364" r:id="rId35"/>
    <p:sldId id="344" r:id="rId36"/>
    <p:sldId id="357" r:id="rId37"/>
    <p:sldId id="346" r:id="rId38"/>
    <p:sldId id="290" r:id="rId39"/>
    <p:sldId id="321" r:id="rId4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0B0B0F-0337-BCA7-0C39-ECC57B1772BD}" name="Pinches Simon" initials="SP" userId="S::Simon.Pinches@iter.org::5987219a-fc29-40b9-8d67-0834697130fd" providerId="AD"/>
  <p188:author id="{B913D09A-28F6-DC94-54FD-8807AD03B911}" name="Hoenen Olivier" initials="HO" userId="S::olivier.hoenen@iter.org::75e42c8f-3a75-4e3d-890e-990082762a57" providerId="AD"/>
  <p188:author id="{D896A5EB-38F8-4F89-74EE-5693849BDCA0}" name="Hoenen Olivier" initials="OH" userId="S::Olivier.Hoenen@iter.org::75e42c8f-3a75-4e3d-890e-990082762a57" providerId="AD"/>
  <p188:author id="{E8E03EFD-31F7-3456-94B9-0A60A471F752}" name="Abreu Paulo" initials="PA" userId="S::Paulo.Abreu@iter.org::4e051a3f-11e2-408b-8e11-0d848797aca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blentz Laban" initials="CL" lastIdx="1" clrIdx="0">
    <p:extLst>
      <p:ext uri="{19B8F6BF-5375-455C-9EA6-DF929625EA0E}">
        <p15:presenceInfo xmlns:p15="http://schemas.microsoft.com/office/powerpoint/2012/main" userId="S-1-5-21-2854862015-1470449784-792596272-4152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4C2"/>
    <a:srgbClr val="125C7F"/>
    <a:srgbClr val="FFFFFF"/>
    <a:srgbClr val="EB5D40"/>
    <a:srgbClr val="003C58"/>
    <a:srgbClr val="FDC830"/>
    <a:srgbClr val="7F7F7F"/>
    <a:srgbClr val="003D58"/>
    <a:srgbClr val="17375E"/>
    <a:srgbClr val="001D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527"/>
    <p:restoredTop sz="96073"/>
  </p:normalViewPr>
  <p:slideViewPr>
    <p:cSldViewPr snapToGrid="0">
      <p:cViewPr varScale="1">
        <p:scale>
          <a:sx n="79" d="100"/>
          <a:sy n="79" d="100"/>
        </p:scale>
        <p:origin x="66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47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D996A-CF11-854E-ACEF-5602CEBA4EA3}" type="datetimeFigureOut">
              <a:rPr lang="fr-FR"/>
              <a:t>18/11/2025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CA41C8-293B-EF4D-B6A0-B59951CEC87B}" type="slidenum">
              <a:r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966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Rich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143E7-9EC8-11F4-EE6D-2A04807E9021}"/>
              </a:ext>
            </a:extLst>
          </p:cNvPr>
          <p:cNvSpPr txBox="1"/>
          <p:nvPr userDrawn="1"/>
        </p:nvSpPr>
        <p:spPr>
          <a:xfrm>
            <a:off x="10263141" y="6271108"/>
            <a:ext cx="4576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7C4C52B0-8C01-7849-9FBD-81D69A89DA73}" type="slidenum">
              <a:rPr lang="fr-FR" sz="1000">
                <a:solidFill>
                  <a:schemeClr val="bg1">
                    <a:lumMod val="65000"/>
                  </a:schemeClr>
                </a:solidFill>
                <a:latin typeface="+mn-lt"/>
                <a:ea typeface="Open Sans" pitchFamily="2" charset="0"/>
                <a:cs typeface="Open Sans" pitchFamily="2" charset="0"/>
              </a:rPr>
              <a:t>‹#›</a:t>
            </a:fld>
            <a:endParaRPr lang="fr-FR" sz="1000">
              <a:solidFill>
                <a:schemeClr val="bg1">
                  <a:lumMod val="65000"/>
                </a:schemeClr>
              </a:solidFill>
              <a:latin typeface="+mn-lt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FBC44AE-DB0E-BBD8-F18F-F54E40BAEA68}"/>
              </a:ext>
            </a:extLst>
          </p:cNvPr>
          <p:cNvCxnSpPr>
            <a:cxnSpLocks/>
          </p:cNvCxnSpPr>
          <p:nvPr userDrawn="1"/>
        </p:nvCxnSpPr>
        <p:spPr>
          <a:xfrm>
            <a:off x="10291015" y="6248982"/>
            <a:ext cx="0" cy="270391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6">
            <a:extLst>
              <a:ext uri="{FF2B5EF4-FFF2-40B4-BE49-F238E27FC236}">
                <a16:creationId xmlns:a16="http://schemas.microsoft.com/office/drawing/2014/main" id="{1EE29EDE-FCC0-39DE-2FD1-6D37651A67D3}"/>
              </a:ext>
            </a:extLst>
          </p:cNvPr>
          <p:cNvSpPr txBox="1"/>
          <p:nvPr userDrawn="1"/>
        </p:nvSpPr>
        <p:spPr>
          <a:xfrm>
            <a:off x="7348273" y="6105736"/>
            <a:ext cx="289931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In-pulse analysis and visualization at ITER</a:t>
            </a:r>
          </a:p>
          <a:p>
            <a:pPr algn="r"/>
            <a:r>
              <a:rPr lang="en-US" sz="9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Paulo Abreu, 2</a:t>
            </a:r>
            <a:r>
              <a:rPr lang="en-US" sz="900" baseline="300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nd</a:t>
            </a:r>
            <a:r>
              <a:rPr lang="en-US" sz="9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VOLDA Workshop</a:t>
            </a:r>
          </a:p>
          <a:p>
            <a:pPr algn="r"/>
            <a:r>
              <a:rPr lang="en-US" sz="9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19</a:t>
            </a:r>
            <a:r>
              <a:rPr lang="en-US" sz="900" baseline="300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th</a:t>
            </a:r>
            <a:r>
              <a:rPr lang="en-US" sz="9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November 2025, CIEMAT, Madrid, Spain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26BC208-B99B-C6A1-9437-7AC7BD6B8F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11" y="5955968"/>
            <a:ext cx="11808178" cy="258304"/>
          </a:xfrm>
          <a:prstGeom prst="rect">
            <a:avLst/>
          </a:prstGeom>
        </p:spPr>
      </p:pic>
      <p:pic>
        <p:nvPicPr>
          <p:cNvPr id="13" name="Graphique 12">
            <a:extLst>
              <a:ext uri="{FF2B5EF4-FFF2-40B4-BE49-F238E27FC236}">
                <a16:creationId xmlns:a16="http://schemas.microsoft.com/office/drawing/2014/main" id="{B293B4AA-4BAA-70CD-79BB-3EE093EB60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02679" y="6104226"/>
            <a:ext cx="866227" cy="432000"/>
          </a:xfrm>
          <a:prstGeom prst="rect">
            <a:avLst/>
          </a:prstGeom>
        </p:spPr>
      </p:pic>
      <p:sp>
        <p:nvSpPr>
          <p:cNvPr id="14" name="Espace réservé pour une image  3">
            <a:extLst>
              <a:ext uri="{FF2B5EF4-FFF2-40B4-BE49-F238E27FC236}">
                <a16:creationId xmlns:a16="http://schemas.microsoft.com/office/drawing/2014/main" id="{68D1566A-1AED-031F-B9D4-ABC61F9E32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04902" y="1230515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pour une image  3">
            <a:extLst>
              <a:ext uri="{FF2B5EF4-FFF2-40B4-BE49-F238E27FC236}">
                <a16:creationId xmlns:a16="http://schemas.microsoft.com/office/drawing/2014/main" id="{F36F08B9-9289-486A-086A-82BE8E9826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29208" y="1230515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pour une image  3">
            <a:extLst>
              <a:ext uri="{FF2B5EF4-FFF2-40B4-BE49-F238E27FC236}">
                <a16:creationId xmlns:a16="http://schemas.microsoft.com/office/drawing/2014/main" id="{01F4F76B-136B-6EC8-3982-6D9D215F4D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03205" y="2794899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Espace réservé pour une image  3">
            <a:extLst>
              <a:ext uri="{FF2B5EF4-FFF2-40B4-BE49-F238E27FC236}">
                <a16:creationId xmlns:a16="http://schemas.microsoft.com/office/drawing/2014/main" id="{6E8341BD-19A4-573D-B628-C94418B67F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27511" y="2794899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" name="Espace réservé du texte 21">
            <a:extLst>
              <a:ext uri="{FF2B5EF4-FFF2-40B4-BE49-F238E27FC236}">
                <a16:creationId xmlns:a16="http://schemas.microsoft.com/office/drawing/2014/main" id="{9C913F84-12A9-C3C2-69D5-EEFF09F927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073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Ful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BF307E7C-4B7E-A13A-0E0F-E18E752A1A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827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60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Rich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C06C4116-E05B-CFE8-996B-0AC7B5EF61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26BC208-B99B-C6A1-9437-7AC7BD6B8F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11" y="5955968"/>
            <a:ext cx="11808178" cy="258304"/>
          </a:xfrm>
          <a:prstGeom prst="rect">
            <a:avLst/>
          </a:prstGeom>
        </p:spPr>
      </p:pic>
      <p:sp>
        <p:nvSpPr>
          <p:cNvPr id="14" name="Espace réservé pour une image  3">
            <a:extLst>
              <a:ext uri="{FF2B5EF4-FFF2-40B4-BE49-F238E27FC236}">
                <a16:creationId xmlns:a16="http://schemas.microsoft.com/office/drawing/2014/main" id="{68D1566A-1AED-031F-B9D4-ABC61F9E32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04902" y="1230515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5" name="Espace réservé pour une image  3">
            <a:extLst>
              <a:ext uri="{FF2B5EF4-FFF2-40B4-BE49-F238E27FC236}">
                <a16:creationId xmlns:a16="http://schemas.microsoft.com/office/drawing/2014/main" id="{F36F08B9-9289-486A-086A-82BE8E9826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29208" y="1230515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6" name="Espace réservé pour une image  3">
            <a:extLst>
              <a:ext uri="{FF2B5EF4-FFF2-40B4-BE49-F238E27FC236}">
                <a16:creationId xmlns:a16="http://schemas.microsoft.com/office/drawing/2014/main" id="{01F4F76B-136B-6EC8-3982-6D9D215F4D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03205" y="2794899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7" name="Espace réservé pour une image  3">
            <a:extLst>
              <a:ext uri="{FF2B5EF4-FFF2-40B4-BE49-F238E27FC236}">
                <a16:creationId xmlns:a16="http://schemas.microsoft.com/office/drawing/2014/main" id="{6E8341BD-19A4-573D-B628-C94418B67F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27511" y="2794899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3" name="ZoneTexte 8">
            <a:extLst>
              <a:ext uri="{FF2B5EF4-FFF2-40B4-BE49-F238E27FC236}">
                <a16:creationId xmlns:a16="http://schemas.microsoft.com/office/drawing/2014/main" id="{8B2C9F98-3C59-CE30-322C-83D4FE043211}"/>
              </a:ext>
            </a:extLst>
          </p:cNvPr>
          <p:cNvSpPr txBox="1"/>
          <p:nvPr userDrawn="1"/>
        </p:nvSpPr>
        <p:spPr>
          <a:xfrm>
            <a:off x="10263141" y="6271108"/>
            <a:ext cx="4576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7C4C52B0-8C01-7849-9FBD-81D69A89DA73}" type="slidenum">
              <a:rPr lang="fr-FR" sz="1000">
                <a:solidFill>
                  <a:schemeClr val="bg1">
                    <a:lumMod val="65000"/>
                  </a:schemeClr>
                </a:solidFill>
                <a:latin typeface="+mn-lt"/>
                <a:ea typeface="Open Sans" pitchFamily="2" charset="0"/>
                <a:cs typeface="Open Sans" pitchFamily="2" charset="0"/>
              </a:rPr>
              <a:t>‹#›</a:t>
            </a:fld>
            <a:endParaRPr lang="fr-FR" sz="1000">
              <a:solidFill>
                <a:schemeClr val="bg1">
                  <a:lumMod val="65000"/>
                </a:schemeClr>
              </a:solidFill>
              <a:latin typeface="+mn-lt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4" name="Connecteur droit 9">
            <a:extLst>
              <a:ext uri="{FF2B5EF4-FFF2-40B4-BE49-F238E27FC236}">
                <a16:creationId xmlns:a16="http://schemas.microsoft.com/office/drawing/2014/main" id="{827EF32E-A091-C626-B1E0-996A83F49470}"/>
              </a:ext>
            </a:extLst>
          </p:cNvPr>
          <p:cNvCxnSpPr>
            <a:cxnSpLocks/>
          </p:cNvCxnSpPr>
          <p:nvPr userDrawn="1"/>
        </p:nvCxnSpPr>
        <p:spPr>
          <a:xfrm>
            <a:off x="10291015" y="6248982"/>
            <a:ext cx="0" cy="270391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phique 12">
            <a:extLst>
              <a:ext uri="{FF2B5EF4-FFF2-40B4-BE49-F238E27FC236}">
                <a16:creationId xmlns:a16="http://schemas.microsoft.com/office/drawing/2014/main" id="{B39127FA-2163-CA47-EC1A-3219F6AB0E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02679" y="6104226"/>
            <a:ext cx="866227" cy="432000"/>
          </a:xfrm>
          <a:prstGeom prst="rect">
            <a:avLst/>
          </a:prstGeom>
        </p:spPr>
      </p:pic>
      <p:sp>
        <p:nvSpPr>
          <p:cNvPr id="5" name="ZoneTexte 16">
            <a:extLst>
              <a:ext uri="{FF2B5EF4-FFF2-40B4-BE49-F238E27FC236}">
                <a16:creationId xmlns:a16="http://schemas.microsoft.com/office/drawing/2014/main" id="{671A7A6A-EA6E-5D36-50CC-AE05F694B541}"/>
              </a:ext>
            </a:extLst>
          </p:cNvPr>
          <p:cNvSpPr txBox="1"/>
          <p:nvPr userDrawn="1"/>
        </p:nvSpPr>
        <p:spPr>
          <a:xfrm>
            <a:off x="7348273" y="6105736"/>
            <a:ext cx="289931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In-pulse analysis and visualization at ITER</a:t>
            </a:r>
          </a:p>
          <a:p>
            <a:pPr algn="r"/>
            <a:r>
              <a:rPr lang="en-US" sz="9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Paulo Abreu, 2</a:t>
            </a:r>
            <a:r>
              <a:rPr lang="en-US" sz="900" baseline="300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nd</a:t>
            </a:r>
            <a:r>
              <a:rPr lang="en-US" sz="9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VOLDA Workshop</a:t>
            </a:r>
          </a:p>
          <a:p>
            <a:pPr algn="r"/>
            <a:r>
              <a:rPr lang="en-US" sz="9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19</a:t>
            </a:r>
            <a:r>
              <a:rPr lang="en-US" sz="900" baseline="300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th</a:t>
            </a:r>
            <a:r>
              <a:rPr lang="en-US" sz="9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November 2025, CIEMAT, Madrid, Spain</a:t>
            </a:r>
          </a:p>
        </p:txBody>
      </p:sp>
    </p:spTree>
    <p:extLst>
      <p:ext uri="{BB962C8B-B14F-4D97-AF65-F5344CB8AC3E}">
        <p14:creationId xmlns:p14="http://schemas.microsoft.com/office/powerpoint/2010/main" val="3260112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Rich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143E7-9EC8-11F4-EE6D-2A04807E9021}"/>
              </a:ext>
            </a:extLst>
          </p:cNvPr>
          <p:cNvSpPr txBox="1"/>
          <p:nvPr userDrawn="1"/>
        </p:nvSpPr>
        <p:spPr>
          <a:xfrm>
            <a:off x="10263141" y="6271108"/>
            <a:ext cx="4576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7C4C52B0-8C01-7849-9FBD-81D69A89DA73}" type="slidenum">
              <a:rPr lang="fr-FR" sz="1000">
                <a:solidFill>
                  <a:schemeClr val="bg1">
                    <a:lumMod val="65000"/>
                  </a:schemeClr>
                </a:solidFill>
                <a:latin typeface="+mn-lt"/>
                <a:ea typeface="Open Sans" pitchFamily="2" charset="0"/>
                <a:cs typeface="Open Sans" pitchFamily="2" charset="0"/>
              </a:rPr>
              <a:t>‹#›</a:t>
            </a:fld>
            <a:endParaRPr lang="fr-FR" sz="1000">
              <a:solidFill>
                <a:schemeClr val="bg1">
                  <a:lumMod val="65000"/>
                </a:schemeClr>
              </a:solidFill>
              <a:latin typeface="+mn-lt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FBC44AE-DB0E-BBD8-F18F-F54E40BAEA68}"/>
              </a:ext>
            </a:extLst>
          </p:cNvPr>
          <p:cNvCxnSpPr>
            <a:cxnSpLocks/>
          </p:cNvCxnSpPr>
          <p:nvPr userDrawn="1"/>
        </p:nvCxnSpPr>
        <p:spPr>
          <a:xfrm>
            <a:off x="10291015" y="6248982"/>
            <a:ext cx="0" cy="270391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C26BC208-B99B-C6A1-9437-7AC7BD6B8F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1911" y="5955968"/>
            <a:ext cx="11808178" cy="258304"/>
          </a:xfrm>
          <a:prstGeom prst="rect">
            <a:avLst/>
          </a:prstGeom>
        </p:spPr>
      </p:pic>
      <p:pic>
        <p:nvPicPr>
          <p:cNvPr id="13" name="Graphique 12">
            <a:extLst>
              <a:ext uri="{FF2B5EF4-FFF2-40B4-BE49-F238E27FC236}">
                <a16:creationId xmlns:a16="http://schemas.microsoft.com/office/drawing/2014/main" id="{B293B4AA-4BAA-70CD-79BB-3EE093EB60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02679" y="6104226"/>
            <a:ext cx="866227" cy="432000"/>
          </a:xfrm>
          <a:prstGeom prst="rect">
            <a:avLst/>
          </a:prstGeom>
        </p:spPr>
      </p:pic>
      <p:sp>
        <p:nvSpPr>
          <p:cNvPr id="14" name="Espace réservé pour une image  3">
            <a:extLst>
              <a:ext uri="{FF2B5EF4-FFF2-40B4-BE49-F238E27FC236}">
                <a16:creationId xmlns:a16="http://schemas.microsoft.com/office/drawing/2014/main" id="{68D1566A-1AED-031F-B9D4-ABC61F9E32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04902" y="1230515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pour une image  3">
            <a:extLst>
              <a:ext uri="{FF2B5EF4-FFF2-40B4-BE49-F238E27FC236}">
                <a16:creationId xmlns:a16="http://schemas.microsoft.com/office/drawing/2014/main" id="{F36F08B9-9289-486A-086A-82BE8E9826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29208" y="1230515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pour une image  3">
            <a:extLst>
              <a:ext uri="{FF2B5EF4-FFF2-40B4-BE49-F238E27FC236}">
                <a16:creationId xmlns:a16="http://schemas.microsoft.com/office/drawing/2014/main" id="{01F4F76B-136B-6EC8-3982-6D9D215F4D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03205" y="2794899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7" name="Espace réservé pour une image  3">
            <a:extLst>
              <a:ext uri="{FF2B5EF4-FFF2-40B4-BE49-F238E27FC236}">
                <a16:creationId xmlns:a16="http://schemas.microsoft.com/office/drawing/2014/main" id="{6E8341BD-19A4-573D-B628-C94418B67F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27511" y="2794899"/>
            <a:ext cx="2609865" cy="1468049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 sz="1600">
                <a:noFill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2" name="ZoneTexte 16">
            <a:extLst>
              <a:ext uri="{FF2B5EF4-FFF2-40B4-BE49-F238E27FC236}">
                <a16:creationId xmlns:a16="http://schemas.microsoft.com/office/drawing/2014/main" id="{946C84AF-5708-DAB9-13E8-76AFABDEE7D6}"/>
              </a:ext>
            </a:extLst>
          </p:cNvPr>
          <p:cNvSpPr txBox="1"/>
          <p:nvPr userDrawn="1"/>
        </p:nvSpPr>
        <p:spPr>
          <a:xfrm>
            <a:off x="7348273" y="6105736"/>
            <a:ext cx="289931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In-pulse analysis and visualization at ITER</a:t>
            </a:r>
          </a:p>
          <a:p>
            <a:pPr algn="r"/>
            <a:r>
              <a:rPr lang="en-US" sz="9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Paulo Abreu, 2</a:t>
            </a:r>
            <a:r>
              <a:rPr lang="en-US" sz="900" baseline="300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nd</a:t>
            </a:r>
            <a:r>
              <a:rPr lang="en-US" sz="9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VOLDA Workshop</a:t>
            </a:r>
          </a:p>
          <a:p>
            <a:pPr algn="r"/>
            <a:r>
              <a:rPr lang="en-US" sz="9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19</a:t>
            </a:r>
            <a:r>
              <a:rPr lang="en-US" sz="900" baseline="300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th</a:t>
            </a:r>
            <a:r>
              <a:rPr lang="en-US" sz="900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November 2025, CIEMAT, Madrid, Spain</a:t>
            </a:r>
          </a:p>
        </p:txBody>
      </p:sp>
    </p:spTree>
    <p:extLst>
      <p:ext uri="{BB962C8B-B14F-4D97-AF65-F5344CB8AC3E}">
        <p14:creationId xmlns:p14="http://schemas.microsoft.com/office/powerpoint/2010/main" val="702706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81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53" r:id="rId4"/>
    <p:sldLayoutId id="2147483654" r:id="rId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.iter.org/projects/IMEX/repos/dan2imas/browse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.iter.org/projects/WF/repos/orchestrators/browse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iterorganization/IMAS-ParaView" TargetMode="External"/><Relationship Id="rId2" Type="http://schemas.openxmlformats.org/officeDocument/2006/relationships/hyperlink" Target="https://imas-paraview.readthedocs.io/en/latest/training.html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emf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2">
            <a:extLst>
              <a:ext uri="{FF2B5EF4-FFF2-40B4-BE49-F238E27FC236}">
                <a16:creationId xmlns:a16="http://schemas.microsoft.com/office/drawing/2014/main" id="{5DA64322-1F30-10CE-0262-B7AEF92DCFFE}"/>
              </a:ext>
            </a:extLst>
          </p:cNvPr>
          <p:cNvSpPr/>
          <p:nvPr/>
        </p:nvSpPr>
        <p:spPr>
          <a:xfrm>
            <a:off x="0" y="4115666"/>
            <a:ext cx="12191999" cy="2706456"/>
          </a:xfrm>
          <a:custGeom>
            <a:avLst/>
            <a:gdLst>
              <a:gd name="connsiteX0" fmla="*/ 0 w 12192001"/>
              <a:gd name="connsiteY0" fmla="*/ 0 h 2272897"/>
              <a:gd name="connsiteX1" fmla="*/ 12192001 w 12192001"/>
              <a:gd name="connsiteY1" fmla="*/ 0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0 h 2272897"/>
              <a:gd name="connsiteX1" fmla="*/ 12192001 w 12192001"/>
              <a:gd name="connsiteY1" fmla="*/ 553155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0 h 2272897"/>
              <a:gd name="connsiteX1" fmla="*/ 12192001 w 12192001"/>
              <a:gd name="connsiteY1" fmla="*/ 553155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1720 h 2274617"/>
              <a:gd name="connsiteX1" fmla="*/ 12192001 w 12192001"/>
              <a:gd name="connsiteY1" fmla="*/ 554875 h 2274617"/>
              <a:gd name="connsiteX2" fmla="*/ 12192001 w 12192001"/>
              <a:gd name="connsiteY2" fmla="*/ 2274617 h 2274617"/>
              <a:gd name="connsiteX3" fmla="*/ 0 w 12192001"/>
              <a:gd name="connsiteY3" fmla="*/ 2274617 h 2274617"/>
              <a:gd name="connsiteX4" fmla="*/ 0 w 12192001"/>
              <a:gd name="connsiteY4" fmla="*/ 1720 h 2274617"/>
              <a:gd name="connsiteX0" fmla="*/ 0 w 12192001"/>
              <a:gd name="connsiteY0" fmla="*/ 12991 h 2285888"/>
              <a:gd name="connsiteX1" fmla="*/ 12180278 w 12192001"/>
              <a:gd name="connsiteY1" fmla="*/ 465499 h 2285888"/>
              <a:gd name="connsiteX2" fmla="*/ 12192001 w 12192001"/>
              <a:gd name="connsiteY2" fmla="*/ 2285888 h 2285888"/>
              <a:gd name="connsiteX3" fmla="*/ 0 w 12192001"/>
              <a:gd name="connsiteY3" fmla="*/ 2285888 h 2285888"/>
              <a:gd name="connsiteX4" fmla="*/ 0 w 12192001"/>
              <a:gd name="connsiteY4" fmla="*/ 12991 h 2285888"/>
              <a:gd name="connsiteX0" fmla="*/ 0 w 12192001"/>
              <a:gd name="connsiteY0" fmla="*/ 14880 h 2287777"/>
              <a:gd name="connsiteX1" fmla="*/ 12180278 w 12192001"/>
              <a:gd name="connsiteY1" fmla="*/ 467388 h 2287777"/>
              <a:gd name="connsiteX2" fmla="*/ 12192001 w 12192001"/>
              <a:gd name="connsiteY2" fmla="*/ 2287777 h 2287777"/>
              <a:gd name="connsiteX3" fmla="*/ 0 w 12192001"/>
              <a:gd name="connsiteY3" fmla="*/ 2287777 h 2287777"/>
              <a:gd name="connsiteX4" fmla="*/ 0 w 12192001"/>
              <a:gd name="connsiteY4" fmla="*/ 14880 h 2287777"/>
              <a:gd name="connsiteX0" fmla="*/ 0 w 12192001"/>
              <a:gd name="connsiteY0" fmla="*/ 10434 h 2283331"/>
              <a:gd name="connsiteX1" fmla="*/ 12180278 w 12192001"/>
              <a:gd name="connsiteY1" fmla="*/ 462942 h 2283331"/>
              <a:gd name="connsiteX2" fmla="*/ 12192001 w 12192001"/>
              <a:gd name="connsiteY2" fmla="*/ 2283331 h 2283331"/>
              <a:gd name="connsiteX3" fmla="*/ 0 w 12192001"/>
              <a:gd name="connsiteY3" fmla="*/ 2283331 h 2283331"/>
              <a:gd name="connsiteX4" fmla="*/ 0 w 12192001"/>
              <a:gd name="connsiteY4" fmla="*/ 10434 h 2283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1" h="2283331">
                <a:moveTo>
                  <a:pt x="0" y="10434"/>
                </a:moveTo>
                <a:cubicBezTo>
                  <a:pt x="26487" y="12974"/>
                  <a:pt x="5218072" y="-115331"/>
                  <a:pt x="12180278" y="462942"/>
                </a:cubicBezTo>
                <a:cubicBezTo>
                  <a:pt x="12184186" y="1069738"/>
                  <a:pt x="12188093" y="1676535"/>
                  <a:pt x="12192001" y="2283331"/>
                </a:cubicBezTo>
                <a:lnTo>
                  <a:pt x="0" y="2283331"/>
                </a:lnTo>
                <a:lnTo>
                  <a:pt x="0" y="10434"/>
                </a:lnTo>
                <a:close/>
              </a:path>
            </a:pathLst>
          </a:custGeom>
          <a:solidFill>
            <a:schemeClr val="bg1"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F4EF857-EA7A-474F-C32F-BC729B027792}"/>
              </a:ext>
            </a:extLst>
          </p:cNvPr>
          <p:cNvSpPr txBox="1"/>
          <p:nvPr/>
        </p:nvSpPr>
        <p:spPr>
          <a:xfrm>
            <a:off x="166487" y="5468894"/>
            <a:ext cx="86816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P Abreu 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(ITER Organization)</a:t>
            </a:r>
            <a:b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S. Rajesh (IO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intership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Kalasalingam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Academy of Research and Education, India)</a:t>
            </a:r>
            <a:b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</a:b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S.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Blockhuizen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M.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Sebregts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, D. van </a:t>
            </a:r>
            <a:r>
              <a:rPr lang="en-US" dirty="0" err="1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Vugt</a:t>
            </a:r>
            <a:r>
              <a:rPr lang="en-US" dirty="0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(Ignition Computing, Netherlands)</a:t>
            </a:r>
            <a:endParaRPr lang="en-US" i="1" dirty="0">
              <a:solidFill>
                <a:schemeClr val="tx2"/>
              </a:solidFill>
              <a:latin typeface="Arial" panose="020B0604020202020204" pitchFamily="34" charset="0"/>
              <a:ea typeface="Open Sans Light" pitchFamily="2" charset="0"/>
              <a:cs typeface="Arial" panose="020B0604020202020204" pitchFamily="34" charset="0"/>
            </a:endParaRP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49C68AE-032A-46A1-1ACD-E07091A60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885757" y="5020545"/>
            <a:ext cx="3075040" cy="15905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53803B-F106-DD55-FA8E-FEE4A2E142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401658" y="351073"/>
            <a:ext cx="3590192" cy="40684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2A9CB0-09E0-D01D-6EBB-52EB23C89D2F}"/>
              </a:ext>
            </a:extLst>
          </p:cNvPr>
          <p:cNvSpPr txBox="1"/>
          <p:nvPr/>
        </p:nvSpPr>
        <p:spPr>
          <a:xfrm>
            <a:off x="163034" y="6500740"/>
            <a:ext cx="78379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 err="1">
                <a:latin typeface="+mn-lt"/>
              </a:rPr>
              <a:t>Disclaimer</a:t>
            </a:r>
            <a:r>
              <a:rPr lang="fr-FR" sz="1200" i="1" dirty="0">
                <a:latin typeface="+mn-lt"/>
              </a:rPr>
              <a:t>: The </a:t>
            </a:r>
            <a:r>
              <a:rPr lang="fr-FR" sz="1200" i="1" dirty="0" err="1">
                <a:latin typeface="+mn-lt"/>
              </a:rPr>
              <a:t>views</a:t>
            </a:r>
            <a:r>
              <a:rPr lang="fr-FR" sz="1200" i="1" dirty="0">
                <a:latin typeface="+mn-lt"/>
              </a:rPr>
              <a:t> and opinions </a:t>
            </a:r>
            <a:r>
              <a:rPr lang="fr-FR" sz="1200" i="1" dirty="0" err="1">
                <a:latin typeface="+mn-lt"/>
              </a:rPr>
              <a:t>expressed</a:t>
            </a:r>
            <a:r>
              <a:rPr lang="fr-FR" sz="1200" i="1" dirty="0">
                <a:latin typeface="+mn-lt"/>
              </a:rPr>
              <a:t> </a:t>
            </a:r>
            <a:r>
              <a:rPr lang="fr-FR" sz="1200" i="1" dirty="0" err="1">
                <a:latin typeface="+mn-lt"/>
              </a:rPr>
              <a:t>herein</a:t>
            </a:r>
            <a:r>
              <a:rPr lang="fr-FR" sz="1200" i="1" dirty="0">
                <a:latin typeface="+mn-lt"/>
              </a:rPr>
              <a:t> do not </a:t>
            </a:r>
            <a:r>
              <a:rPr lang="fr-FR" sz="1200" i="1" dirty="0" err="1">
                <a:latin typeface="+mn-lt"/>
              </a:rPr>
              <a:t>necessarily</a:t>
            </a:r>
            <a:r>
              <a:rPr lang="fr-FR" sz="1200" i="1" dirty="0">
                <a:latin typeface="+mn-lt"/>
              </a:rPr>
              <a:t> </a:t>
            </a:r>
            <a:r>
              <a:rPr lang="fr-FR" sz="1200" i="1" dirty="0" err="1">
                <a:latin typeface="+mn-lt"/>
              </a:rPr>
              <a:t>reflect</a:t>
            </a:r>
            <a:r>
              <a:rPr lang="fr-FR" sz="1200" i="1" dirty="0">
                <a:latin typeface="+mn-lt"/>
              </a:rPr>
              <a:t> </a:t>
            </a:r>
            <a:r>
              <a:rPr lang="fr-FR" sz="1200" i="1" dirty="0" err="1">
                <a:latin typeface="+mn-lt"/>
              </a:rPr>
              <a:t>those</a:t>
            </a:r>
            <a:r>
              <a:rPr lang="fr-FR" sz="1200" i="1" dirty="0">
                <a:latin typeface="+mn-lt"/>
              </a:rPr>
              <a:t> of the ITER Organization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BD52FBC-1A85-63FE-2F79-F17642A13C3A}"/>
              </a:ext>
            </a:extLst>
          </p:cNvPr>
          <p:cNvPicPr>
            <a:picLocks noGrp="1"/>
          </p:cNvPicPr>
          <p:nvPr>
            <p:ph type="pic" sz="quarter" idx="10"/>
          </p:nvPr>
        </p:nvPicPr>
        <p:blipFill rotWithShape="1">
          <a:blip r:embed="rId5"/>
          <a:srcRect t="4303" b="4303"/>
          <a:stretch/>
        </p:blipFill>
        <p:spPr>
          <a:xfrm>
            <a:off x="313562" y="351073"/>
            <a:ext cx="6471078" cy="4067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438B5B8-CA14-BEB6-EAA3-3456B1FDD9EB}"/>
              </a:ext>
            </a:extLst>
          </p:cNvPr>
          <p:cNvSpPr txBox="1"/>
          <p:nvPr/>
        </p:nvSpPr>
        <p:spPr>
          <a:xfrm>
            <a:off x="163034" y="4689060"/>
            <a:ext cx="10396624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3600" b="1" spc="-150" dirty="0">
                <a:solidFill>
                  <a:schemeClr val="accent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In-pulse analysis and 3D visualization at ITER:</a:t>
            </a:r>
          </a:p>
          <a:p>
            <a:pPr>
              <a:lnSpc>
                <a:spcPts val="3200"/>
              </a:lnSpc>
            </a:pPr>
            <a:r>
              <a:rPr lang="en-US" sz="3100" i="1" spc="-150" dirty="0">
                <a:solidFill>
                  <a:schemeClr val="accent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workflow managers and 3D exploration tools</a:t>
            </a:r>
            <a:endParaRPr lang="en-US" sz="3100" i="1" dirty="0">
              <a:solidFill>
                <a:schemeClr val="accent1"/>
              </a:solidFill>
              <a:latin typeface="Arial" panose="020B0604020202020204" pitchFamily="34" charset="0"/>
              <a:ea typeface="Open Sans Ligh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519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205B9-4D06-834C-36A8-0FA92B6C3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A3437F09-3F99-386C-9CA8-0E25B18D7DF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DAN to SDCC</a:t>
            </a:r>
          </a:p>
          <a:p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ACBCFD9B-CAC1-FD56-401E-AA517CC2ADAD}"/>
              </a:ext>
            </a:extLst>
          </p:cNvPr>
          <p:cNvSpPr/>
          <p:nvPr/>
        </p:nvSpPr>
        <p:spPr>
          <a:xfrm>
            <a:off x="4708635" y="469839"/>
            <a:ext cx="6853646" cy="3986547"/>
          </a:xfrm>
          <a:custGeom>
            <a:avLst/>
            <a:gdLst>
              <a:gd name="connsiteX0" fmla="*/ -8 w 10485328"/>
              <a:gd name="connsiteY0" fmla="*/ 171575 h 1029753"/>
              <a:gd name="connsiteX1" fmla="*/ 171720 w 10485328"/>
              <a:gd name="connsiteY1" fmla="*/ -55 h 1029753"/>
              <a:gd name="connsiteX2" fmla="*/ 10313585 w 10485328"/>
              <a:gd name="connsiteY2" fmla="*/ -55 h 1029753"/>
              <a:gd name="connsiteX3" fmla="*/ 10485320 w 10485328"/>
              <a:gd name="connsiteY3" fmla="*/ 171575 h 1029753"/>
              <a:gd name="connsiteX4" fmla="*/ 10485320 w 10485328"/>
              <a:gd name="connsiteY4" fmla="*/ 858063 h 1029753"/>
              <a:gd name="connsiteX5" fmla="*/ 10313585 w 10485328"/>
              <a:gd name="connsiteY5" fmla="*/ 1029699 h 1029753"/>
              <a:gd name="connsiteX6" fmla="*/ 171720 w 10485328"/>
              <a:gd name="connsiteY6" fmla="*/ 1029699 h 1029753"/>
              <a:gd name="connsiteX7" fmla="*/ -8 w 10485328"/>
              <a:gd name="connsiteY7" fmla="*/ 858063 h 102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85328" h="1029753">
                <a:moveTo>
                  <a:pt x="-8" y="171575"/>
                </a:moveTo>
                <a:cubicBezTo>
                  <a:pt x="-8" y="76786"/>
                  <a:pt x="76877" y="-55"/>
                  <a:pt x="171720" y="-55"/>
                </a:cubicBezTo>
                <a:lnTo>
                  <a:pt x="10313585" y="-55"/>
                </a:lnTo>
                <a:cubicBezTo>
                  <a:pt x="10408438" y="-55"/>
                  <a:pt x="10485320" y="76786"/>
                  <a:pt x="10485320" y="171575"/>
                </a:cubicBezTo>
                <a:lnTo>
                  <a:pt x="10485320" y="858063"/>
                </a:lnTo>
                <a:cubicBezTo>
                  <a:pt x="10485320" y="952861"/>
                  <a:pt x="10408438" y="1029699"/>
                  <a:pt x="10313585" y="1029699"/>
                </a:cubicBezTo>
                <a:lnTo>
                  <a:pt x="171720" y="1029699"/>
                </a:lnTo>
                <a:cubicBezTo>
                  <a:pt x="76877" y="1029699"/>
                  <a:pt x="-8" y="952861"/>
                  <a:pt x="-8" y="858063"/>
                </a:cubicBezTo>
                <a:close/>
              </a:path>
            </a:pathLst>
          </a:custGeom>
          <a:solidFill>
            <a:srgbClr val="CECEEF"/>
          </a:solidFill>
          <a:ln w="11358" cap="flat">
            <a:solidFill>
              <a:srgbClr val="CECEEF"/>
            </a:solidFill>
            <a:prstDash val="solid"/>
            <a:round/>
          </a:ln>
        </p:spPr>
        <p:txBody>
          <a:bodyPr rtlCol="0" anchor="t"/>
          <a:lstStyle/>
          <a:p>
            <a:pPr algn="ctr"/>
            <a:r>
              <a:rPr lang="en-US" sz="1600" dirty="0">
                <a:ln/>
                <a:solidFill>
                  <a:srgbClr val="000000"/>
                </a:solidFill>
                <a:cs typeface="Arial"/>
                <a:sym typeface="Arial"/>
                <a:rtl val="0"/>
              </a:rPr>
              <a:t>From DAN (data archiving network)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7BCC2DC-597F-3EC4-8BE4-2A525DEA70AF}"/>
              </a:ext>
            </a:extLst>
          </p:cNvPr>
          <p:cNvGrpSpPr/>
          <p:nvPr/>
        </p:nvGrpSpPr>
        <p:grpSpPr>
          <a:xfrm>
            <a:off x="4857539" y="977852"/>
            <a:ext cx="1515220" cy="456810"/>
            <a:chOff x="6815315" y="1924984"/>
            <a:chExt cx="1515220" cy="456810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03D0CA94-ECDD-3F9F-13A9-AE9DB24F9089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51FDB9D-1D74-010C-0803-780A1465F8BE}"/>
                </a:ext>
              </a:extLst>
            </p:cNvPr>
            <p:cNvSpPr txBox="1"/>
            <p:nvPr/>
          </p:nvSpPr>
          <p:spPr>
            <a:xfrm>
              <a:off x="6926430" y="1949479"/>
              <a:ext cx="982961" cy="422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1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C46B4A7-A926-8C3D-A9EE-B53F5A3D7A2E}"/>
              </a:ext>
            </a:extLst>
          </p:cNvPr>
          <p:cNvGrpSpPr/>
          <p:nvPr/>
        </p:nvGrpSpPr>
        <p:grpSpPr>
          <a:xfrm>
            <a:off x="5706626" y="1191212"/>
            <a:ext cx="1515220" cy="456810"/>
            <a:chOff x="6815315" y="1924984"/>
            <a:chExt cx="1515220" cy="456810"/>
          </a:xfrm>
        </p:grpSpPr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A3DEB14-0C89-EB0B-257E-39A0A992C56E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F2531A0-9A7A-D5AC-5DDC-872A25DF0E5F}"/>
                </a:ext>
              </a:extLst>
            </p:cNvPr>
            <p:cNvSpPr txBox="1"/>
            <p:nvPr/>
          </p:nvSpPr>
          <p:spPr>
            <a:xfrm>
              <a:off x="6926430" y="1949479"/>
              <a:ext cx="982961" cy="422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2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6382FCB-431F-384F-3AB9-230B52BF9996}"/>
              </a:ext>
            </a:extLst>
          </p:cNvPr>
          <p:cNvGrpSpPr/>
          <p:nvPr/>
        </p:nvGrpSpPr>
        <p:grpSpPr>
          <a:xfrm>
            <a:off x="6564419" y="1421989"/>
            <a:ext cx="1515220" cy="456810"/>
            <a:chOff x="6815315" y="1924984"/>
            <a:chExt cx="1515220" cy="456810"/>
          </a:xfrm>
        </p:grpSpPr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670E6114-1783-A033-62B4-CF097B80C249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A01AF36-DCAA-A214-C868-46817635583A}"/>
                </a:ext>
              </a:extLst>
            </p:cNvPr>
            <p:cNvSpPr txBox="1"/>
            <p:nvPr/>
          </p:nvSpPr>
          <p:spPr>
            <a:xfrm>
              <a:off x="6926430" y="1949479"/>
              <a:ext cx="1005403" cy="422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N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BB6C82B-36D7-569A-EE86-7B0C7F5C67C3}"/>
              </a:ext>
            </a:extLst>
          </p:cNvPr>
          <p:cNvGrpSpPr/>
          <p:nvPr/>
        </p:nvGrpSpPr>
        <p:grpSpPr>
          <a:xfrm>
            <a:off x="8127607" y="977852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B9A7D64-81B4-61C4-A3BE-9BDCFF6C198B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7A3B409-D15C-1B83-E33B-0D2D1A81F880}"/>
                </a:ext>
              </a:extLst>
            </p:cNvPr>
            <p:cNvSpPr txBox="1"/>
            <p:nvPr/>
          </p:nvSpPr>
          <p:spPr>
            <a:xfrm>
              <a:off x="6926430" y="1949479"/>
              <a:ext cx="81464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1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9DDF795-FDBA-C91A-59E2-429CC7E18C22}"/>
              </a:ext>
            </a:extLst>
          </p:cNvPr>
          <p:cNvGrpSpPr/>
          <p:nvPr/>
        </p:nvGrpSpPr>
        <p:grpSpPr>
          <a:xfrm>
            <a:off x="8976693" y="1191212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53F95CB-CAF5-57B7-31F4-61D1682A1968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EC09796-05B5-FD73-2B3E-BF1C7381B393}"/>
                </a:ext>
              </a:extLst>
            </p:cNvPr>
            <p:cNvSpPr txBox="1"/>
            <p:nvPr/>
          </p:nvSpPr>
          <p:spPr>
            <a:xfrm>
              <a:off x="6926430" y="1949479"/>
              <a:ext cx="81464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2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7EECC7F-F3E9-9D67-239E-0A70B61DB4D7}"/>
              </a:ext>
            </a:extLst>
          </p:cNvPr>
          <p:cNvGrpSpPr/>
          <p:nvPr/>
        </p:nvGrpSpPr>
        <p:grpSpPr>
          <a:xfrm>
            <a:off x="9773528" y="1421989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486EED6F-E732-3F95-BE41-6BE39A2FFC8F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3945F75-2591-8C93-FAA7-9D72260BFED6}"/>
                </a:ext>
              </a:extLst>
            </p:cNvPr>
            <p:cNvSpPr txBox="1"/>
            <p:nvPr/>
          </p:nvSpPr>
          <p:spPr>
            <a:xfrm>
              <a:off x="6926430" y="1949479"/>
              <a:ext cx="81464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3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sp>
        <p:nvSpPr>
          <p:cNvPr id="84" name="Freeform 83">
            <a:extLst>
              <a:ext uri="{FF2B5EF4-FFF2-40B4-BE49-F238E27FC236}">
                <a16:creationId xmlns:a16="http://schemas.microsoft.com/office/drawing/2014/main" id="{92B16AEE-8CEA-7150-64E4-3FB681C5EBEB}"/>
              </a:ext>
            </a:extLst>
          </p:cNvPr>
          <p:cNvSpPr/>
          <p:nvPr/>
        </p:nvSpPr>
        <p:spPr>
          <a:xfrm>
            <a:off x="4766442" y="4603530"/>
            <a:ext cx="6853646" cy="1439918"/>
          </a:xfrm>
          <a:custGeom>
            <a:avLst/>
            <a:gdLst>
              <a:gd name="connsiteX0" fmla="*/ -8 w 10485328"/>
              <a:gd name="connsiteY0" fmla="*/ 171575 h 1029753"/>
              <a:gd name="connsiteX1" fmla="*/ 171720 w 10485328"/>
              <a:gd name="connsiteY1" fmla="*/ -55 h 1029753"/>
              <a:gd name="connsiteX2" fmla="*/ 10313585 w 10485328"/>
              <a:gd name="connsiteY2" fmla="*/ -55 h 1029753"/>
              <a:gd name="connsiteX3" fmla="*/ 10485320 w 10485328"/>
              <a:gd name="connsiteY3" fmla="*/ 171575 h 1029753"/>
              <a:gd name="connsiteX4" fmla="*/ 10485320 w 10485328"/>
              <a:gd name="connsiteY4" fmla="*/ 858063 h 1029753"/>
              <a:gd name="connsiteX5" fmla="*/ 10313585 w 10485328"/>
              <a:gd name="connsiteY5" fmla="*/ 1029699 h 1029753"/>
              <a:gd name="connsiteX6" fmla="*/ 171720 w 10485328"/>
              <a:gd name="connsiteY6" fmla="*/ 1029699 h 1029753"/>
              <a:gd name="connsiteX7" fmla="*/ -8 w 10485328"/>
              <a:gd name="connsiteY7" fmla="*/ 858063 h 102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85328" h="1029753">
                <a:moveTo>
                  <a:pt x="-8" y="171575"/>
                </a:moveTo>
                <a:cubicBezTo>
                  <a:pt x="-8" y="76786"/>
                  <a:pt x="76877" y="-55"/>
                  <a:pt x="171720" y="-55"/>
                </a:cubicBezTo>
                <a:lnTo>
                  <a:pt x="10313585" y="-55"/>
                </a:lnTo>
                <a:cubicBezTo>
                  <a:pt x="10408438" y="-55"/>
                  <a:pt x="10485320" y="76786"/>
                  <a:pt x="10485320" y="171575"/>
                </a:cubicBezTo>
                <a:lnTo>
                  <a:pt x="10485320" y="858063"/>
                </a:lnTo>
                <a:cubicBezTo>
                  <a:pt x="10485320" y="952861"/>
                  <a:pt x="10408438" y="1029699"/>
                  <a:pt x="10313585" y="1029699"/>
                </a:cubicBezTo>
                <a:lnTo>
                  <a:pt x="171720" y="1029699"/>
                </a:lnTo>
                <a:cubicBezTo>
                  <a:pt x="76877" y="1029699"/>
                  <a:pt x="-8" y="952861"/>
                  <a:pt x="-8" y="858063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1358" cap="flat">
            <a:solidFill>
              <a:srgbClr val="CECEEF"/>
            </a:solidFill>
            <a:prstDash val="solid"/>
            <a:round/>
          </a:ln>
        </p:spPr>
        <p:txBody>
          <a:bodyPr rtlCol="0" anchor="t"/>
          <a:lstStyle/>
          <a:p>
            <a:pPr algn="ctr"/>
            <a:r>
              <a:rPr lang="en-US" sz="1600" dirty="0">
                <a:ln/>
                <a:solidFill>
                  <a:srgbClr val="000000"/>
                </a:solidFill>
                <a:cs typeface="Arial"/>
                <a:sym typeface="Arial"/>
                <a:rtl val="0"/>
              </a:rPr>
              <a:t>Data analysis clients (in-pulse, user codes, …)</a:t>
            </a:r>
          </a:p>
        </p:txBody>
      </p:sp>
      <p:sp>
        <p:nvSpPr>
          <p:cNvPr id="111" name="Down Arrow 110">
            <a:extLst>
              <a:ext uri="{FF2B5EF4-FFF2-40B4-BE49-F238E27FC236}">
                <a16:creationId xmlns:a16="http://schemas.microsoft.com/office/drawing/2014/main" id="{BF10295B-6D52-F5AC-D768-93A3EA9D2847}"/>
              </a:ext>
            </a:extLst>
          </p:cNvPr>
          <p:cNvSpPr/>
          <p:nvPr/>
        </p:nvSpPr>
        <p:spPr>
          <a:xfrm>
            <a:off x="7304690" y="2354318"/>
            <a:ext cx="1723696" cy="228074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D59D7-5ECC-FAD5-E311-70616BE0AB55}"/>
              </a:ext>
            </a:extLst>
          </p:cNvPr>
          <p:cNvSpPr txBox="1">
            <a:spLocks/>
          </p:cNvSpPr>
          <p:nvPr/>
        </p:nvSpPr>
        <p:spPr>
          <a:xfrm>
            <a:off x="328446" y="402303"/>
            <a:ext cx="4084793" cy="4249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high throughput data provider</a:t>
            </a:r>
            <a:endParaRPr lang="en-US" sz="1800" dirty="0">
              <a:solidFill>
                <a:srgbClr val="C00000"/>
              </a:solidFill>
            </a:endParaRPr>
          </a:p>
          <a:p>
            <a:pPr lvl="1" algn="l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182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89368-338C-CE0F-C487-5D35BD1BC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CB3A8984-DD28-816C-1B18-5613C114F8EF}"/>
              </a:ext>
            </a:extLst>
          </p:cNvPr>
          <p:cNvSpPr/>
          <p:nvPr/>
        </p:nvSpPr>
        <p:spPr>
          <a:xfrm>
            <a:off x="4708635" y="469839"/>
            <a:ext cx="6853646" cy="3986547"/>
          </a:xfrm>
          <a:custGeom>
            <a:avLst/>
            <a:gdLst>
              <a:gd name="connsiteX0" fmla="*/ -8 w 10485328"/>
              <a:gd name="connsiteY0" fmla="*/ 171575 h 1029753"/>
              <a:gd name="connsiteX1" fmla="*/ 171720 w 10485328"/>
              <a:gd name="connsiteY1" fmla="*/ -55 h 1029753"/>
              <a:gd name="connsiteX2" fmla="*/ 10313585 w 10485328"/>
              <a:gd name="connsiteY2" fmla="*/ -55 h 1029753"/>
              <a:gd name="connsiteX3" fmla="*/ 10485320 w 10485328"/>
              <a:gd name="connsiteY3" fmla="*/ 171575 h 1029753"/>
              <a:gd name="connsiteX4" fmla="*/ 10485320 w 10485328"/>
              <a:gd name="connsiteY4" fmla="*/ 858063 h 1029753"/>
              <a:gd name="connsiteX5" fmla="*/ 10313585 w 10485328"/>
              <a:gd name="connsiteY5" fmla="*/ 1029699 h 1029753"/>
              <a:gd name="connsiteX6" fmla="*/ 171720 w 10485328"/>
              <a:gd name="connsiteY6" fmla="*/ 1029699 h 1029753"/>
              <a:gd name="connsiteX7" fmla="*/ -8 w 10485328"/>
              <a:gd name="connsiteY7" fmla="*/ 858063 h 102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85328" h="1029753">
                <a:moveTo>
                  <a:pt x="-8" y="171575"/>
                </a:moveTo>
                <a:cubicBezTo>
                  <a:pt x="-8" y="76786"/>
                  <a:pt x="76877" y="-55"/>
                  <a:pt x="171720" y="-55"/>
                </a:cubicBezTo>
                <a:lnTo>
                  <a:pt x="10313585" y="-55"/>
                </a:lnTo>
                <a:cubicBezTo>
                  <a:pt x="10408438" y="-55"/>
                  <a:pt x="10485320" y="76786"/>
                  <a:pt x="10485320" y="171575"/>
                </a:cubicBezTo>
                <a:lnTo>
                  <a:pt x="10485320" y="858063"/>
                </a:lnTo>
                <a:cubicBezTo>
                  <a:pt x="10485320" y="952861"/>
                  <a:pt x="10408438" y="1029699"/>
                  <a:pt x="10313585" y="1029699"/>
                </a:cubicBezTo>
                <a:lnTo>
                  <a:pt x="171720" y="1029699"/>
                </a:lnTo>
                <a:cubicBezTo>
                  <a:pt x="76877" y="1029699"/>
                  <a:pt x="-8" y="952861"/>
                  <a:pt x="-8" y="858063"/>
                </a:cubicBezTo>
                <a:close/>
              </a:path>
            </a:pathLst>
          </a:custGeom>
          <a:solidFill>
            <a:srgbClr val="CECEEF"/>
          </a:solidFill>
          <a:ln w="11358" cap="flat">
            <a:solidFill>
              <a:srgbClr val="CECEEF"/>
            </a:solidFill>
            <a:prstDash val="solid"/>
            <a:round/>
          </a:ln>
        </p:spPr>
        <p:txBody>
          <a:bodyPr rtlCol="0" anchor="t"/>
          <a:lstStyle/>
          <a:p>
            <a:pPr algn="ctr"/>
            <a:r>
              <a:rPr lang="en-US" sz="1600" dirty="0">
                <a:ln/>
                <a:solidFill>
                  <a:srgbClr val="000000"/>
                </a:solidFill>
                <a:cs typeface="Arial"/>
                <a:sym typeface="Arial"/>
                <a:rtl val="0"/>
              </a:rPr>
              <a:t>From DAN (data archiving network)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04671E8-54F7-E35A-3E82-18643D4D227D}"/>
              </a:ext>
            </a:extLst>
          </p:cNvPr>
          <p:cNvGrpSpPr/>
          <p:nvPr/>
        </p:nvGrpSpPr>
        <p:grpSpPr>
          <a:xfrm>
            <a:off x="4857539" y="977852"/>
            <a:ext cx="1515220" cy="456810"/>
            <a:chOff x="6815315" y="1924984"/>
            <a:chExt cx="1515220" cy="456810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04A28EF8-7EC1-0061-07D4-07378416ED9F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9995C69-6E81-20CC-ECC0-69E1E49B4120}"/>
                </a:ext>
              </a:extLst>
            </p:cNvPr>
            <p:cNvSpPr txBox="1"/>
            <p:nvPr/>
          </p:nvSpPr>
          <p:spPr>
            <a:xfrm>
              <a:off x="6926430" y="1949479"/>
              <a:ext cx="982961" cy="422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1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141918A-D251-AB23-536C-846B2BE54417}"/>
              </a:ext>
            </a:extLst>
          </p:cNvPr>
          <p:cNvGrpSpPr/>
          <p:nvPr/>
        </p:nvGrpSpPr>
        <p:grpSpPr>
          <a:xfrm>
            <a:off x="5706626" y="1191212"/>
            <a:ext cx="1515220" cy="456810"/>
            <a:chOff x="6815315" y="1924984"/>
            <a:chExt cx="1515220" cy="456810"/>
          </a:xfrm>
        </p:grpSpPr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FAA846C-D25C-FA10-CA06-56BF26EBFE74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703B1FF-B8CF-0163-6C74-0BC97E1E3A1E}"/>
                </a:ext>
              </a:extLst>
            </p:cNvPr>
            <p:cNvSpPr txBox="1"/>
            <p:nvPr/>
          </p:nvSpPr>
          <p:spPr>
            <a:xfrm>
              <a:off x="6926430" y="1949479"/>
              <a:ext cx="982961" cy="422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2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4A3C596-9EB6-485D-FAC5-A9DD88A9D83A}"/>
              </a:ext>
            </a:extLst>
          </p:cNvPr>
          <p:cNvGrpSpPr/>
          <p:nvPr/>
        </p:nvGrpSpPr>
        <p:grpSpPr>
          <a:xfrm>
            <a:off x="6564419" y="1421989"/>
            <a:ext cx="1515220" cy="456810"/>
            <a:chOff x="6815315" y="1924984"/>
            <a:chExt cx="1515220" cy="456810"/>
          </a:xfrm>
        </p:grpSpPr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588F3632-8E90-8E05-A16C-7252F7524FED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C16E49F-FA2E-D3A0-5D8B-B8CD29AD26C7}"/>
                </a:ext>
              </a:extLst>
            </p:cNvPr>
            <p:cNvSpPr txBox="1"/>
            <p:nvPr/>
          </p:nvSpPr>
          <p:spPr>
            <a:xfrm>
              <a:off x="6926430" y="1949479"/>
              <a:ext cx="1005403" cy="422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N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4DF6C6E-1CAF-5EFF-407A-0ABD75ECA1DD}"/>
              </a:ext>
            </a:extLst>
          </p:cNvPr>
          <p:cNvGrpSpPr/>
          <p:nvPr/>
        </p:nvGrpSpPr>
        <p:grpSpPr>
          <a:xfrm>
            <a:off x="8127607" y="977852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78B73009-BEC4-855A-E93F-E67FB4185D0A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6D6F2C5-3E9F-6EF9-60C9-1C9F0CF13434}"/>
                </a:ext>
              </a:extLst>
            </p:cNvPr>
            <p:cNvSpPr txBox="1"/>
            <p:nvPr/>
          </p:nvSpPr>
          <p:spPr>
            <a:xfrm>
              <a:off x="6926430" y="1949479"/>
              <a:ext cx="81464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1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B34B62E-B281-483C-AF2C-6E33B1BA7A74}"/>
              </a:ext>
            </a:extLst>
          </p:cNvPr>
          <p:cNvGrpSpPr/>
          <p:nvPr/>
        </p:nvGrpSpPr>
        <p:grpSpPr>
          <a:xfrm>
            <a:off x="8976693" y="1191212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78E7CF5-E09C-C901-805B-17A2080A4FDE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43A01D7-E9EC-D7CD-5E76-6D6E0669590D}"/>
                </a:ext>
              </a:extLst>
            </p:cNvPr>
            <p:cNvSpPr txBox="1"/>
            <p:nvPr/>
          </p:nvSpPr>
          <p:spPr>
            <a:xfrm>
              <a:off x="6926430" y="1949479"/>
              <a:ext cx="81464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2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4A10B-7D8B-7CF5-A9B2-C2AB443EBECC}"/>
              </a:ext>
            </a:extLst>
          </p:cNvPr>
          <p:cNvGrpSpPr/>
          <p:nvPr/>
        </p:nvGrpSpPr>
        <p:grpSpPr>
          <a:xfrm>
            <a:off x="9773528" y="1421989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FF060432-27C7-AE7B-0268-CE1854B88EFF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A105F26-0A0B-0CE6-145D-563EC1EFD21E}"/>
                </a:ext>
              </a:extLst>
            </p:cNvPr>
            <p:cNvSpPr txBox="1"/>
            <p:nvPr/>
          </p:nvSpPr>
          <p:spPr>
            <a:xfrm>
              <a:off x="6926430" y="1949479"/>
              <a:ext cx="81464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3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sp>
        <p:nvSpPr>
          <p:cNvPr id="82" name="Down Arrow 81">
            <a:extLst>
              <a:ext uri="{FF2B5EF4-FFF2-40B4-BE49-F238E27FC236}">
                <a16:creationId xmlns:a16="http://schemas.microsoft.com/office/drawing/2014/main" id="{1717744D-AD2D-1184-ED38-FC1EA2EA64BA}"/>
              </a:ext>
            </a:extLst>
          </p:cNvPr>
          <p:cNvSpPr/>
          <p:nvPr/>
        </p:nvSpPr>
        <p:spPr>
          <a:xfrm>
            <a:off x="8810373" y="2039907"/>
            <a:ext cx="1959428" cy="1018603"/>
          </a:xfrm>
          <a:prstGeom prst="downArrow">
            <a:avLst>
              <a:gd name="adj1" fmla="val 50000"/>
              <a:gd name="adj2" fmla="val 49713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Calibration</a:t>
            </a:r>
          </a:p>
          <a:p>
            <a:pPr algn="ctr"/>
            <a:r>
              <a:rPr lang="en-US" sz="1200" dirty="0"/>
              <a:t>Decimation</a:t>
            </a:r>
          </a:p>
        </p:txBody>
      </p:sp>
      <p:sp>
        <p:nvSpPr>
          <p:cNvPr id="83" name="Down Arrow 82">
            <a:extLst>
              <a:ext uri="{FF2B5EF4-FFF2-40B4-BE49-F238E27FC236}">
                <a16:creationId xmlns:a16="http://schemas.microsoft.com/office/drawing/2014/main" id="{0E8F9098-41EE-C3C7-D076-46E0CE778587}"/>
              </a:ext>
            </a:extLst>
          </p:cNvPr>
          <p:cNvSpPr/>
          <p:nvPr/>
        </p:nvSpPr>
        <p:spPr>
          <a:xfrm>
            <a:off x="5483845" y="2039907"/>
            <a:ext cx="1959428" cy="976562"/>
          </a:xfrm>
          <a:prstGeom prst="downArrow">
            <a:avLst>
              <a:gd name="adj1" fmla="val 50000"/>
              <a:gd name="adj2" fmla="val 49713"/>
            </a:avLst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rgbClr val="0084C2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Calibration</a:t>
            </a:r>
          </a:p>
          <a:p>
            <a:pPr algn="ctr"/>
            <a:r>
              <a:rPr lang="en-US" sz="1200" dirty="0"/>
              <a:t>Decimation</a:t>
            </a:r>
          </a:p>
        </p:txBody>
      </p:sp>
      <p:sp>
        <p:nvSpPr>
          <p:cNvPr id="84" name="Freeform 83">
            <a:extLst>
              <a:ext uri="{FF2B5EF4-FFF2-40B4-BE49-F238E27FC236}">
                <a16:creationId xmlns:a16="http://schemas.microsoft.com/office/drawing/2014/main" id="{1BAA7441-58A4-C805-3502-BC9CD6E8C233}"/>
              </a:ext>
            </a:extLst>
          </p:cNvPr>
          <p:cNvSpPr/>
          <p:nvPr/>
        </p:nvSpPr>
        <p:spPr>
          <a:xfrm>
            <a:off x="4766442" y="4603530"/>
            <a:ext cx="6853646" cy="1439918"/>
          </a:xfrm>
          <a:custGeom>
            <a:avLst/>
            <a:gdLst>
              <a:gd name="connsiteX0" fmla="*/ -8 w 10485328"/>
              <a:gd name="connsiteY0" fmla="*/ 171575 h 1029753"/>
              <a:gd name="connsiteX1" fmla="*/ 171720 w 10485328"/>
              <a:gd name="connsiteY1" fmla="*/ -55 h 1029753"/>
              <a:gd name="connsiteX2" fmla="*/ 10313585 w 10485328"/>
              <a:gd name="connsiteY2" fmla="*/ -55 h 1029753"/>
              <a:gd name="connsiteX3" fmla="*/ 10485320 w 10485328"/>
              <a:gd name="connsiteY3" fmla="*/ 171575 h 1029753"/>
              <a:gd name="connsiteX4" fmla="*/ 10485320 w 10485328"/>
              <a:gd name="connsiteY4" fmla="*/ 858063 h 1029753"/>
              <a:gd name="connsiteX5" fmla="*/ 10313585 w 10485328"/>
              <a:gd name="connsiteY5" fmla="*/ 1029699 h 1029753"/>
              <a:gd name="connsiteX6" fmla="*/ 171720 w 10485328"/>
              <a:gd name="connsiteY6" fmla="*/ 1029699 h 1029753"/>
              <a:gd name="connsiteX7" fmla="*/ -8 w 10485328"/>
              <a:gd name="connsiteY7" fmla="*/ 858063 h 102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85328" h="1029753">
                <a:moveTo>
                  <a:pt x="-8" y="171575"/>
                </a:moveTo>
                <a:cubicBezTo>
                  <a:pt x="-8" y="76786"/>
                  <a:pt x="76877" y="-55"/>
                  <a:pt x="171720" y="-55"/>
                </a:cubicBezTo>
                <a:lnTo>
                  <a:pt x="10313585" y="-55"/>
                </a:lnTo>
                <a:cubicBezTo>
                  <a:pt x="10408438" y="-55"/>
                  <a:pt x="10485320" y="76786"/>
                  <a:pt x="10485320" y="171575"/>
                </a:cubicBezTo>
                <a:lnTo>
                  <a:pt x="10485320" y="858063"/>
                </a:lnTo>
                <a:cubicBezTo>
                  <a:pt x="10485320" y="952861"/>
                  <a:pt x="10408438" y="1029699"/>
                  <a:pt x="10313585" y="1029699"/>
                </a:cubicBezTo>
                <a:lnTo>
                  <a:pt x="171720" y="1029699"/>
                </a:lnTo>
                <a:cubicBezTo>
                  <a:pt x="76877" y="1029699"/>
                  <a:pt x="-8" y="952861"/>
                  <a:pt x="-8" y="858063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1358" cap="flat">
            <a:solidFill>
              <a:srgbClr val="CECEEF"/>
            </a:solidFill>
            <a:prstDash val="solid"/>
            <a:round/>
          </a:ln>
        </p:spPr>
        <p:txBody>
          <a:bodyPr rtlCol="0" anchor="t"/>
          <a:lstStyle/>
          <a:p>
            <a:pPr algn="ctr"/>
            <a:r>
              <a:rPr lang="en-US" sz="1600" dirty="0">
                <a:ln/>
                <a:solidFill>
                  <a:srgbClr val="000000"/>
                </a:solidFill>
                <a:cs typeface="Arial"/>
                <a:sym typeface="Arial"/>
                <a:rtl val="0"/>
              </a:rPr>
              <a:t>Data analysis clients (in-pulse, user codes, …)</a:t>
            </a:r>
          </a:p>
        </p:txBody>
      </p:sp>
      <p:sp>
        <p:nvSpPr>
          <p:cNvPr id="3" name="Espace réservé du texte 1">
            <a:extLst>
              <a:ext uri="{FF2B5EF4-FFF2-40B4-BE49-F238E27FC236}">
                <a16:creationId xmlns:a16="http://schemas.microsoft.com/office/drawing/2014/main" id="{09393F74-6022-BCA5-8A99-48F61132F5FF}"/>
              </a:ext>
            </a:extLst>
          </p:cNvPr>
          <p:cNvSpPr txBox="1">
            <a:spLocks/>
          </p:cNvSpPr>
          <p:nvPr/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DAN to SDCC</a:t>
            </a:r>
          </a:p>
          <a:p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3B6EA9C-6E1F-8C56-1C69-FBCD64F99759}"/>
              </a:ext>
            </a:extLst>
          </p:cNvPr>
          <p:cNvSpPr txBox="1">
            <a:spLocks/>
          </p:cNvSpPr>
          <p:nvPr/>
        </p:nvSpPr>
        <p:spPr>
          <a:xfrm>
            <a:off x="328446" y="402303"/>
            <a:ext cx="4084793" cy="4249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high throughput data provider</a:t>
            </a:r>
            <a:endParaRPr lang="en-US" sz="1800" dirty="0">
              <a:solidFill>
                <a:srgbClr val="C00000"/>
              </a:solidFill>
            </a:endParaRP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Reads in the </a:t>
            </a: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raw data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(&gt;1PB/day)</a:t>
            </a: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calibration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➨scaling, 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                  ➨ offset removal</a:t>
            </a: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Decimation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at different rates,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3688" lvl="2" indent="-284163" algn="l">
              <a:spcBef>
                <a:spcPts val="1000"/>
              </a:spcBef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➨ 5 kHz</a:t>
            </a:r>
          </a:p>
          <a:p>
            <a:pPr marL="293688" lvl="2" indent="-284163" algn="l">
              <a:spcBef>
                <a:spcPts val="1000"/>
              </a:spcBef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➨ 100 Hz</a:t>
            </a:r>
          </a:p>
          <a:p>
            <a:pPr lvl="1" algn="l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10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270F5-EBB7-51C4-73BA-BD2BA3C15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5068DAA-AC3C-902B-10C9-38B7528BD909}"/>
              </a:ext>
            </a:extLst>
          </p:cNvPr>
          <p:cNvSpPr txBox="1">
            <a:spLocks/>
          </p:cNvSpPr>
          <p:nvPr/>
        </p:nvSpPr>
        <p:spPr>
          <a:xfrm>
            <a:off x="328446" y="402303"/>
            <a:ext cx="4084793" cy="42499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high throughput data provider</a:t>
            </a:r>
            <a:endParaRPr lang="en-US" sz="1800" dirty="0">
              <a:solidFill>
                <a:srgbClr val="C00000"/>
              </a:solidFill>
            </a:endParaRP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Reads in the </a:t>
            </a: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raw data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(&gt;1PB/day)</a:t>
            </a:r>
            <a:endParaRPr lang="en-US" sz="1600" b="1" dirty="0">
              <a:solidFill>
                <a:srgbClr val="0084C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calibration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➨scaling, 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                  ➨ offset removal</a:t>
            </a: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Decimation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at different rates,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3688" lvl="2" indent="-284163" algn="l">
              <a:spcBef>
                <a:spcPts val="1000"/>
              </a:spcBef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➨ 5 kHz</a:t>
            </a:r>
          </a:p>
          <a:p>
            <a:pPr marL="293688" lvl="2" indent="-284163" algn="l">
              <a:spcBef>
                <a:spcPts val="1000"/>
              </a:spcBef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➨ 100 Hz</a:t>
            </a: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IMAS compatible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format</a:t>
            </a:r>
          </a:p>
          <a:p>
            <a:pPr marL="293688" lvl="2" indent="-284163" algn="l">
              <a:spcBef>
                <a:spcPts val="1000"/>
              </a:spcBef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➨ Data mapping</a:t>
            </a: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Creates </a:t>
            </a: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streams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to be accessed by applications.</a:t>
            </a:r>
          </a:p>
          <a:p>
            <a:pPr lvl="1" algn="l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664DE88-23DE-4F6C-5C52-320226D9D744}"/>
              </a:ext>
            </a:extLst>
          </p:cNvPr>
          <p:cNvSpPr/>
          <p:nvPr/>
        </p:nvSpPr>
        <p:spPr>
          <a:xfrm>
            <a:off x="4708635" y="469839"/>
            <a:ext cx="6853646" cy="3986547"/>
          </a:xfrm>
          <a:custGeom>
            <a:avLst/>
            <a:gdLst>
              <a:gd name="connsiteX0" fmla="*/ -8 w 10485328"/>
              <a:gd name="connsiteY0" fmla="*/ 171575 h 1029753"/>
              <a:gd name="connsiteX1" fmla="*/ 171720 w 10485328"/>
              <a:gd name="connsiteY1" fmla="*/ -55 h 1029753"/>
              <a:gd name="connsiteX2" fmla="*/ 10313585 w 10485328"/>
              <a:gd name="connsiteY2" fmla="*/ -55 h 1029753"/>
              <a:gd name="connsiteX3" fmla="*/ 10485320 w 10485328"/>
              <a:gd name="connsiteY3" fmla="*/ 171575 h 1029753"/>
              <a:gd name="connsiteX4" fmla="*/ 10485320 w 10485328"/>
              <a:gd name="connsiteY4" fmla="*/ 858063 h 1029753"/>
              <a:gd name="connsiteX5" fmla="*/ 10313585 w 10485328"/>
              <a:gd name="connsiteY5" fmla="*/ 1029699 h 1029753"/>
              <a:gd name="connsiteX6" fmla="*/ 171720 w 10485328"/>
              <a:gd name="connsiteY6" fmla="*/ 1029699 h 1029753"/>
              <a:gd name="connsiteX7" fmla="*/ -8 w 10485328"/>
              <a:gd name="connsiteY7" fmla="*/ 858063 h 102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85328" h="1029753">
                <a:moveTo>
                  <a:pt x="-8" y="171575"/>
                </a:moveTo>
                <a:cubicBezTo>
                  <a:pt x="-8" y="76786"/>
                  <a:pt x="76877" y="-55"/>
                  <a:pt x="171720" y="-55"/>
                </a:cubicBezTo>
                <a:lnTo>
                  <a:pt x="10313585" y="-55"/>
                </a:lnTo>
                <a:cubicBezTo>
                  <a:pt x="10408438" y="-55"/>
                  <a:pt x="10485320" y="76786"/>
                  <a:pt x="10485320" y="171575"/>
                </a:cubicBezTo>
                <a:lnTo>
                  <a:pt x="10485320" y="858063"/>
                </a:lnTo>
                <a:cubicBezTo>
                  <a:pt x="10485320" y="952861"/>
                  <a:pt x="10408438" y="1029699"/>
                  <a:pt x="10313585" y="1029699"/>
                </a:cubicBezTo>
                <a:lnTo>
                  <a:pt x="171720" y="1029699"/>
                </a:lnTo>
                <a:cubicBezTo>
                  <a:pt x="76877" y="1029699"/>
                  <a:pt x="-8" y="952861"/>
                  <a:pt x="-8" y="858063"/>
                </a:cubicBezTo>
                <a:close/>
              </a:path>
            </a:pathLst>
          </a:custGeom>
          <a:solidFill>
            <a:srgbClr val="CECEEF"/>
          </a:solidFill>
          <a:ln w="11358" cap="flat">
            <a:solidFill>
              <a:srgbClr val="CECEEF"/>
            </a:solidFill>
            <a:prstDash val="solid"/>
            <a:round/>
          </a:ln>
        </p:spPr>
        <p:txBody>
          <a:bodyPr rtlCol="0" anchor="t"/>
          <a:lstStyle/>
          <a:p>
            <a:pPr algn="ctr"/>
            <a:r>
              <a:rPr lang="en-US" sz="1600" dirty="0">
                <a:ln/>
                <a:solidFill>
                  <a:srgbClr val="000000"/>
                </a:solidFill>
                <a:cs typeface="Arial"/>
                <a:sym typeface="Arial"/>
                <a:rtl val="0"/>
              </a:rPr>
              <a:t>From DAN (data archiving network)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B10EE7B-4094-BE36-902B-31EC94AB36FC}"/>
              </a:ext>
            </a:extLst>
          </p:cNvPr>
          <p:cNvGrpSpPr/>
          <p:nvPr/>
        </p:nvGrpSpPr>
        <p:grpSpPr>
          <a:xfrm>
            <a:off x="4857539" y="977852"/>
            <a:ext cx="1515220" cy="456810"/>
            <a:chOff x="6815315" y="1924984"/>
            <a:chExt cx="1515220" cy="456810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289495A3-0229-04FB-FBA0-566FE87FBE0E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4C2A02B-14EF-F6EC-C294-B103F49DACF3}"/>
                </a:ext>
              </a:extLst>
            </p:cNvPr>
            <p:cNvSpPr txBox="1"/>
            <p:nvPr/>
          </p:nvSpPr>
          <p:spPr>
            <a:xfrm>
              <a:off x="6926430" y="1949479"/>
              <a:ext cx="982961" cy="422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1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B231F3C-EAF0-C4F5-B10C-D91A39727F3F}"/>
              </a:ext>
            </a:extLst>
          </p:cNvPr>
          <p:cNvGrpSpPr/>
          <p:nvPr/>
        </p:nvGrpSpPr>
        <p:grpSpPr>
          <a:xfrm>
            <a:off x="5706626" y="1191212"/>
            <a:ext cx="1515220" cy="456810"/>
            <a:chOff x="6815315" y="1924984"/>
            <a:chExt cx="1515220" cy="456810"/>
          </a:xfrm>
        </p:grpSpPr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98585A1-6398-6D04-8922-DE863F437181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FF133F5-CE36-2DF2-E11F-9DCEA7968D98}"/>
                </a:ext>
              </a:extLst>
            </p:cNvPr>
            <p:cNvSpPr txBox="1"/>
            <p:nvPr/>
          </p:nvSpPr>
          <p:spPr>
            <a:xfrm>
              <a:off x="6926430" y="1949479"/>
              <a:ext cx="982961" cy="422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2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F27312F-DBB6-C1F9-CE1B-B9C9C1FEEA90}"/>
              </a:ext>
            </a:extLst>
          </p:cNvPr>
          <p:cNvGrpSpPr/>
          <p:nvPr/>
        </p:nvGrpSpPr>
        <p:grpSpPr>
          <a:xfrm>
            <a:off x="6564419" y="1421989"/>
            <a:ext cx="1515220" cy="456810"/>
            <a:chOff x="6815315" y="1924984"/>
            <a:chExt cx="1515220" cy="456810"/>
          </a:xfrm>
        </p:grpSpPr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14E412A-2328-B370-ADBA-429BC82381E2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A8D516E-BA39-AD5C-2D6D-0E5BC9FD0E5B}"/>
                </a:ext>
              </a:extLst>
            </p:cNvPr>
            <p:cNvSpPr txBox="1"/>
            <p:nvPr/>
          </p:nvSpPr>
          <p:spPr>
            <a:xfrm>
              <a:off x="6926430" y="1949479"/>
              <a:ext cx="1005403" cy="422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N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F0F87CD-8350-7DDD-DCFA-D7004FB55439}"/>
              </a:ext>
            </a:extLst>
          </p:cNvPr>
          <p:cNvGrpSpPr/>
          <p:nvPr/>
        </p:nvGrpSpPr>
        <p:grpSpPr>
          <a:xfrm>
            <a:off x="8127607" y="977852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CC66AB3-9D78-8831-DBAC-76586625A4B2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9D09F47-75BF-7D60-4709-4994754125C3}"/>
                </a:ext>
              </a:extLst>
            </p:cNvPr>
            <p:cNvSpPr txBox="1"/>
            <p:nvPr/>
          </p:nvSpPr>
          <p:spPr>
            <a:xfrm>
              <a:off x="6926430" y="1949479"/>
              <a:ext cx="81464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1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0A14A71-055B-6B7A-331A-0170250BE635}"/>
              </a:ext>
            </a:extLst>
          </p:cNvPr>
          <p:cNvGrpSpPr/>
          <p:nvPr/>
        </p:nvGrpSpPr>
        <p:grpSpPr>
          <a:xfrm>
            <a:off x="8976693" y="1191212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0F113B57-582B-897C-063A-D54EA80C23F9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3EADC40-962E-C7AA-AAE8-8DD1C381FE62}"/>
                </a:ext>
              </a:extLst>
            </p:cNvPr>
            <p:cNvSpPr txBox="1"/>
            <p:nvPr/>
          </p:nvSpPr>
          <p:spPr>
            <a:xfrm>
              <a:off x="6926430" y="1949479"/>
              <a:ext cx="81464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2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BE4FB26-C718-A9A2-CC4A-C28CF605B03D}"/>
              </a:ext>
            </a:extLst>
          </p:cNvPr>
          <p:cNvGrpSpPr/>
          <p:nvPr/>
        </p:nvGrpSpPr>
        <p:grpSpPr>
          <a:xfrm>
            <a:off x="9773528" y="1421989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FB3EF488-98DB-C6B6-A226-9684812E3856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6C6A019-2B55-7415-D140-25C57CEB27CC}"/>
                </a:ext>
              </a:extLst>
            </p:cNvPr>
            <p:cNvSpPr txBox="1"/>
            <p:nvPr/>
          </p:nvSpPr>
          <p:spPr>
            <a:xfrm>
              <a:off x="6926430" y="1949479"/>
              <a:ext cx="81464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3 </a:t>
              </a:r>
              <a:b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Raw data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11B3601-06E3-CDF6-9FFD-66E63AEA3CC2}"/>
              </a:ext>
            </a:extLst>
          </p:cNvPr>
          <p:cNvGrpSpPr/>
          <p:nvPr/>
        </p:nvGrpSpPr>
        <p:grpSpPr>
          <a:xfrm>
            <a:off x="4968798" y="3247040"/>
            <a:ext cx="1515220" cy="456810"/>
            <a:chOff x="6815315" y="1924984"/>
            <a:chExt cx="1515220" cy="456810"/>
          </a:xfrm>
          <a:solidFill>
            <a:srgbClr val="0084C2"/>
          </a:solidFill>
        </p:grpSpPr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C8206943-9CCB-6022-3C79-7DB66E015961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D3927FF-7B0E-3131-61C7-A55C8BD99660}"/>
                </a:ext>
              </a:extLst>
            </p:cNvPr>
            <p:cNvSpPr txBox="1"/>
            <p:nvPr/>
          </p:nvSpPr>
          <p:spPr>
            <a:xfrm>
              <a:off x="6926430" y="1949479"/>
              <a:ext cx="982961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Diagnostic 1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Data stream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F24D0CE-9D46-565E-4CEC-7A2EFB624D3B}"/>
              </a:ext>
            </a:extLst>
          </p:cNvPr>
          <p:cNvGrpSpPr/>
          <p:nvPr/>
        </p:nvGrpSpPr>
        <p:grpSpPr>
          <a:xfrm>
            <a:off x="5817885" y="3460400"/>
            <a:ext cx="1515220" cy="456810"/>
            <a:chOff x="6815315" y="1924984"/>
            <a:chExt cx="1515220" cy="456810"/>
          </a:xfrm>
          <a:solidFill>
            <a:srgbClr val="0084C2"/>
          </a:solidFill>
        </p:grpSpPr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9FB47F7F-9C5F-6F12-DFFD-9C16B9AF66E5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062C6B3-F2E0-F5E9-CACD-2EA093E32FDD}"/>
                </a:ext>
              </a:extLst>
            </p:cNvPr>
            <p:cNvSpPr txBox="1"/>
            <p:nvPr/>
          </p:nvSpPr>
          <p:spPr>
            <a:xfrm>
              <a:off x="6926430" y="1949479"/>
              <a:ext cx="982961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Diagnostic 2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Data stream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C7068AC-9ECD-A84B-2BAF-28089122BAB0}"/>
              </a:ext>
            </a:extLst>
          </p:cNvPr>
          <p:cNvGrpSpPr/>
          <p:nvPr/>
        </p:nvGrpSpPr>
        <p:grpSpPr>
          <a:xfrm>
            <a:off x="6675678" y="3691177"/>
            <a:ext cx="1515220" cy="456810"/>
            <a:chOff x="6815315" y="1924984"/>
            <a:chExt cx="1515220" cy="456810"/>
          </a:xfrm>
          <a:solidFill>
            <a:srgbClr val="0084C2"/>
          </a:solidFill>
        </p:grpSpPr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3853B829-508E-7079-F828-2AB99D38E559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4512A99-3DF4-CE7E-60A0-7889AAB634CE}"/>
                </a:ext>
              </a:extLst>
            </p:cNvPr>
            <p:cNvSpPr txBox="1"/>
            <p:nvPr/>
          </p:nvSpPr>
          <p:spPr>
            <a:xfrm>
              <a:off x="6926430" y="1949479"/>
              <a:ext cx="1005403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Diagnostic N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Data stream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17B0A1F-2E00-83E0-B6F1-8FCA70C9F0FC}"/>
              </a:ext>
            </a:extLst>
          </p:cNvPr>
          <p:cNvGrpSpPr/>
          <p:nvPr/>
        </p:nvGrpSpPr>
        <p:grpSpPr>
          <a:xfrm>
            <a:off x="8306133" y="3247040"/>
            <a:ext cx="1515220" cy="456810"/>
            <a:chOff x="6815315" y="1924984"/>
            <a:chExt cx="1515220" cy="456810"/>
          </a:xfrm>
          <a:solidFill>
            <a:schemeClr val="accent2"/>
          </a:solidFill>
        </p:grpSpPr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A7929125-F565-4759-A5D5-65412BEECC7F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608DF95-F974-01FE-DFD1-E845DEBD611D}"/>
                </a:ext>
              </a:extLst>
            </p:cNvPr>
            <p:cNvSpPr txBox="1"/>
            <p:nvPr/>
          </p:nvSpPr>
          <p:spPr>
            <a:xfrm>
              <a:off x="6926430" y="1949479"/>
              <a:ext cx="93807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Heating 1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dirty="0">
                  <a:ln/>
                  <a:solidFill>
                    <a:schemeClr val="bg1"/>
                  </a:solidFill>
                  <a:cs typeface="Arial"/>
                  <a:sym typeface="Arial"/>
                  <a:rtl val="0"/>
                </a:rPr>
                <a:t>Data stream</a:t>
              </a:r>
              <a:endParaRPr lang="en-US" sz="1074" spc="0" baseline="0" dirty="0">
                <a:ln/>
                <a:solidFill>
                  <a:schemeClr val="bg1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52EC0D2-9F8D-E2E0-B263-14B26E25C106}"/>
              </a:ext>
            </a:extLst>
          </p:cNvPr>
          <p:cNvGrpSpPr/>
          <p:nvPr/>
        </p:nvGrpSpPr>
        <p:grpSpPr>
          <a:xfrm>
            <a:off x="9155219" y="3460400"/>
            <a:ext cx="1515220" cy="456810"/>
            <a:chOff x="6815315" y="1924984"/>
            <a:chExt cx="1515220" cy="456810"/>
          </a:xfrm>
          <a:solidFill>
            <a:schemeClr val="accent2"/>
          </a:solidFill>
        </p:grpSpPr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BE765986-3359-1F3E-6222-7E1974C563F4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3EE11025-3E6E-AE98-1EA5-FFD8AFDAF0A0}"/>
                </a:ext>
              </a:extLst>
            </p:cNvPr>
            <p:cNvSpPr txBox="1"/>
            <p:nvPr/>
          </p:nvSpPr>
          <p:spPr>
            <a:xfrm>
              <a:off x="6926430" y="1949479"/>
              <a:ext cx="93807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Heating 2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dirty="0">
                  <a:ln/>
                  <a:solidFill>
                    <a:schemeClr val="bg1"/>
                  </a:solidFill>
                  <a:cs typeface="Arial"/>
                  <a:sym typeface="Arial"/>
                  <a:rtl val="0"/>
                </a:rPr>
                <a:t>Data stream</a:t>
              </a:r>
              <a:endParaRPr lang="en-US" sz="1074" spc="0" baseline="0" dirty="0">
                <a:ln/>
                <a:solidFill>
                  <a:schemeClr val="bg1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E8572BE-93D0-3A00-BD11-912F4B0D72AB}"/>
              </a:ext>
            </a:extLst>
          </p:cNvPr>
          <p:cNvGrpSpPr/>
          <p:nvPr/>
        </p:nvGrpSpPr>
        <p:grpSpPr>
          <a:xfrm>
            <a:off x="9952054" y="3691177"/>
            <a:ext cx="1515220" cy="456810"/>
            <a:chOff x="6815315" y="1924984"/>
            <a:chExt cx="1515220" cy="456810"/>
          </a:xfrm>
          <a:solidFill>
            <a:schemeClr val="accent2"/>
          </a:solidFill>
        </p:grpSpPr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FB451CF-A8FE-3381-75D8-C900E75D228D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6CB0642-F00C-FC58-2D94-22C04BD4750E}"/>
                </a:ext>
              </a:extLst>
            </p:cNvPr>
            <p:cNvSpPr txBox="1"/>
            <p:nvPr/>
          </p:nvSpPr>
          <p:spPr>
            <a:xfrm>
              <a:off x="6926430" y="1949479"/>
              <a:ext cx="93807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Heating 3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dirty="0">
                  <a:ln/>
                  <a:solidFill>
                    <a:schemeClr val="bg1"/>
                  </a:solidFill>
                  <a:cs typeface="Arial"/>
                  <a:sym typeface="Arial"/>
                  <a:rtl val="0"/>
                </a:rPr>
                <a:t>Data stream</a:t>
              </a:r>
              <a:endParaRPr lang="en-US" sz="1074" spc="0" baseline="0" dirty="0">
                <a:ln/>
                <a:solidFill>
                  <a:schemeClr val="bg1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sp>
        <p:nvSpPr>
          <p:cNvPr id="82" name="Down Arrow 81">
            <a:extLst>
              <a:ext uri="{FF2B5EF4-FFF2-40B4-BE49-F238E27FC236}">
                <a16:creationId xmlns:a16="http://schemas.microsoft.com/office/drawing/2014/main" id="{BD5CCEB8-28D0-4EE3-CF7B-DF855AE2BDAB}"/>
              </a:ext>
            </a:extLst>
          </p:cNvPr>
          <p:cNvSpPr/>
          <p:nvPr/>
        </p:nvSpPr>
        <p:spPr>
          <a:xfrm>
            <a:off x="8810373" y="2039907"/>
            <a:ext cx="1959428" cy="1018603"/>
          </a:xfrm>
          <a:prstGeom prst="downArrow">
            <a:avLst>
              <a:gd name="adj1" fmla="val 50000"/>
              <a:gd name="adj2" fmla="val 49713"/>
            </a:avLst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Calibration</a:t>
            </a:r>
          </a:p>
          <a:p>
            <a:pPr algn="ctr"/>
            <a:r>
              <a:rPr lang="en-US" sz="1200" dirty="0"/>
              <a:t>Decimation</a:t>
            </a:r>
          </a:p>
        </p:txBody>
      </p:sp>
      <p:sp>
        <p:nvSpPr>
          <p:cNvPr id="83" name="Down Arrow 82">
            <a:extLst>
              <a:ext uri="{FF2B5EF4-FFF2-40B4-BE49-F238E27FC236}">
                <a16:creationId xmlns:a16="http://schemas.microsoft.com/office/drawing/2014/main" id="{9C551A1A-A445-F0F8-610D-585D644617B4}"/>
              </a:ext>
            </a:extLst>
          </p:cNvPr>
          <p:cNvSpPr/>
          <p:nvPr/>
        </p:nvSpPr>
        <p:spPr>
          <a:xfrm>
            <a:off x="5483845" y="2039907"/>
            <a:ext cx="1959428" cy="976562"/>
          </a:xfrm>
          <a:prstGeom prst="downArrow">
            <a:avLst>
              <a:gd name="adj1" fmla="val 50000"/>
              <a:gd name="adj2" fmla="val 49713"/>
            </a:avLst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100000">
                <a:srgbClr val="0084C2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Calibration</a:t>
            </a:r>
          </a:p>
          <a:p>
            <a:pPr algn="ctr"/>
            <a:r>
              <a:rPr lang="en-US" sz="1200" dirty="0"/>
              <a:t>Decimation</a:t>
            </a:r>
          </a:p>
        </p:txBody>
      </p:sp>
      <p:sp>
        <p:nvSpPr>
          <p:cNvPr id="84" name="Freeform 83">
            <a:extLst>
              <a:ext uri="{FF2B5EF4-FFF2-40B4-BE49-F238E27FC236}">
                <a16:creationId xmlns:a16="http://schemas.microsoft.com/office/drawing/2014/main" id="{614012C5-023B-03A8-1946-3C4EBB22EC8B}"/>
              </a:ext>
            </a:extLst>
          </p:cNvPr>
          <p:cNvSpPr/>
          <p:nvPr/>
        </p:nvSpPr>
        <p:spPr>
          <a:xfrm>
            <a:off x="4766442" y="4603530"/>
            <a:ext cx="6853646" cy="1439918"/>
          </a:xfrm>
          <a:custGeom>
            <a:avLst/>
            <a:gdLst>
              <a:gd name="connsiteX0" fmla="*/ -8 w 10485328"/>
              <a:gd name="connsiteY0" fmla="*/ 171575 h 1029753"/>
              <a:gd name="connsiteX1" fmla="*/ 171720 w 10485328"/>
              <a:gd name="connsiteY1" fmla="*/ -55 h 1029753"/>
              <a:gd name="connsiteX2" fmla="*/ 10313585 w 10485328"/>
              <a:gd name="connsiteY2" fmla="*/ -55 h 1029753"/>
              <a:gd name="connsiteX3" fmla="*/ 10485320 w 10485328"/>
              <a:gd name="connsiteY3" fmla="*/ 171575 h 1029753"/>
              <a:gd name="connsiteX4" fmla="*/ 10485320 w 10485328"/>
              <a:gd name="connsiteY4" fmla="*/ 858063 h 1029753"/>
              <a:gd name="connsiteX5" fmla="*/ 10313585 w 10485328"/>
              <a:gd name="connsiteY5" fmla="*/ 1029699 h 1029753"/>
              <a:gd name="connsiteX6" fmla="*/ 171720 w 10485328"/>
              <a:gd name="connsiteY6" fmla="*/ 1029699 h 1029753"/>
              <a:gd name="connsiteX7" fmla="*/ -8 w 10485328"/>
              <a:gd name="connsiteY7" fmla="*/ 858063 h 102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85328" h="1029753">
                <a:moveTo>
                  <a:pt x="-8" y="171575"/>
                </a:moveTo>
                <a:cubicBezTo>
                  <a:pt x="-8" y="76786"/>
                  <a:pt x="76877" y="-55"/>
                  <a:pt x="171720" y="-55"/>
                </a:cubicBezTo>
                <a:lnTo>
                  <a:pt x="10313585" y="-55"/>
                </a:lnTo>
                <a:cubicBezTo>
                  <a:pt x="10408438" y="-55"/>
                  <a:pt x="10485320" y="76786"/>
                  <a:pt x="10485320" y="171575"/>
                </a:cubicBezTo>
                <a:lnTo>
                  <a:pt x="10485320" y="858063"/>
                </a:lnTo>
                <a:cubicBezTo>
                  <a:pt x="10485320" y="952861"/>
                  <a:pt x="10408438" y="1029699"/>
                  <a:pt x="10313585" y="1029699"/>
                </a:cubicBezTo>
                <a:lnTo>
                  <a:pt x="171720" y="1029699"/>
                </a:lnTo>
                <a:cubicBezTo>
                  <a:pt x="76877" y="1029699"/>
                  <a:pt x="-8" y="952861"/>
                  <a:pt x="-8" y="858063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1358" cap="flat">
            <a:solidFill>
              <a:srgbClr val="CECEEF"/>
            </a:solidFill>
            <a:prstDash val="solid"/>
            <a:round/>
          </a:ln>
        </p:spPr>
        <p:txBody>
          <a:bodyPr rtlCol="0" anchor="t"/>
          <a:lstStyle/>
          <a:p>
            <a:pPr algn="ctr"/>
            <a:r>
              <a:rPr lang="en-US" sz="1600" dirty="0">
                <a:ln/>
                <a:solidFill>
                  <a:srgbClr val="000000"/>
                </a:solidFill>
                <a:cs typeface="Arial"/>
                <a:sym typeface="Arial"/>
                <a:rtl val="0"/>
              </a:rPr>
              <a:t>Data analysis clients (in-pulse, user codes, …)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01286109-1436-F20E-CDC0-5B8E12510262}"/>
              </a:ext>
            </a:extLst>
          </p:cNvPr>
          <p:cNvGrpSpPr/>
          <p:nvPr/>
        </p:nvGrpSpPr>
        <p:grpSpPr>
          <a:xfrm>
            <a:off x="5062491" y="5008569"/>
            <a:ext cx="1515220" cy="456810"/>
            <a:chOff x="6815315" y="1924984"/>
            <a:chExt cx="1515220" cy="456810"/>
          </a:xfrm>
        </p:grpSpPr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75B18431-3C58-EA2E-F6BE-9D1220B1A97B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40D2F09F-794C-11CB-EFC9-E37F667C46A4}"/>
                </a:ext>
              </a:extLst>
            </p:cNvPr>
            <p:cNvSpPr txBox="1"/>
            <p:nvPr/>
          </p:nvSpPr>
          <p:spPr>
            <a:xfrm>
              <a:off x="6926430" y="1949479"/>
              <a:ext cx="1212191" cy="257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1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E3A7EFFF-575C-23C3-0A83-7101682A8C9A}"/>
              </a:ext>
            </a:extLst>
          </p:cNvPr>
          <p:cNvGrpSpPr/>
          <p:nvPr/>
        </p:nvGrpSpPr>
        <p:grpSpPr>
          <a:xfrm>
            <a:off x="5911578" y="5221929"/>
            <a:ext cx="1515220" cy="456810"/>
            <a:chOff x="6815315" y="1924984"/>
            <a:chExt cx="1515220" cy="456810"/>
          </a:xfrm>
        </p:grpSpPr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2BC76E0B-411C-2316-D2B5-0299B0F5EF46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EF3ED047-0B57-FDBC-DB34-75820A1BE2CA}"/>
                </a:ext>
              </a:extLst>
            </p:cNvPr>
            <p:cNvSpPr txBox="1"/>
            <p:nvPr/>
          </p:nvSpPr>
          <p:spPr>
            <a:xfrm>
              <a:off x="6926430" y="1949479"/>
              <a:ext cx="1212191" cy="257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2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9B9C991D-947F-665B-C824-0949FBAD55FD}"/>
              </a:ext>
            </a:extLst>
          </p:cNvPr>
          <p:cNvGrpSpPr/>
          <p:nvPr/>
        </p:nvGrpSpPr>
        <p:grpSpPr>
          <a:xfrm>
            <a:off x="6769371" y="5452706"/>
            <a:ext cx="1515220" cy="456810"/>
            <a:chOff x="6815315" y="1924984"/>
            <a:chExt cx="1515220" cy="456810"/>
          </a:xfrm>
        </p:grpSpPr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E733F13E-64DB-4C00-05D1-466C08A0381F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CD0BEBB-CDFE-D030-8F42-5387F0E89B75}"/>
                </a:ext>
              </a:extLst>
            </p:cNvPr>
            <p:cNvSpPr txBox="1"/>
            <p:nvPr/>
          </p:nvSpPr>
          <p:spPr>
            <a:xfrm>
              <a:off x="6926430" y="1949479"/>
              <a:ext cx="1234633" cy="257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N IDS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FAA84CC-BE4C-5DF3-DA5D-7CD160F4E391}"/>
              </a:ext>
            </a:extLst>
          </p:cNvPr>
          <p:cNvGrpSpPr/>
          <p:nvPr/>
        </p:nvGrpSpPr>
        <p:grpSpPr>
          <a:xfrm>
            <a:off x="8332559" y="5008569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18533BE7-A12F-573D-11D8-146114EB8296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C72FE0A1-547C-5393-F057-59AF21F810D6}"/>
                </a:ext>
              </a:extLst>
            </p:cNvPr>
            <p:cNvSpPr txBox="1"/>
            <p:nvPr/>
          </p:nvSpPr>
          <p:spPr>
            <a:xfrm>
              <a:off x="6926430" y="1949479"/>
              <a:ext cx="1043876" cy="25763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1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4C7B8C3-3028-EBF4-DA2E-44CE94999315}"/>
              </a:ext>
            </a:extLst>
          </p:cNvPr>
          <p:cNvGrpSpPr/>
          <p:nvPr/>
        </p:nvGrpSpPr>
        <p:grpSpPr>
          <a:xfrm>
            <a:off x="9181645" y="5221929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0D54D2D8-66A6-E758-E4F6-F2720757E924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4D270A91-DEE9-7429-E13D-7CBD3F127A45}"/>
                </a:ext>
              </a:extLst>
            </p:cNvPr>
            <p:cNvSpPr txBox="1"/>
            <p:nvPr/>
          </p:nvSpPr>
          <p:spPr>
            <a:xfrm>
              <a:off x="6926430" y="1949479"/>
              <a:ext cx="1043876" cy="25763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2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003FC423-C301-F02F-B53B-D9ACEFE9A9D4}"/>
              </a:ext>
            </a:extLst>
          </p:cNvPr>
          <p:cNvGrpSpPr/>
          <p:nvPr/>
        </p:nvGrpSpPr>
        <p:grpSpPr>
          <a:xfrm>
            <a:off x="9978480" y="5452706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CB8A3293-F2B3-E64B-CE23-9EB7D354F187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898832C-FB47-0D03-E153-3A2FB504D7A2}"/>
                </a:ext>
              </a:extLst>
            </p:cNvPr>
            <p:cNvSpPr txBox="1"/>
            <p:nvPr/>
          </p:nvSpPr>
          <p:spPr>
            <a:xfrm>
              <a:off x="6926430" y="1949479"/>
              <a:ext cx="1043876" cy="25763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3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sp>
        <p:nvSpPr>
          <p:cNvPr id="105" name="Down Arrow 104">
            <a:extLst>
              <a:ext uri="{FF2B5EF4-FFF2-40B4-BE49-F238E27FC236}">
                <a16:creationId xmlns:a16="http://schemas.microsoft.com/office/drawing/2014/main" id="{D3116291-9E1D-E0DA-1865-8C13387F3E0E}"/>
              </a:ext>
            </a:extLst>
          </p:cNvPr>
          <p:cNvSpPr/>
          <p:nvPr/>
        </p:nvSpPr>
        <p:spPr>
          <a:xfrm>
            <a:off x="5559972" y="4246180"/>
            <a:ext cx="304800" cy="630620"/>
          </a:xfrm>
          <a:prstGeom prst="downArrow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Down Arrow 105">
            <a:extLst>
              <a:ext uri="{FF2B5EF4-FFF2-40B4-BE49-F238E27FC236}">
                <a16:creationId xmlns:a16="http://schemas.microsoft.com/office/drawing/2014/main" id="{FAEC1D8D-C455-1CB8-A0F5-20FE4D4690F8}"/>
              </a:ext>
            </a:extLst>
          </p:cNvPr>
          <p:cNvSpPr/>
          <p:nvPr/>
        </p:nvSpPr>
        <p:spPr>
          <a:xfrm>
            <a:off x="6337738" y="4256690"/>
            <a:ext cx="304800" cy="630620"/>
          </a:xfrm>
          <a:prstGeom prst="downArrow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Down Arrow 106">
            <a:extLst>
              <a:ext uri="{FF2B5EF4-FFF2-40B4-BE49-F238E27FC236}">
                <a16:creationId xmlns:a16="http://schemas.microsoft.com/office/drawing/2014/main" id="{C286B5A3-CD24-A079-DC64-AB3993AD6A32}"/>
              </a:ext>
            </a:extLst>
          </p:cNvPr>
          <p:cNvSpPr/>
          <p:nvPr/>
        </p:nvSpPr>
        <p:spPr>
          <a:xfrm>
            <a:off x="7210097" y="4298731"/>
            <a:ext cx="304800" cy="630620"/>
          </a:xfrm>
          <a:prstGeom prst="downArrow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Down Arrow 107">
            <a:extLst>
              <a:ext uri="{FF2B5EF4-FFF2-40B4-BE49-F238E27FC236}">
                <a16:creationId xmlns:a16="http://schemas.microsoft.com/office/drawing/2014/main" id="{12255027-6E2A-AB22-8DDD-A80D1723277E}"/>
              </a:ext>
            </a:extLst>
          </p:cNvPr>
          <p:cNvSpPr/>
          <p:nvPr/>
        </p:nvSpPr>
        <p:spPr>
          <a:xfrm>
            <a:off x="9012621" y="4240925"/>
            <a:ext cx="304800" cy="63062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Down Arrow 108">
            <a:extLst>
              <a:ext uri="{FF2B5EF4-FFF2-40B4-BE49-F238E27FC236}">
                <a16:creationId xmlns:a16="http://schemas.microsoft.com/office/drawing/2014/main" id="{AD8E7B5F-94C6-C651-2BC2-8F44A040924A}"/>
              </a:ext>
            </a:extLst>
          </p:cNvPr>
          <p:cNvSpPr/>
          <p:nvPr/>
        </p:nvSpPr>
        <p:spPr>
          <a:xfrm>
            <a:off x="9790387" y="4251435"/>
            <a:ext cx="304800" cy="63062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Down Arrow 109">
            <a:extLst>
              <a:ext uri="{FF2B5EF4-FFF2-40B4-BE49-F238E27FC236}">
                <a16:creationId xmlns:a16="http://schemas.microsoft.com/office/drawing/2014/main" id="{EA399DB5-E68C-5E35-B5AE-1BFD62DE93DE}"/>
              </a:ext>
            </a:extLst>
          </p:cNvPr>
          <p:cNvSpPr/>
          <p:nvPr/>
        </p:nvSpPr>
        <p:spPr>
          <a:xfrm>
            <a:off x="10662746" y="4293476"/>
            <a:ext cx="304800" cy="63062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texte 1">
            <a:extLst>
              <a:ext uri="{FF2B5EF4-FFF2-40B4-BE49-F238E27FC236}">
                <a16:creationId xmlns:a16="http://schemas.microsoft.com/office/drawing/2014/main" id="{DBA1B1A4-08B8-0F04-DC32-80183F858862}"/>
              </a:ext>
            </a:extLst>
          </p:cNvPr>
          <p:cNvSpPr txBox="1">
            <a:spLocks/>
          </p:cNvSpPr>
          <p:nvPr/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DAN to SDCC</a:t>
            </a:r>
          </a:p>
          <a:p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6293FB-6F58-AF1E-39B1-112022D96AEF}"/>
              </a:ext>
            </a:extLst>
          </p:cNvPr>
          <p:cNvSpPr txBox="1"/>
          <p:nvPr/>
        </p:nvSpPr>
        <p:spPr>
          <a:xfrm rot="16200000">
            <a:off x="4210977" y="4356161"/>
            <a:ext cx="13724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data streams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25C976-36D4-A21E-2CA1-5427EFD08DFA}"/>
              </a:ext>
            </a:extLst>
          </p:cNvPr>
          <p:cNvSpPr txBox="1"/>
          <p:nvPr/>
        </p:nvSpPr>
        <p:spPr>
          <a:xfrm>
            <a:off x="946485" y="5277853"/>
            <a:ext cx="2527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need a data broker</a:t>
            </a:r>
          </a:p>
        </p:txBody>
      </p:sp>
      <p:sp>
        <p:nvSpPr>
          <p:cNvPr id="10" name="Down Arrow 9">
            <a:extLst>
              <a:ext uri="{FF2B5EF4-FFF2-40B4-BE49-F238E27FC236}">
                <a16:creationId xmlns:a16="http://schemas.microsoft.com/office/drawing/2014/main" id="{937B0CC0-FB90-AC9E-F66C-AF9A8C4D37B5}"/>
              </a:ext>
            </a:extLst>
          </p:cNvPr>
          <p:cNvSpPr/>
          <p:nvPr/>
        </p:nvSpPr>
        <p:spPr>
          <a:xfrm>
            <a:off x="1957137" y="4684295"/>
            <a:ext cx="513348" cy="577516"/>
          </a:xfrm>
          <a:prstGeom prst="downArrow">
            <a:avLst/>
          </a:prstGeom>
          <a:solidFill>
            <a:srgbClr val="0084C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24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1D7DC-5E84-3151-F665-7D5349A4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">
            <a:extLst>
              <a:ext uri="{FF2B5EF4-FFF2-40B4-BE49-F238E27FC236}">
                <a16:creationId xmlns:a16="http://schemas.microsoft.com/office/drawing/2014/main" id="{BDA78B7F-919F-769B-0AD0-77E11DF83A00}"/>
              </a:ext>
            </a:extLst>
          </p:cNvPr>
          <p:cNvSpPr txBox="1">
            <a:spLocks/>
          </p:cNvSpPr>
          <p:nvPr/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DAN to SDCC</a:t>
            </a:r>
          </a:p>
          <a:p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BE70625-5596-766A-376C-3BD1C86A15AD}"/>
              </a:ext>
            </a:extLst>
          </p:cNvPr>
          <p:cNvSpPr txBox="1">
            <a:spLocks/>
          </p:cNvSpPr>
          <p:nvPr/>
        </p:nvSpPr>
        <p:spPr>
          <a:xfrm>
            <a:off x="280317" y="675018"/>
            <a:ext cx="5478797" cy="57578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Apache Kafka as the data broker</a:t>
            </a:r>
            <a:endParaRPr lang="en-US" sz="1800" dirty="0">
              <a:solidFill>
                <a:srgbClr val="C00000"/>
              </a:solidFill>
            </a:endParaRPr>
          </a:p>
          <a:p>
            <a:pPr algn="l">
              <a:defRPr sz="1800"/>
            </a:pPr>
            <a:r>
              <a:rPr lang="en-US" dirty="0"/>
              <a:t>1. </a:t>
            </a:r>
            <a:r>
              <a:rPr lang="en-US" b="1" dirty="0">
                <a:solidFill>
                  <a:srgbClr val="0084C2"/>
                </a:solidFill>
              </a:rPr>
              <a:t>Publish–Subscribe </a:t>
            </a:r>
            <a:r>
              <a:rPr lang="en-US" dirty="0"/>
              <a:t>Messaging System</a:t>
            </a:r>
          </a:p>
          <a:p>
            <a:pPr lvl="1" algn="l">
              <a:defRPr sz="1800"/>
            </a:pPr>
            <a:r>
              <a:rPr lang="en-US" dirty="0"/>
              <a:t>• Enables real-time communication between producers and consumers.</a:t>
            </a:r>
          </a:p>
          <a:p>
            <a:pPr lvl="1" algn="l">
              <a:defRPr sz="1800"/>
            </a:pPr>
            <a:r>
              <a:rPr lang="en-US" dirty="0"/>
              <a:t>• Decouples data streams for scalability and flexibility.</a:t>
            </a:r>
          </a:p>
          <a:p>
            <a:pPr algn="l">
              <a:defRPr sz="1800"/>
            </a:pPr>
            <a:r>
              <a:rPr lang="en-US" dirty="0"/>
              <a:t>2. </a:t>
            </a:r>
            <a:r>
              <a:rPr lang="en-US" b="1" dirty="0">
                <a:solidFill>
                  <a:srgbClr val="0084C2"/>
                </a:solidFill>
              </a:rPr>
              <a:t>High Throughput &amp; Low Latency</a:t>
            </a:r>
            <a:endParaRPr lang="en-US" dirty="0"/>
          </a:p>
          <a:p>
            <a:pPr algn="l">
              <a:defRPr sz="1800"/>
            </a:pPr>
            <a:r>
              <a:rPr lang="en-US" dirty="0"/>
              <a:t>3. </a:t>
            </a:r>
            <a:r>
              <a:rPr lang="en-US" b="1" dirty="0">
                <a:solidFill>
                  <a:srgbClr val="0084C2"/>
                </a:solidFill>
              </a:rPr>
              <a:t>Scalability</a:t>
            </a:r>
          </a:p>
          <a:p>
            <a:pPr lvl="1" algn="l">
              <a:defRPr sz="1800"/>
            </a:pPr>
            <a:r>
              <a:rPr lang="en-US" dirty="0"/>
              <a:t>• Horizontally scalable by adding brokers and partitions.</a:t>
            </a:r>
          </a:p>
          <a:p>
            <a:pPr algn="l">
              <a:defRPr sz="1800"/>
            </a:pPr>
            <a:r>
              <a:rPr lang="en-US" dirty="0"/>
              <a:t>4. Fault Tolerance &amp; Durability</a:t>
            </a:r>
          </a:p>
          <a:p>
            <a:pPr lvl="1" algn="l">
              <a:defRPr sz="1800"/>
            </a:pPr>
            <a:r>
              <a:rPr lang="en-US" dirty="0"/>
              <a:t>• </a:t>
            </a:r>
            <a:r>
              <a:rPr lang="en-US" b="1" dirty="0">
                <a:solidFill>
                  <a:srgbClr val="0084C2"/>
                </a:solidFill>
              </a:rPr>
              <a:t>Data replication </a:t>
            </a:r>
            <a:r>
              <a:rPr lang="en-US" dirty="0"/>
              <a:t>across brokers ensures resilience.</a:t>
            </a:r>
          </a:p>
          <a:p>
            <a:pPr lvl="1" algn="l">
              <a:defRPr sz="1800"/>
            </a:pPr>
            <a:r>
              <a:rPr lang="en-US" dirty="0"/>
              <a:t>• </a:t>
            </a:r>
            <a:r>
              <a:rPr lang="en-US" b="1" dirty="0">
                <a:solidFill>
                  <a:srgbClr val="0084C2"/>
                </a:solidFill>
              </a:rPr>
              <a:t>Messages persist </a:t>
            </a:r>
            <a:r>
              <a:rPr lang="en-US" dirty="0"/>
              <a:t>on disk for guaranteed delivery.</a:t>
            </a: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Placeholder 5">
            <a:extLst>
              <a:ext uri="{FF2B5EF4-FFF2-40B4-BE49-F238E27FC236}">
                <a16:creationId xmlns:a16="http://schemas.microsoft.com/office/drawing/2014/main" id="{8F2142E4-0F35-7AD8-2510-564D4717DDA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4611" b="4611"/>
          <a:stretch/>
        </p:blipFill>
        <p:spPr>
          <a:xfrm>
            <a:off x="5915999" y="1365793"/>
            <a:ext cx="5854556" cy="3543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85975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D060F-58BE-6A5C-C5D1-B5141E684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CAF6E7B0-FB78-67E9-FF39-706F88465537}"/>
              </a:ext>
            </a:extLst>
          </p:cNvPr>
          <p:cNvSpPr/>
          <p:nvPr/>
        </p:nvSpPr>
        <p:spPr>
          <a:xfrm>
            <a:off x="5077601" y="469840"/>
            <a:ext cx="6853646" cy="1758354"/>
          </a:xfrm>
          <a:custGeom>
            <a:avLst/>
            <a:gdLst>
              <a:gd name="connsiteX0" fmla="*/ -8 w 10485328"/>
              <a:gd name="connsiteY0" fmla="*/ 171575 h 1029753"/>
              <a:gd name="connsiteX1" fmla="*/ 171720 w 10485328"/>
              <a:gd name="connsiteY1" fmla="*/ -55 h 1029753"/>
              <a:gd name="connsiteX2" fmla="*/ 10313585 w 10485328"/>
              <a:gd name="connsiteY2" fmla="*/ -55 h 1029753"/>
              <a:gd name="connsiteX3" fmla="*/ 10485320 w 10485328"/>
              <a:gd name="connsiteY3" fmla="*/ 171575 h 1029753"/>
              <a:gd name="connsiteX4" fmla="*/ 10485320 w 10485328"/>
              <a:gd name="connsiteY4" fmla="*/ 858063 h 1029753"/>
              <a:gd name="connsiteX5" fmla="*/ 10313585 w 10485328"/>
              <a:gd name="connsiteY5" fmla="*/ 1029699 h 1029753"/>
              <a:gd name="connsiteX6" fmla="*/ 171720 w 10485328"/>
              <a:gd name="connsiteY6" fmla="*/ 1029699 h 1029753"/>
              <a:gd name="connsiteX7" fmla="*/ -8 w 10485328"/>
              <a:gd name="connsiteY7" fmla="*/ 858063 h 102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85328" h="1029753">
                <a:moveTo>
                  <a:pt x="-8" y="171575"/>
                </a:moveTo>
                <a:cubicBezTo>
                  <a:pt x="-8" y="76786"/>
                  <a:pt x="76877" y="-55"/>
                  <a:pt x="171720" y="-55"/>
                </a:cubicBezTo>
                <a:lnTo>
                  <a:pt x="10313585" y="-55"/>
                </a:lnTo>
                <a:cubicBezTo>
                  <a:pt x="10408438" y="-55"/>
                  <a:pt x="10485320" y="76786"/>
                  <a:pt x="10485320" y="171575"/>
                </a:cubicBezTo>
                <a:lnTo>
                  <a:pt x="10485320" y="858063"/>
                </a:lnTo>
                <a:cubicBezTo>
                  <a:pt x="10485320" y="952861"/>
                  <a:pt x="10408438" y="1029699"/>
                  <a:pt x="10313585" y="1029699"/>
                </a:cubicBezTo>
                <a:lnTo>
                  <a:pt x="171720" y="1029699"/>
                </a:lnTo>
                <a:cubicBezTo>
                  <a:pt x="76877" y="1029699"/>
                  <a:pt x="-8" y="952861"/>
                  <a:pt x="-8" y="858063"/>
                </a:cubicBezTo>
                <a:close/>
              </a:path>
            </a:pathLst>
          </a:custGeom>
          <a:solidFill>
            <a:srgbClr val="CECEEF"/>
          </a:solidFill>
          <a:ln w="11358" cap="flat">
            <a:solidFill>
              <a:srgbClr val="CECEEF"/>
            </a:solidFill>
            <a:prstDash val="solid"/>
            <a:round/>
          </a:ln>
        </p:spPr>
        <p:txBody>
          <a:bodyPr rtlCol="0" anchor="t"/>
          <a:lstStyle/>
          <a:p>
            <a:pPr algn="ctr"/>
            <a:r>
              <a:rPr lang="en-US" sz="1600" dirty="0">
                <a:ln/>
                <a:solidFill>
                  <a:srgbClr val="000000"/>
                </a:solidFill>
                <a:cs typeface="Arial"/>
                <a:sym typeface="Arial"/>
                <a:rtl val="0"/>
              </a:rPr>
              <a:t>From DAN (data archiving network)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1900D15D-817F-B494-E16A-AD57BA12285E}"/>
              </a:ext>
            </a:extLst>
          </p:cNvPr>
          <p:cNvGrpSpPr/>
          <p:nvPr/>
        </p:nvGrpSpPr>
        <p:grpSpPr>
          <a:xfrm>
            <a:off x="5337764" y="987316"/>
            <a:ext cx="1515220" cy="456810"/>
            <a:chOff x="6815315" y="1924984"/>
            <a:chExt cx="1515220" cy="456810"/>
          </a:xfrm>
          <a:solidFill>
            <a:srgbClr val="0084C2"/>
          </a:solidFill>
        </p:grpSpPr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3E11D681-5E76-151F-FF2E-EA925392C32E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9E63BBB-601D-EDF6-A5A7-BD0C2EB46DEC}"/>
                </a:ext>
              </a:extLst>
            </p:cNvPr>
            <p:cNvSpPr txBox="1"/>
            <p:nvPr/>
          </p:nvSpPr>
          <p:spPr>
            <a:xfrm>
              <a:off x="6926430" y="1949479"/>
              <a:ext cx="982961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Diagnostic 1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Data stream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65CB539-6D2F-AC85-FE9F-13A19A2B2563}"/>
              </a:ext>
            </a:extLst>
          </p:cNvPr>
          <p:cNvGrpSpPr/>
          <p:nvPr/>
        </p:nvGrpSpPr>
        <p:grpSpPr>
          <a:xfrm>
            <a:off x="6186851" y="1200676"/>
            <a:ext cx="1515220" cy="456810"/>
            <a:chOff x="6815315" y="1924984"/>
            <a:chExt cx="1515220" cy="456810"/>
          </a:xfrm>
          <a:solidFill>
            <a:srgbClr val="0084C2"/>
          </a:solidFill>
        </p:grpSpPr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68F2DDD5-BCB6-97EC-C87A-C8CBEDDEB869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C5DA3EE-62B5-5B8F-049B-9953FE61A2BA}"/>
                </a:ext>
              </a:extLst>
            </p:cNvPr>
            <p:cNvSpPr txBox="1"/>
            <p:nvPr/>
          </p:nvSpPr>
          <p:spPr>
            <a:xfrm>
              <a:off x="6926430" y="1949479"/>
              <a:ext cx="982961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Diagnostic 2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Data stream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3577D74A-C532-8D21-BFA3-636CB71470F8}"/>
              </a:ext>
            </a:extLst>
          </p:cNvPr>
          <p:cNvGrpSpPr/>
          <p:nvPr/>
        </p:nvGrpSpPr>
        <p:grpSpPr>
          <a:xfrm>
            <a:off x="7044644" y="1431453"/>
            <a:ext cx="1515220" cy="456810"/>
            <a:chOff x="6815315" y="1924984"/>
            <a:chExt cx="1515220" cy="456810"/>
          </a:xfrm>
          <a:solidFill>
            <a:srgbClr val="0084C2"/>
          </a:solidFill>
        </p:grpSpPr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AC0CE4C1-0B4C-7EA0-340A-D063C4A0FBB5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2003E74-B665-DD6B-20D4-1D6E79BC1022}"/>
                </a:ext>
              </a:extLst>
            </p:cNvPr>
            <p:cNvSpPr txBox="1"/>
            <p:nvPr/>
          </p:nvSpPr>
          <p:spPr>
            <a:xfrm>
              <a:off x="6926430" y="1949479"/>
              <a:ext cx="1005403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Diagnostic N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Data stream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03ECB4D-A1A3-ABB9-5044-75B6C2A8F1F6}"/>
              </a:ext>
            </a:extLst>
          </p:cNvPr>
          <p:cNvGrpSpPr/>
          <p:nvPr/>
        </p:nvGrpSpPr>
        <p:grpSpPr>
          <a:xfrm>
            <a:off x="8675099" y="987316"/>
            <a:ext cx="1515220" cy="456810"/>
            <a:chOff x="6815315" y="1924984"/>
            <a:chExt cx="1515220" cy="456810"/>
          </a:xfrm>
          <a:solidFill>
            <a:schemeClr val="accent2"/>
          </a:solidFill>
        </p:grpSpPr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1C0C0B00-97C6-C4F3-96B9-D033CB245481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7C09992-E061-241B-7A32-7BD73BDB3547}"/>
                </a:ext>
              </a:extLst>
            </p:cNvPr>
            <p:cNvSpPr txBox="1"/>
            <p:nvPr/>
          </p:nvSpPr>
          <p:spPr>
            <a:xfrm>
              <a:off x="6926430" y="1949479"/>
              <a:ext cx="93807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Heating 1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dirty="0">
                  <a:ln/>
                  <a:solidFill>
                    <a:schemeClr val="bg1"/>
                  </a:solidFill>
                  <a:cs typeface="Arial"/>
                  <a:sym typeface="Arial"/>
                  <a:rtl val="0"/>
                </a:rPr>
                <a:t>Data stream</a:t>
              </a:r>
              <a:endParaRPr lang="en-US" sz="1074" spc="0" baseline="0" dirty="0">
                <a:ln/>
                <a:solidFill>
                  <a:schemeClr val="bg1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00E1682-1FA3-761D-282B-3082F029916D}"/>
              </a:ext>
            </a:extLst>
          </p:cNvPr>
          <p:cNvGrpSpPr/>
          <p:nvPr/>
        </p:nvGrpSpPr>
        <p:grpSpPr>
          <a:xfrm>
            <a:off x="9524185" y="1200676"/>
            <a:ext cx="1515220" cy="456810"/>
            <a:chOff x="6815315" y="1924984"/>
            <a:chExt cx="1515220" cy="456810"/>
          </a:xfrm>
          <a:solidFill>
            <a:schemeClr val="accent2"/>
          </a:solidFill>
        </p:grpSpPr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C3DB654A-C360-B882-4C12-035AA7B59974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B9A5E3F7-4AEE-C60A-7EB5-E2FDEEE9C65E}"/>
                </a:ext>
              </a:extLst>
            </p:cNvPr>
            <p:cNvSpPr txBox="1"/>
            <p:nvPr/>
          </p:nvSpPr>
          <p:spPr>
            <a:xfrm>
              <a:off x="6926430" y="1949479"/>
              <a:ext cx="93807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Heating 2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dirty="0">
                  <a:ln/>
                  <a:solidFill>
                    <a:schemeClr val="bg1"/>
                  </a:solidFill>
                  <a:cs typeface="Arial"/>
                  <a:sym typeface="Arial"/>
                  <a:rtl val="0"/>
                </a:rPr>
                <a:t>Data stream</a:t>
              </a:r>
              <a:endParaRPr lang="en-US" sz="1074" spc="0" baseline="0" dirty="0">
                <a:ln/>
                <a:solidFill>
                  <a:schemeClr val="bg1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0CC0CA08-3298-D7E6-C38A-B50E045478C2}"/>
              </a:ext>
            </a:extLst>
          </p:cNvPr>
          <p:cNvGrpSpPr/>
          <p:nvPr/>
        </p:nvGrpSpPr>
        <p:grpSpPr>
          <a:xfrm>
            <a:off x="10321020" y="1431453"/>
            <a:ext cx="1515220" cy="456810"/>
            <a:chOff x="6815315" y="1924984"/>
            <a:chExt cx="1515220" cy="456810"/>
          </a:xfrm>
          <a:solidFill>
            <a:schemeClr val="accent2"/>
          </a:solidFill>
        </p:grpSpPr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1DAC09C9-7A07-8734-AE10-A6BEECF4F685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D6D375F-521E-843D-8C7A-3771FF2DA5DB}"/>
                </a:ext>
              </a:extLst>
            </p:cNvPr>
            <p:cNvSpPr txBox="1"/>
            <p:nvPr/>
          </p:nvSpPr>
          <p:spPr>
            <a:xfrm>
              <a:off x="6926430" y="1949479"/>
              <a:ext cx="93807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Heating 3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dirty="0">
                  <a:ln/>
                  <a:solidFill>
                    <a:schemeClr val="bg1"/>
                  </a:solidFill>
                  <a:cs typeface="Arial"/>
                  <a:sym typeface="Arial"/>
                  <a:rtl val="0"/>
                </a:rPr>
                <a:t>Data stream</a:t>
              </a:r>
              <a:endParaRPr lang="en-US" sz="1074" spc="0" baseline="0" dirty="0">
                <a:ln/>
                <a:solidFill>
                  <a:schemeClr val="bg1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sp>
        <p:nvSpPr>
          <p:cNvPr id="84" name="Freeform 83">
            <a:extLst>
              <a:ext uri="{FF2B5EF4-FFF2-40B4-BE49-F238E27FC236}">
                <a16:creationId xmlns:a16="http://schemas.microsoft.com/office/drawing/2014/main" id="{64E2930E-E420-E520-B47F-C4661251C348}"/>
              </a:ext>
            </a:extLst>
          </p:cNvPr>
          <p:cNvSpPr/>
          <p:nvPr/>
        </p:nvSpPr>
        <p:spPr>
          <a:xfrm>
            <a:off x="5135408" y="2427889"/>
            <a:ext cx="6853646" cy="1439918"/>
          </a:xfrm>
          <a:custGeom>
            <a:avLst/>
            <a:gdLst>
              <a:gd name="connsiteX0" fmla="*/ -8 w 10485328"/>
              <a:gd name="connsiteY0" fmla="*/ 171575 h 1029753"/>
              <a:gd name="connsiteX1" fmla="*/ 171720 w 10485328"/>
              <a:gd name="connsiteY1" fmla="*/ -55 h 1029753"/>
              <a:gd name="connsiteX2" fmla="*/ 10313585 w 10485328"/>
              <a:gd name="connsiteY2" fmla="*/ -55 h 1029753"/>
              <a:gd name="connsiteX3" fmla="*/ 10485320 w 10485328"/>
              <a:gd name="connsiteY3" fmla="*/ 171575 h 1029753"/>
              <a:gd name="connsiteX4" fmla="*/ 10485320 w 10485328"/>
              <a:gd name="connsiteY4" fmla="*/ 858063 h 1029753"/>
              <a:gd name="connsiteX5" fmla="*/ 10313585 w 10485328"/>
              <a:gd name="connsiteY5" fmla="*/ 1029699 h 1029753"/>
              <a:gd name="connsiteX6" fmla="*/ 171720 w 10485328"/>
              <a:gd name="connsiteY6" fmla="*/ 1029699 h 1029753"/>
              <a:gd name="connsiteX7" fmla="*/ -8 w 10485328"/>
              <a:gd name="connsiteY7" fmla="*/ 858063 h 102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85328" h="1029753">
                <a:moveTo>
                  <a:pt x="-8" y="171575"/>
                </a:moveTo>
                <a:cubicBezTo>
                  <a:pt x="-8" y="76786"/>
                  <a:pt x="76877" y="-55"/>
                  <a:pt x="171720" y="-55"/>
                </a:cubicBezTo>
                <a:lnTo>
                  <a:pt x="10313585" y="-55"/>
                </a:lnTo>
                <a:cubicBezTo>
                  <a:pt x="10408438" y="-55"/>
                  <a:pt x="10485320" y="76786"/>
                  <a:pt x="10485320" y="171575"/>
                </a:cubicBezTo>
                <a:lnTo>
                  <a:pt x="10485320" y="858063"/>
                </a:lnTo>
                <a:cubicBezTo>
                  <a:pt x="10485320" y="952861"/>
                  <a:pt x="10408438" y="1029699"/>
                  <a:pt x="10313585" y="1029699"/>
                </a:cubicBezTo>
                <a:lnTo>
                  <a:pt x="171720" y="1029699"/>
                </a:lnTo>
                <a:cubicBezTo>
                  <a:pt x="76877" y="1029699"/>
                  <a:pt x="-8" y="952861"/>
                  <a:pt x="-8" y="858063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1358" cap="flat">
            <a:solidFill>
              <a:srgbClr val="CECEEF"/>
            </a:solidFill>
            <a:prstDash val="solid"/>
            <a:round/>
          </a:ln>
        </p:spPr>
        <p:txBody>
          <a:bodyPr rtlCol="0" anchor="t"/>
          <a:lstStyle/>
          <a:p>
            <a:pPr algn="ctr"/>
            <a:r>
              <a:rPr lang="en-US" sz="1600" dirty="0">
                <a:ln/>
                <a:solidFill>
                  <a:srgbClr val="000000"/>
                </a:solidFill>
                <a:cs typeface="Arial"/>
                <a:sym typeface="Arial"/>
                <a:rtl val="0"/>
              </a:rPr>
              <a:t>Data analysis clients (in-pulse, user codes, …)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99F16FAA-5BD0-E97A-E79C-DF89F786E32D}"/>
              </a:ext>
            </a:extLst>
          </p:cNvPr>
          <p:cNvGrpSpPr/>
          <p:nvPr/>
        </p:nvGrpSpPr>
        <p:grpSpPr>
          <a:xfrm>
            <a:off x="5431457" y="2832928"/>
            <a:ext cx="1515220" cy="456810"/>
            <a:chOff x="6815315" y="1924984"/>
            <a:chExt cx="1515220" cy="456810"/>
          </a:xfrm>
        </p:grpSpPr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96BAE37D-04E1-E690-F455-E300B8A82489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43B0C6D-975B-F3AA-1590-9F9714F998C1}"/>
                </a:ext>
              </a:extLst>
            </p:cNvPr>
            <p:cNvSpPr txBox="1"/>
            <p:nvPr/>
          </p:nvSpPr>
          <p:spPr>
            <a:xfrm>
              <a:off x="6926430" y="1949479"/>
              <a:ext cx="1212191" cy="257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1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D2A97ABB-9321-E3C6-6F65-B13147FF154F}"/>
              </a:ext>
            </a:extLst>
          </p:cNvPr>
          <p:cNvGrpSpPr/>
          <p:nvPr/>
        </p:nvGrpSpPr>
        <p:grpSpPr>
          <a:xfrm>
            <a:off x="6280544" y="3046288"/>
            <a:ext cx="1515220" cy="456810"/>
            <a:chOff x="6815315" y="1924984"/>
            <a:chExt cx="1515220" cy="456810"/>
          </a:xfrm>
        </p:grpSpPr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4768F9FB-BD7F-1B4E-20AD-476E2AE491AB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CE797C38-D84B-D920-BFA9-F5ED472B2EC3}"/>
                </a:ext>
              </a:extLst>
            </p:cNvPr>
            <p:cNvSpPr txBox="1"/>
            <p:nvPr/>
          </p:nvSpPr>
          <p:spPr>
            <a:xfrm>
              <a:off x="6926430" y="1949479"/>
              <a:ext cx="1212191" cy="257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2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3A55EF0C-DDD2-7655-ED95-0BAD160B9E98}"/>
              </a:ext>
            </a:extLst>
          </p:cNvPr>
          <p:cNvGrpSpPr/>
          <p:nvPr/>
        </p:nvGrpSpPr>
        <p:grpSpPr>
          <a:xfrm>
            <a:off x="7138337" y="3277065"/>
            <a:ext cx="1515220" cy="456810"/>
            <a:chOff x="6815315" y="1924984"/>
            <a:chExt cx="1515220" cy="456810"/>
          </a:xfrm>
        </p:grpSpPr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E3D97872-E606-BFBE-DE5D-C3928C75964C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F69D11FC-E819-7667-0261-A87F94BB9B8B}"/>
                </a:ext>
              </a:extLst>
            </p:cNvPr>
            <p:cNvSpPr txBox="1"/>
            <p:nvPr/>
          </p:nvSpPr>
          <p:spPr>
            <a:xfrm>
              <a:off x="6926430" y="1949479"/>
              <a:ext cx="1234633" cy="257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N IDS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99C04F8-B506-4B65-42B4-37A31A7F15C8}"/>
              </a:ext>
            </a:extLst>
          </p:cNvPr>
          <p:cNvGrpSpPr/>
          <p:nvPr/>
        </p:nvGrpSpPr>
        <p:grpSpPr>
          <a:xfrm>
            <a:off x="8701525" y="2832928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6F8D83BC-6001-ECBE-45AF-D2BEDFBC8389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7210576C-4415-1D4D-F769-9E600A9D3004}"/>
                </a:ext>
              </a:extLst>
            </p:cNvPr>
            <p:cNvSpPr txBox="1"/>
            <p:nvPr/>
          </p:nvSpPr>
          <p:spPr>
            <a:xfrm>
              <a:off x="6926430" y="1949479"/>
              <a:ext cx="1043876" cy="25763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1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16456E4B-D1F0-930E-1F2F-DB47FAC3CA75}"/>
              </a:ext>
            </a:extLst>
          </p:cNvPr>
          <p:cNvGrpSpPr/>
          <p:nvPr/>
        </p:nvGrpSpPr>
        <p:grpSpPr>
          <a:xfrm>
            <a:off x="9550611" y="3046288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02B41CF8-E66B-9E57-8F9E-FE154CB6EF34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A1FC70DF-E119-DE46-AE3A-C1D15B50F4A8}"/>
                </a:ext>
              </a:extLst>
            </p:cNvPr>
            <p:cNvSpPr txBox="1"/>
            <p:nvPr/>
          </p:nvSpPr>
          <p:spPr>
            <a:xfrm>
              <a:off x="6926430" y="1949479"/>
              <a:ext cx="1043876" cy="25763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2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43EF61F3-28EB-B989-CA66-114F96038EF0}"/>
              </a:ext>
            </a:extLst>
          </p:cNvPr>
          <p:cNvGrpSpPr/>
          <p:nvPr/>
        </p:nvGrpSpPr>
        <p:grpSpPr>
          <a:xfrm>
            <a:off x="10347446" y="3277065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B9A3C6EB-5DCB-929D-8CAF-BBB5D0CD98F3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698E9408-861D-49E8-3D38-C1082D5DCA30}"/>
                </a:ext>
              </a:extLst>
            </p:cNvPr>
            <p:cNvSpPr txBox="1"/>
            <p:nvPr/>
          </p:nvSpPr>
          <p:spPr>
            <a:xfrm>
              <a:off x="6926430" y="1949479"/>
              <a:ext cx="1043876" cy="25763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3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sp>
        <p:nvSpPr>
          <p:cNvPr id="105" name="Down Arrow 104">
            <a:extLst>
              <a:ext uri="{FF2B5EF4-FFF2-40B4-BE49-F238E27FC236}">
                <a16:creationId xmlns:a16="http://schemas.microsoft.com/office/drawing/2014/main" id="{239095A1-A49B-0DD5-BE10-7BAAB5198870}"/>
              </a:ext>
            </a:extLst>
          </p:cNvPr>
          <p:cNvSpPr/>
          <p:nvPr/>
        </p:nvSpPr>
        <p:spPr>
          <a:xfrm>
            <a:off x="5928938" y="2070539"/>
            <a:ext cx="304800" cy="630620"/>
          </a:xfrm>
          <a:prstGeom prst="downArrow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Down Arrow 105">
            <a:extLst>
              <a:ext uri="{FF2B5EF4-FFF2-40B4-BE49-F238E27FC236}">
                <a16:creationId xmlns:a16="http://schemas.microsoft.com/office/drawing/2014/main" id="{6248BC42-E46F-6E1A-BDB1-13BF836CBAF8}"/>
              </a:ext>
            </a:extLst>
          </p:cNvPr>
          <p:cNvSpPr/>
          <p:nvPr/>
        </p:nvSpPr>
        <p:spPr>
          <a:xfrm>
            <a:off x="6706704" y="2081049"/>
            <a:ext cx="304800" cy="630620"/>
          </a:xfrm>
          <a:prstGeom prst="downArrow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Down Arrow 106">
            <a:extLst>
              <a:ext uri="{FF2B5EF4-FFF2-40B4-BE49-F238E27FC236}">
                <a16:creationId xmlns:a16="http://schemas.microsoft.com/office/drawing/2014/main" id="{75AF4EB7-F4CA-97BE-AA97-019EF7E4DE3F}"/>
              </a:ext>
            </a:extLst>
          </p:cNvPr>
          <p:cNvSpPr/>
          <p:nvPr/>
        </p:nvSpPr>
        <p:spPr>
          <a:xfrm>
            <a:off x="7579063" y="2123090"/>
            <a:ext cx="304800" cy="630620"/>
          </a:xfrm>
          <a:prstGeom prst="downArrow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Down Arrow 107">
            <a:extLst>
              <a:ext uri="{FF2B5EF4-FFF2-40B4-BE49-F238E27FC236}">
                <a16:creationId xmlns:a16="http://schemas.microsoft.com/office/drawing/2014/main" id="{DCFD0961-9508-7050-F20E-0DA93B858CF2}"/>
              </a:ext>
            </a:extLst>
          </p:cNvPr>
          <p:cNvSpPr/>
          <p:nvPr/>
        </p:nvSpPr>
        <p:spPr>
          <a:xfrm>
            <a:off x="9381587" y="2065284"/>
            <a:ext cx="304800" cy="63062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Down Arrow 108">
            <a:extLst>
              <a:ext uri="{FF2B5EF4-FFF2-40B4-BE49-F238E27FC236}">
                <a16:creationId xmlns:a16="http://schemas.microsoft.com/office/drawing/2014/main" id="{49788F1B-9923-B130-7D9A-56075FEBC100}"/>
              </a:ext>
            </a:extLst>
          </p:cNvPr>
          <p:cNvSpPr/>
          <p:nvPr/>
        </p:nvSpPr>
        <p:spPr>
          <a:xfrm>
            <a:off x="10159353" y="2075794"/>
            <a:ext cx="304800" cy="63062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Down Arrow 109">
            <a:extLst>
              <a:ext uri="{FF2B5EF4-FFF2-40B4-BE49-F238E27FC236}">
                <a16:creationId xmlns:a16="http://schemas.microsoft.com/office/drawing/2014/main" id="{E66DB5BF-1ECD-564E-3CFC-67C86FE50732}"/>
              </a:ext>
            </a:extLst>
          </p:cNvPr>
          <p:cNvSpPr/>
          <p:nvPr/>
        </p:nvSpPr>
        <p:spPr>
          <a:xfrm>
            <a:off x="11031712" y="2117835"/>
            <a:ext cx="304800" cy="63062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texte 1">
            <a:extLst>
              <a:ext uri="{FF2B5EF4-FFF2-40B4-BE49-F238E27FC236}">
                <a16:creationId xmlns:a16="http://schemas.microsoft.com/office/drawing/2014/main" id="{AA3BD24A-6DE8-5642-C2BE-5DFC3EA151A7}"/>
              </a:ext>
            </a:extLst>
          </p:cNvPr>
          <p:cNvSpPr txBox="1">
            <a:spLocks/>
          </p:cNvSpPr>
          <p:nvPr/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DAN to SDCC</a:t>
            </a:r>
          </a:p>
          <a:p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B6C6594-898F-9B41-2C0A-D2E80AFF91BB}"/>
              </a:ext>
            </a:extLst>
          </p:cNvPr>
          <p:cNvSpPr txBox="1">
            <a:spLocks/>
          </p:cNvSpPr>
          <p:nvPr/>
        </p:nvSpPr>
        <p:spPr>
          <a:xfrm>
            <a:off x="328446" y="450429"/>
            <a:ext cx="4452101" cy="43671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Kafka topics as workflow input</a:t>
            </a:r>
            <a:endParaRPr lang="en-US" sz="1800" dirty="0">
              <a:solidFill>
                <a:srgbClr val="C00000"/>
              </a:solidFill>
            </a:endParaRP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Each data </a:t>
            </a: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received from DAN is a Kafka </a:t>
            </a: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 SDCC, apps </a:t>
            </a: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subscribe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to Kafka topics</a:t>
            </a: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While in-pulse you can subscribe to:</a:t>
            </a:r>
          </a:p>
          <a:p>
            <a:pPr marL="750888" lvl="3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latest time slice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➨ always up-to-date</a:t>
            </a:r>
          </a:p>
          <a:p>
            <a:pPr marL="750888" lvl="3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resume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last time slice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➨ no gaps</a:t>
            </a: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Off-pulse: </a:t>
            </a: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reprocess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complete pulses</a:t>
            </a:r>
          </a:p>
          <a:p>
            <a:pPr marL="9525" lvl="2" algn="l">
              <a:spcBef>
                <a:spcPts val="1000"/>
              </a:spcBef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Note: to partial reprocess a pulse, see later.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0F50813-7F8A-06BA-264D-8A560E83ACF2}"/>
              </a:ext>
            </a:extLst>
          </p:cNvPr>
          <p:cNvGrpSpPr/>
          <p:nvPr/>
        </p:nvGrpSpPr>
        <p:grpSpPr>
          <a:xfrm>
            <a:off x="4672209" y="1462585"/>
            <a:ext cx="715130" cy="1619532"/>
            <a:chOff x="4351370" y="3692437"/>
            <a:chExt cx="715130" cy="161953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5E8C67B-8B59-4D2D-3F0B-96789F47F8A5}"/>
                </a:ext>
              </a:extLst>
            </p:cNvPr>
            <p:cNvGrpSpPr/>
            <p:nvPr/>
          </p:nvGrpSpPr>
          <p:grpSpPr>
            <a:xfrm>
              <a:off x="4351370" y="3692437"/>
              <a:ext cx="443731" cy="1619532"/>
              <a:chOff x="4361880" y="3429679"/>
              <a:chExt cx="443731" cy="1619532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A91F9BAF-A715-8D71-3A4A-A5F1383B28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4113913" y="4357512"/>
                <a:ext cx="939666" cy="443731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39AB6EE-BA21-375D-9206-3C72CDD1F5AE}"/>
                  </a:ext>
                </a:extLst>
              </p:cNvPr>
              <p:cNvSpPr txBox="1"/>
              <p:nvPr/>
            </p:nvSpPr>
            <p:spPr>
              <a:xfrm rot="16200000">
                <a:off x="4232387" y="3620437"/>
                <a:ext cx="72006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topics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21FBD52-357B-01C4-14DD-5671E99F032B}"/>
                </a:ext>
              </a:extLst>
            </p:cNvPr>
            <p:cNvSpPr txBox="1"/>
            <p:nvPr/>
          </p:nvSpPr>
          <p:spPr>
            <a:xfrm rot="16200000">
              <a:off x="4122011" y="4356161"/>
              <a:ext cx="155042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= data streams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4039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6EF99-5400-A879-4E58-3F5C7A741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49D0C8C4-18D7-D563-4BB4-EC592F2AC54B}"/>
              </a:ext>
            </a:extLst>
          </p:cNvPr>
          <p:cNvSpPr/>
          <p:nvPr/>
        </p:nvSpPr>
        <p:spPr>
          <a:xfrm>
            <a:off x="5077601" y="469840"/>
            <a:ext cx="6853646" cy="1758354"/>
          </a:xfrm>
          <a:custGeom>
            <a:avLst/>
            <a:gdLst>
              <a:gd name="connsiteX0" fmla="*/ -8 w 10485328"/>
              <a:gd name="connsiteY0" fmla="*/ 171575 h 1029753"/>
              <a:gd name="connsiteX1" fmla="*/ 171720 w 10485328"/>
              <a:gd name="connsiteY1" fmla="*/ -55 h 1029753"/>
              <a:gd name="connsiteX2" fmla="*/ 10313585 w 10485328"/>
              <a:gd name="connsiteY2" fmla="*/ -55 h 1029753"/>
              <a:gd name="connsiteX3" fmla="*/ 10485320 w 10485328"/>
              <a:gd name="connsiteY3" fmla="*/ 171575 h 1029753"/>
              <a:gd name="connsiteX4" fmla="*/ 10485320 w 10485328"/>
              <a:gd name="connsiteY4" fmla="*/ 858063 h 1029753"/>
              <a:gd name="connsiteX5" fmla="*/ 10313585 w 10485328"/>
              <a:gd name="connsiteY5" fmla="*/ 1029699 h 1029753"/>
              <a:gd name="connsiteX6" fmla="*/ 171720 w 10485328"/>
              <a:gd name="connsiteY6" fmla="*/ 1029699 h 1029753"/>
              <a:gd name="connsiteX7" fmla="*/ -8 w 10485328"/>
              <a:gd name="connsiteY7" fmla="*/ 858063 h 102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85328" h="1029753">
                <a:moveTo>
                  <a:pt x="-8" y="171575"/>
                </a:moveTo>
                <a:cubicBezTo>
                  <a:pt x="-8" y="76786"/>
                  <a:pt x="76877" y="-55"/>
                  <a:pt x="171720" y="-55"/>
                </a:cubicBezTo>
                <a:lnTo>
                  <a:pt x="10313585" y="-55"/>
                </a:lnTo>
                <a:cubicBezTo>
                  <a:pt x="10408438" y="-55"/>
                  <a:pt x="10485320" y="76786"/>
                  <a:pt x="10485320" y="171575"/>
                </a:cubicBezTo>
                <a:lnTo>
                  <a:pt x="10485320" y="858063"/>
                </a:lnTo>
                <a:cubicBezTo>
                  <a:pt x="10485320" y="952861"/>
                  <a:pt x="10408438" y="1029699"/>
                  <a:pt x="10313585" y="1029699"/>
                </a:cubicBezTo>
                <a:lnTo>
                  <a:pt x="171720" y="1029699"/>
                </a:lnTo>
                <a:cubicBezTo>
                  <a:pt x="76877" y="1029699"/>
                  <a:pt x="-8" y="952861"/>
                  <a:pt x="-8" y="858063"/>
                </a:cubicBezTo>
                <a:close/>
              </a:path>
            </a:pathLst>
          </a:custGeom>
          <a:solidFill>
            <a:srgbClr val="CECEEF"/>
          </a:solidFill>
          <a:ln w="11358" cap="flat">
            <a:solidFill>
              <a:srgbClr val="CECEEF"/>
            </a:solidFill>
            <a:prstDash val="solid"/>
            <a:round/>
          </a:ln>
        </p:spPr>
        <p:txBody>
          <a:bodyPr rtlCol="0" anchor="t"/>
          <a:lstStyle/>
          <a:p>
            <a:pPr algn="ctr"/>
            <a:r>
              <a:rPr lang="en-US" sz="1600" dirty="0">
                <a:ln/>
                <a:solidFill>
                  <a:srgbClr val="000000"/>
                </a:solidFill>
                <a:cs typeface="Arial"/>
                <a:sym typeface="Arial"/>
                <a:rtl val="0"/>
              </a:rPr>
              <a:t>From DAN (data archiving network)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1BB54BE5-4079-CAB4-40E4-D518342CEAA0}"/>
              </a:ext>
            </a:extLst>
          </p:cNvPr>
          <p:cNvGrpSpPr/>
          <p:nvPr/>
        </p:nvGrpSpPr>
        <p:grpSpPr>
          <a:xfrm>
            <a:off x="5337764" y="987316"/>
            <a:ext cx="1515220" cy="456810"/>
            <a:chOff x="6815315" y="1924984"/>
            <a:chExt cx="1515220" cy="456810"/>
          </a:xfrm>
          <a:solidFill>
            <a:srgbClr val="0084C2"/>
          </a:solidFill>
        </p:grpSpPr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A3CD61AD-BBAF-BFBC-AA71-38D805F41EA7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DFD9147-95A9-E41B-10F4-3C7E75FF54EA}"/>
                </a:ext>
              </a:extLst>
            </p:cNvPr>
            <p:cNvSpPr txBox="1"/>
            <p:nvPr/>
          </p:nvSpPr>
          <p:spPr>
            <a:xfrm>
              <a:off x="6926430" y="1949479"/>
              <a:ext cx="982961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Diagnostic 1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Data stream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9D4B02E-4B32-8404-01E8-AAB4171BF698}"/>
              </a:ext>
            </a:extLst>
          </p:cNvPr>
          <p:cNvGrpSpPr/>
          <p:nvPr/>
        </p:nvGrpSpPr>
        <p:grpSpPr>
          <a:xfrm>
            <a:off x="6186851" y="1200676"/>
            <a:ext cx="1515220" cy="456810"/>
            <a:chOff x="6815315" y="1924984"/>
            <a:chExt cx="1515220" cy="456810"/>
          </a:xfrm>
          <a:solidFill>
            <a:srgbClr val="0084C2"/>
          </a:solidFill>
        </p:grpSpPr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719EAB88-9A1A-866A-B905-8D1EDFF6E235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74AD867-5F66-5A0D-9F18-80DBC587A1D6}"/>
                </a:ext>
              </a:extLst>
            </p:cNvPr>
            <p:cNvSpPr txBox="1"/>
            <p:nvPr/>
          </p:nvSpPr>
          <p:spPr>
            <a:xfrm>
              <a:off x="6926430" y="1949479"/>
              <a:ext cx="982961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Diagnostic 2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Data stream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F37B08F-71B0-FF81-74FC-0BA681E5A39C}"/>
              </a:ext>
            </a:extLst>
          </p:cNvPr>
          <p:cNvGrpSpPr/>
          <p:nvPr/>
        </p:nvGrpSpPr>
        <p:grpSpPr>
          <a:xfrm>
            <a:off x="7044644" y="1431453"/>
            <a:ext cx="1515220" cy="456810"/>
            <a:chOff x="6815315" y="1924984"/>
            <a:chExt cx="1515220" cy="456810"/>
          </a:xfrm>
          <a:solidFill>
            <a:srgbClr val="0084C2"/>
          </a:solidFill>
        </p:grpSpPr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A257BD1B-A4F4-77C0-2576-C471AF7F2BF5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0977C62-D10F-07DF-9195-57A4BE36439A}"/>
                </a:ext>
              </a:extLst>
            </p:cNvPr>
            <p:cNvSpPr txBox="1"/>
            <p:nvPr/>
          </p:nvSpPr>
          <p:spPr>
            <a:xfrm>
              <a:off x="6926430" y="1949479"/>
              <a:ext cx="1005403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Diagnostic N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Data stream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AEBBB618-76D1-0DAF-63BB-47E4B78EE1BB}"/>
              </a:ext>
            </a:extLst>
          </p:cNvPr>
          <p:cNvGrpSpPr/>
          <p:nvPr/>
        </p:nvGrpSpPr>
        <p:grpSpPr>
          <a:xfrm>
            <a:off x="8675099" y="987316"/>
            <a:ext cx="1515220" cy="456810"/>
            <a:chOff x="6815315" y="1924984"/>
            <a:chExt cx="1515220" cy="456810"/>
          </a:xfrm>
          <a:solidFill>
            <a:schemeClr val="accent2"/>
          </a:solidFill>
        </p:grpSpPr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7493A6B-BBEA-49A3-3E72-572B36A72E40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5456590-BD6A-205F-6BA4-1B8229B4D330}"/>
                </a:ext>
              </a:extLst>
            </p:cNvPr>
            <p:cNvSpPr txBox="1"/>
            <p:nvPr/>
          </p:nvSpPr>
          <p:spPr>
            <a:xfrm>
              <a:off x="6926430" y="1949479"/>
              <a:ext cx="93807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Heating 1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dirty="0">
                  <a:ln/>
                  <a:solidFill>
                    <a:schemeClr val="bg1"/>
                  </a:solidFill>
                  <a:cs typeface="Arial"/>
                  <a:sym typeface="Arial"/>
                  <a:rtl val="0"/>
                </a:rPr>
                <a:t>Data stream</a:t>
              </a:r>
              <a:endParaRPr lang="en-US" sz="1074" spc="0" baseline="0" dirty="0">
                <a:ln/>
                <a:solidFill>
                  <a:schemeClr val="bg1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8A9F6F1-11EC-9C7D-F97B-E97AE11E91C3}"/>
              </a:ext>
            </a:extLst>
          </p:cNvPr>
          <p:cNvGrpSpPr/>
          <p:nvPr/>
        </p:nvGrpSpPr>
        <p:grpSpPr>
          <a:xfrm>
            <a:off x="9524185" y="1200676"/>
            <a:ext cx="1515220" cy="456810"/>
            <a:chOff x="6815315" y="1924984"/>
            <a:chExt cx="1515220" cy="456810"/>
          </a:xfrm>
          <a:solidFill>
            <a:schemeClr val="accent2"/>
          </a:solidFill>
        </p:grpSpPr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3C44CAC4-BA2F-76DA-DCA6-2981B5766768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7590ABA-8831-7C58-58AD-00519FC80052}"/>
                </a:ext>
              </a:extLst>
            </p:cNvPr>
            <p:cNvSpPr txBox="1"/>
            <p:nvPr/>
          </p:nvSpPr>
          <p:spPr>
            <a:xfrm>
              <a:off x="6926430" y="1949479"/>
              <a:ext cx="93807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Heating 2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dirty="0">
                  <a:ln/>
                  <a:solidFill>
                    <a:schemeClr val="bg1"/>
                  </a:solidFill>
                  <a:cs typeface="Arial"/>
                  <a:sym typeface="Arial"/>
                  <a:rtl val="0"/>
                </a:rPr>
                <a:t>Data stream</a:t>
              </a:r>
              <a:endParaRPr lang="en-US" sz="1074" spc="0" baseline="0" dirty="0">
                <a:ln/>
                <a:solidFill>
                  <a:schemeClr val="bg1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750101CB-EDBB-9637-6290-28B2E7822CB1}"/>
              </a:ext>
            </a:extLst>
          </p:cNvPr>
          <p:cNvGrpSpPr/>
          <p:nvPr/>
        </p:nvGrpSpPr>
        <p:grpSpPr>
          <a:xfrm>
            <a:off x="10321020" y="1431453"/>
            <a:ext cx="1515220" cy="456810"/>
            <a:chOff x="6815315" y="1924984"/>
            <a:chExt cx="1515220" cy="456810"/>
          </a:xfrm>
          <a:solidFill>
            <a:schemeClr val="accent2"/>
          </a:solidFill>
        </p:grpSpPr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240F0269-A0A1-0CFE-D917-43CC6AC382C6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01A261C-2D08-A6FB-6623-439CF545F845}"/>
                </a:ext>
              </a:extLst>
            </p:cNvPr>
            <p:cNvSpPr txBox="1"/>
            <p:nvPr/>
          </p:nvSpPr>
          <p:spPr>
            <a:xfrm>
              <a:off x="6926430" y="1949479"/>
              <a:ext cx="93807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Heating 3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dirty="0">
                  <a:ln/>
                  <a:solidFill>
                    <a:schemeClr val="bg1"/>
                  </a:solidFill>
                  <a:cs typeface="Arial"/>
                  <a:sym typeface="Arial"/>
                  <a:rtl val="0"/>
                </a:rPr>
                <a:t>Data stream</a:t>
              </a:r>
              <a:endParaRPr lang="en-US" sz="1074" spc="0" baseline="0" dirty="0">
                <a:ln/>
                <a:solidFill>
                  <a:schemeClr val="bg1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sp>
        <p:nvSpPr>
          <p:cNvPr id="84" name="Freeform 83">
            <a:extLst>
              <a:ext uri="{FF2B5EF4-FFF2-40B4-BE49-F238E27FC236}">
                <a16:creationId xmlns:a16="http://schemas.microsoft.com/office/drawing/2014/main" id="{582DD485-ED80-0B3A-1CB5-9F37586FA0E3}"/>
              </a:ext>
            </a:extLst>
          </p:cNvPr>
          <p:cNvSpPr/>
          <p:nvPr/>
        </p:nvSpPr>
        <p:spPr>
          <a:xfrm>
            <a:off x="5135408" y="2427889"/>
            <a:ext cx="6853646" cy="1439918"/>
          </a:xfrm>
          <a:custGeom>
            <a:avLst/>
            <a:gdLst>
              <a:gd name="connsiteX0" fmla="*/ -8 w 10485328"/>
              <a:gd name="connsiteY0" fmla="*/ 171575 h 1029753"/>
              <a:gd name="connsiteX1" fmla="*/ 171720 w 10485328"/>
              <a:gd name="connsiteY1" fmla="*/ -55 h 1029753"/>
              <a:gd name="connsiteX2" fmla="*/ 10313585 w 10485328"/>
              <a:gd name="connsiteY2" fmla="*/ -55 h 1029753"/>
              <a:gd name="connsiteX3" fmla="*/ 10485320 w 10485328"/>
              <a:gd name="connsiteY3" fmla="*/ 171575 h 1029753"/>
              <a:gd name="connsiteX4" fmla="*/ 10485320 w 10485328"/>
              <a:gd name="connsiteY4" fmla="*/ 858063 h 1029753"/>
              <a:gd name="connsiteX5" fmla="*/ 10313585 w 10485328"/>
              <a:gd name="connsiteY5" fmla="*/ 1029699 h 1029753"/>
              <a:gd name="connsiteX6" fmla="*/ 171720 w 10485328"/>
              <a:gd name="connsiteY6" fmla="*/ 1029699 h 1029753"/>
              <a:gd name="connsiteX7" fmla="*/ -8 w 10485328"/>
              <a:gd name="connsiteY7" fmla="*/ 858063 h 102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85328" h="1029753">
                <a:moveTo>
                  <a:pt x="-8" y="171575"/>
                </a:moveTo>
                <a:cubicBezTo>
                  <a:pt x="-8" y="76786"/>
                  <a:pt x="76877" y="-55"/>
                  <a:pt x="171720" y="-55"/>
                </a:cubicBezTo>
                <a:lnTo>
                  <a:pt x="10313585" y="-55"/>
                </a:lnTo>
                <a:cubicBezTo>
                  <a:pt x="10408438" y="-55"/>
                  <a:pt x="10485320" y="76786"/>
                  <a:pt x="10485320" y="171575"/>
                </a:cubicBezTo>
                <a:lnTo>
                  <a:pt x="10485320" y="858063"/>
                </a:lnTo>
                <a:cubicBezTo>
                  <a:pt x="10485320" y="952861"/>
                  <a:pt x="10408438" y="1029699"/>
                  <a:pt x="10313585" y="1029699"/>
                </a:cubicBezTo>
                <a:lnTo>
                  <a:pt x="171720" y="1029699"/>
                </a:lnTo>
                <a:cubicBezTo>
                  <a:pt x="76877" y="1029699"/>
                  <a:pt x="-8" y="952861"/>
                  <a:pt x="-8" y="858063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1358" cap="flat">
            <a:solidFill>
              <a:srgbClr val="CECEEF"/>
            </a:solidFill>
            <a:prstDash val="solid"/>
            <a:round/>
          </a:ln>
        </p:spPr>
        <p:txBody>
          <a:bodyPr rtlCol="0" anchor="t"/>
          <a:lstStyle/>
          <a:p>
            <a:pPr algn="ctr"/>
            <a:r>
              <a:rPr lang="en-US" sz="1600" dirty="0">
                <a:ln/>
                <a:solidFill>
                  <a:srgbClr val="000000"/>
                </a:solidFill>
                <a:cs typeface="Arial"/>
                <a:sym typeface="Arial"/>
                <a:rtl val="0"/>
              </a:rPr>
              <a:t>Data analysis clients (in-pulse, user codes, …)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4FEB8A1-C606-D2D8-1A15-B264D2E06C38}"/>
              </a:ext>
            </a:extLst>
          </p:cNvPr>
          <p:cNvGrpSpPr/>
          <p:nvPr/>
        </p:nvGrpSpPr>
        <p:grpSpPr>
          <a:xfrm>
            <a:off x="5431457" y="2832928"/>
            <a:ext cx="1515220" cy="456810"/>
            <a:chOff x="6815315" y="1924984"/>
            <a:chExt cx="1515220" cy="456810"/>
          </a:xfrm>
        </p:grpSpPr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742C9B04-0B9E-A62D-08E3-F7BC4B997EFE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75A966B-9F63-23C2-93A8-8366E11543E4}"/>
                </a:ext>
              </a:extLst>
            </p:cNvPr>
            <p:cNvSpPr txBox="1"/>
            <p:nvPr/>
          </p:nvSpPr>
          <p:spPr>
            <a:xfrm>
              <a:off x="6926430" y="1949479"/>
              <a:ext cx="1212191" cy="257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1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8E00378-6086-43C6-4AF7-5D908E5C75C5}"/>
              </a:ext>
            </a:extLst>
          </p:cNvPr>
          <p:cNvGrpSpPr/>
          <p:nvPr/>
        </p:nvGrpSpPr>
        <p:grpSpPr>
          <a:xfrm>
            <a:off x="6280544" y="3046288"/>
            <a:ext cx="1515220" cy="456810"/>
            <a:chOff x="6815315" y="1924984"/>
            <a:chExt cx="1515220" cy="456810"/>
          </a:xfrm>
        </p:grpSpPr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3EA31799-4622-66D0-4F3A-59818859E09F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11D4734D-3A45-DA20-F4FE-39301A516DA0}"/>
                </a:ext>
              </a:extLst>
            </p:cNvPr>
            <p:cNvSpPr txBox="1"/>
            <p:nvPr/>
          </p:nvSpPr>
          <p:spPr>
            <a:xfrm>
              <a:off x="6926430" y="1949479"/>
              <a:ext cx="1212191" cy="257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2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9256B9D-CC60-237E-0787-7C6E1507A2E8}"/>
              </a:ext>
            </a:extLst>
          </p:cNvPr>
          <p:cNvGrpSpPr/>
          <p:nvPr/>
        </p:nvGrpSpPr>
        <p:grpSpPr>
          <a:xfrm>
            <a:off x="7138337" y="3277065"/>
            <a:ext cx="1515220" cy="456810"/>
            <a:chOff x="6815315" y="1924984"/>
            <a:chExt cx="1515220" cy="456810"/>
          </a:xfrm>
        </p:grpSpPr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90F9A68A-4559-AAB3-5F8A-88C15A06B307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1EE007D9-943E-F809-4866-DCD56BBB98B3}"/>
                </a:ext>
              </a:extLst>
            </p:cNvPr>
            <p:cNvSpPr txBox="1"/>
            <p:nvPr/>
          </p:nvSpPr>
          <p:spPr>
            <a:xfrm>
              <a:off x="6926430" y="1949479"/>
              <a:ext cx="1234633" cy="257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N IDS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D9F19810-1960-023B-4F8E-7BAC434C9DE3}"/>
              </a:ext>
            </a:extLst>
          </p:cNvPr>
          <p:cNvGrpSpPr/>
          <p:nvPr/>
        </p:nvGrpSpPr>
        <p:grpSpPr>
          <a:xfrm>
            <a:off x="8701525" y="2832928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58AEE2B2-6636-905B-7947-93D833B152FC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B035B69-0BE4-093E-0507-49C8D42BEACD}"/>
                </a:ext>
              </a:extLst>
            </p:cNvPr>
            <p:cNvSpPr txBox="1"/>
            <p:nvPr/>
          </p:nvSpPr>
          <p:spPr>
            <a:xfrm>
              <a:off x="6926430" y="1949479"/>
              <a:ext cx="1043876" cy="25763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1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2CF8A58E-D98B-55BC-0436-C060B9F99ADF}"/>
              </a:ext>
            </a:extLst>
          </p:cNvPr>
          <p:cNvGrpSpPr/>
          <p:nvPr/>
        </p:nvGrpSpPr>
        <p:grpSpPr>
          <a:xfrm>
            <a:off x="9550611" y="3046288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DB4870CA-2F05-8EE9-C8D4-F18DEACDDADC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9BC4C8F6-1FCB-3639-4179-740100EE14AE}"/>
                </a:ext>
              </a:extLst>
            </p:cNvPr>
            <p:cNvSpPr txBox="1"/>
            <p:nvPr/>
          </p:nvSpPr>
          <p:spPr>
            <a:xfrm>
              <a:off x="6926430" y="1949479"/>
              <a:ext cx="1043876" cy="25763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2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A7F1B19-B3F3-A86D-6088-41519ADDD9EC}"/>
              </a:ext>
            </a:extLst>
          </p:cNvPr>
          <p:cNvGrpSpPr/>
          <p:nvPr/>
        </p:nvGrpSpPr>
        <p:grpSpPr>
          <a:xfrm>
            <a:off x="10347446" y="3277065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5718030F-66B5-3459-DA0F-0DA4987BF666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6CDBD9C3-46C2-5E46-CE21-9CC84B0CC41A}"/>
                </a:ext>
              </a:extLst>
            </p:cNvPr>
            <p:cNvSpPr txBox="1"/>
            <p:nvPr/>
          </p:nvSpPr>
          <p:spPr>
            <a:xfrm>
              <a:off x="6926430" y="1949479"/>
              <a:ext cx="1043876" cy="25763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3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sp>
        <p:nvSpPr>
          <p:cNvPr id="105" name="Down Arrow 104">
            <a:extLst>
              <a:ext uri="{FF2B5EF4-FFF2-40B4-BE49-F238E27FC236}">
                <a16:creationId xmlns:a16="http://schemas.microsoft.com/office/drawing/2014/main" id="{B7545F8C-BE9B-B918-3E6B-564A909D48B4}"/>
              </a:ext>
            </a:extLst>
          </p:cNvPr>
          <p:cNvSpPr/>
          <p:nvPr/>
        </p:nvSpPr>
        <p:spPr>
          <a:xfrm>
            <a:off x="5928938" y="2070539"/>
            <a:ext cx="304800" cy="630620"/>
          </a:xfrm>
          <a:prstGeom prst="downArrow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Down Arrow 105">
            <a:extLst>
              <a:ext uri="{FF2B5EF4-FFF2-40B4-BE49-F238E27FC236}">
                <a16:creationId xmlns:a16="http://schemas.microsoft.com/office/drawing/2014/main" id="{E1DEE431-078F-2816-12D5-FD9D88A9BCE3}"/>
              </a:ext>
            </a:extLst>
          </p:cNvPr>
          <p:cNvSpPr/>
          <p:nvPr/>
        </p:nvSpPr>
        <p:spPr>
          <a:xfrm>
            <a:off x="6706704" y="2081049"/>
            <a:ext cx="304800" cy="630620"/>
          </a:xfrm>
          <a:prstGeom prst="downArrow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Down Arrow 106">
            <a:extLst>
              <a:ext uri="{FF2B5EF4-FFF2-40B4-BE49-F238E27FC236}">
                <a16:creationId xmlns:a16="http://schemas.microsoft.com/office/drawing/2014/main" id="{FB9CAA4B-49D7-8EAF-0387-092A76590D41}"/>
              </a:ext>
            </a:extLst>
          </p:cNvPr>
          <p:cNvSpPr/>
          <p:nvPr/>
        </p:nvSpPr>
        <p:spPr>
          <a:xfrm>
            <a:off x="7579063" y="2123090"/>
            <a:ext cx="304800" cy="630620"/>
          </a:xfrm>
          <a:prstGeom prst="downArrow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Down Arrow 107">
            <a:extLst>
              <a:ext uri="{FF2B5EF4-FFF2-40B4-BE49-F238E27FC236}">
                <a16:creationId xmlns:a16="http://schemas.microsoft.com/office/drawing/2014/main" id="{DE42641D-1677-3069-A437-22B47AD00EE9}"/>
              </a:ext>
            </a:extLst>
          </p:cNvPr>
          <p:cNvSpPr/>
          <p:nvPr/>
        </p:nvSpPr>
        <p:spPr>
          <a:xfrm>
            <a:off x="9381587" y="2065284"/>
            <a:ext cx="304800" cy="63062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Down Arrow 108">
            <a:extLst>
              <a:ext uri="{FF2B5EF4-FFF2-40B4-BE49-F238E27FC236}">
                <a16:creationId xmlns:a16="http://schemas.microsoft.com/office/drawing/2014/main" id="{87EC656F-9244-4CE4-0404-788B5A7D30A4}"/>
              </a:ext>
            </a:extLst>
          </p:cNvPr>
          <p:cNvSpPr/>
          <p:nvPr/>
        </p:nvSpPr>
        <p:spPr>
          <a:xfrm>
            <a:off x="10159353" y="2075794"/>
            <a:ext cx="304800" cy="63062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Down Arrow 109">
            <a:extLst>
              <a:ext uri="{FF2B5EF4-FFF2-40B4-BE49-F238E27FC236}">
                <a16:creationId xmlns:a16="http://schemas.microsoft.com/office/drawing/2014/main" id="{F410D0D2-37A1-C5D1-2890-8B140CAA9900}"/>
              </a:ext>
            </a:extLst>
          </p:cNvPr>
          <p:cNvSpPr/>
          <p:nvPr/>
        </p:nvSpPr>
        <p:spPr>
          <a:xfrm>
            <a:off x="11031712" y="2117835"/>
            <a:ext cx="304800" cy="63062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texte 1">
            <a:extLst>
              <a:ext uri="{FF2B5EF4-FFF2-40B4-BE49-F238E27FC236}">
                <a16:creationId xmlns:a16="http://schemas.microsoft.com/office/drawing/2014/main" id="{C7D91494-11AE-5DB8-20DA-05B0ACDE7839}"/>
              </a:ext>
            </a:extLst>
          </p:cNvPr>
          <p:cNvSpPr txBox="1">
            <a:spLocks/>
          </p:cNvSpPr>
          <p:nvPr/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DAN to SDCC</a:t>
            </a:r>
          </a:p>
          <a:p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FE4184B-B108-FA31-F221-5D8225231818}"/>
              </a:ext>
            </a:extLst>
          </p:cNvPr>
          <p:cNvSpPr txBox="1">
            <a:spLocks/>
          </p:cNvSpPr>
          <p:nvPr/>
        </p:nvSpPr>
        <p:spPr>
          <a:xfrm>
            <a:off x="328446" y="450429"/>
            <a:ext cx="4452101" cy="43671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Kafka topics as workflow input</a:t>
            </a:r>
            <a:endParaRPr lang="en-US" dirty="0">
              <a:solidFill>
                <a:srgbClr val="C00000"/>
              </a:solidFill>
            </a:endParaRP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Each data </a:t>
            </a: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received from DAN is a Kafka </a:t>
            </a: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 SDCC, apps </a:t>
            </a: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subscribe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to Kafka topics</a:t>
            </a: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While in-pulse you can subscribe to:</a:t>
            </a:r>
          </a:p>
          <a:p>
            <a:pPr marL="750888" lvl="3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latest time slice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➨ always up-to-date</a:t>
            </a:r>
          </a:p>
          <a:p>
            <a:pPr marL="750888" lvl="3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resume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last time slice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➨ no gaps</a:t>
            </a: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Off-pulse: </a:t>
            </a: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reprocess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complete pulses</a:t>
            </a:r>
          </a:p>
          <a:p>
            <a:pPr marL="9525" lvl="2" algn="l">
              <a:spcBef>
                <a:spcPts val="1000"/>
              </a:spcBef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Note: to partial reprocess a pulse, see later.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658A229-266A-6C85-10AC-B0D64A8C341E}"/>
              </a:ext>
            </a:extLst>
          </p:cNvPr>
          <p:cNvGrpSpPr/>
          <p:nvPr/>
        </p:nvGrpSpPr>
        <p:grpSpPr>
          <a:xfrm>
            <a:off x="4672209" y="1462585"/>
            <a:ext cx="715130" cy="1619532"/>
            <a:chOff x="4351370" y="3692437"/>
            <a:chExt cx="715130" cy="161953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4F87F0D-D0EB-75A4-ED7F-39CC68807864}"/>
                </a:ext>
              </a:extLst>
            </p:cNvPr>
            <p:cNvGrpSpPr/>
            <p:nvPr/>
          </p:nvGrpSpPr>
          <p:grpSpPr>
            <a:xfrm>
              <a:off x="4351370" y="3692437"/>
              <a:ext cx="443731" cy="1619532"/>
              <a:chOff x="4361880" y="3429679"/>
              <a:chExt cx="443731" cy="1619532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33B5989A-FD4B-3040-4661-8B0117910D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4113913" y="4357512"/>
                <a:ext cx="939666" cy="443731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A98992D-E6B2-1D5E-D602-C4ABC12E95F3}"/>
                  </a:ext>
                </a:extLst>
              </p:cNvPr>
              <p:cNvSpPr txBox="1"/>
              <p:nvPr/>
            </p:nvSpPr>
            <p:spPr>
              <a:xfrm rot="16200000">
                <a:off x="4232387" y="3620437"/>
                <a:ext cx="72006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topics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D832047-5B77-8938-5EA9-FE50ED01B0F0}"/>
                </a:ext>
              </a:extLst>
            </p:cNvPr>
            <p:cNvSpPr txBox="1"/>
            <p:nvPr/>
          </p:nvSpPr>
          <p:spPr>
            <a:xfrm rot="16200000">
              <a:off x="4122011" y="4356161"/>
              <a:ext cx="155042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= data streams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35049E4-524A-C26C-EC74-16E48B86B68A}"/>
              </a:ext>
            </a:extLst>
          </p:cNvPr>
          <p:cNvSpPr txBox="1"/>
          <p:nvPr/>
        </p:nvSpPr>
        <p:spPr>
          <a:xfrm>
            <a:off x="330247" y="4211882"/>
            <a:ext cx="7482258" cy="2359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 marR="0" lvl="2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Kafka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4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event streaming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allows:</a:t>
            </a:r>
          </a:p>
          <a:p>
            <a:pPr marL="809625" lvl="3" indent="-342900">
              <a:spcBef>
                <a:spcPts val="1000"/>
              </a:spcBef>
              <a:buFont typeface="+mj-lt"/>
              <a:buAutoNum type="arabicPeriod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4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publish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(write) and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4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subscribe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to (read) streams of events, including continuous import/export of your data from other systems. </a:t>
            </a:r>
          </a:p>
          <a:p>
            <a:pPr marL="809625" lvl="3" indent="-342900">
              <a:spcBef>
                <a:spcPts val="1000"/>
              </a:spcBef>
              <a:buFont typeface="+mj-lt"/>
              <a:buAutoNum type="arabicPeriod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4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store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streams of events durably and reliably for as long as you want. </a:t>
            </a:r>
          </a:p>
          <a:p>
            <a:pPr marL="809625" lvl="3" indent="-342900">
              <a:spcBef>
                <a:spcPts val="1000"/>
              </a:spcBef>
              <a:buFont typeface="+mj-lt"/>
              <a:buAutoNum type="arabicPeriod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process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streams of events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4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 they occur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4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retrospectively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9525" marR="0" lvl="2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r>
              <a:rPr lang="en-US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413457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7E93D-7FB0-BF29-C002-0D0E5DDC4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DBC26919-9246-9D08-3DF0-5A2A8DF782C2}"/>
              </a:ext>
            </a:extLst>
          </p:cNvPr>
          <p:cNvSpPr/>
          <p:nvPr/>
        </p:nvSpPr>
        <p:spPr>
          <a:xfrm>
            <a:off x="5077601" y="469840"/>
            <a:ext cx="6853646" cy="1758354"/>
          </a:xfrm>
          <a:custGeom>
            <a:avLst/>
            <a:gdLst>
              <a:gd name="connsiteX0" fmla="*/ -8 w 10485328"/>
              <a:gd name="connsiteY0" fmla="*/ 171575 h 1029753"/>
              <a:gd name="connsiteX1" fmla="*/ 171720 w 10485328"/>
              <a:gd name="connsiteY1" fmla="*/ -55 h 1029753"/>
              <a:gd name="connsiteX2" fmla="*/ 10313585 w 10485328"/>
              <a:gd name="connsiteY2" fmla="*/ -55 h 1029753"/>
              <a:gd name="connsiteX3" fmla="*/ 10485320 w 10485328"/>
              <a:gd name="connsiteY3" fmla="*/ 171575 h 1029753"/>
              <a:gd name="connsiteX4" fmla="*/ 10485320 w 10485328"/>
              <a:gd name="connsiteY4" fmla="*/ 858063 h 1029753"/>
              <a:gd name="connsiteX5" fmla="*/ 10313585 w 10485328"/>
              <a:gd name="connsiteY5" fmla="*/ 1029699 h 1029753"/>
              <a:gd name="connsiteX6" fmla="*/ 171720 w 10485328"/>
              <a:gd name="connsiteY6" fmla="*/ 1029699 h 1029753"/>
              <a:gd name="connsiteX7" fmla="*/ -8 w 10485328"/>
              <a:gd name="connsiteY7" fmla="*/ 858063 h 102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85328" h="1029753">
                <a:moveTo>
                  <a:pt x="-8" y="171575"/>
                </a:moveTo>
                <a:cubicBezTo>
                  <a:pt x="-8" y="76786"/>
                  <a:pt x="76877" y="-55"/>
                  <a:pt x="171720" y="-55"/>
                </a:cubicBezTo>
                <a:lnTo>
                  <a:pt x="10313585" y="-55"/>
                </a:lnTo>
                <a:cubicBezTo>
                  <a:pt x="10408438" y="-55"/>
                  <a:pt x="10485320" y="76786"/>
                  <a:pt x="10485320" y="171575"/>
                </a:cubicBezTo>
                <a:lnTo>
                  <a:pt x="10485320" y="858063"/>
                </a:lnTo>
                <a:cubicBezTo>
                  <a:pt x="10485320" y="952861"/>
                  <a:pt x="10408438" y="1029699"/>
                  <a:pt x="10313585" y="1029699"/>
                </a:cubicBezTo>
                <a:lnTo>
                  <a:pt x="171720" y="1029699"/>
                </a:lnTo>
                <a:cubicBezTo>
                  <a:pt x="76877" y="1029699"/>
                  <a:pt x="-8" y="952861"/>
                  <a:pt x="-8" y="858063"/>
                </a:cubicBezTo>
                <a:close/>
              </a:path>
            </a:pathLst>
          </a:custGeom>
          <a:solidFill>
            <a:srgbClr val="CECEEF"/>
          </a:solidFill>
          <a:ln w="11358" cap="flat">
            <a:solidFill>
              <a:srgbClr val="CECEEF"/>
            </a:solidFill>
            <a:prstDash val="solid"/>
            <a:round/>
          </a:ln>
        </p:spPr>
        <p:txBody>
          <a:bodyPr rtlCol="0" anchor="t"/>
          <a:lstStyle/>
          <a:p>
            <a:pPr algn="ctr"/>
            <a:r>
              <a:rPr lang="en-US" sz="1600" dirty="0">
                <a:ln/>
                <a:solidFill>
                  <a:srgbClr val="000000"/>
                </a:solidFill>
                <a:cs typeface="Arial"/>
                <a:sym typeface="Arial"/>
                <a:rtl val="0"/>
              </a:rPr>
              <a:t>From DAN (data archiving network)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68699F8-2576-F9A6-FF29-06CAF48A02FD}"/>
              </a:ext>
            </a:extLst>
          </p:cNvPr>
          <p:cNvGrpSpPr/>
          <p:nvPr/>
        </p:nvGrpSpPr>
        <p:grpSpPr>
          <a:xfrm>
            <a:off x="5337764" y="987316"/>
            <a:ext cx="1515220" cy="456810"/>
            <a:chOff x="6815315" y="1924984"/>
            <a:chExt cx="1515220" cy="456810"/>
          </a:xfrm>
          <a:solidFill>
            <a:srgbClr val="0084C2"/>
          </a:solidFill>
        </p:grpSpPr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D921980E-3F75-B566-D046-4084DBC5F47D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038FD84-B473-177C-A329-A6091D6B8CBA}"/>
                </a:ext>
              </a:extLst>
            </p:cNvPr>
            <p:cNvSpPr txBox="1"/>
            <p:nvPr/>
          </p:nvSpPr>
          <p:spPr>
            <a:xfrm>
              <a:off x="6926430" y="1949479"/>
              <a:ext cx="982961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Diagnostic 1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Data stream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CB9C64B-503E-C804-F0DC-CB071ADF5568}"/>
              </a:ext>
            </a:extLst>
          </p:cNvPr>
          <p:cNvGrpSpPr/>
          <p:nvPr/>
        </p:nvGrpSpPr>
        <p:grpSpPr>
          <a:xfrm>
            <a:off x="6186851" y="1200676"/>
            <a:ext cx="1515220" cy="456810"/>
            <a:chOff x="6815315" y="1924984"/>
            <a:chExt cx="1515220" cy="456810"/>
          </a:xfrm>
          <a:solidFill>
            <a:srgbClr val="0084C2"/>
          </a:solidFill>
        </p:grpSpPr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2A4901C0-1796-2087-BE4D-4837641C958E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1A9A4A3-7F45-3E2C-CB7E-12757DD544B7}"/>
                </a:ext>
              </a:extLst>
            </p:cNvPr>
            <p:cNvSpPr txBox="1"/>
            <p:nvPr/>
          </p:nvSpPr>
          <p:spPr>
            <a:xfrm>
              <a:off x="6926430" y="1949479"/>
              <a:ext cx="982961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Diagnostic 2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Data stream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A9611DA-DE92-2852-256A-39BCCC677017}"/>
              </a:ext>
            </a:extLst>
          </p:cNvPr>
          <p:cNvGrpSpPr/>
          <p:nvPr/>
        </p:nvGrpSpPr>
        <p:grpSpPr>
          <a:xfrm>
            <a:off x="7044644" y="1431453"/>
            <a:ext cx="1515220" cy="456810"/>
            <a:chOff x="6815315" y="1924984"/>
            <a:chExt cx="1515220" cy="456810"/>
          </a:xfrm>
          <a:solidFill>
            <a:srgbClr val="0084C2"/>
          </a:solidFill>
        </p:grpSpPr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06ED90F0-0E3C-6B25-2699-2D7D6E3B152B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0CAF43B-8E64-8748-99B6-C41DF8B9AE53}"/>
                </a:ext>
              </a:extLst>
            </p:cNvPr>
            <p:cNvSpPr txBox="1"/>
            <p:nvPr/>
          </p:nvSpPr>
          <p:spPr>
            <a:xfrm>
              <a:off x="6926430" y="1949479"/>
              <a:ext cx="1005403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Diagnostic N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Data stream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41DD361-5DDA-805F-88C3-6F70343CA846}"/>
              </a:ext>
            </a:extLst>
          </p:cNvPr>
          <p:cNvGrpSpPr/>
          <p:nvPr/>
        </p:nvGrpSpPr>
        <p:grpSpPr>
          <a:xfrm>
            <a:off x="8675099" y="987316"/>
            <a:ext cx="1515220" cy="456810"/>
            <a:chOff x="6815315" y="1924984"/>
            <a:chExt cx="1515220" cy="456810"/>
          </a:xfrm>
          <a:solidFill>
            <a:schemeClr val="accent2"/>
          </a:solidFill>
        </p:grpSpPr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B8E45983-9FC3-8CA3-6C95-D093A06AB2B0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21BA998-A429-9B74-1AF5-AF83144BB9EA}"/>
                </a:ext>
              </a:extLst>
            </p:cNvPr>
            <p:cNvSpPr txBox="1"/>
            <p:nvPr/>
          </p:nvSpPr>
          <p:spPr>
            <a:xfrm>
              <a:off x="6926430" y="1949479"/>
              <a:ext cx="93807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Heating 1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dirty="0">
                  <a:ln/>
                  <a:solidFill>
                    <a:schemeClr val="bg1"/>
                  </a:solidFill>
                  <a:cs typeface="Arial"/>
                  <a:sym typeface="Arial"/>
                  <a:rtl val="0"/>
                </a:rPr>
                <a:t>Data stream</a:t>
              </a:r>
              <a:endParaRPr lang="en-US" sz="1074" spc="0" baseline="0" dirty="0">
                <a:ln/>
                <a:solidFill>
                  <a:schemeClr val="bg1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07B2ABB-2BA7-666A-A01D-19B00DABD6A2}"/>
              </a:ext>
            </a:extLst>
          </p:cNvPr>
          <p:cNvGrpSpPr/>
          <p:nvPr/>
        </p:nvGrpSpPr>
        <p:grpSpPr>
          <a:xfrm>
            <a:off x="9524185" y="1200676"/>
            <a:ext cx="1515220" cy="456810"/>
            <a:chOff x="6815315" y="1924984"/>
            <a:chExt cx="1515220" cy="456810"/>
          </a:xfrm>
          <a:solidFill>
            <a:schemeClr val="accent2"/>
          </a:solidFill>
        </p:grpSpPr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54586EC6-0744-C0D6-8996-DAE7421FCFED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FADC7EA-6A97-524E-FDE2-7678F23A5192}"/>
                </a:ext>
              </a:extLst>
            </p:cNvPr>
            <p:cNvSpPr txBox="1"/>
            <p:nvPr/>
          </p:nvSpPr>
          <p:spPr>
            <a:xfrm>
              <a:off x="6926430" y="1949479"/>
              <a:ext cx="93807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Heating 2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dirty="0">
                  <a:ln/>
                  <a:solidFill>
                    <a:schemeClr val="bg1"/>
                  </a:solidFill>
                  <a:cs typeface="Arial"/>
                  <a:sym typeface="Arial"/>
                  <a:rtl val="0"/>
                </a:rPr>
                <a:t>Data stream</a:t>
              </a:r>
              <a:endParaRPr lang="en-US" sz="1074" spc="0" baseline="0" dirty="0">
                <a:ln/>
                <a:solidFill>
                  <a:schemeClr val="bg1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8911758-26D1-754D-2FA3-0A9DCAA14643}"/>
              </a:ext>
            </a:extLst>
          </p:cNvPr>
          <p:cNvGrpSpPr/>
          <p:nvPr/>
        </p:nvGrpSpPr>
        <p:grpSpPr>
          <a:xfrm>
            <a:off x="10321020" y="1431453"/>
            <a:ext cx="1515220" cy="456810"/>
            <a:chOff x="6815315" y="1924984"/>
            <a:chExt cx="1515220" cy="456810"/>
          </a:xfrm>
          <a:solidFill>
            <a:schemeClr val="accent2"/>
          </a:solidFill>
        </p:grpSpPr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50192E0A-6291-2F9A-D7AA-7A0B1BDBDCC4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7E49026-065E-45A7-C7DC-6EC0773E9386}"/>
                </a:ext>
              </a:extLst>
            </p:cNvPr>
            <p:cNvSpPr txBox="1"/>
            <p:nvPr/>
          </p:nvSpPr>
          <p:spPr>
            <a:xfrm>
              <a:off x="6926430" y="1949479"/>
              <a:ext cx="938077" cy="42293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  <a:t>Heating 3 </a:t>
              </a:r>
              <a:br>
                <a:rPr lang="en-US" sz="1074" spc="0" baseline="0" dirty="0">
                  <a:ln/>
                  <a:solidFill>
                    <a:schemeClr val="bg1"/>
                  </a:solidFill>
                  <a:latin typeface="Arial"/>
                  <a:cs typeface="Arial"/>
                  <a:sym typeface="Arial"/>
                  <a:rtl val="0"/>
                </a:rPr>
              </a:br>
              <a:r>
                <a:rPr lang="en-US" sz="1074" dirty="0">
                  <a:ln/>
                  <a:solidFill>
                    <a:schemeClr val="bg1"/>
                  </a:solidFill>
                  <a:cs typeface="Arial"/>
                  <a:sym typeface="Arial"/>
                  <a:rtl val="0"/>
                </a:rPr>
                <a:t>Data stream</a:t>
              </a:r>
              <a:endParaRPr lang="en-US" sz="1074" spc="0" baseline="0" dirty="0">
                <a:ln/>
                <a:solidFill>
                  <a:schemeClr val="bg1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sp>
        <p:nvSpPr>
          <p:cNvPr id="84" name="Freeform 83">
            <a:extLst>
              <a:ext uri="{FF2B5EF4-FFF2-40B4-BE49-F238E27FC236}">
                <a16:creationId xmlns:a16="http://schemas.microsoft.com/office/drawing/2014/main" id="{2719BC9D-CE57-0790-B2EE-2ACDE30515A8}"/>
              </a:ext>
            </a:extLst>
          </p:cNvPr>
          <p:cNvSpPr/>
          <p:nvPr/>
        </p:nvSpPr>
        <p:spPr>
          <a:xfrm>
            <a:off x="5135408" y="2427889"/>
            <a:ext cx="6853646" cy="1439918"/>
          </a:xfrm>
          <a:custGeom>
            <a:avLst/>
            <a:gdLst>
              <a:gd name="connsiteX0" fmla="*/ -8 w 10485328"/>
              <a:gd name="connsiteY0" fmla="*/ 171575 h 1029753"/>
              <a:gd name="connsiteX1" fmla="*/ 171720 w 10485328"/>
              <a:gd name="connsiteY1" fmla="*/ -55 h 1029753"/>
              <a:gd name="connsiteX2" fmla="*/ 10313585 w 10485328"/>
              <a:gd name="connsiteY2" fmla="*/ -55 h 1029753"/>
              <a:gd name="connsiteX3" fmla="*/ 10485320 w 10485328"/>
              <a:gd name="connsiteY3" fmla="*/ 171575 h 1029753"/>
              <a:gd name="connsiteX4" fmla="*/ 10485320 w 10485328"/>
              <a:gd name="connsiteY4" fmla="*/ 858063 h 1029753"/>
              <a:gd name="connsiteX5" fmla="*/ 10313585 w 10485328"/>
              <a:gd name="connsiteY5" fmla="*/ 1029699 h 1029753"/>
              <a:gd name="connsiteX6" fmla="*/ 171720 w 10485328"/>
              <a:gd name="connsiteY6" fmla="*/ 1029699 h 1029753"/>
              <a:gd name="connsiteX7" fmla="*/ -8 w 10485328"/>
              <a:gd name="connsiteY7" fmla="*/ 858063 h 1029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85328" h="1029753">
                <a:moveTo>
                  <a:pt x="-8" y="171575"/>
                </a:moveTo>
                <a:cubicBezTo>
                  <a:pt x="-8" y="76786"/>
                  <a:pt x="76877" y="-55"/>
                  <a:pt x="171720" y="-55"/>
                </a:cubicBezTo>
                <a:lnTo>
                  <a:pt x="10313585" y="-55"/>
                </a:lnTo>
                <a:cubicBezTo>
                  <a:pt x="10408438" y="-55"/>
                  <a:pt x="10485320" y="76786"/>
                  <a:pt x="10485320" y="171575"/>
                </a:cubicBezTo>
                <a:lnTo>
                  <a:pt x="10485320" y="858063"/>
                </a:lnTo>
                <a:cubicBezTo>
                  <a:pt x="10485320" y="952861"/>
                  <a:pt x="10408438" y="1029699"/>
                  <a:pt x="10313585" y="1029699"/>
                </a:cubicBezTo>
                <a:lnTo>
                  <a:pt x="171720" y="1029699"/>
                </a:lnTo>
                <a:cubicBezTo>
                  <a:pt x="76877" y="1029699"/>
                  <a:pt x="-8" y="952861"/>
                  <a:pt x="-8" y="858063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11358" cap="flat">
            <a:solidFill>
              <a:srgbClr val="CECEEF"/>
            </a:solidFill>
            <a:prstDash val="solid"/>
            <a:round/>
          </a:ln>
        </p:spPr>
        <p:txBody>
          <a:bodyPr rtlCol="0" anchor="t"/>
          <a:lstStyle/>
          <a:p>
            <a:pPr algn="ctr"/>
            <a:r>
              <a:rPr lang="en-US" sz="1600" dirty="0">
                <a:ln/>
                <a:solidFill>
                  <a:srgbClr val="000000"/>
                </a:solidFill>
                <a:cs typeface="Arial"/>
                <a:sym typeface="Arial"/>
                <a:rtl val="0"/>
              </a:rPr>
              <a:t>Data analysis clients (in-pulse, user codes, …)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4E1E7AB-4DE7-3D8A-9750-FC7F793A805F}"/>
              </a:ext>
            </a:extLst>
          </p:cNvPr>
          <p:cNvGrpSpPr/>
          <p:nvPr/>
        </p:nvGrpSpPr>
        <p:grpSpPr>
          <a:xfrm>
            <a:off x="5431457" y="2832928"/>
            <a:ext cx="1515220" cy="456810"/>
            <a:chOff x="6815315" y="1924984"/>
            <a:chExt cx="1515220" cy="456810"/>
          </a:xfrm>
        </p:grpSpPr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7B34CE78-8393-55F8-8993-7B8CD5C957E6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024D067-8F38-631C-50BA-ADE811BF0183}"/>
                </a:ext>
              </a:extLst>
            </p:cNvPr>
            <p:cNvSpPr txBox="1"/>
            <p:nvPr/>
          </p:nvSpPr>
          <p:spPr>
            <a:xfrm>
              <a:off x="6926430" y="1949479"/>
              <a:ext cx="1212191" cy="257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1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9CDC6DB1-B30B-48E4-6474-B36CFEA7593C}"/>
              </a:ext>
            </a:extLst>
          </p:cNvPr>
          <p:cNvGrpSpPr/>
          <p:nvPr/>
        </p:nvGrpSpPr>
        <p:grpSpPr>
          <a:xfrm>
            <a:off x="6280544" y="3046288"/>
            <a:ext cx="1515220" cy="456810"/>
            <a:chOff x="6815315" y="1924984"/>
            <a:chExt cx="1515220" cy="456810"/>
          </a:xfrm>
        </p:grpSpPr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907A1D81-C473-AC91-DABC-CFC0E7E2DF5F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4C2A683-9F19-6C99-3348-AD1DCA0DE153}"/>
                </a:ext>
              </a:extLst>
            </p:cNvPr>
            <p:cNvSpPr txBox="1"/>
            <p:nvPr/>
          </p:nvSpPr>
          <p:spPr>
            <a:xfrm>
              <a:off x="6926430" y="1949479"/>
              <a:ext cx="1212191" cy="257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2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1D910335-5BCB-FC50-A228-23ED642CA6B3}"/>
              </a:ext>
            </a:extLst>
          </p:cNvPr>
          <p:cNvGrpSpPr/>
          <p:nvPr/>
        </p:nvGrpSpPr>
        <p:grpSpPr>
          <a:xfrm>
            <a:off x="7138337" y="3277065"/>
            <a:ext cx="1515220" cy="456810"/>
            <a:chOff x="6815315" y="1924984"/>
            <a:chExt cx="1515220" cy="456810"/>
          </a:xfrm>
        </p:grpSpPr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32060E2D-B7A4-0450-9480-721105BF7C59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solidFill>
              <a:srgbClr val="BBE0E3"/>
            </a:solidFill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F53911F-AE22-7BF4-6CD6-B8458F07A0A7}"/>
                </a:ext>
              </a:extLst>
            </p:cNvPr>
            <p:cNvSpPr txBox="1"/>
            <p:nvPr/>
          </p:nvSpPr>
          <p:spPr>
            <a:xfrm>
              <a:off x="6926430" y="1949479"/>
              <a:ext cx="1234633" cy="257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Diagnostic N IDS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36BFE40-00B1-5D23-3EFB-0C3B7B41D3AE}"/>
              </a:ext>
            </a:extLst>
          </p:cNvPr>
          <p:cNvGrpSpPr/>
          <p:nvPr/>
        </p:nvGrpSpPr>
        <p:grpSpPr>
          <a:xfrm>
            <a:off x="8701525" y="2832928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19EBD520-C60A-3221-8C9D-778159A3388A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71471A8-E69D-F3C0-0D12-0EE9F97D2AC2}"/>
                </a:ext>
              </a:extLst>
            </p:cNvPr>
            <p:cNvSpPr txBox="1"/>
            <p:nvPr/>
          </p:nvSpPr>
          <p:spPr>
            <a:xfrm>
              <a:off x="6926430" y="1949479"/>
              <a:ext cx="1043876" cy="25763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1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893AD1E-2789-C693-FD21-9F05BF45E305}"/>
              </a:ext>
            </a:extLst>
          </p:cNvPr>
          <p:cNvGrpSpPr/>
          <p:nvPr/>
        </p:nvGrpSpPr>
        <p:grpSpPr>
          <a:xfrm>
            <a:off x="9550611" y="3046288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CACA45D6-6687-1631-BDCF-6252757E796F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A970F214-BDCE-6508-E141-9656AE7B2A95}"/>
                </a:ext>
              </a:extLst>
            </p:cNvPr>
            <p:cNvSpPr txBox="1"/>
            <p:nvPr/>
          </p:nvSpPr>
          <p:spPr>
            <a:xfrm>
              <a:off x="6926430" y="1949479"/>
              <a:ext cx="1043876" cy="25763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2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01720B61-0E94-8D39-247E-0204EA3318F8}"/>
              </a:ext>
            </a:extLst>
          </p:cNvPr>
          <p:cNvGrpSpPr/>
          <p:nvPr/>
        </p:nvGrpSpPr>
        <p:grpSpPr>
          <a:xfrm>
            <a:off x="10347446" y="3277065"/>
            <a:ext cx="1515220" cy="456810"/>
            <a:chOff x="6815315" y="1924984"/>
            <a:chExt cx="1515220" cy="45681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7D0B4DA6-F364-D514-73C6-C61C128CE07D}"/>
                </a:ext>
              </a:extLst>
            </p:cNvPr>
            <p:cNvSpPr/>
            <p:nvPr/>
          </p:nvSpPr>
          <p:spPr>
            <a:xfrm>
              <a:off x="6815315" y="1924984"/>
              <a:ext cx="1515220" cy="456810"/>
            </a:xfrm>
            <a:custGeom>
              <a:avLst/>
              <a:gdLst>
                <a:gd name="connsiteX0" fmla="*/ -8 w 1515220"/>
                <a:gd name="connsiteY0" fmla="*/ 57990 h 348299"/>
                <a:gd name="connsiteX1" fmla="*/ 58071 w 1515220"/>
                <a:gd name="connsiteY1" fmla="*/ -55 h 348299"/>
                <a:gd name="connsiteX2" fmla="*/ 1457134 w 1515220"/>
                <a:gd name="connsiteY2" fmla="*/ -55 h 348299"/>
                <a:gd name="connsiteX3" fmla="*/ 1515213 w 1515220"/>
                <a:gd name="connsiteY3" fmla="*/ 57990 h 348299"/>
                <a:gd name="connsiteX4" fmla="*/ 1515213 w 1515220"/>
                <a:gd name="connsiteY4" fmla="*/ 290199 h 348299"/>
                <a:gd name="connsiteX5" fmla="*/ 1457134 w 1515220"/>
                <a:gd name="connsiteY5" fmla="*/ 348244 h 348299"/>
                <a:gd name="connsiteX6" fmla="*/ 58071 w 1515220"/>
                <a:gd name="connsiteY6" fmla="*/ 348244 h 348299"/>
                <a:gd name="connsiteX7" fmla="*/ -8 w 1515220"/>
                <a:gd name="connsiteY7" fmla="*/ 290199 h 348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5220" h="348299">
                  <a:moveTo>
                    <a:pt x="-8" y="57990"/>
                  </a:moveTo>
                  <a:cubicBezTo>
                    <a:pt x="-8" y="25931"/>
                    <a:pt x="25993" y="-55"/>
                    <a:pt x="58071" y="-55"/>
                  </a:cubicBezTo>
                  <a:lnTo>
                    <a:pt x="1457134" y="-55"/>
                  </a:lnTo>
                  <a:cubicBezTo>
                    <a:pt x="1489212" y="-55"/>
                    <a:pt x="1515213" y="25931"/>
                    <a:pt x="1515213" y="57990"/>
                  </a:cubicBezTo>
                  <a:lnTo>
                    <a:pt x="1515213" y="290199"/>
                  </a:lnTo>
                  <a:cubicBezTo>
                    <a:pt x="1515213" y="322258"/>
                    <a:pt x="1489212" y="348244"/>
                    <a:pt x="1457134" y="348244"/>
                  </a:cubicBezTo>
                  <a:lnTo>
                    <a:pt x="58071" y="348244"/>
                  </a:lnTo>
                  <a:cubicBezTo>
                    <a:pt x="25993" y="348244"/>
                    <a:pt x="-8" y="322258"/>
                    <a:pt x="-8" y="290199"/>
                  </a:cubicBezTo>
                  <a:close/>
                </a:path>
              </a:pathLst>
            </a:custGeom>
            <a:grpFill/>
            <a:ln w="11358" cap="flat">
              <a:solidFill>
                <a:srgbClr val="00000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2D478DF5-C69A-2BD3-9954-FA960AB5CC17}"/>
                </a:ext>
              </a:extLst>
            </p:cNvPr>
            <p:cNvSpPr txBox="1"/>
            <p:nvPr/>
          </p:nvSpPr>
          <p:spPr>
            <a:xfrm>
              <a:off x="6926430" y="1949479"/>
              <a:ext cx="1043876" cy="25763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74" spc="0" baseline="0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Heating 3 </a:t>
              </a:r>
              <a:r>
                <a:rPr lang="en-US" sz="1074" dirty="0">
                  <a:ln/>
                  <a:solidFill>
                    <a:srgbClr val="000000"/>
                  </a:solidFill>
                  <a:latin typeface="Arial"/>
                  <a:cs typeface="Arial"/>
                  <a:sym typeface="Arial"/>
                  <a:rtl val="0"/>
                </a:rPr>
                <a:t>IDS</a:t>
              </a:r>
              <a:endParaRPr lang="en-US" sz="1074" spc="0" baseline="0" dirty="0">
                <a:ln/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endParaRPr>
            </a:p>
          </p:txBody>
        </p:sp>
      </p:grpSp>
      <p:sp>
        <p:nvSpPr>
          <p:cNvPr id="105" name="Down Arrow 104">
            <a:extLst>
              <a:ext uri="{FF2B5EF4-FFF2-40B4-BE49-F238E27FC236}">
                <a16:creationId xmlns:a16="http://schemas.microsoft.com/office/drawing/2014/main" id="{A5515D67-FF9F-7010-7D05-EA849BCD55D7}"/>
              </a:ext>
            </a:extLst>
          </p:cNvPr>
          <p:cNvSpPr/>
          <p:nvPr/>
        </p:nvSpPr>
        <p:spPr>
          <a:xfrm>
            <a:off x="5928938" y="2070539"/>
            <a:ext cx="304800" cy="630620"/>
          </a:xfrm>
          <a:prstGeom prst="downArrow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Down Arrow 105">
            <a:extLst>
              <a:ext uri="{FF2B5EF4-FFF2-40B4-BE49-F238E27FC236}">
                <a16:creationId xmlns:a16="http://schemas.microsoft.com/office/drawing/2014/main" id="{F4BAC7AA-552A-5473-4A76-103E61859BCC}"/>
              </a:ext>
            </a:extLst>
          </p:cNvPr>
          <p:cNvSpPr/>
          <p:nvPr/>
        </p:nvSpPr>
        <p:spPr>
          <a:xfrm>
            <a:off x="6706704" y="2081049"/>
            <a:ext cx="304800" cy="630620"/>
          </a:xfrm>
          <a:prstGeom prst="downArrow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Down Arrow 106">
            <a:extLst>
              <a:ext uri="{FF2B5EF4-FFF2-40B4-BE49-F238E27FC236}">
                <a16:creationId xmlns:a16="http://schemas.microsoft.com/office/drawing/2014/main" id="{C019D322-4315-AF98-F046-EBAD8898C6FD}"/>
              </a:ext>
            </a:extLst>
          </p:cNvPr>
          <p:cNvSpPr/>
          <p:nvPr/>
        </p:nvSpPr>
        <p:spPr>
          <a:xfrm>
            <a:off x="7579063" y="2123090"/>
            <a:ext cx="304800" cy="630620"/>
          </a:xfrm>
          <a:prstGeom prst="downArrow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Down Arrow 107">
            <a:extLst>
              <a:ext uri="{FF2B5EF4-FFF2-40B4-BE49-F238E27FC236}">
                <a16:creationId xmlns:a16="http://schemas.microsoft.com/office/drawing/2014/main" id="{399D00C3-0AB1-605D-13B8-62149FC2FB90}"/>
              </a:ext>
            </a:extLst>
          </p:cNvPr>
          <p:cNvSpPr/>
          <p:nvPr/>
        </p:nvSpPr>
        <p:spPr>
          <a:xfrm>
            <a:off x="9381587" y="2065284"/>
            <a:ext cx="304800" cy="63062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Down Arrow 108">
            <a:extLst>
              <a:ext uri="{FF2B5EF4-FFF2-40B4-BE49-F238E27FC236}">
                <a16:creationId xmlns:a16="http://schemas.microsoft.com/office/drawing/2014/main" id="{43585C77-DB89-37F4-3B72-186B77717B6A}"/>
              </a:ext>
            </a:extLst>
          </p:cNvPr>
          <p:cNvSpPr/>
          <p:nvPr/>
        </p:nvSpPr>
        <p:spPr>
          <a:xfrm>
            <a:off x="10159353" y="2075794"/>
            <a:ext cx="304800" cy="63062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Down Arrow 109">
            <a:extLst>
              <a:ext uri="{FF2B5EF4-FFF2-40B4-BE49-F238E27FC236}">
                <a16:creationId xmlns:a16="http://schemas.microsoft.com/office/drawing/2014/main" id="{D675061A-7BAF-496E-F585-00D3D3A74A79}"/>
              </a:ext>
            </a:extLst>
          </p:cNvPr>
          <p:cNvSpPr/>
          <p:nvPr/>
        </p:nvSpPr>
        <p:spPr>
          <a:xfrm>
            <a:off x="11031712" y="2117835"/>
            <a:ext cx="304800" cy="63062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texte 1">
            <a:extLst>
              <a:ext uri="{FF2B5EF4-FFF2-40B4-BE49-F238E27FC236}">
                <a16:creationId xmlns:a16="http://schemas.microsoft.com/office/drawing/2014/main" id="{10DE7142-B54D-18C0-191B-229B4E4ED44B}"/>
              </a:ext>
            </a:extLst>
          </p:cNvPr>
          <p:cNvSpPr txBox="1">
            <a:spLocks/>
          </p:cNvSpPr>
          <p:nvPr/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DAN to SDCC</a:t>
            </a:r>
          </a:p>
          <a:p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85EA146-8BC5-61D0-92E4-4F3D11D5EA79}"/>
              </a:ext>
            </a:extLst>
          </p:cNvPr>
          <p:cNvSpPr txBox="1">
            <a:spLocks/>
          </p:cNvSpPr>
          <p:nvPr/>
        </p:nvSpPr>
        <p:spPr>
          <a:xfrm>
            <a:off x="328446" y="450429"/>
            <a:ext cx="4452101" cy="43671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Kafka topics as workflow input</a:t>
            </a:r>
            <a:endParaRPr lang="en-US" dirty="0">
              <a:solidFill>
                <a:srgbClr val="C00000"/>
              </a:solidFill>
            </a:endParaRP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Each data </a:t>
            </a: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received from DAN is a Kafka </a:t>
            </a: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 SDCC, apps </a:t>
            </a: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subscribe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to Kafka topics</a:t>
            </a: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While in-pulse you can subscribe to:</a:t>
            </a:r>
          </a:p>
          <a:p>
            <a:pPr marL="750888" lvl="3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latest time slice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➨ always up-to-date</a:t>
            </a:r>
          </a:p>
          <a:p>
            <a:pPr marL="750888" lvl="3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resume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last time slice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➨ no gaps</a:t>
            </a: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Off-pulse: </a:t>
            </a:r>
            <a:r>
              <a:rPr lang="en-US" sz="16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reprocess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complete pulses</a:t>
            </a:r>
          </a:p>
          <a:p>
            <a:pPr marL="9525" lvl="2" algn="l">
              <a:spcBef>
                <a:spcPts val="1000"/>
              </a:spcBef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Note: to partial reprocess a pulse, see later.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3688" lvl="2" indent="-284163" algn="l">
              <a:spcBef>
                <a:spcPts val="1000"/>
              </a:spcBef>
              <a:buFont typeface="Wingdings" pitchFamily="2" charset="2"/>
              <a:buChar char="§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B535C60-296B-853F-34EA-5A6FFC13F4CB}"/>
              </a:ext>
            </a:extLst>
          </p:cNvPr>
          <p:cNvGrpSpPr/>
          <p:nvPr/>
        </p:nvGrpSpPr>
        <p:grpSpPr>
          <a:xfrm>
            <a:off x="4672209" y="1462585"/>
            <a:ext cx="715130" cy="1619532"/>
            <a:chOff x="4351370" y="3692437"/>
            <a:chExt cx="715130" cy="161953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896A2C3-B613-AB1C-8053-B5586C883A4E}"/>
                </a:ext>
              </a:extLst>
            </p:cNvPr>
            <p:cNvGrpSpPr/>
            <p:nvPr/>
          </p:nvGrpSpPr>
          <p:grpSpPr>
            <a:xfrm>
              <a:off x="4351370" y="3692437"/>
              <a:ext cx="443731" cy="1619532"/>
              <a:chOff x="4361880" y="3429679"/>
              <a:chExt cx="443731" cy="1619532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6121ABD6-6FA7-F04A-C7C7-7995C0F17C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16200000">
                <a:off x="4113913" y="4357512"/>
                <a:ext cx="939666" cy="443731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E3F27AB-DF28-E01D-6DC0-A66EF78BE876}"/>
                  </a:ext>
                </a:extLst>
              </p:cNvPr>
              <p:cNvSpPr txBox="1"/>
              <p:nvPr/>
            </p:nvSpPr>
            <p:spPr>
              <a:xfrm rot="16200000">
                <a:off x="4232387" y="3620437"/>
                <a:ext cx="72006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topics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8E8515A-22BD-EEE3-3EBC-30F450B58E60}"/>
                </a:ext>
              </a:extLst>
            </p:cNvPr>
            <p:cNvSpPr txBox="1"/>
            <p:nvPr/>
          </p:nvSpPr>
          <p:spPr>
            <a:xfrm rot="16200000">
              <a:off x="4122011" y="4356161"/>
              <a:ext cx="155042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= data streams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DFE6134-F8DB-9A27-95DE-97D846C01D4C}"/>
              </a:ext>
            </a:extLst>
          </p:cNvPr>
          <p:cNvSpPr txBox="1"/>
          <p:nvPr/>
        </p:nvSpPr>
        <p:spPr>
          <a:xfrm>
            <a:off x="330247" y="4211882"/>
            <a:ext cx="7482258" cy="2359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 marR="0" lvl="2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Kafka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4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event streaming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allows:</a:t>
            </a:r>
          </a:p>
          <a:p>
            <a:pPr marL="809625" lvl="3" indent="-342900">
              <a:spcBef>
                <a:spcPts val="1000"/>
              </a:spcBef>
              <a:buFont typeface="+mj-lt"/>
              <a:buAutoNum type="arabicPeriod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4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publish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(write) and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4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subscribe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to (read) streams of events, including continuous import/export of your data from other systems. </a:t>
            </a:r>
          </a:p>
          <a:p>
            <a:pPr marL="809625" lvl="3" indent="-342900">
              <a:spcBef>
                <a:spcPts val="1000"/>
              </a:spcBef>
              <a:buFont typeface="+mj-lt"/>
              <a:buAutoNum type="arabicPeriod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4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store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streams of events durably and reliably for as long as you want. </a:t>
            </a:r>
          </a:p>
          <a:p>
            <a:pPr marL="809625" lvl="3" indent="-342900">
              <a:spcBef>
                <a:spcPts val="1000"/>
              </a:spcBef>
              <a:buFont typeface="+mj-lt"/>
              <a:buAutoNum type="arabicPeriod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process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streams of events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4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 they occur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84C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retrospectively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9525" marR="0" lvl="2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r>
              <a:rPr lang="en-US" dirty="0"/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1FB113-606E-4066-46F3-E27B48AE79E6}"/>
              </a:ext>
            </a:extLst>
          </p:cNvPr>
          <p:cNvSpPr txBox="1"/>
          <p:nvPr/>
        </p:nvSpPr>
        <p:spPr>
          <a:xfrm>
            <a:off x="8646694" y="4299284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Check DAN2IMAS repo</a:t>
            </a:r>
            <a:endParaRPr lang="en-US" dirty="0"/>
          </a:p>
        </p:txBody>
      </p:sp>
      <p:pic>
        <p:nvPicPr>
          <p:cNvPr id="1026" name="Picture 2" descr=" [Large LGPLv3 logo] ">
            <a:extLst>
              <a:ext uri="{FF2B5EF4-FFF2-40B4-BE49-F238E27FC236}">
                <a16:creationId xmlns:a16="http://schemas.microsoft.com/office/drawing/2014/main" id="{3F40048C-BB07-798C-3453-E99610749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2655" y="4917908"/>
            <a:ext cx="18669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908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8EF53-FC9E-6068-6772-0FC09399B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095B679-9DF6-8E47-E7D4-29434C438BC7}"/>
              </a:ext>
            </a:extLst>
          </p:cNvPr>
          <p:cNvSpPr txBox="1">
            <a:spLocks/>
          </p:cNvSpPr>
          <p:nvPr/>
        </p:nvSpPr>
        <p:spPr>
          <a:xfrm>
            <a:off x="1015854" y="750024"/>
            <a:ext cx="3995057" cy="46417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itchFamily="2" charset="2"/>
              <a:buChar char="§"/>
            </a:pPr>
            <a:endParaRPr lang="en-US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Providers and consumers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DAN to SDCC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Apache Kafka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rgbClr val="125C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rgbClr val="125C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Airflow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rgbClr val="125C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application: equilibrium reconstruction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rgbClr val="125C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framework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visualization</a:t>
            </a:r>
            <a:endParaRPr lang="en-US" sz="2200" b="1" dirty="0">
              <a:solidFill>
                <a:schemeClr val="accent1">
                  <a:lumMod val="25000"/>
                  <a:lumOff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 &amp; future work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D9003DFE-88D0-2447-13B1-50DCE5970CD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4523" b="4523"/>
          <a:stretch/>
        </p:blipFill>
        <p:spPr>
          <a:xfrm>
            <a:off x="6371702" y="1492469"/>
            <a:ext cx="5331715" cy="3226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67028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BE7D7-887B-2103-84CE-1E6676153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5DEFE1A-DADE-9CFC-A336-13C2C66272A4}"/>
              </a:ext>
            </a:extLst>
          </p:cNvPr>
          <p:cNvSpPr txBox="1">
            <a:spLocks/>
          </p:cNvSpPr>
          <p:nvPr/>
        </p:nvSpPr>
        <p:spPr>
          <a:xfrm>
            <a:off x="403124" y="383494"/>
            <a:ext cx="5271812" cy="46786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Apache Airflow as the workflow manager</a:t>
            </a:r>
            <a:endParaRPr lang="en-US" sz="1800" dirty="0">
              <a:solidFill>
                <a:srgbClr val="C00000"/>
              </a:solidFill>
            </a:endParaRPr>
          </a:p>
          <a:p>
            <a:pPr marL="742950" lvl="2" indent="-285750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Open source</a:t>
            </a:r>
          </a:p>
          <a:p>
            <a:pPr marL="742950" lvl="2" indent="-285750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Python</a:t>
            </a:r>
          </a:p>
          <a:p>
            <a:pPr marL="742950" lvl="2" indent="-285750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DAG</a:t>
            </a:r>
          </a:p>
          <a:p>
            <a:pPr marL="742950" lvl="2" indent="-285750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Web and CL interfaces</a:t>
            </a:r>
          </a:p>
          <a:p>
            <a:pPr marL="742950" lvl="2" indent="-285750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Scalable (built-in task parallelism)</a:t>
            </a:r>
          </a:p>
          <a:p>
            <a:pPr marL="742950" lvl="2" indent="-285750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Operators can have introspection </a:t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into actors:</a:t>
            </a:r>
          </a:p>
          <a:p>
            <a:pPr marL="1200150" lvl="3" indent="-285750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Fault detection</a:t>
            </a:r>
          </a:p>
          <a:p>
            <a:pPr marL="1200150" lvl="3" indent="-285750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Restart</a:t>
            </a:r>
          </a:p>
          <a:p>
            <a:pPr marL="1200150" lvl="3" indent="-285750" algn="l">
              <a:spcBef>
                <a:spcPts val="1000"/>
              </a:spcBef>
              <a:buFont typeface="Wingdings" pitchFamily="2" charset="2"/>
              <a:buChar char="§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Replace</a:t>
            </a:r>
          </a:p>
          <a:p>
            <a:pPr marL="1200150" lvl="3" indent="-285750" algn="l">
              <a:spcBef>
                <a:spcPts val="1000"/>
              </a:spcBef>
              <a:buFont typeface="Wingdings" pitchFamily="2" charset="2"/>
              <a:buChar char="§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B3D1875-8BAE-57ED-BFD6-599A9867822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manager: Airflow</a:t>
            </a:r>
          </a:p>
          <a:p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DC820C-DC01-4A71-E58E-87A76D874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6757" y="1011416"/>
            <a:ext cx="6879955" cy="446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83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9FB8F6-7EF3-CF93-2A56-0B4916B0F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5000"/>
                    </a14:imgEffect>
                    <a14:imgEffect>
                      <a14:saturation sat="2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44318" y="216818"/>
            <a:ext cx="5859881" cy="5561814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53E643D-E465-C4C2-7120-B5CE8407C921}"/>
              </a:ext>
            </a:extLst>
          </p:cNvPr>
          <p:cNvCxnSpPr>
            <a:cxnSpLocks/>
          </p:cNvCxnSpPr>
          <p:nvPr/>
        </p:nvCxnSpPr>
        <p:spPr>
          <a:xfrm>
            <a:off x="2927157" y="4993062"/>
            <a:ext cx="3087144" cy="6347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85385CA-C95D-AA20-08A6-362A5A06B2D9}"/>
              </a:ext>
            </a:extLst>
          </p:cNvPr>
          <p:cNvSpPr txBox="1">
            <a:spLocks/>
          </p:cNvSpPr>
          <p:nvPr/>
        </p:nvSpPr>
        <p:spPr>
          <a:xfrm>
            <a:off x="330791" y="325229"/>
            <a:ext cx="4610101" cy="59492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000" b="1" kern="0" dirty="0">
                <a:solidFill>
                  <a:schemeClr val="accent1"/>
                </a:solidFill>
                <a:cs typeface="Arial" panose="020B0604020202020204" pitchFamily="34" charset="0"/>
              </a:rPr>
              <a:t>Airflow features at a glance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GB" sz="1800" b="1" dirty="0"/>
              <a:t>Retry Mechanism: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800" dirty="0"/>
              <a:t>Automatically retries failed tasks to enhance reliability.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n-US" sz="1800" b="1" kern="0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GB" sz="1800" b="1" dirty="0"/>
              <a:t>Configuring Task Scheduling:</a:t>
            </a: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Inbuild scheduling with Airflow.</a:t>
            </a: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External scheduling.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GB" sz="1800" b="1" dirty="0"/>
              <a:t>Parallel Execution: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800" b="1" dirty="0"/>
              <a:t>Parallelism: </a:t>
            </a:r>
            <a:r>
              <a:rPr lang="en-GB" sz="1800" dirty="0"/>
              <a:t>Maximum number of tasks running across all DAGs.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800" b="1" dirty="0"/>
              <a:t>Concurrency: </a:t>
            </a:r>
            <a:r>
              <a:rPr lang="en-GB" sz="1800" dirty="0"/>
              <a:t>Maximum tasks allowed for a single DAG.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GB" sz="1800" b="1" dirty="0"/>
              <a:t>Task Dependencies: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GB" sz="1800" dirty="0"/>
              <a:t>Specify execution order explicitly.</a:t>
            </a:r>
          </a:p>
          <a:p>
            <a:pPr lvl="1" algn="l"/>
            <a:endParaRPr lang="en-GB" sz="2000" dirty="0"/>
          </a:p>
          <a:p>
            <a:pPr marL="228600" indent="-228600" algn="l">
              <a:spcBef>
                <a:spcPts val="0"/>
              </a:spcBef>
              <a:spcAft>
                <a:spcPts val="1200"/>
              </a:spcAft>
              <a:buAutoNum type="arabicPeriod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AutoNum type="arabicPeriod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70FA15C-64A8-11F2-515A-7FFEE5A515C6}"/>
              </a:ext>
            </a:extLst>
          </p:cNvPr>
          <p:cNvCxnSpPr>
            <a:cxnSpLocks/>
          </p:cNvCxnSpPr>
          <p:nvPr/>
        </p:nvCxnSpPr>
        <p:spPr>
          <a:xfrm>
            <a:off x="2737050" y="1041660"/>
            <a:ext cx="3358950" cy="1555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AA8D647-1697-9019-1948-0CF8C93B2F36}"/>
              </a:ext>
            </a:extLst>
          </p:cNvPr>
          <p:cNvCxnSpPr>
            <a:cxnSpLocks/>
          </p:cNvCxnSpPr>
          <p:nvPr/>
        </p:nvCxnSpPr>
        <p:spPr>
          <a:xfrm>
            <a:off x="4001813" y="2165020"/>
            <a:ext cx="2094187" cy="3142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E34CA90-BB72-8D10-17A4-300819B7330E}"/>
              </a:ext>
            </a:extLst>
          </p:cNvPr>
          <p:cNvCxnSpPr>
            <a:cxnSpLocks/>
          </p:cNvCxnSpPr>
          <p:nvPr/>
        </p:nvCxnSpPr>
        <p:spPr>
          <a:xfrm flipV="1">
            <a:off x="2825819" y="2639505"/>
            <a:ext cx="3270181" cy="85469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Espace réservé du texte 1">
            <a:extLst>
              <a:ext uri="{FF2B5EF4-FFF2-40B4-BE49-F238E27FC236}">
                <a16:creationId xmlns:a16="http://schemas.microsoft.com/office/drawing/2014/main" id="{F881A3DC-3B7D-E913-9E33-03160495B0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manager: Airflow</a:t>
            </a:r>
          </a:p>
          <a:p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516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36AE-5A35-360E-8E37-107698447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roup 113">
            <a:extLst>
              <a:ext uri="{FF2B5EF4-FFF2-40B4-BE49-F238E27FC236}">
                <a16:creationId xmlns:a16="http://schemas.microsoft.com/office/drawing/2014/main" id="{DB57C5F0-1D61-C094-C754-0F9C7555F397}"/>
              </a:ext>
            </a:extLst>
          </p:cNvPr>
          <p:cNvGrpSpPr/>
          <p:nvPr/>
        </p:nvGrpSpPr>
        <p:grpSpPr>
          <a:xfrm>
            <a:off x="159189" y="3745064"/>
            <a:ext cx="11898580" cy="2671973"/>
            <a:chOff x="159189" y="3745064"/>
            <a:chExt cx="11898580" cy="2671973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0AF8DC45-9972-BB6B-07D3-00C91E2F0D66}"/>
                </a:ext>
              </a:extLst>
            </p:cNvPr>
            <p:cNvGrpSpPr/>
            <p:nvPr/>
          </p:nvGrpSpPr>
          <p:grpSpPr>
            <a:xfrm>
              <a:off x="159189" y="3745064"/>
              <a:ext cx="11898580" cy="2671973"/>
              <a:chOff x="159189" y="3745064"/>
              <a:chExt cx="11898580" cy="2671973"/>
            </a:xfrm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596BA63D-F647-4D27-8E98-499309004C2D}"/>
                  </a:ext>
                </a:extLst>
              </p:cNvPr>
              <p:cNvGrpSpPr/>
              <p:nvPr/>
            </p:nvGrpSpPr>
            <p:grpSpPr>
              <a:xfrm>
                <a:off x="159189" y="3745064"/>
                <a:ext cx="11898580" cy="2671973"/>
                <a:chOff x="-533565" y="1084014"/>
                <a:chExt cx="9454999" cy="3679152"/>
              </a:xfrm>
            </p:grpSpPr>
            <p:sp>
              <p:nvSpPr>
                <p:cNvPr id="120" name="Rounded Rectangle 119">
                  <a:extLst>
                    <a:ext uri="{FF2B5EF4-FFF2-40B4-BE49-F238E27FC236}">
                      <a16:creationId xmlns:a16="http://schemas.microsoft.com/office/drawing/2014/main" id="{1FA7A923-1FAC-4765-5D72-DEBDEECCF117}"/>
                    </a:ext>
                  </a:extLst>
                </p:cNvPr>
                <p:cNvSpPr/>
                <p:nvPr/>
              </p:nvSpPr>
              <p:spPr bwMode="auto">
                <a:xfrm>
                  <a:off x="4769320" y="3511604"/>
                  <a:ext cx="1792617" cy="647703"/>
                </a:xfrm>
                <a:prstGeom prst="roundRect">
                  <a:avLst/>
                </a:prstGeom>
                <a:solidFill>
                  <a:schemeClr val="bg1"/>
                </a:solidFill>
                <a:ln w="1905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1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sz="1600" dirty="0"/>
                    <a:t>Orchestrator(s)</a:t>
                  </a:r>
                  <a:endParaRPr kumimoji="0" lang="en-GB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cxnSp>
              <p:nvCxnSpPr>
                <p:cNvPr id="121" name="Straight Arrow Connector 120">
                  <a:extLst>
                    <a:ext uri="{FF2B5EF4-FFF2-40B4-BE49-F238E27FC236}">
                      <a16:creationId xmlns:a16="http://schemas.microsoft.com/office/drawing/2014/main" id="{791C9558-7AAA-19B6-7197-CCFC0DB287F7}"/>
                    </a:ext>
                  </a:extLst>
                </p:cNvPr>
                <p:cNvCxnSpPr/>
                <p:nvPr/>
              </p:nvCxnSpPr>
              <p:spPr bwMode="auto">
                <a:xfrm flipV="1">
                  <a:off x="6409537" y="3683055"/>
                  <a:ext cx="566465" cy="1"/>
                </a:xfrm>
                <a:prstGeom prst="straightConnector1">
                  <a:avLst/>
                </a:prstGeom>
                <a:solidFill>
                  <a:schemeClr val="accent1"/>
                </a:solidFill>
                <a:ln w="5080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22" name="Straight Arrow Connector 121">
                  <a:extLst>
                    <a:ext uri="{FF2B5EF4-FFF2-40B4-BE49-F238E27FC236}">
                      <a16:creationId xmlns:a16="http://schemas.microsoft.com/office/drawing/2014/main" id="{66958B6D-D170-DAAD-104A-45E4CBFAFAD0}"/>
                    </a:ext>
                  </a:extLst>
                </p:cNvPr>
                <p:cNvCxnSpPr/>
                <p:nvPr/>
              </p:nvCxnSpPr>
              <p:spPr bwMode="auto">
                <a:xfrm flipV="1">
                  <a:off x="6561937" y="3835455"/>
                  <a:ext cx="566465" cy="1"/>
                </a:xfrm>
                <a:prstGeom prst="straightConnector1">
                  <a:avLst/>
                </a:prstGeom>
                <a:solidFill>
                  <a:schemeClr val="accent1"/>
                </a:solidFill>
                <a:ln w="5080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23" name="Rounded Rectangle 122">
                  <a:extLst>
                    <a:ext uri="{FF2B5EF4-FFF2-40B4-BE49-F238E27FC236}">
                      <a16:creationId xmlns:a16="http://schemas.microsoft.com/office/drawing/2014/main" id="{F0859294-EFF9-4D0B-6A88-565B870644DE}"/>
                    </a:ext>
                  </a:extLst>
                </p:cNvPr>
                <p:cNvSpPr/>
                <p:nvPr/>
              </p:nvSpPr>
              <p:spPr bwMode="auto">
                <a:xfrm>
                  <a:off x="4616920" y="3359204"/>
                  <a:ext cx="1792617" cy="647703"/>
                </a:xfrm>
                <a:prstGeom prst="roundRect">
                  <a:avLst/>
                </a:prstGeom>
                <a:solidFill>
                  <a:schemeClr val="bg1"/>
                </a:solidFill>
                <a:ln w="1905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1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sz="1600" dirty="0"/>
                    <a:t>Orchestrator(s)</a:t>
                  </a:r>
                  <a:endParaRPr kumimoji="0" lang="en-GB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124" name="Rounded Rectangle 123">
                  <a:extLst>
                    <a:ext uri="{FF2B5EF4-FFF2-40B4-BE49-F238E27FC236}">
                      <a16:creationId xmlns:a16="http://schemas.microsoft.com/office/drawing/2014/main" id="{0E0F34DF-2649-9578-A36E-3C304A994668}"/>
                    </a:ext>
                  </a:extLst>
                </p:cNvPr>
                <p:cNvSpPr/>
                <p:nvPr/>
              </p:nvSpPr>
              <p:spPr bwMode="auto">
                <a:xfrm>
                  <a:off x="4761738" y="2225903"/>
                  <a:ext cx="1800199" cy="575695"/>
                </a:xfrm>
                <a:prstGeom prst="roundRect">
                  <a:avLst/>
                </a:prstGeom>
                <a:solidFill>
                  <a:schemeClr val="bg1"/>
                </a:solidFill>
                <a:ln w="1905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1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sz="1600" dirty="0"/>
                    <a:t>Workflow(s) </a:t>
                  </a:r>
                  <a:endParaRPr kumimoji="0" lang="en-GB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125" name="Rounded Rectangle 124">
                  <a:extLst>
                    <a:ext uri="{FF2B5EF4-FFF2-40B4-BE49-F238E27FC236}">
                      <a16:creationId xmlns:a16="http://schemas.microsoft.com/office/drawing/2014/main" id="{44ACAD19-F88E-0423-F0F5-1E20FEF90B9C}"/>
                    </a:ext>
                  </a:extLst>
                </p:cNvPr>
                <p:cNvSpPr/>
                <p:nvPr/>
              </p:nvSpPr>
              <p:spPr bwMode="auto">
                <a:xfrm>
                  <a:off x="4609338" y="2073503"/>
                  <a:ext cx="1800199" cy="575695"/>
                </a:xfrm>
                <a:prstGeom prst="roundRect">
                  <a:avLst/>
                </a:prstGeom>
                <a:solidFill>
                  <a:schemeClr val="bg1"/>
                </a:solidFill>
                <a:ln w="1905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1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sz="1600" dirty="0"/>
                    <a:t>Workflow(s) </a:t>
                  </a:r>
                  <a:endParaRPr kumimoji="0" lang="en-GB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126" name="Rounded Rectangle 125">
                  <a:extLst>
                    <a:ext uri="{FF2B5EF4-FFF2-40B4-BE49-F238E27FC236}">
                      <a16:creationId xmlns:a16="http://schemas.microsoft.com/office/drawing/2014/main" id="{4FDBDE6C-DF11-2A79-C5D3-571A0C58C3F5}"/>
                    </a:ext>
                  </a:extLst>
                </p:cNvPr>
                <p:cNvSpPr/>
                <p:nvPr/>
              </p:nvSpPr>
              <p:spPr bwMode="auto">
                <a:xfrm>
                  <a:off x="858849" y="2503724"/>
                  <a:ext cx="1278717" cy="646164"/>
                </a:xfrm>
                <a:prstGeom prst="roundRect">
                  <a:avLst/>
                </a:prstGeom>
                <a:noFill/>
                <a:ln w="28575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1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sz="1600" dirty="0"/>
                    <a:t>Data providers</a:t>
                  </a:r>
                  <a:endParaRPr kumimoji="0" lang="en-GB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127" name="Rounded Rectangle 126">
                  <a:extLst>
                    <a:ext uri="{FF2B5EF4-FFF2-40B4-BE49-F238E27FC236}">
                      <a16:creationId xmlns:a16="http://schemas.microsoft.com/office/drawing/2014/main" id="{4C7B664F-FF95-A726-8112-227880700FAD}"/>
                    </a:ext>
                  </a:extLst>
                </p:cNvPr>
                <p:cNvSpPr/>
                <p:nvPr/>
              </p:nvSpPr>
              <p:spPr bwMode="auto">
                <a:xfrm>
                  <a:off x="2469518" y="2496798"/>
                  <a:ext cx="1512168" cy="647703"/>
                </a:xfrm>
                <a:prstGeom prst="roundRect">
                  <a:avLst/>
                </a:prstGeom>
                <a:noFill/>
                <a:ln w="28575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1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sz="1600" dirty="0"/>
                    <a:t>Orchestrator</a:t>
                  </a:r>
                  <a:endParaRPr kumimoji="0" lang="en-GB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128" name="Rounded Rectangle 127">
                  <a:extLst>
                    <a:ext uri="{FF2B5EF4-FFF2-40B4-BE49-F238E27FC236}">
                      <a16:creationId xmlns:a16="http://schemas.microsoft.com/office/drawing/2014/main" id="{C3FFFDE0-7747-47BE-352B-A474FDA1E07B}"/>
                    </a:ext>
                  </a:extLst>
                </p:cNvPr>
                <p:cNvSpPr/>
                <p:nvPr/>
              </p:nvSpPr>
              <p:spPr bwMode="auto">
                <a:xfrm>
                  <a:off x="4456938" y="1921103"/>
                  <a:ext cx="1800199" cy="575695"/>
                </a:xfrm>
                <a:prstGeom prst="round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1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sz="1600" dirty="0"/>
                    <a:t>Workflow(s) </a:t>
                  </a:r>
                  <a:endParaRPr kumimoji="0" lang="en-GB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cxnSp>
              <p:nvCxnSpPr>
                <p:cNvPr id="129" name="Straight Arrow Connector 128">
                  <a:extLst>
                    <a:ext uri="{FF2B5EF4-FFF2-40B4-BE49-F238E27FC236}">
                      <a16:creationId xmlns:a16="http://schemas.microsoft.com/office/drawing/2014/main" id="{0D67F1BE-2FBC-6CF3-70FE-DBCB1C97A3AE}"/>
                    </a:ext>
                  </a:extLst>
                </p:cNvPr>
                <p:cNvCxnSpPr>
                  <a:cxnSpLocks/>
                  <a:endCxn id="127" idx="1"/>
                </p:cNvCxnSpPr>
                <p:nvPr/>
              </p:nvCxnSpPr>
              <p:spPr bwMode="auto">
                <a:xfrm>
                  <a:off x="2140912" y="2820649"/>
                  <a:ext cx="328607" cy="0"/>
                </a:xfrm>
                <a:prstGeom prst="straightConnector1">
                  <a:avLst/>
                </a:prstGeom>
                <a:solidFill>
                  <a:schemeClr val="accent1"/>
                </a:solidFill>
                <a:ln w="5080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30" name="Straight Arrow Connector 129">
                  <a:extLst>
                    <a:ext uri="{FF2B5EF4-FFF2-40B4-BE49-F238E27FC236}">
                      <a16:creationId xmlns:a16="http://schemas.microsoft.com/office/drawing/2014/main" id="{43882305-305C-E640-7374-0D9077DE82A4}"/>
                    </a:ext>
                  </a:extLst>
                </p:cNvPr>
                <p:cNvCxnSpPr>
                  <a:cxnSpLocks/>
                  <a:stCxn id="127" idx="3"/>
                  <a:endCxn id="128" idx="1"/>
                </p:cNvCxnSpPr>
                <p:nvPr/>
              </p:nvCxnSpPr>
              <p:spPr bwMode="auto">
                <a:xfrm flipV="1">
                  <a:off x="3981686" y="2208951"/>
                  <a:ext cx="475252" cy="611699"/>
                </a:xfrm>
                <a:prstGeom prst="straightConnector1">
                  <a:avLst/>
                </a:prstGeom>
                <a:solidFill>
                  <a:schemeClr val="accent1"/>
                </a:solidFill>
                <a:ln w="5080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360B3B4F-A19A-4BE2-2ABE-977E56EE2CA3}"/>
                    </a:ext>
                  </a:extLst>
                </p:cNvPr>
                <p:cNvSpPr txBox="1"/>
                <p:nvPr/>
              </p:nvSpPr>
              <p:spPr>
                <a:xfrm>
                  <a:off x="3037606" y="3250854"/>
                  <a:ext cx="574738" cy="42379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>
                      <a:latin typeface="+mn-lt"/>
                    </a:rPr>
                    <a:t>Airflow</a:t>
                  </a:r>
                  <a:endParaRPr lang="en-GB" sz="1400" dirty="0" err="1">
                    <a:latin typeface="+mn-lt"/>
                  </a:endParaRPr>
                </a:p>
              </p:txBody>
            </p:sp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E820853B-8461-1758-6F33-046C7797D092}"/>
                    </a:ext>
                  </a:extLst>
                </p:cNvPr>
                <p:cNvSpPr txBox="1"/>
                <p:nvPr/>
              </p:nvSpPr>
              <p:spPr>
                <a:xfrm>
                  <a:off x="-533565" y="3125947"/>
                  <a:ext cx="1360524" cy="720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>
                      <a:latin typeface="+mn-lt"/>
                    </a:rPr>
                    <a:t>new pulse </a:t>
                  </a:r>
                  <a:br>
                    <a:rPr lang="en-US" sz="1400" dirty="0">
                      <a:latin typeface="+mn-lt"/>
                    </a:rPr>
                  </a:br>
                  <a:r>
                    <a:rPr lang="en-US" sz="1400" dirty="0">
                      <a:latin typeface="+mn-lt"/>
                    </a:rPr>
                    <a:t>or reprocessing</a:t>
                  </a:r>
                  <a:endParaRPr lang="en-GB" sz="1400" dirty="0" err="1">
                    <a:latin typeface="+mn-lt"/>
                  </a:endParaRPr>
                </a:p>
              </p:txBody>
            </p:sp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E249E4D6-00D1-A0F1-573D-EA1F9EB5567E}"/>
                    </a:ext>
                  </a:extLst>
                </p:cNvPr>
                <p:cNvSpPr txBox="1"/>
                <p:nvPr/>
              </p:nvSpPr>
              <p:spPr>
                <a:xfrm>
                  <a:off x="4840939" y="2777405"/>
                  <a:ext cx="164179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>
                      <a:latin typeface="+mn-lt"/>
                    </a:rPr>
                    <a:t>partial if reprocessing</a:t>
                  </a:r>
                  <a:endParaRPr lang="en-GB" sz="1200" dirty="0" err="1">
                    <a:latin typeface="+mn-lt"/>
                  </a:endParaRPr>
                </a:p>
              </p:txBody>
            </p:sp>
            <p:sp>
              <p:nvSpPr>
                <p:cNvPr id="134" name="Rounded Rectangle 133">
                  <a:extLst>
                    <a:ext uri="{FF2B5EF4-FFF2-40B4-BE49-F238E27FC236}">
                      <a16:creationId xmlns:a16="http://schemas.microsoft.com/office/drawing/2014/main" id="{DE2A50B1-050A-7006-5D34-0B1784D2DC8B}"/>
                    </a:ext>
                  </a:extLst>
                </p:cNvPr>
                <p:cNvSpPr/>
                <p:nvPr/>
              </p:nvSpPr>
              <p:spPr bwMode="auto">
                <a:xfrm>
                  <a:off x="4464520" y="3206804"/>
                  <a:ext cx="1792617" cy="647703"/>
                </a:xfrm>
                <a:prstGeom prst="round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1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sz="1600" dirty="0"/>
                    <a:t>Orchestrator(s)</a:t>
                  </a:r>
                  <a:endParaRPr kumimoji="0" lang="en-GB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cxnSp>
              <p:nvCxnSpPr>
                <p:cNvPr id="135" name="Straight Arrow Connector 134">
                  <a:extLst>
                    <a:ext uri="{FF2B5EF4-FFF2-40B4-BE49-F238E27FC236}">
                      <a16:creationId xmlns:a16="http://schemas.microsoft.com/office/drawing/2014/main" id="{8C603434-F18C-CE4D-6ED5-42B193F9794E}"/>
                    </a:ext>
                  </a:extLst>
                </p:cNvPr>
                <p:cNvCxnSpPr>
                  <a:cxnSpLocks/>
                  <a:stCxn id="127" idx="3"/>
                  <a:endCxn id="134" idx="1"/>
                </p:cNvCxnSpPr>
                <p:nvPr/>
              </p:nvCxnSpPr>
              <p:spPr bwMode="auto">
                <a:xfrm>
                  <a:off x="3981686" y="2820650"/>
                  <a:ext cx="482834" cy="710006"/>
                </a:xfrm>
                <a:prstGeom prst="straightConnector1">
                  <a:avLst/>
                </a:prstGeom>
                <a:solidFill>
                  <a:schemeClr val="accent1"/>
                </a:solidFill>
                <a:ln w="5080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36" name="Straight Arrow Connector 135">
                  <a:extLst>
                    <a:ext uri="{FF2B5EF4-FFF2-40B4-BE49-F238E27FC236}">
                      <a16:creationId xmlns:a16="http://schemas.microsoft.com/office/drawing/2014/main" id="{D6BA058F-319A-FCD8-09C4-4EA7627F3841}"/>
                    </a:ext>
                  </a:extLst>
                </p:cNvPr>
                <p:cNvCxnSpPr>
                  <a:cxnSpLocks/>
                  <a:stCxn id="134" idx="3"/>
                  <a:endCxn id="139" idx="1"/>
                </p:cNvCxnSpPr>
                <p:nvPr/>
              </p:nvCxnSpPr>
              <p:spPr bwMode="auto">
                <a:xfrm flipV="1">
                  <a:off x="6257137" y="3530655"/>
                  <a:ext cx="566465" cy="1"/>
                </a:xfrm>
                <a:prstGeom prst="straightConnector1">
                  <a:avLst/>
                </a:prstGeom>
                <a:solidFill>
                  <a:schemeClr val="accent1"/>
                </a:solidFill>
                <a:ln w="5080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137" name="Rounded Rectangle 136">
                  <a:extLst>
                    <a:ext uri="{FF2B5EF4-FFF2-40B4-BE49-F238E27FC236}">
                      <a16:creationId xmlns:a16="http://schemas.microsoft.com/office/drawing/2014/main" id="{1AD820EC-0612-B46B-F3EC-D0E0768B23C1}"/>
                    </a:ext>
                  </a:extLst>
                </p:cNvPr>
                <p:cNvSpPr/>
                <p:nvPr/>
              </p:nvSpPr>
              <p:spPr bwMode="auto">
                <a:xfrm>
                  <a:off x="7121235" y="3577656"/>
                  <a:ext cx="1800199" cy="575695"/>
                </a:xfrm>
                <a:prstGeom prst="roundRect">
                  <a:avLst/>
                </a:prstGeom>
                <a:solidFill>
                  <a:schemeClr val="bg1"/>
                </a:solidFill>
                <a:ln w="1905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1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sz="1600" dirty="0"/>
                    <a:t>Workflow(s) </a:t>
                  </a:r>
                  <a:endParaRPr kumimoji="0" lang="en-GB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138" name="Rounded Rectangle 137">
                  <a:extLst>
                    <a:ext uri="{FF2B5EF4-FFF2-40B4-BE49-F238E27FC236}">
                      <a16:creationId xmlns:a16="http://schemas.microsoft.com/office/drawing/2014/main" id="{18E4E2B3-A500-C88B-BD5E-E43AF217AA93}"/>
                    </a:ext>
                  </a:extLst>
                </p:cNvPr>
                <p:cNvSpPr/>
                <p:nvPr/>
              </p:nvSpPr>
              <p:spPr bwMode="auto">
                <a:xfrm>
                  <a:off x="6968835" y="3425256"/>
                  <a:ext cx="1800199" cy="575695"/>
                </a:xfrm>
                <a:prstGeom prst="roundRect">
                  <a:avLst/>
                </a:prstGeom>
                <a:solidFill>
                  <a:schemeClr val="bg1"/>
                </a:solidFill>
                <a:ln w="1905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1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sz="1600" dirty="0"/>
                    <a:t>Workflow(s) </a:t>
                  </a:r>
                  <a:endParaRPr kumimoji="0" lang="en-GB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sp>
              <p:nvSpPr>
                <p:cNvPr id="139" name="Rounded Rectangle 138">
                  <a:extLst>
                    <a:ext uri="{FF2B5EF4-FFF2-40B4-BE49-F238E27FC236}">
                      <a16:creationId xmlns:a16="http://schemas.microsoft.com/office/drawing/2014/main" id="{53A64BD4-A1F3-C944-D749-02AE799F6FFC}"/>
                    </a:ext>
                  </a:extLst>
                </p:cNvPr>
                <p:cNvSpPr/>
                <p:nvPr/>
              </p:nvSpPr>
              <p:spPr bwMode="auto">
                <a:xfrm>
                  <a:off x="6823602" y="3242807"/>
                  <a:ext cx="1800199" cy="575695"/>
                </a:xfrm>
                <a:prstGeom prst="roundRect">
                  <a:avLst/>
                </a:prstGeom>
                <a:solidFill>
                  <a:schemeClr val="bg1"/>
                </a:solidFill>
                <a:ln w="28575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1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sz="1600" dirty="0"/>
                    <a:t>Workflow(s) </a:t>
                  </a:r>
                  <a:endParaRPr kumimoji="0" lang="en-GB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endParaRPr>
                </a:p>
              </p:txBody>
            </p:sp>
            <p:grpSp>
              <p:nvGrpSpPr>
                <p:cNvPr id="140" name="Group 139">
                  <a:extLst>
                    <a:ext uri="{FF2B5EF4-FFF2-40B4-BE49-F238E27FC236}">
                      <a16:creationId xmlns:a16="http://schemas.microsoft.com/office/drawing/2014/main" id="{60A52899-D196-ECBB-3B1E-ED78BCD33158}"/>
                    </a:ext>
                  </a:extLst>
                </p:cNvPr>
                <p:cNvGrpSpPr/>
                <p:nvPr/>
              </p:nvGrpSpPr>
              <p:grpSpPr>
                <a:xfrm>
                  <a:off x="6945938" y="1084014"/>
                  <a:ext cx="1005013" cy="1795622"/>
                  <a:chOff x="7452320" y="781132"/>
                  <a:chExt cx="1005013" cy="1795622"/>
                </a:xfrm>
              </p:grpSpPr>
              <p:pic>
                <p:nvPicPr>
                  <p:cNvPr id="149" name="Picture 148">
                    <a:extLst>
                      <a:ext uri="{FF2B5EF4-FFF2-40B4-BE49-F238E27FC236}">
                        <a16:creationId xmlns:a16="http://schemas.microsoft.com/office/drawing/2014/main" id="{C5E3C282-9480-A516-8F0A-E8937D2133C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7452320" y="781132"/>
                    <a:ext cx="972244" cy="723733"/>
                  </a:xfrm>
                  <a:prstGeom prst="rect">
                    <a:avLst/>
                  </a:prstGeom>
                </p:spPr>
              </p:pic>
              <p:pic>
                <p:nvPicPr>
                  <p:cNvPr id="150" name="Picture 149">
                    <a:extLst>
                      <a:ext uri="{FF2B5EF4-FFF2-40B4-BE49-F238E27FC236}">
                        <a16:creationId xmlns:a16="http://schemas.microsoft.com/office/drawing/2014/main" id="{297DC050-9A11-E448-518D-6BA42B6303A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7452320" y="1552020"/>
                    <a:ext cx="972244" cy="723733"/>
                  </a:xfrm>
                  <a:prstGeom prst="rect">
                    <a:avLst/>
                  </a:prstGeom>
                </p:spPr>
              </p:pic>
              <p:sp>
                <p:nvSpPr>
                  <p:cNvPr id="151" name="TextBox 150">
                    <a:extLst>
                      <a:ext uri="{FF2B5EF4-FFF2-40B4-BE49-F238E27FC236}">
                        <a16:creationId xmlns:a16="http://schemas.microsoft.com/office/drawing/2014/main" id="{FBC160E0-625A-C454-B8C1-E3BF4CD92E50}"/>
                      </a:ext>
                    </a:extLst>
                  </p:cNvPr>
                  <p:cNvSpPr txBox="1"/>
                  <p:nvPr/>
                </p:nvSpPr>
                <p:spPr>
                  <a:xfrm>
                    <a:off x="7472768" y="2299755"/>
                    <a:ext cx="984565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>
                        <a:latin typeface="+mn-lt"/>
                      </a:rPr>
                      <a:t>Live display</a:t>
                    </a:r>
                    <a:endParaRPr lang="en-GB" sz="1200" dirty="0" err="1">
                      <a:latin typeface="+mn-lt"/>
                    </a:endParaRPr>
                  </a:p>
                </p:txBody>
              </p:sp>
            </p:grp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24DA2E6F-E7F3-1BE7-27BB-F5AC08C17A6F}"/>
                    </a:ext>
                  </a:extLst>
                </p:cNvPr>
                <p:cNvGrpSpPr/>
                <p:nvPr/>
              </p:nvGrpSpPr>
              <p:grpSpPr>
                <a:xfrm>
                  <a:off x="2710667" y="4000951"/>
                  <a:ext cx="1548834" cy="762215"/>
                  <a:chOff x="5357038" y="1255924"/>
                  <a:chExt cx="1548834" cy="762215"/>
                </a:xfrm>
              </p:grpSpPr>
              <p:pic>
                <p:nvPicPr>
                  <p:cNvPr id="146" name="Picture 145">
                    <a:extLst>
                      <a:ext uri="{FF2B5EF4-FFF2-40B4-BE49-F238E27FC236}">
                        <a16:creationId xmlns:a16="http://schemas.microsoft.com/office/drawing/2014/main" id="{0386E9AD-6112-736F-3D97-43C6F4D3C60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5357038" y="1255924"/>
                    <a:ext cx="1287169" cy="264171"/>
                  </a:xfrm>
                  <a:prstGeom prst="rect">
                    <a:avLst/>
                  </a:prstGeom>
                </p:spPr>
              </p:pic>
              <p:pic>
                <p:nvPicPr>
                  <p:cNvPr id="147" name="Picture 146">
                    <a:extLst>
                      <a:ext uri="{FF2B5EF4-FFF2-40B4-BE49-F238E27FC236}">
                        <a16:creationId xmlns:a16="http://schemas.microsoft.com/office/drawing/2014/main" id="{F5014F62-79D7-4A56-FA49-92C242A98E4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5618703" y="1496169"/>
                    <a:ext cx="1287169" cy="264171"/>
                  </a:xfrm>
                  <a:prstGeom prst="rect">
                    <a:avLst/>
                  </a:prstGeom>
                </p:spPr>
              </p:pic>
              <p:sp>
                <p:nvSpPr>
                  <p:cNvPr id="148" name="TextBox 147">
                    <a:extLst>
                      <a:ext uri="{FF2B5EF4-FFF2-40B4-BE49-F238E27FC236}">
                        <a16:creationId xmlns:a16="http://schemas.microsoft.com/office/drawing/2014/main" id="{22FF3DD9-68DB-DC63-D3B9-0AA2BB45D61E}"/>
                      </a:ext>
                    </a:extLst>
                  </p:cNvPr>
                  <p:cNvSpPr txBox="1"/>
                  <p:nvPr/>
                </p:nvSpPr>
                <p:spPr>
                  <a:xfrm>
                    <a:off x="5552616" y="1741140"/>
                    <a:ext cx="1353256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200" dirty="0">
                        <a:latin typeface="+mn-lt"/>
                      </a:rPr>
                      <a:t>Progress monitor</a:t>
                    </a:r>
                    <a:endParaRPr lang="en-GB" sz="1200" dirty="0" err="1">
                      <a:latin typeface="+mn-lt"/>
                    </a:endParaRPr>
                  </a:p>
                </p:txBody>
              </p:sp>
            </p:grpSp>
            <p:sp>
              <p:nvSpPr>
                <p:cNvPr id="142" name="Up Arrow 141">
                  <a:extLst>
                    <a:ext uri="{FF2B5EF4-FFF2-40B4-BE49-F238E27FC236}">
                      <a16:creationId xmlns:a16="http://schemas.microsoft.com/office/drawing/2014/main" id="{49AF2CB1-5CC8-DB77-4796-6A511ABB6F8B}"/>
                    </a:ext>
                  </a:extLst>
                </p:cNvPr>
                <p:cNvSpPr/>
                <p:nvPr/>
              </p:nvSpPr>
              <p:spPr bwMode="auto">
                <a:xfrm rot="10800000">
                  <a:off x="3251172" y="3656646"/>
                  <a:ext cx="198014" cy="258086"/>
                </a:xfrm>
                <a:prstGeom prst="upArrow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</a:endParaRPr>
                </a:p>
              </p:txBody>
            </p:sp>
            <p:sp>
              <p:nvSpPr>
                <p:cNvPr id="143" name="Up Arrow 142">
                  <a:extLst>
                    <a:ext uri="{FF2B5EF4-FFF2-40B4-BE49-F238E27FC236}">
                      <a16:creationId xmlns:a16="http://schemas.microsoft.com/office/drawing/2014/main" id="{BD2F266F-5F1F-DA1E-328E-76C39660566B}"/>
                    </a:ext>
                  </a:extLst>
                </p:cNvPr>
                <p:cNvSpPr/>
                <p:nvPr/>
              </p:nvSpPr>
              <p:spPr bwMode="auto">
                <a:xfrm rot="13500000">
                  <a:off x="4360771" y="3976705"/>
                  <a:ext cx="198014" cy="258086"/>
                </a:xfrm>
                <a:prstGeom prst="upArrow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</a:endParaRPr>
                </a:p>
              </p:txBody>
            </p:sp>
            <p:sp>
              <p:nvSpPr>
                <p:cNvPr id="144" name="Up Arrow 143">
                  <a:extLst>
                    <a:ext uri="{FF2B5EF4-FFF2-40B4-BE49-F238E27FC236}">
                      <a16:creationId xmlns:a16="http://schemas.microsoft.com/office/drawing/2014/main" id="{395DDD7E-5751-27E4-8E27-15F4DBB3B1E0}"/>
                    </a:ext>
                  </a:extLst>
                </p:cNvPr>
                <p:cNvSpPr/>
                <p:nvPr/>
              </p:nvSpPr>
              <p:spPr bwMode="auto">
                <a:xfrm rot="4500000">
                  <a:off x="6578730" y="1914410"/>
                  <a:ext cx="198014" cy="258086"/>
                </a:xfrm>
                <a:prstGeom prst="upArrow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</a:endParaRPr>
                </a:p>
              </p:txBody>
            </p:sp>
            <p:sp>
              <p:nvSpPr>
                <p:cNvPr id="145" name="Up Arrow 144">
                  <a:extLst>
                    <a:ext uri="{FF2B5EF4-FFF2-40B4-BE49-F238E27FC236}">
                      <a16:creationId xmlns:a16="http://schemas.microsoft.com/office/drawing/2014/main" id="{8EE81E07-92E2-9DCB-5B83-CCB5D4CE1A7C}"/>
                    </a:ext>
                  </a:extLst>
                </p:cNvPr>
                <p:cNvSpPr/>
                <p:nvPr/>
              </p:nvSpPr>
              <p:spPr bwMode="auto">
                <a:xfrm>
                  <a:off x="7458668" y="2878068"/>
                  <a:ext cx="198014" cy="258086"/>
                </a:xfrm>
                <a:prstGeom prst="upArrow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2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entury Gothic" pitchFamily="34" charset="0"/>
                  </a:endParaRPr>
                </a:p>
              </p:txBody>
            </p:sp>
          </p:grpSp>
          <p:sp>
            <p:nvSpPr>
              <p:cNvPr id="118" name="Rounded Rectangle 117">
                <a:extLst>
                  <a:ext uri="{FF2B5EF4-FFF2-40B4-BE49-F238E27FC236}">
                    <a16:creationId xmlns:a16="http://schemas.microsoft.com/office/drawing/2014/main" id="{A96278CF-C405-CFF4-C223-33342803EE96}"/>
                  </a:ext>
                </a:extLst>
              </p:cNvPr>
              <p:cNvSpPr/>
              <p:nvPr/>
            </p:nvSpPr>
            <p:spPr bwMode="auto">
              <a:xfrm>
                <a:off x="192415" y="4781041"/>
                <a:ext cx="1297858" cy="469275"/>
              </a:xfrm>
              <a:prstGeom prst="roundRect">
                <a:avLst/>
              </a:prstGeom>
              <a:noFill/>
              <a:ln w="2857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</a:rPr>
                  <a:t>Trigger</a:t>
                </a:r>
                <a:endParaRPr kumimoji="0" lang="en-GB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119" name="Straight Arrow Connector 118">
                <a:extLst>
                  <a:ext uri="{FF2B5EF4-FFF2-40B4-BE49-F238E27FC236}">
                    <a16:creationId xmlns:a16="http://schemas.microsoft.com/office/drawing/2014/main" id="{37D64922-44FD-AD8B-BA0E-9958B53841F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497590" y="5041731"/>
                <a:ext cx="413533" cy="0"/>
              </a:xfrm>
              <a:prstGeom prst="straightConnector1">
                <a:avLst/>
              </a:prstGeom>
              <a:solidFill>
                <a:schemeClr val="accent1"/>
              </a:solidFill>
              <a:ln w="50800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0020D670-09F4-64D1-706E-10FE565FA062}"/>
                </a:ext>
              </a:extLst>
            </p:cNvPr>
            <p:cNvSpPr txBox="1"/>
            <p:nvPr/>
          </p:nvSpPr>
          <p:spPr>
            <a:xfrm>
              <a:off x="2305393" y="5313962"/>
              <a:ext cx="7232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+mn-lt"/>
                </a:rPr>
                <a:t>Kafka</a:t>
              </a:r>
              <a:endParaRPr lang="en-GB" sz="1400" dirty="0" err="1">
                <a:latin typeface="+mn-lt"/>
              </a:endParaRPr>
            </a:p>
          </p:txBody>
        </p:sp>
      </p:grp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A8F1947-7504-4A15-CCE4-26050496C89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FE455B-7A81-B6D0-B9C1-C88B2F936212}"/>
              </a:ext>
            </a:extLst>
          </p:cNvPr>
          <p:cNvSpPr txBox="1"/>
          <p:nvPr/>
        </p:nvSpPr>
        <p:spPr>
          <a:xfrm>
            <a:off x="449980" y="262909"/>
            <a:ext cx="83892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400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in-pulse data processing?</a:t>
            </a:r>
            <a:endParaRPr lang="en-U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85FD4EA-ADE5-36C2-8EA8-2F1400B1E75C}"/>
              </a:ext>
            </a:extLst>
          </p:cNvPr>
          <p:cNvSpPr txBox="1">
            <a:spLocks noChangeArrowheads="1"/>
          </p:cNvSpPr>
          <p:nvPr/>
        </p:nvSpPr>
        <p:spPr>
          <a:xfrm>
            <a:off x="445865" y="948690"/>
            <a:ext cx="11489043" cy="3384771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set of interdependent programs/actors that </a:t>
            </a:r>
            <a:r>
              <a:rPr lang="en-US" sz="2900" dirty="0"/>
              <a:t>calculate </a:t>
            </a:r>
            <a:r>
              <a:rPr lang="en-US" sz="2900" b="1" dirty="0">
                <a:solidFill>
                  <a:srgbClr val="0084C2"/>
                </a:solidFill>
              </a:rPr>
              <a:t>plasma</a:t>
            </a:r>
            <a:r>
              <a:rPr lang="en-US" sz="2900" dirty="0"/>
              <a:t> </a:t>
            </a:r>
            <a:r>
              <a:rPr lang="en-US" b="1" dirty="0">
                <a:solidFill>
                  <a:srgbClr val="0084C2"/>
                </a:solidFill>
              </a:rPr>
              <a:t>parameters</a:t>
            </a:r>
            <a:r>
              <a:rPr lang="en-US" dirty="0">
                <a:solidFill>
                  <a:srgbClr val="0084C2"/>
                </a:solidFill>
              </a:rPr>
              <a:t> </a:t>
            </a:r>
            <a:r>
              <a:rPr lang="en-US" dirty="0"/>
              <a:t>from measurements</a:t>
            </a:r>
            <a:r>
              <a:rPr lang="en-US" b="1" dirty="0"/>
              <a:t>. </a:t>
            </a:r>
            <a:br>
              <a:rPr lang="en-US" b="1" dirty="0"/>
            </a:br>
            <a:endParaRPr lang="en-US" b="1" dirty="0"/>
          </a:p>
          <a:p>
            <a:r>
              <a:rPr lang="en-US" dirty="0"/>
              <a:t>They use as </a:t>
            </a:r>
            <a:r>
              <a:rPr lang="en-US" b="1" dirty="0">
                <a:solidFill>
                  <a:srgbClr val="0084C2"/>
                </a:solidFill>
              </a:rPr>
              <a:t>input</a:t>
            </a:r>
            <a:r>
              <a:rPr lang="en-US" dirty="0"/>
              <a:t> both the </a:t>
            </a:r>
            <a:r>
              <a:rPr lang="en-US" b="1" dirty="0">
                <a:solidFill>
                  <a:srgbClr val="0084C2"/>
                </a:solidFill>
              </a:rPr>
              <a:t>raw data </a:t>
            </a:r>
            <a:r>
              <a:rPr lang="en-US" dirty="0"/>
              <a:t>from the diagnostics and </a:t>
            </a:r>
            <a:r>
              <a:rPr lang="en-US" b="1" dirty="0">
                <a:solidFill>
                  <a:srgbClr val="0084C2"/>
                </a:solidFill>
              </a:rPr>
              <a:t>processed data </a:t>
            </a:r>
            <a:r>
              <a:rPr lang="en-US" dirty="0"/>
              <a:t>by other programs (hence the interdependence). </a:t>
            </a:r>
          </a:p>
          <a:p>
            <a:endParaRPr lang="en-US" dirty="0"/>
          </a:p>
          <a:p>
            <a:r>
              <a:rPr lang="en-US" dirty="0"/>
              <a:t>The complete workflow(s) can be represented by a directed acyclic graph (</a:t>
            </a:r>
            <a:r>
              <a:rPr lang="en-US" b="1" dirty="0">
                <a:solidFill>
                  <a:srgbClr val="0084C2"/>
                </a:solidFill>
              </a:rPr>
              <a:t>DAG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The wider goal is to provide a consistent </a:t>
            </a:r>
            <a:r>
              <a:rPr lang="en-US" b="1" dirty="0">
                <a:solidFill>
                  <a:srgbClr val="0084C2"/>
                </a:solidFill>
              </a:rPr>
              <a:t>interpretation of the plasma state</a:t>
            </a:r>
            <a:r>
              <a:rPr lang="en-US" dirty="0"/>
              <a:t> (with uncertainties) from the measurements </a:t>
            </a:r>
            <a:r>
              <a:rPr lang="en-US" b="1" dirty="0">
                <a:solidFill>
                  <a:srgbClr val="0084C2"/>
                </a:solidFill>
              </a:rPr>
              <a:t>during</a:t>
            </a:r>
            <a:r>
              <a:rPr lang="en-US" dirty="0"/>
              <a:t> each pulse to guide the current experimental session.</a:t>
            </a:r>
          </a:p>
          <a:p>
            <a:endParaRPr lang="en-US" dirty="0"/>
          </a:p>
          <a:p>
            <a:r>
              <a:rPr lang="en-US" dirty="0"/>
              <a:t>More specifically to provide </a:t>
            </a:r>
            <a:r>
              <a:rPr lang="en-US" b="1" dirty="0">
                <a:solidFill>
                  <a:srgbClr val="0084C2"/>
                </a:solidFill>
              </a:rPr>
              <a:t>accurate measurement parameters</a:t>
            </a:r>
            <a:r>
              <a:rPr lang="en-US" dirty="0">
                <a:solidFill>
                  <a:srgbClr val="0084C2"/>
                </a:solidFill>
              </a:rPr>
              <a:t> </a:t>
            </a:r>
            <a:r>
              <a:rPr lang="en-US" b="1" dirty="0"/>
              <a:t>(MP)</a:t>
            </a:r>
            <a:r>
              <a:rPr lang="en-US" dirty="0"/>
              <a:t> in time to prepare the next pulse in the control room.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220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32BB2F8-59A2-D4C1-9DAE-FBE88A572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257" y="1730575"/>
            <a:ext cx="8135485" cy="17761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419FB4-1B54-0374-91A6-17A055127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574" y="3643461"/>
            <a:ext cx="10402752" cy="1867161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59771BF-8CB7-BC25-592E-DC3A0A5FA8B1}"/>
              </a:ext>
            </a:extLst>
          </p:cNvPr>
          <p:cNvSpPr txBox="1">
            <a:spLocks/>
          </p:cNvSpPr>
          <p:nvPr/>
        </p:nvSpPr>
        <p:spPr>
          <a:xfrm>
            <a:off x="431997" y="3600632"/>
            <a:ext cx="11157610" cy="7729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dirty="0"/>
              <a:t>Or per workflow:	</a:t>
            </a:r>
            <a:endParaRPr lang="en-US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EDEDF-59E2-E239-9C7E-01A72CBE4B28}"/>
              </a:ext>
            </a:extLst>
          </p:cNvPr>
          <p:cNvSpPr txBox="1">
            <a:spLocks/>
          </p:cNvSpPr>
          <p:nvPr/>
        </p:nvSpPr>
        <p:spPr>
          <a:xfrm>
            <a:off x="354638" y="347602"/>
            <a:ext cx="11312328" cy="6022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parallelization per time slice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354638" y="1023291"/>
            <a:ext cx="11312328" cy="7729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Most in-pulse actors process single time slices.</a:t>
            </a: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We can process time </a:t>
            </a:r>
            <a:r>
              <a:rPr lang="en-US" sz="1800" kern="0" dirty="0" err="1">
                <a:latin typeface="Arial" panose="020B0604020202020204" pitchFamily="34" charset="0"/>
                <a:cs typeface="Arial" panose="020B0604020202020204" pitchFamily="34" charset="0"/>
              </a:rPr>
              <a:t>slcies</a:t>
            </a: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 in batches / ranges with simple parallelism</a:t>
            </a: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Per actor / task: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53053D-E8F8-B9BA-5543-3CC4DEE5D81B}"/>
              </a:ext>
            </a:extLst>
          </p:cNvPr>
          <p:cNvSpPr/>
          <p:nvPr/>
        </p:nvSpPr>
        <p:spPr>
          <a:xfrm>
            <a:off x="3827282" y="3186260"/>
            <a:ext cx="4213782" cy="273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C86669-33A5-D5A7-F019-3276C0262102}"/>
              </a:ext>
            </a:extLst>
          </p:cNvPr>
          <p:cNvSpPr/>
          <p:nvPr/>
        </p:nvSpPr>
        <p:spPr>
          <a:xfrm>
            <a:off x="3932548" y="5176886"/>
            <a:ext cx="4213782" cy="273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texte 1">
            <a:extLst>
              <a:ext uri="{FF2B5EF4-FFF2-40B4-BE49-F238E27FC236}">
                <a16:creationId xmlns:a16="http://schemas.microsoft.com/office/drawing/2014/main" id="{1D2D983C-1FFA-0B6D-1AB3-6513370500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1800" y="6273800"/>
            <a:ext cx="4610100" cy="25876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manager: Airflow</a:t>
            </a:r>
          </a:p>
          <a:p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258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94168-2F86-74AE-5027-C7D827129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E99341A-9CB2-F59F-D77B-1DAFE2914A4D}"/>
              </a:ext>
            </a:extLst>
          </p:cNvPr>
          <p:cNvSpPr txBox="1">
            <a:spLocks/>
          </p:cNvSpPr>
          <p:nvPr/>
        </p:nvSpPr>
        <p:spPr>
          <a:xfrm>
            <a:off x="431998" y="576000"/>
            <a:ext cx="11421747" cy="461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Integrated Modelling and Analysis Suite (IMAS)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0D9FFE0B-E2C6-F5E0-345C-C51527634CB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32000" y="6287167"/>
            <a:ext cx="4610100" cy="25830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IMAS integration</a:t>
            </a:r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DC53582-E67D-1C1A-483D-91AA6A28D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0031" y="2210999"/>
            <a:ext cx="8025269" cy="30325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A16632-32F2-F1D0-BD5C-90FD12FDFDA7}"/>
              </a:ext>
            </a:extLst>
          </p:cNvPr>
          <p:cNvSpPr txBox="1"/>
          <p:nvPr/>
        </p:nvSpPr>
        <p:spPr>
          <a:xfrm>
            <a:off x="490537" y="1107341"/>
            <a:ext cx="7153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C00000"/>
                </a:solidFill>
                <a:latin typeface="+mn-lt"/>
              </a:rPr>
              <a:t>I</a:t>
            </a:r>
            <a:r>
              <a:rPr lang="en-GB" dirty="0">
                <a:latin typeface="+mn-lt"/>
              </a:rPr>
              <a:t>ntegrated </a:t>
            </a:r>
            <a:r>
              <a:rPr lang="en-GB" b="1" dirty="0">
                <a:solidFill>
                  <a:srgbClr val="C00000"/>
                </a:solidFill>
                <a:latin typeface="+mn-lt"/>
              </a:rPr>
              <a:t>M</a:t>
            </a:r>
            <a:r>
              <a:rPr lang="en-GB" dirty="0">
                <a:latin typeface="+mn-lt"/>
              </a:rPr>
              <a:t>odelling &amp; </a:t>
            </a:r>
            <a:r>
              <a:rPr lang="en-GB" b="1" dirty="0">
                <a:solidFill>
                  <a:srgbClr val="C00000"/>
                </a:solidFill>
                <a:latin typeface="+mn-lt"/>
              </a:rPr>
              <a:t>A</a:t>
            </a:r>
            <a:r>
              <a:rPr lang="en-GB" dirty="0">
                <a:latin typeface="+mn-lt"/>
              </a:rPr>
              <a:t>nalysis </a:t>
            </a:r>
            <a:r>
              <a:rPr lang="en-GB" b="1" dirty="0">
                <a:solidFill>
                  <a:srgbClr val="C00000"/>
                </a:solidFill>
                <a:latin typeface="+mn-lt"/>
              </a:rPr>
              <a:t>S</a:t>
            </a:r>
            <a:r>
              <a:rPr lang="en-GB" dirty="0">
                <a:latin typeface="+mn-lt"/>
              </a:rPr>
              <a:t>uite is the </a:t>
            </a:r>
            <a:r>
              <a:rPr lang="en-GB" b="1" dirty="0">
                <a:solidFill>
                  <a:srgbClr val="0070C0"/>
                </a:solidFill>
                <a:latin typeface="+mn-lt"/>
              </a:rPr>
              <a:t>collection of physics software </a:t>
            </a:r>
            <a:r>
              <a:rPr lang="en-GB" dirty="0">
                <a:latin typeface="+mn-lt"/>
              </a:rPr>
              <a:t>that will be used to </a:t>
            </a:r>
            <a:r>
              <a:rPr lang="en-GB" b="1" dirty="0">
                <a:solidFill>
                  <a:srgbClr val="0070C0"/>
                </a:solidFill>
                <a:latin typeface="+mn-lt"/>
              </a:rPr>
              <a:t>support ITER operations and research </a:t>
            </a:r>
            <a:r>
              <a:rPr lang="en-GB" dirty="0">
                <a:latin typeface="+mn-lt"/>
              </a:rPr>
              <a:t>as defined in the ITER Integrated Modelling Programme.</a:t>
            </a:r>
            <a:endParaRPr lang="en-GB" sz="2000" dirty="0">
              <a:latin typeface="+mn-lt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CA2CAAF-59A5-6371-409D-FE3F645F8004}"/>
              </a:ext>
            </a:extLst>
          </p:cNvPr>
          <p:cNvSpPr txBox="1">
            <a:spLocks/>
          </p:cNvSpPr>
          <p:nvPr/>
        </p:nvSpPr>
        <p:spPr>
          <a:xfrm>
            <a:off x="8489483" y="775098"/>
            <a:ext cx="3535016" cy="22087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1800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Dictionary</a:t>
            </a:r>
          </a:p>
          <a:p>
            <a:pPr marL="285750" lvl="0" indent="-2857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defRPr/>
            </a:pPr>
            <a:r>
              <a:rPr lang="en-US" sz="1600" dirty="0"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Implements the </a:t>
            </a:r>
            <a:r>
              <a:rPr lang="en-US" sz="1600" b="1" dirty="0">
                <a:solidFill>
                  <a:srgbClr val="125C7F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IMAS data model </a:t>
            </a:r>
            <a:r>
              <a:rPr lang="en-US" sz="1600" dirty="0"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Interface Data Structures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(IDS).</a:t>
            </a:r>
          </a:p>
          <a:p>
            <a:pPr marL="285750" lvl="0" indent="-2857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defRPr/>
            </a:pPr>
            <a:r>
              <a:rPr lang="en-US" sz="1600" b="1" dirty="0">
                <a:solidFill>
                  <a:srgbClr val="125C7F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Abstracts the storage format</a:t>
            </a:r>
            <a:endParaRPr lang="en-US" sz="1600" dirty="0">
              <a:solidFill>
                <a:srgbClr val="000000">
                  <a:lumMod val="75000"/>
                  <a:lumOff val="25000"/>
                </a:srgb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  <a:p>
            <a:pPr marL="285750" lvl="0" indent="-285750" algn="l">
              <a:lnSpc>
                <a:spcPts val="18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Both for </a:t>
            </a:r>
            <a:r>
              <a:rPr lang="en-US" sz="1600" b="1" dirty="0">
                <a:solidFill>
                  <a:srgbClr val="125C7F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simulation</a:t>
            </a:r>
            <a:r>
              <a:rPr lang="en-US" sz="160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and </a:t>
            </a:r>
            <a:r>
              <a:rPr lang="en-US" sz="1600" b="1" dirty="0">
                <a:solidFill>
                  <a:srgbClr val="125C7F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experimental</a:t>
            </a:r>
            <a:r>
              <a:rPr lang="en-US" sz="160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 data. </a:t>
            </a: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48726799-FF8C-5218-BC60-ADDD242F547F}"/>
              </a:ext>
            </a:extLst>
          </p:cNvPr>
          <p:cNvSpPr/>
          <p:nvPr/>
        </p:nvSpPr>
        <p:spPr>
          <a:xfrm rot="19966244">
            <a:off x="7993862" y="2215069"/>
            <a:ext cx="480948" cy="351875"/>
          </a:xfrm>
          <a:prstGeom prst="rightArrow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group of logos with text&#10;&#10;AI-generated content may be incorrect.">
            <a:extLst>
              <a:ext uri="{FF2B5EF4-FFF2-40B4-BE49-F238E27FC236}">
                <a16:creationId xmlns:a16="http://schemas.microsoft.com/office/drawing/2014/main" id="{9A5EC584-2945-4FFC-AB06-4281874A8E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3688" y="3303649"/>
            <a:ext cx="2051825" cy="13873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CA17772-AD65-6123-EA00-BE8EBD0AE108}"/>
              </a:ext>
            </a:extLst>
          </p:cNvPr>
          <p:cNvGrpSpPr/>
          <p:nvPr/>
        </p:nvGrpSpPr>
        <p:grpSpPr>
          <a:xfrm>
            <a:off x="9133196" y="4840310"/>
            <a:ext cx="2470785" cy="1419008"/>
            <a:chOff x="145021" y="3903841"/>
            <a:chExt cx="3901804" cy="1978835"/>
          </a:xfrm>
        </p:grpSpPr>
        <p:pic>
          <p:nvPicPr>
            <p:cNvPr id="11" name="Picture 10" descr="A computer screen shot of a blue roll&#10;&#10;AI-generated content may be incorrect.">
              <a:extLst>
                <a:ext uri="{FF2B5EF4-FFF2-40B4-BE49-F238E27FC236}">
                  <a16:creationId xmlns:a16="http://schemas.microsoft.com/office/drawing/2014/main" id="{F6B4BA81-8605-0C81-0635-ADFBBC4A9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5021" y="3903841"/>
              <a:ext cx="3901804" cy="197883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F5814248-0422-C092-0FC3-F43B5FFE7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83521" y="3938862"/>
              <a:ext cx="1587526" cy="249969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D138F93-FF50-5CF6-D53F-B64CAC65AAAF}"/>
              </a:ext>
            </a:extLst>
          </p:cNvPr>
          <p:cNvSpPr txBox="1"/>
          <p:nvPr/>
        </p:nvSpPr>
        <p:spPr>
          <a:xfrm rot="5400000">
            <a:off x="11001377" y="3714753"/>
            <a:ext cx="16816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</a:rPr>
              <a:t>Access Layer API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844057-7ACE-C26C-0A61-90C6FDDFDEB9}"/>
              </a:ext>
            </a:extLst>
          </p:cNvPr>
          <p:cNvSpPr txBox="1"/>
          <p:nvPr/>
        </p:nvSpPr>
        <p:spPr>
          <a:xfrm rot="5400000">
            <a:off x="11200102" y="5410203"/>
            <a:ext cx="1274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</a:rPr>
              <a:t>Visualization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1C1EFC5C-8035-C6E1-8CC3-894E245D49C0}"/>
              </a:ext>
            </a:extLst>
          </p:cNvPr>
          <p:cNvSpPr/>
          <p:nvPr/>
        </p:nvSpPr>
        <p:spPr>
          <a:xfrm rot="1800000">
            <a:off x="8374862" y="3853377"/>
            <a:ext cx="480948" cy="351875"/>
          </a:xfrm>
          <a:prstGeom prst="rightArrow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Placeholder 11" descr="A graph of a graph with colored lines&#10;&#10;AI-generated content may be incorrect.">
            <a:extLst>
              <a:ext uri="{FF2B5EF4-FFF2-40B4-BE49-F238E27FC236}">
                <a16:creationId xmlns:a16="http://schemas.microsoft.com/office/drawing/2014/main" id="{B239CB3D-E274-75B2-6A04-D6E8F1A7F8B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/>
          <a:srcRect l="-71" t="2191" r="-9" b="3972"/>
          <a:stretch/>
        </p:blipFill>
        <p:spPr>
          <a:xfrm>
            <a:off x="3847466" y="5383700"/>
            <a:ext cx="4067810" cy="11491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Right Arrow 16">
            <a:extLst>
              <a:ext uri="{FF2B5EF4-FFF2-40B4-BE49-F238E27FC236}">
                <a16:creationId xmlns:a16="http://schemas.microsoft.com/office/drawing/2014/main" id="{4A662936-6DA6-DAB2-E6DE-B5D4EEEFBE60}"/>
              </a:ext>
            </a:extLst>
          </p:cNvPr>
          <p:cNvSpPr/>
          <p:nvPr/>
        </p:nvSpPr>
        <p:spPr>
          <a:xfrm rot="1800000">
            <a:off x="3112304" y="5205934"/>
            <a:ext cx="480948" cy="351875"/>
          </a:xfrm>
          <a:prstGeom prst="rightArrow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34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3" grpId="0"/>
      <p:bldP spid="14" grpId="0"/>
      <p:bldP spid="15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/>
          <p:cNvSpPr txBox="1">
            <a:spLocks/>
          </p:cNvSpPr>
          <p:nvPr/>
        </p:nvSpPr>
        <p:spPr>
          <a:xfrm>
            <a:off x="106837" y="274343"/>
            <a:ext cx="12085163" cy="7814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application: equilibrium reconstruction with synthetic magnetics constraints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273AAE0-9872-E9D7-850F-2E7FB110D8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manager: equilibrium reconstruction </a:t>
            </a: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6BB71A-833D-85C9-618D-2D19B53A1716}"/>
              </a:ext>
            </a:extLst>
          </p:cNvPr>
          <p:cNvSpPr txBox="1">
            <a:spLocks/>
          </p:cNvSpPr>
          <p:nvPr/>
        </p:nvSpPr>
        <p:spPr>
          <a:xfrm>
            <a:off x="573400" y="1631192"/>
            <a:ext cx="11264701" cy="4367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Magnetics Actor</a:t>
            </a: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Magnetics_prep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– Reads machine/diagnostic specific data.</a:t>
            </a: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Magnetics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– Synthetic diagnostic modelling for magnetics measurements.</a:t>
            </a: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Equilibrium Actor</a:t>
            </a: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Equilibrium_prep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– Reads machine/diagnostic specific data for the equilibrium reconstruction.</a:t>
            </a: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Equilibrium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–Actor used to reconstruct plasma equilibrium.</a:t>
            </a:r>
          </a:p>
          <a:p>
            <a:pPr marL="285750" indent="-28575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Machine agnostic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: diagnostic/machine specificities are parameters to the actors.</a:t>
            </a:r>
          </a:p>
          <a:p>
            <a:pPr marL="285750" indent="-28575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Code agnostic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: actors exchange data in IDS format, easily replaceable by other actors with the same inputs and outputs.</a:t>
            </a:r>
          </a:p>
          <a:p>
            <a:pPr marL="285750" indent="-28575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In this particular exercise:</a:t>
            </a:r>
          </a:p>
          <a:p>
            <a:pPr marL="742950" lvl="1" indent="-28575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predictMagnetics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(from the Minerva framework, L. Appel, UKAEA)</a:t>
            </a:r>
          </a:p>
          <a:p>
            <a:pPr marL="742950" lvl="1" indent="-28575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EFIT++ (L. Appel, UKAEA)</a:t>
            </a:r>
          </a:p>
          <a:p>
            <a:pPr marL="285750" indent="-28575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BAAEFB4-55EA-DEA2-8582-5612F2082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679" y="706095"/>
            <a:ext cx="5664689" cy="119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47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7C10CA6-6086-D8AD-96A4-897DCF1F0BC0}"/>
              </a:ext>
            </a:extLst>
          </p:cNvPr>
          <p:cNvSpPr txBox="1"/>
          <p:nvPr/>
        </p:nvSpPr>
        <p:spPr>
          <a:xfrm>
            <a:off x="324105" y="977984"/>
            <a:ext cx="4057780" cy="145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-200020">
              <a:buSzPct val="50000"/>
              <a:buBlip>
                <a:blip r:embed="rId2"/>
              </a:buBlip>
              <a:tabLst>
                <a:tab pos="213355" algn="l"/>
                <a:tab pos="548626" algn="l"/>
              </a:tabLst>
            </a:pPr>
            <a:r>
              <a:rPr lang="en-US" sz="1920" dirty="0">
                <a:solidFill>
                  <a:srgbClr val="008000"/>
                </a:solidFill>
                <a:sym typeface="Wingdings" panose="05000000000000000000" pitchFamily="2" charset="2"/>
              </a:rPr>
              <a:t>55.A* magnetic diagnostics</a:t>
            </a:r>
            <a:endParaRPr lang="en-US" sz="960" dirty="0">
              <a:sym typeface="Wingdings" panose="05000000000000000000" pitchFamily="2" charset="2"/>
            </a:endParaRPr>
          </a:p>
          <a:p>
            <a:pPr marL="0" lvl="1" indent="-200020">
              <a:buSzPct val="50000"/>
              <a:buBlip>
                <a:blip r:embed="rId2"/>
              </a:buBlip>
              <a:tabLst>
                <a:tab pos="213355" algn="l"/>
                <a:tab pos="548626" algn="l"/>
              </a:tabLst>
            </a:pPr>
            <a:endParaRPr lang="en-GB" sz="1200" dirty="0">
              <a:sym typeface="Wingdings" panose="05000000000000000000" pitchFamily="2" charset="2"/>
            </a:endParaRPr>
          </a:p>
          <a:p>
            <a:pPr marL="0" lvl="1" indent="-200020">
              <a:buSzPct val="50000"/>
              <a:buBlip>
                <a:blip r:embed="rId2"/>
              </a:buBlip>
              <a:tabLst>
                <a:tab pos="213355" algn="l"/>
                <a:tab pos="548626" algn="l"/>
              </a:tabLst>
            </a:pPr>
            <a:r>
              <a:rPr lang="en-GB" sz="1920" dirty="0" err="1">
                <a:solidFill>
                  <a:srgbClr val="C00000"/>
                </a:solidFill>
                <a:sym typeface="Wingdings" panose="05000000000000000000" pitchFamily="2" charset="2"/>
              </a:rPr>
              <a:t>PredictMagnetics</a:t>
            </a:r>
            <a:r>
              <a:rPr lang="en-GB" sz="1920" dirty="0">
                <a:sym typeface="Wingdings" panose="05000000000000000000" pitchFamily="2" charset="2"/>
              </a:rPr>
              <a:t> by L. Appel within the Minerva framework</a:t>
            </a:r>
            <a:endParaRPr lang="en-GB" sz="1200" dirty="0">
              <a:sym typeface="Wingdings" panose="05000000000000000000" pitchFamily="2" charset="2"/>
            </a:endParaRPr>
          </a:p>
          <a:p>
            <a:pPr marL="0" lvl="1" indent="-200020">
              <a:buSzPct val="50000"/>
              <a:buBlip>
                <a:blip r:embed="rId2"/>
              </a:buBlip>
              <a:tabLst>
                <a:tab pos="213355" algn="l"/>
                <a:tab pos="548626" algn="l"/>
              </a:tabLst>
            </a:pPr>
            <a:r>
              <a:rPr lang="en-GB" sz="1920" dirty="0">
                <a:sym typeface="Wingdings" panose="05000000000000000000" pitchFamily="2" charset="2"/>
              </a:rPr>
              <a:t>	</a:t>
            </a:r>
            <a:r>
              <a:rPr lang="en-GB" sz="1920" dirty="0">
                <a:solidFill>
                  <a:srgbClr val="C00000"/>
                </a:solidFill>
                <a:sym typeface="Wingdings" panose="05000000000000000000" pitchFamily="2" charset="2"/>
              </a:rPr>
              <a:t>EFIT++ </a:t>
            </a:r>
            <a:r>
              <a:rPr lang="en-GB" sz="1920" dirty="0">
                <a:sym typeface="Wingdings" panose="05000000000000000000" pitchFamily="2" charset="2"/>
              </a:rPr>
              <a:t>actor</a:t>
            </a:r>
          </a:p>
        </p:txBody>
      </p:sp>
      <p:pic>
        <p:nvPicPr>
          <p:cNvPr id="8" name="Picture 1" descr="image001">
            <a:extLst>
              <a:ext uri="{FF2B5EF4-FFF2-40B4-BE49-F238E27FC236}">
                <a16:creationId xmlns:a16="http://schemas.microsoft.com/office/drawing/2014/main" id="{DCD6FE4D-C098-6AF7-5189-E39155418B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02"/>
          <a:stretch/>
        </p:blipFill>
        <p:spPr bwMode="auto">
          <a:xfrm>
            <a:off x="1068929" y="3267009"/>
            <a:ext cx="6567129" cy="291314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CA6762-731B-53EA-6702-72DC1198A2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73" t="4288" r="9496"/>
          <a:stretch/>
        </p:blipFill>
        <p:spPr>
          <a:xfrm>
            <a:off x="4590881" y="596082"/>
            <a:ext cx="3230825" cy="26709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3F9F34-465F-7A44-5331-5807A737ED37}"/>
              </a:ext>
            </a:extLst>
          </p:cNvPr>
          <p:cNvSpPr txBox="1"/>
          <p:nvPr/>
        </p:nvSpPr>
        <p:spPr>
          <a:xfrm>
            <a:off x="1223001" y="80090"/>
            <a:ext cx="9148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3C5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First application: equilibrium reconstruction with synthetic magnetics constraints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3C5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72B688F-824D-68A2-0941-F98176E310F7}"/>
              </a:ext>
            </a:extLst>
          </p:cNvPr>
          <p:cNvSpPr/>
          <p:nvPr/>
        </p:nvSpPr>
        <p:spPr bwMode="auto">
          <a:xfrm>
            <a:off x="7910601" y="763426"/>
            <a:ext cx="3456384" cy="2508093"/>
          </a:xfrm>
          <a:prstGeom prst="roundRect">
            <a:avLst>
              <a:gd name="adj" fmla="val 5571"/>
            </a:avLst>
          </a:prstGeom>
          <a:solidFill>
            <a:srgbClr val="FF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t" anchorCtr="0" compatLnSpc="1">
            <a:prstTxWarp prst="textNoShape">
              <a:avLst/>
            </a:prstTxWarp>
          </a:bodyPr>
          <a:lstStyle/>
          <a:p>
            <a:pPr defTabSz="1097253"/>
            <a:endParaRPr lang="en-GB" sz="288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91463C3-5D82-D758-2F5C-AB3275EEEBD5}"/>
              </a:ext>
            </a:extLst>
          </p:cNvPr>
          <p:cNvSpPr/>
          <p:nvPr/>
        </p:nvSpPr>
        <p:spPr bwMode="auto">
          <a:xfrm>
            <a:off x="8003407" y="920245"/>
            <a:ext cx="1289749" cy="635059"/>
          </a:xfrm>
          <a:prstGeom prst="roundRect">
            <a:avLst>
              <a:gd name="adj" fmla="val 6939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t" anchorCtr="0" compatLnSpc="1">
            <a:prstTxWarp prst="textNoShape">
              <a:avLst/>
            </a:prstTxWarp>
          </a:bodyPr>
          <a:lstStyle/>
          <a:p>
            <a:endParaRPr lang="en-GB" sz="12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009F39-8E5B-DA3B-95DA-6A4C54988631}"/>
              </a:ext>
            </a:extLst>
          </p:cNvPr>
          <p:cNvSpPr txBox="1"/>
          <p:nvPr/>
        </p:nvSpPr>
        <p:spPr>
          <a:xfrm>
            <a:off x="8214315" y="903107"/>
            <a:ext cx="8338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/>
              <a:t>Scenario</a:t>
            </a:r>
            <a:endParaRPr lang="en-GB" sz="1200" b="1" dirty="0" err="1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D1C256F-A40D-6079-276A-4FBB4F970D50}"/>
              </a:ext>
            </a:extLst>
          </p:cNvPr>
          <p:cNvCxnSpPr/>
          <p:nvPr/>
        </p:nvCxnSpPr>
        <p:spPr bwMode="auto">
          <a:xfrm>
            <a:off x="8003407" y="1161185"/>
            <a:ext cx="129628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AEB50D4-C1D8-A00B-82C8-B513A6205027}"/>
              </a:ext>
            </a:extLst>
          </p:cNvPr>
          <p:cNvSpPr/>
          <p:nvPr/>
        </p:nvSpPr>
        <p:spPr bwMode="auto">
          <a:xfrm>
            <a:off x="9494682" y="920453"/>
            <a:ext cx="1699485" cy="634851"/>
          </a:xfrm>
          <a:prstGeom prst="roundRect">
            <a:avLst>
              <a:gd name="adj" fmla="val 6939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t" anchorCtr="0" compatLnSpc="1">
            <a:prstTxWarp prst="textNoShape">
              <a:avLst/>
            </a:prstTxWarp>
          </a:bodyPr>
          <a:lstStyle/>
          <a:p>
            <a:endParaRPr lang="en-GB" sz="12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CC5743-89EB-99D8-7492-3A658A8D2F42}"/>
              </a:ext>
            </a:extLst>
          </p:cNvPr>
          <p:cNvSpPr txBox="1"/>
          <p:nvPr/>
        </p:nvSpPr>
        <p:spPr>
          <a:xfrm>
            <a:off x="9534660" y="915319"/>
            <a:ext cx="16898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/>
              <a:t>Machine Description</a:t>
            </a:r>
            <a:endParaRPr lang="en-GB" sz="1200" b="1" dirty="0" err="1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B1BF0A-D9DF-185C-30D8-CD267533EFB0}"/>
              </a:ext>
            </a:extLst>
          </p:cNvPr>
          <p:cNvCxnSpPr/>
          <p:nvPr/>
        </p:nvCxnSpPr>
        <p:spPr bwMode="auto">
          <a:xfrm>
            <a:off x="9514953" y="1163447"/>
            <a:ext cx="167921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1835A78-9F1B-7E27-2308-46F2462ECA4E}"/>
              </a:ext>
            </a:extLst>
          </p:cNvPr>
          <p:cNvSpPr txBox="1"/>
          <p:nvPr/>
        </p:nvSpPr>
        <p:spPr>
          <a:xfrm>
            <a:off x="8151326" y="1296133"/>
            <a:ext cx="7986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pf_active</a:t>
            </a:r>
            <a:endParaRPr lang="en-GB" sz="1200" dirty="0" err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5FA888-CDC7-9D15-5A00-AC1F9080E6B5}"/>
              </a:ext>
            </a:extLst>
          </p:cNvPr>
          <p:cNvSpPr txBox="1"/>
          <p:nvPr/>
        </p:nvSpPr>
        <p:spPr>
          <a:xfrm>
            <a:off x="8242637" y="1114078"/>
            <a:ext cx="9236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equilibrium</a:t>
            </a:r>
            <a:endParaRPr lang="en-GB" sz="1200" dirty="0" err="1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B75C4ED-1EAF-A413-2F70-283C2C5C2B36}"/>
              </a:ext>
            </a:extLst>
          </p:cNvPr>
          <p:cNvSpPr/>
          <p:nvPr/>
        </p:nvSpPr>
        <p:spPr bwMode="auto">
          <a:xfrm>
            <a:off x="8601881" y="1969877"/>
            <a:ext cx="1649161" cy="375041"/>
          </a:xfrm>
          <a:prstGeom prst="ellipse">
            <a:avLst/>
          </a:prstGeom>
          <a:solidFill>
            <a:srgbClr val="0000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t" anchorCtr="0" compatLnSpc="1">
            <a:prstTxWarp prst="textNoShape">
              <a:avLst/>
            </a:prstTxWarp>
          </a:bodyPr>
          <a:lstStyle/>
          <a:p>
            <a:pPr defTabSz="1097253"/>
            <a:endParaRPr lang="en-GB" sz="12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B477D1-EA98-CBF1-A409-DBF91D432894}"/>
              </a:ext>
            </a:extLst>
          </p:cNvPr>
          <p:cNvSpPr txBox="1"/>
          <p:nvPr/>
        </p:nvSpPr>
        <p:spPr>
          <a:xfrm>
            <a:off x="8699340" y="2012019"/>
            <a:ext cx="1457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chemeClr val="bg1"/>
                </a:solidFill>
              </a:rPr>
              <a:t>PredictMagnetics</a:t>
            </a:r>
            <a:endParaRPr lang="en-GB" sz="1200" b="1" dirty="0" err="1">
              <a:solidFill>
                <a:schemeClr val="bg1"/>
              </a:solidFill>
            </a:endParaRPr>
          </a:p>
        </p:txBody>
      </p:sp>
      <p:sp>
        <p:nvSpPr>
          <p:cNvPr id="22" name="Down Arrow 21">
            <a:extLst>
              <a:ext uri="{FF2B5EF4-FFF2-40B4-BE49-F238E27FC236}">
                <a16:creationId xmlns:a16="http://schemas.microsoft.com/office/drawing/2014/main" id="{DF8C3A6B-0CA2-128B-E360-C90B9C108C62}"/>
              </a:ext>
            </a:extLst>
          </p:cNvPr>
          <p:cNvSpPr/>
          <p:nvPr/>
        </p:nvSpPr>
        <p:spPr bwMode="auto">
          <a:xfrm>
            <a:off x="9346875" y="2357989"/>
            <a:ext cx="172819" cy="258899"/>
          </a:xfrm>
          <a:prstGeom prst="down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t" anchorCtr="0" compatLnSpc="1">
            <a:prstTxWarp prst="textNoShape">
              <a:avLst/>
            </a:prstTxWarp>
          </a:bodyPr>
          <a:lstStyle/>
          <a:p>
            <a:pPr defTabSz="1097253"/>
            <a:endParaRPr lang="en-GB" sz="1200"/>
          </a:p>
        </p:txBody>
      </p:sp>
      <p:sp>
        <p:nvSpPr>
          <p:cNvPr id="23" name="Down Arrow 22">
            <a:extLst>
              <a:ext uri="{FF2B5EF4-FFF2-40B4-BE49-F238E27FC236}">
                <a16:creationId xmlns:a16="http://schemas.microsoft.com/office/drawing/2014/main" id="{137B11EA-376D-09A5-D2B4-3EA31D2B8627}"/>
              </a:ext>
            </a:extLst>
          </p:cNvPr>
          <p:cNvSpPr/>
          <p:nvPr/>
        </p:nvSpPr>
        <p:spPr bwMode="auto">
          <a:xfrm rot="19800000" flipH="1">
            <a:off x="9092393" y="1611537"/>
            <a:ext cx="170383" cy="333179"/>
          </a:xfrm>
          <a:prstGeom prst="down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t" anchorCtr="0" compatLnSpc="1">
            <a:prstTxWarp prst="textNoShape">
              <a:avLst/>
            </a:prstTxWarp>
          </a:bodyPr>
          <a:lstStyle/>
          <a:p>
            <a:pPr defTabSz="1097253"/>
            <a:endParaRPr lang="en-GB" sz="1200"/>
          </a:p>
        </p:txBody>
      </p:sp>
      <p:sp>
        <p:nvSpPr>
          <p:cNvPr id="24" name="Down Arrow 23">
            <a:extLst>
              <a:ext uri="{FF2B5EF4-FFF2-40B4-BE49-F238E27FC236}">
                <a16:creationId xmlns:a16="http://schemas.microsoft.com/office/drawing/2014/main" id="{9B845BE7-CC3F-129D-AF67-0A94E7DF6449}"/>
              </a:ext>
            </a:extLst>
          </p:cNvPr>
          <p:cNvSpPr/>
          <p:nvPr/>
        </p:nvSpPr>
        <p:spPr bwMode="auto">
          <a:xfrm rot="1800000">
            <a:off x="9604317" y="1601305"/>
            <a:ext cx="170383" cy="333179"/>
          </a:xfrm>
          <a:prstGeom prst="down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t" anchorCtr="0" compatLnSpc="1">
            <a:prstTxWarp prst="textNoShape">
              <a:avLst/>
            </a:prstTxWarp>
          </a:bodyPr>
          <a:lstStyle/>
          <a:p>
            <a:pPr defTabSz="1097253"/>
            <a:endParaRPr lang="en-GB" sz="1200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ECE38CF7-894B-E9E5-B79A-916C2C52BD5C}"/>
              </a:ext>
            </a:extLst>
          </p:cNvPr>
          <p:cNvSpPr/>
          <p:nvPr/>
        </p:nvSpPr>
        <p:spPr bwMode="auto">
          <a:xfrm>
            <a:off x="7916374" y="3593623"/>
            <a:ext cx="3450612" cy="2168436"/>
          </a:xfrm>
          <a:prstGeom prst="roundRect">
            <a:avLst>
              <a:gd name="adj" fmla="val 5571"/>
            </a:avLst>
          </a:prstGeom>
          <a:solidFill>
            <a:srgbClr val="FF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t" anchorCtr="0" compatLnSpc="1">
            <a:prstTxWarp prst="textNoShape">
              <a:avLst/>
            </a:prstTxWarp>
          </a:bodyPr>
          <a:lstStyle/>
          <a:p>
            <a:pPr defTabSz="1097253"/>
            <a:endParaRPr lang="en-GB" sz="2880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03D43613-B75D-3261-6D4E-C7F2049E5150}"/>
              </a:ext>
            </a:extLst>
          </p:cNvPr>
          <p:cNvSpPr/>
          <p:nvPr/>
        </p:nvSpPr>
        <p:spPr bwMode="auto">
          <a:xfrm>
            <a:off x="8951883" y="5311888"/>
            <a:ext cx="992011" cy="253856"/>
          </a:xfrm>
          <a:prstGeom prst="roundRect">
            <a:avLst>
              <a:gd name="adj" fmla="val 6939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t" anchorCtr="0" compatLnSpc="1">
            <a:prstTxWarp prst="textNoShape">
              <a:avLst/>
            </a:prstTxWarp>
          </a:bodyPr>
          <a:lstStyle/>
          <a:p>
            <a:endParaRPr lang="en-GB" sz="1200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71B5FBE5-520F-D605-85B9-28CC226C65F2}"/>
              </a:ext>
            </a:extLst>
          </p:cNvPr>
          <p:cNvSpPr/>
          <p:nvPr/>
        </p:nvSpPr>
        <p:spPr bwMode="auto">
          <a:xfrm>
            <a:off x="9338505" y="3669020"/>
            <a:ext cx="1726127" cy="557560"/>
          </a:xfrm>
          <a:prstGeom prst="roundRect">
            <a:avLst>
              <a:gd name="adj" fmla="val 6939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t" anchorCtr="0" compatLnSpc="1">
            <a:prstTxWarp prst="textNoShape">
              <a:avLst/>
            </a:prstTxWarp>
          </a:bodyPr>
          <a:lstStyle/>
          <a:p>
            <a:endParaRPr lang="en-GB" sz="12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B3A1FD-30E7-4EAF-B042-C53FA842AD01}"/>
              </a:ext>
            </a:extLst>
          </p:cNvPr>
          <p:cNvSpPr txBox="1"/>
          <p:nvPr/>
        </p:nvSpPr>
        <p:spPr>
          <a:xfrm>
            <a:off x="8979783" y="5293775"/>
            <a:ext cx="9236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equilibrium</a:t>
            </a:r>
            <a:endParaRPr lang="en-GB" sz="1200" dirty="0" err="1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BFD8A5E-EEF2-7695-60C3-25BCDE0035B5}"/>
              </a:ext>
            </a:extLst>
          </p:cNvPr>
          <p:cNvSpPr/>
          <p:nvPr/>
        </p:nvSpPr>
        <p:spPr bwMode="auto">
          <a:xfrm>
            <a:off x="9024877" y="4520672"/>
            <a:ext cx="877512" cy="375041"/>
          </a:xfrm>
          <a:prstGeom prst="ellipse">
            <a:avLst/>
          </a:prstGeom>
          <a:solidFill>
            <a:srgbClr val="0000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t" anchorCtr="0" compatLnSpc="1">
            <a:prstTxWarp prst="textNoShape">
              <a:avLst/>
            </a:prstTxWarp>
          </a:bodyPr>
          <a:lstStyle/>
          <a:p>
            <a:pPr defTabSz="1097253"/>
            <a:endParaRPr lang="en-GB" sz="12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14A5332-7FCC-FEAB-87BC-F4DEAB3B683C}"/>
              </a:ext>
            </a:extLst>
          </p:cNvPr>
          <p:cNvSpPr txBox="1"/>
          <p:nvPr/>
        </p:nvSpPr>
        <p:spPr>
          <a:xfrm>
            <a:off x="9141061" y="4562814"/>
            <a:ext cx="699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chemeClr val="bg1"/>
                </a:solidFill>
              </a:rPr>
              <a:t>EFIT++</a:t>
            </a:r>
            <a:endParaRPr lang="en-GB" sz="1200" b="1" dirty="0" err="1">
              <a:solidFill>
                <a:schemeClr val="bg1"/>
              </a:solidFill>
            </a:endParaRPr>
          </a:p>
        </p:txBody>
      </p:sp>
      <p:sp>
        <p:nvSpPr>
          <p:cNvPr id="31" name="Down Arrow 30">
            <a:extLst>
              <a:ext uri="{FF2B5EF4-FFF2-40B4-BE49-F238E27FC236}">
                <a16:creationId xmlns:a16="http://schemas.microsoft.com/office/drawing/2014/main" id="{3058BA3F-827A-9901-7E77-9EDA697C2051}"/>
              </a:ext>
            </a:extLst>
          </p:cNvPr>
          <p:cNvSpPr/>
          <p:nvPr/>
        </p:nvSpPr>
        <p:spPr bwMode="auto">
          <a:xfrm>
            <a:off x="9339021" y="4984704"/>
            <a:ext cx="172819" cy="258899"/>
          </a:xfrm>
          <a:prstGeom prst="down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t" anchorCtr="0" compatLnSpc="1">
            <a:prstTxWarp prst="textNoShape">
              <a:avLst/>
            </a:prstTxWarp>
          </a:bodyPr>
          <a:lstStyle/>
          <a:p>
            <a:pPr defTabSz="1097253"/>
            <a:endParaRPr lang="en-GB" sz="1200"/>
          </a:p>
        </p:txBody>
      </p:sp>
      <p:sp>
        <p:nvSpPr>
          <p:cNvPr id="32" name="Down Arrow 31">
            <a:extLst>
              <a:ext uri="{FF2B5EF4-FFF2-40B4-BE49-F238E27FC236}">
                <a16:creationId xmlns:a16="http://schemas.microsoft.com/office/drawing/2014/main" id="{80CFE6CB-47AB-DA3D-591C-7A7213DA3581}"/>
              </a:ext>
            </a:extLst>
          </p:cNvPr>
          <p:cNvSpPr/>
          <p:nvPr/>
        </p:nvSpPr>
        <p:spPr bwMode="auto">
          <a:xfrm rot="1800000">
            <a:off x="9833657" y="4245999"/>
            <a:ext cx="170383" cy="333179"/>
          </a:xfrm>
          <a:prstGeom prst="down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t" anchorCtr="0" compatLnSpc="1">
            <a:prstTxWarp prst="textNoShape">
              <a:avLst/>
            </a:prstTxWarp>
          </a:bodyPr>
          <a:lstStyle/>
          <a:p>
            <a:pPr defTabSz="1097253"/>
            <a:endParaRPr lang="en-GB" sz="12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0F1AA9F-4D55-537A-F6DB-EBEBC0435C18}"/>
              </a:ext>
            </a:extLst>
          </p:cNvPr>
          <p:cNvSpPr txBox="1"/>
          <p:nvPr/>
        </p:nvSpPr>
        <p:spPr>
          <a:xfrm>
            <a:off x="9667110" y="1224746"/>
            <a:ext cx="8835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magnetics</a:t>
            </a:r>
            <a:endParaRPr lang="en-GB" sz="1200" dirty="0" err="1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4C2937E-59E4-4050-4C1B-545B229DE019}"/>
              </a:ext>
            </a:extLst>
          </p:cNvPr>
          <p:cNvSpPr txBox="1"/>
          <p:nvPr/>
        </p:nvSpPr>
        <p:spPr>
          <a:xfrm>
            <a:off x="9315962" y="3909846"/>
            <a:ext cx="9172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pf_passive</a:t>
            </a:r>
            <a:endParaRPr lang="en-GB" sz="1200" dirty="0" err="1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6D90342-4E32-2C34-366C-2C19F2586A4F}"/>
              </a:ext>
            </a:extLst>
          </p:cNvPr>
          <p:cNvSpPr txBox="1"/>
          <p:nvPr/>
        </p:nvSpPr>
        <p:spPr>
          <a:xfrm>
            <a:off x="10801520" y="3909846"/>
            <a:ext cx="2712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tf</a:t>
            </a:r>
            <a:endParaRPr lang="en-GB" sz="1200" dirty="0" err="1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1BEF674-E84E-2877-4E8D-B2A67E8801BA}"/>
              </a:ext>
            </a:extLst>
          </p:cNvPr>
          <p:cNvSpPr txBox="1"/>
          <p:nvPr/>
        </p:nvSpPr>
        <p:spPr>
          <a:xfrm>
            <a:off x="10291496" y="3909846"/>
            <a:ext cx="4475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wall</a:t>
            </a:r>
            <a:endParaRPr lang="en-GB" sz="1200" dirty="0" err="1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F940A76-AE91-431F-C0E0-67CA8BE26B56}"/>
              </a:ext>
            </a:extLst>
          </p:cNvPr>
          <p:cNvSpPr txBox="1"/>
          <p:nvPr/>
        </p:nvSpPr>
        <p:spPr>
          <a:xfrm>
            <a:off x="9363516" y="3646934"/>
            <a:ext cx="16898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/>
              <a:t>Machine Description</a:t>
            </a:r>
            <a:endParaRPr lang="en-GB" sz="1200" b="1" dirty="0" err="1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F067C5F-9C4E-530A-E25F-2201F63CC0E2}"/>
              </a:ext>
            </a:extLst>
          </p:cNvPr>
          <p:cNvCxnSpPr/>
          <p:nvPr/>
        </p:nvCxnSpPr>
        <p:spPr bwMode="auto">
          <a:xfrm>
            <a:off x="9343809" y="3922267"/>
            <a:ext cx="172082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000689F3-4101-42D2-EC09-A1AAB89F667E}"/>
              </a:ext>
            </a:extLst>
          </p:cNvPr>
          <p:cNvSpPr/>
          <p:nvPr/>
        </p:nvSpPr>
        <p:spPr bwMode="auto">
          <a:xfrm>
            <a:off x="8298653" y="3741996"/>
            <a:ext cx="914332" cy="464464"/>
          </a:xfrm>
          <a:prstGeom prst="roundRect">
            <a:avLst>
              <a:gd name="adj" fmla="val 6939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t" anchorCtr="0" compatLnSpc="1">
            <a:prstTxWarp prst="textNoShape">
              <a:avLst/>
            </a:prstTxWarp>
          </a:bodyPr>
          <a:lstStyle/>
          <a:p>
            <a:endParaRPr lang="en-GB" sz="12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7A78B50-16D4-B760-1769-E9EC6A91C489}"/>
              </a:ext>
            </a:extLst>
          </p:cNvPr>
          <p:cNvSpPr txBox="1"/>
          <p:nvPr/>
        </p:nvSpPr>
        <p:spPr>
          <a:xfrm>
            <a:off x="8293117" y="3910995"/>
            <a:ext cx="7986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pf_active</a:t>
            </a:r>
            <a:endParaRPr lang="en-GB" sz="1200" dirty="0" err="1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DFF44D0-22A2-82D2-E15E-C08608C6DDFF}"/>
              </a:ext>
            </a:extLst>
          </p:cNvPr>
          <p:cNvSpPr txBox="1"/>
          <p:nvPr/>
        </p:nvSpPr>
        <p:spPr>
          <a:xfrm>
            <a:off x="8293117" y="3741995"/>
            <a:ext cx="8835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magnetics</a:t>
            </a:r>
            <a:endParaRPr lang="en-GB" sz="1200" dirty="0" err="1"/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7A0F0D5E-361D-AD67-D4E5-011B621B0662}"/>
              </a:ext>
            </a:extLst>
          </p:cNvPr>
          <p:cNvSpPr/>
          <p:nvPr/>
        </p:nvSpPr>
        <p:spPr bwMode="auto">
          <a:xfrm>
            <a:off x="9004871" y="2664437"/>
            <a:ext cx="914332" cy="464464"/>
          </a:xfrm>
          <a:prstGeom prst="roundRect">
            <a:avLst>
              <a:gd name="adj" fmla="val 6939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t" anchorCtr="0" compatLnSpc="1">
            <a:prstTxWarp prst="textNoShape">
              <a:avLst/>
            </a:prstTxWarp>
          </a:bodyPr>
          <a:lstStyle/>
          <a:p>
            <a:endParaRPr lang="en-GB" sz="12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CDA79BB-9A57-4269-1517-095C24476B32}"/>
              </a:ext>
            </a:extLst>
          </p:cNvPr>
          <p:cNvSpPr txBox="1"/>
          <p:nvPr/>
        </p:nvSpPr>
        <p:spPr>
          <a:xfrm>
            <a:off x="8999334" y="2833435"/>
            <a:ext cx="7986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pf_active</a:t>
            </a:r>
            <a:endParaRPr lang="en-GB" sz="1200" dirty="0" err="1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1D93B8B-AF84-933B-C636-8035B1E1E766}"/>
              </a:ext>
            </a:extLst>
          </p:cNvPr>
          <p:cNvSpPr txBox="1"/>
          <p:nvPr/>
        </p:nvSpPr>
        <p:spPr>
          <a:xfrm>
            <a:off x="8999334" y="2664437"/>
            <a:ext cx="8835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magnetics</a:t>
            </a:r>
            <a:endParaRPr lang="en-GB" sz="1200" dirty="0" err="1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06BD82C-9381-8CC1-32CE-DF8899EA687B}"/>
              </a:ext>
            </a:extLst>
          </p:cNvPr>
          <p:cNvCxnSpPr/>
          <p:nvPr/>
        </p:nvCxnSpPr>
        <p:spPr bwMode="auto">
          <a:xfrm flipH="1">
            <a:off x="8859472" y="3234212"/>
            <a:ext cx="334248" cy="48208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C00000"/>
            </a:solidFill>
            <a:prstDash val="sysDash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" name="Down Arrow 45">
            <a:extLst>
              <a:ext uri="{FF2B5EF4-FFF2-40B4-BE49-F238E27FC236}">
                <a16:creationId xmlns:a16="http://schemas.microsoft.com/office/drawing/2014/main" id="{4954A8C4-AD91-4F43-C625-0C570E8BAB4F}"/>
              </a:ext>
            </a:extLst>
          </p:cNvPr>
          <p:cNvSpPr/>
          <p:nvPr/>
        </p:nvSpPr>
        <p:spPr bwMode="auto">
          <a:xfrm rot="19800000" flipH="1">
            <a:off x="8931354" y="4252167"/>
            <a:ext cx="170383" cy="333179"/>
          </a:xfrm>
          <a:prstGeom prst="downArrow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9728" tIns="54864" rIns="109728" bIns="54864" numCol="1" rtlCol="0" anchor="t" anchorCtr="0" compatLnSpc="1">
            <a:prstTxWarp prst="textNoShape">
              <a:avLst/>
            </a:prstTxWarp>
          </a:bodyPr>
          <a:lstStyle/>
          <a:p>
            <a:pPr defTabSz="1097253"/>
            <a:endParaRPr lang="en-GB" sz="1200"/>
          </a:p>
        </p:txBody>
      </p:sp>
      <p:sp>
        <p:nvSpPr>
          <p:cNvPr id="47" name="Rectangle 3">
            <a:extLst>
              <a:ext uri="{FF2B5EF4-FFF2-40B4-BE49-F238E27FC236}">
                <a16:creationId xmlns:a16="http://schemas.microsoft.com/office/drawing/2014/main" id="{0531DC18-2067-593A-6D52-968ED5D77BF5}"/>
              </a:ext>
            </a:extLst>
          </p:cNvPr>
          <p:cNvSpPr txBox="1">
            <a:spLocks noChangeArrowheads="1"/>
          </p:cNvSpPr>
          <p:nvPr/>
        </p:nvSpPr>
        <p:spPr>
          <a:xfrm>
            <a:off x="9109216" y="5714082"/>
            <a:ext cx="2527172" cy="335569"/>
          </a:xfrm>
          <a:prstGeom prst="rect">
            <a:avLst/>
          </a:prstGeom>
        </p:spPr>
        <p:txBody>
          <a:bodyPr/>
          <a:lstStyle>
            <a:lvl1pPr marL="287338" indent="-287338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7238" indent="-27940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36650" indent="-188913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51130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4pPr>
            <a:lvl5pPr marL="188595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5pPr>
            <a:lvl6pPr marL="234315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80035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25755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714750" indent="-184150" algn="l" defTabSz="795338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en-GB" sz="1000" kern="0" dirty="0"/>
              <a:t> M. Schneider @ ITPA TG </a:t>
            </a:r>
            <a:r>
              <a:rPr lang="en-GB" sz="1000" kern="0" dirty="0" err="1"/>
              <a:t>Diag</a:t>
            </a:r>
            <a:r>
              <a:rPr lang="en-GB" sz="1000" kern="0" dirty="0"/>
              <a:t> 2022 </a:t>
            </a:r>
          </a:p>
        </p:txBody>
      </p:sp>
      <p:sp>
        <p:nvSpPr>
          <p:cNvPr id="48" name="Espace réservé du texte 1">
            <a:extLst>
              <a:ext uri="{FF2B5EF4-FFF2-40B4-BE49-F238E27FC236}">
                <a16:creationId xmlns:a16="http://schemas.microsoft.com/office/drawing/2014/main" id="{BCFE9ABD-8C5E-7FC4-1EE3-D73ECDA285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manager: equilibrium reconstruction </a:t>
            </a: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1391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53">
            <a:extLst>
              <a:ext uri="{FF2B5EF4-FFF2-40B4-BE49-F238E27FC236}">
                <a16:creationId xmlns:a16="http://schemas.microsoft.com/office/drawing/2014/main" id="{1ECC62A6-2B8E-B331-671F-02BF3E3F1DFB}"/>
              </a:ext>
            </a:extLst>
          </p:cNvPr>
          <p:cNvSpPr txBox="1"/>
          <p:nvPr/>
        </p:nvSpPr>
        <p:spPr>
          <a:xfrm>
            <a:off x="411110" y="775861"/>
            <a:ext cx="6484990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Workflow info:</a:t>
            </a:r>
            <a:r>
              <a:rPr lang="en-GB" dirty="0"/>
              <a:t> the </a:t>
            </a:r>
            <a:r>
              <a:rPr lang="en-GB" b="1" dirty="0"/>
              <a:t>Magnetics Actor </a:t>
            </a:r>
            <a:r>
              <a:rPr lang="en-GB" dirty="0"/>
              <a:t>for IMAS </a:t>
            </a:r>
            <a:r>
              <a:rPr lang="en-GB" b="1" dirty="0"/>
              <a:t>Pulse 105027</a:t>
            </a:r>
            <a:r>
              <a:rPr lang="en-GB" dirty="0"/>
              <a:t>, consisting of </a:t>
            </a:r>
            <a:r>
              <a:rPr lang="en-GB" b="1" dirty="0"/>
              <a:t>614 timeslices.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Serial Execution:</a:t>
            </a:r>
          </a:p>
          <a:p>
            <a:pPr marL="742950" lvl="1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GB" dirty="0"/>
              <a:t>Total execution time: </a:t>
            </a:r>
            <a:r>
              <a:rPr lang="en-GB" b="1" dirty="0"/>
              <a:t>7.8 minutes</a:t>
            </a:r>
            <a:r>
              <a:rPr lang="en-GB" dirty="0"/>
              <a:t>.</a:t>
            </a:r>
          </a:p>
          <a:p>
            <a:pPr marL="742950" lvl="1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GB" dirty="0"/>
              <a:t>Tasks were executed sequentially without concurrency.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Parallel Execution + Merge: </a:t>
            </a:r>
          </a:p>
          <a:p>
            <a:pPr marL="742950" lvl="1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GB" dirty="0"/>
              <a:t>Average execution time of </a:t>
            </a:r>
            <a:r>
              <a:rPr lang="en-GB" b="1" dirty="0"/>
              <a:t>5 parallel runs </a:t>
            </a:r>
            <a:r>
              <a:rPr lang="en-GB" dirty="0"/>
              <a:t>: 1.5 minutes.</a:t>
            </a:r>
          </a:p>
          <a:p>
            <a:pPr marL="742950" lvl="1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GB" dirty="0"/>
              <a:t>Merge operation of the runs : 0.5 minutes.</a:t>
            </a:r>
          </a:p>
          <a:p>
            <a:pPr marL="742950" lvl="1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GB" dirty="0"/>
              <a:t>Total execution time reduced to </a:t>
            </a:r>
            <a:r>
              <a:rPr lang="en-GB" b="1" dirty="0"/>
              <a:t>2.0 minutes </a:t>
            </a:r>
            <a:r>
              <a:rPr lang="en-GB" dirty="0"/>
              <a:t>(1.5 + 0.5 minutes).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Conclusion: </a:t>
            </a:r>
          </a:p>
          <a:p>
            <a:pPr marL="742950" lvl="1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en-GB" dirty="0"/>
              <a:t>Even with the </a:t>
            </a:r>
            <a:r>
              <a:rPr lang="en-GB" b="1" dirty="0">
                <a:solidFill>
                  <a:srgbClr val="0084C2"/>
                </a:solidFill>
              </a:rPr>
              <a:t>overhead of the merge step, </a:t>
            </a:r>
            <a:r>
              <a:rPr lang="en-GB" dirty="0"/>
              <a:t>the average execution time of the parallel runs combined is significantly faster than the serial/direct run.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16" name="ZoneTexte 53">
            <a:extLst>
              <a:ext uri="{FF2B5EF4-FFF2-40B4-BE49-F238E27FC236}">
                <a16:creationId xmlns:a16="http://schemas.microsoft.com/office/drawing/2014/main" id="{615A0903-283B-C939-EB05-F02C33F3A71D}"/>
              </a:ext>
            </a:extLst>
          </p:cNvPr>
          <p:cNvSpPr txBox="1"/>
          <p:nvPr/>
        </p:nvSpPr>
        <p:spPr>
          <a:xfrm>
            <a:off x="1905767" y="212233"/>
            <a:ext cx="8380465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US" sz="2400" b="1" dirty="0">
                <a:solidFill>
                  <a:schemeClr val="accent1"/>
                </a:solidFill>
                <a:ea typeface="Open Sans" pitchFamily="2" charset="0"/>
                <a:cs typeface="Arial" panose="020B0604020202020204" pitchFamily="34" charset="0"/>
              </a:rPr>
              <a:t>First application: simple parallelism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E54D532-ED5B-6042-CB94-C99C0459C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2666" y="855832"/>
            <a:ext cx="4848224" cy="4902981"/>
          </a:xfrm>
          <a:prstGeom prst="rect">
            <a:avLst/>
          </a:prstGeom>
        </p:spPr>
      </p:pic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D8453B18-C858-99EC-A628-B4C9C5D08D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manager: equilibrium reconstruction </a:t>
            </a: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438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36BDF-4179-2104-1AC3-357E86EB8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DBADA-6D41-3C53-0338-162B3ABEA513}"/>
              </a:ext>
            </a:extLst>
          </p:cNvPr>
          <p:cNvSpPr txBox="1">
            <a:spLocks/>
          </p:cNvSpPr>
          <p:nvPr/>
        </p:nvSpPr>
        <p:spPr>
          <a:xfrm>
            <a:off x="354638" y="347602"/>
            <a:ext cx="11312328" cy="6022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In-pulse Workflow Framework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371EB56-B3B6-35E4-3024-A99B0141517B}"/>
              </a:ext>
            </a:extLst>
          </p:cNvPr>
          <p:cNvSpPr txBox="1">
            <a:spLocks/>
          </p:cNvSpPr>
          <p:nvPr/>
        </p:nvSpPr>
        <p:spPr>
          <a:xfrm>
            <a:off x="568719" y="1263193"/>
            <a:ext cx="10998001" cy="29223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>
              <a:spcBef>
                <a:spcPts val="0"/>
              </a:spcBef>
              <a:spcAft>
                <a:spcPts val="12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Developed a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mock in-pulse processing workflow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to simulate a complete plasma analysis workflow during a pulse.</a:t>
            </a: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workflow serves as a </a:t>
            </a:r>
            <a:r>
              <a:rPr lang="en-GB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blueprint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for future integration of real physics-based codes in ITER's real-time processing pipeline.</a:t>
            </a: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All computational steps currently use </a:t>
            </a:r>
            <a:r>
              <a:rPr lang="en-GB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placeholder actors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designed to be replaced with validated physics modules in future iterations.</a:t>
            </a: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GB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framework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establishes a baseline architecture for modular, scalable in-pulse workflows spanning multiple diagnostics and control loops.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4A93F813-471E-0A03-4B51-E30CCD0344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manager: framework</a:t>
            </a: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66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5B00C-1BD1-D2ED-1A3B-7B80A5C0A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network&#10;&#10;AI-generated content may be incorrect.">
            <a:extLst>
              <a:ext uri="{FF2B5EF4-FFF2-40B4-BE49-F238E27FC236}">
                <a16:creationId xmlns:a16="http://schemas.microsoft.com/office/drawing/2014/main" id="{2B9C03F6-6D59-0EC7-368F-B70337B0B8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41"/>
          <a:stretch/>
        </p:blipFill>
        <p:spPr>
          <a:xfrm>
            <a:off x="0" y="523191"/>
            <a:ext cx="12192000" cy="558179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C759C-1C6B-9D21-8EFE-C90491088C2E}"/>
              </a:ext>
            </a:extLst>
          </p:cNvPr>
          <p:cNvSpPr txBox="1">
            <a:spLocks/>
          </p:cNvSpPr>
          <p:nvPr/>
        </p:nvSpPr>
        <p:spPr>
          <a:xfrm>
            <a:off x="402129" y="28280"/>
            <a:ext cx="11312328" cy="6022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In-pulse Workflow Simulation </a:t>
            </a:r>
          </a:p>
        </p:txBody>
      </p:sp>
      <p:sp>
        <p:nvSpPr>
          <p:cNvPr id="8" name="Espace réservé du texte 1">
            <a:extLst>
              <a:ext uri="{FF2B5EF4-FFF2-40B4-BE49-F238E27FC236}">
                <a16:creationId xmlns:a16="http://schemas.microsoft.com/office/drawing/2014/main" id="{4575FFD6-2127-8082-5D7D-62439DC97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manager: framework</a:t>
            </a: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7ED1C88-142A-37A7-1EA1-4AB13ABC4D24}"/>
              </a:ext>
            </a:extLst>
          </p:cNvPr>
          <p:cNvSpPr/>
          <p:nvPr/>
        </p:nvSpPr>
        <p:spPr>
          <a:xfrm rot="16200000">
            <a:off x="-2396360" y="3121574"/>
            <a:ext cx="5412830" cy="620110"/>
          </a:xfrm>
          <a:prstGeom prst="roundRect">
            <a:avLst/>
          </a:prstGeom>
          <a:solidFill>
            <a:schemeClr val="accent2">
              <a:lumMod val="40000"/>
              <a:lumOff val="60000"/>
              <a:alpha val="33594"/>
            </a:schemeClr>
          </a:solidFill>
          <a:ln w="1143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Subscribers</a:t>
            </a:r>
          </a:p>
        </p:txBody>
      </p:sp>
    </p:spTree>
    <p:extLst>
      <p:ext uri="{BB962C8B-B14F-4D97-AF65-F5344CB8AC3E}">
        <p14:creationId xmlns:p14="http://schemas.microsoft.com/office/powerpoint/2010/main" val="24390521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C7802-7859-695D-EC6E-12D24E1A5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4A407-2252-0E6B-C1EA-4BD1655D4A09}"/>
              </a:ext>
            </a:extLst>
          </p:cNvPr>
          <p:cNvSpPr txBox="1">
            <a:spLocks/>
          </p:cNvSpPr>
          <p:nvPr/>
        </p:nvSpPr>
        <p:spPr>
          <a:xfrm>
            <a:off x="354638" y="347602"/>
            <a:ext cx="11312328" cy="6022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In-pulse Workflow Simulation in Airflow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356EB0-8924-D260-4F01-D318D7BD2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0133"/>
            <a:ext cx="12192001" cy="4694506"/>
          </a:xfrm>
          <a:prstGeom prst="rect">
            <a:avLst/>
          </a:prstGeom>
        </p:spPr>
      </p:pic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4AE6C540-C5C8-E086-C102-549BE40531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manager: framework</a:t>
            </a: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9188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04C56-6EAB-1186-58E9-855B3F8E3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D58520-9855-C1A8-3E8D-F52E47FCFDFC}"/>
              </a:ext>
            </a:extLst>
          </p:cNvPr>
          <p:cNvSpPr txBox="1">
            <a:spLocks/>
          </p:cNvSpPr>
          <p:nvPr/>
        </p:nvSpPr>
        <p:spPr>
          <a:xfrm>
            <a:off x="354638" y="347602"/>
            <a:ext cx="11312328" cy="6022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In-pulse Workflow Simulation in Airflow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D83C42-9207-F0BB-BB89-CC3904E9F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0133"/>
            <a:ext cx="12192001" cy="4694506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3CD1EDE-E038-2AE6-05D2-8C8E994D9669}"/>
              </a:ext>
            </a:extLst>
          </p:cNvPr>
          <p:cNvSpPr txBox="1">
            <a:spLocks/>
          </p:cNvSpPr>
          <p:nvPr/>
        </p:nvSpPr>
        <p:spPr>
          <a:xfrm>
            <a:off x="160257" y="975896"/>
            <a:ext cx="6872140" cy="5189233"/>
          </a:xfrm>
          <a:prstGeom prst="rect">
            <a:avLst/>
          </a:prstGeom>
          <a:solidFill>
            <a:srgbClr val="FFFFFF">
              <a:alpha val="76078"/>
            </a:srgb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Failure detection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detects failures and supports resolution through </a:t>
            </a:r>
            <a:r>
              <a:rPr lang="en-GB" sz="20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retry logic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fallback paths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GB" sz="2000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execution monitoring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Failure resolution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 includes alternative placeholder codes that can be triggered dynamically if a primary actor fails enabling </a:t>
            </a:r>
            <a:r>
              <a:rPr lang="en-GB" sz="20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fault tolerance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architecture supports </a:t>
            </a:r>
            <a:r>
              <a:rPr lang="en-GB" sz="20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horizontal scaling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where multiple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timeslices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can be processed concurrently as they arrive.</a:t>
            </a: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It also enables </a:t>
            </a:r>
            <a:r>
              <a:rPr lang="en-GB" sz="20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vertical scaling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allowing additional dependent tasks (e.g., diagnostics, post-processing) to be added without disrupting existing workflows.</a:t>
            </a: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orchestration setup is </a:t>
            </a:r>
            <a:r>
              <a:rPr lang="en-GB" sz="20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modular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2000" b="1" dirty="0">
                <a:solidFill>
                  <a:srgbClr val="0084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extensible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allowing increased complexity and integration over time without changing the core design.</a:t>
            </a:r>
          </a:p>
        </p:txBody>
      </p:sp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0B7D94B1-B588-98D8-36F2-862C0D77A8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manager: framework</a:t>
            </a: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123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0124-FFDF-2F3E-B41C-51AF306C9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3F7FE-85D6-A6AB-C6EE-B288DD53DFB5}"/>
              </a:ext>
            </a:extLst>
          </p:cNvPr>
          <p:cNvSpPr txBox="1">
            <a:spLocks/>
          </p:cNvSpPr>
          <p:nvPr/>
        </p:nvSpPr>
        <p:spPr>
          <a:xfrm>
            <a:off x="354638" y="347602"/>
            <a:ext cx="11312328" cy="6022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Simulation: in-pulse and reprocessing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B88841C-46AD-2011-FDAB-454989DF0EE1}"/>
              </a:ext>
            </a:extLst>
          </p:cNvPr>
          <p:cNvSpPr txBox="1">
            <a:spLocks/>
          </p:cNvSpPr>
          <p:nvPr/>
        </p:nvSpPr>
        <p:spPr>
          <a:xfrm>
            <a:off x="596999" y="811673"/>
            <a:ext cx="10677459" cy="40651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endParaRPr lang="en-GB" sz="2000" dirty="0"/>
          </a:p>
          <a:p>
            <a:pPr lvl="1" algn="l">
              <a:spcBef>
                <a:spcPts val="0"/>
              </a:spcBef>
              <a:spcAft>
                <a:spcPts val="1200"/>
              </a:spcAft>
            </a:pPr>
            <a:r>
              <a:rPr lang="en-GB" b="1" dirty="0"/>
              <a:t>1. </a:t>
            </a:r>
            <a:r>
              <a:rPr lang="en-GB" b="1" dirty="0">
                <a:solidFill>
                  <a:srgbClr val="0084C2"/>
                </a:solidFill>
              </a:rPr>
              <a:t>In-Pulse Workflow </a:t>
            </a:r>
            <a:r>
              <a:rPr lang="en-GB" dirty="0"/>
              <a:t>(Simulated):</a:t>
            </a:r>
          </a:p>
          <a:p>
            <a:pPr lvl="2" algn="l">
              <a:spcBef>
                <a:spcPts val="0"/>
              </a:spcBef>
              <a:spcAft>
                <a:spcPts val="1200"/>
              </a:spcAft>
            </a:pPr>
            <a:r>
              <a:rPr lang="en-GB" sz="2000" dirty="0"/>
              <a:t>Mimics online </a:t>
            </a:r>
            <a:r>
              <a:rPr lang="en-GB" sz="2000" dirty="0" err="1"/>
              <a:t>timeslice</a:t>
            </a:r>
            <a:r>
              <a:rPr lang="en-GB" sz="2000" dirty="0"/>
              <a:t>-by-</a:t>
            </a:r>
            <a:r>
              <a:rPr lang="en-GB" sz="2000" dirty="0" err="1"/>
              <a:t>timeslice</a:t>
            </a:r>
            <a:r>
              <a:rPr lang="en-GB" sz="2000" dirty="0"/>
              <a:t> processing during an active pulse. Tasks triggered sequentially as new </a:t>
            </a:r>
            <a:r>
              <a:rPr lang="en-GB" sz="2000" dirty="0" err="1"/>
              <a:t>timeslices</a:t>
            </a:r>
            <a:r>
              <a:rPr lang="en-GB" sz="2000" dirty="0"/>
              <a:t> arrive.</a:t>
            </a:r>
          </a:p>
          <a:p>
            <a:pPr lvl="1" algn="l">
              <a:spcBef>
                <a:spcPts val="0"/>
              </a:spcBef>
              <a:spcAft>
                <a:spcPts val="1200"/>
              </a:spcAft>
            </a:pPr>
            <a:r>
              <a:rPr lang="en-GB" b="1" dirty="0"/>
              <a:t>2. </a:t>
            </a:r>
            <a:r>
              <a:rPr lang="en-GB" b="1" dirty="0">
                <a:solidFill>
                  <a:srgbClr val="0084C2"/>
                </a:solidFill>
              </a:rPr>
              <a:t>Reprocessing Workflow</a:t>
            </a:r>
            <a:r>
              <a:rPr lang="en-GB" dirty="0">
                <a:solidFill>
                  <a:srgbClr val="0084C2"/>
                </a:solidFill>
              </a:rPr>
              <a:t> </a:t>
            </a:r>
            <a:r>
              <a:rPr lang="en-GB" dirty="0"/>
              <a:t>(Simulated):</a:t>
            </a: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Executes after pulse completion using full data availability. Represents a traditional, serial processing pipeline.</a:t>
            </a: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Both workflows use identical placeholder actors and input conditions, isolating orchestration behaviour for easier comparison.  </a:t>
            </a: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/>
              <a:t>Each actor had randomized processing times, generated deterministically using the component's name as a seed 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5240C835-8716-AD70-3166-6526BE3CB4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manager: framework</a:t>
            </a: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3608F5-58EB-47E5-8F6E-5D2B73F6C0FD}"/>
              </a:ext>
            </a:extLst>
          </p:cNvPr>
          <p:cNvSpPr txBox="1"/>
          <p:nvPr/>
        </p:nvSpPr>
        <p:spPr>
          <a:xfrm>
            <a:off x="946485" y="5133473"/>
            <a:ext cx="70103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Check the source scripts of this example here: </a:t>
            </a:r>
            <a:br>
              <a:rPr lang="en-GB" sz="2000" dirty="0"/>
            </a:br>
            <a:r>
              <a:rPr lang="en-GB" sz="2000" dirty="0">
                <a:hlinkClick r:id="rId2"/>
              </a:rPr>
              <a:t>https://</a:t>
            </a:r>
            <a:r>
              <a:rPr lang="en-GB" sz="2000" dirty="0" err="1">
                <a:hlinkClick r:id="rId2"/>
              </a:rPr>
              <a:t>git.iter.org</a:t>
            </a:r>
            <a:r>
              <a:rPr lang="en-GB" sz="2000" dirty="0">
                <a:hlinkClick r:id="rId2"/>
              </a:rPr>
              <a:t>/projects/WF/repos/orchestrators/browse</a:t>
            </a:r>
            <a:endParaRPr lang="en-GB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17118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B5CE7-BFA5-08F0-7208-829C813A7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9E110431-C5CB-FE43-0E86-75CAE6E770A4}"/>
              </a:ext>
            </a:extLst>
          </p:cNvPr>
          <p:cNvGrpSpPr/>
          <p:nvPr/>
        </p:nvGrpSpPr>
        <p:grpSpPr>
          <a:xfrm>
            <a:off x="159189" y="3745064"/>
            <a:ext cx="11898580" cy="2671973"/>
            <a:chOff x="159189" y="3745064"/>
            <a:chExt cx="11898580" cy="267197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61320ED-1696-B1AE-380C-1644FF3F6718}"/>
                </a:ext>
              </a:extLst>
            </p:cNvPr>
            <p:cNvGrpSpPr/>
            <p:nvPr/>
          </p:nvGrpSpPr>
          <p:grpSpPr>
            <a:xfrm>
              <a:off x="159189" y="3745064"/>
              <a:ext cx="11898580" cy="2671973"/>
              <a:chOff x="-533565" y="1084014"/>
              <a:chExt cx="9454999" cy="3679152"/>
            </a:xfrm>
          </p:grpSpPr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F5D76191-75D7-9E7E-EEC9-254819D80F40}"/>
                  </a:ext>
                </a:extLst>
              </p:cNvPr>
              <p:cNvSpPr/>
              <p:nvPr/>
            </p:nvSpPr>
            <p:spPr bwMode="auto">
              <a:xfrm>
                <a:off x="4769320" y="3511604"/>
                <a:ext cx="1792617" cy="647703"/>
              </a:xfrm>
              <a:prstGeom prst="round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600" dirty="0"/>
                  <a:t>Orchestrator(s)</a:t>
                </a:r>
                <a:endParaRPr kumimoji="0" lang="en-GB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F15FE403-2631-6888-6C6D-2F6C292C0E7D}"/>
                  </a:ext>
                </a:extLst>
              </p:cNvPr>
              <p:cNvCxnSpPr/>
              <p:nvPr/>
            </p:nvCxnSpPr>
            <p:spPr bwMode="auto">
              <a:xfrm flipV="1">
                <a:off x="6409537" y="3683055"/>
                <a:ext cx="566465" cy="1"/>
              </a:xfrm>
              <a:prstGeom prst="straightConnector1">
                <a:avLst/>
              </a:prstGeom>
              <a:solidFill>
                <a:schemeClr val="accent1"/>
              </a:solidFill>
              <a:ln w="50800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ECDA5602-270F-AFEE-BD01-FF198E20BC6F}"/>
                  </a:ext>
                </a:extLst>
              </p:cNvPr>
              <p:cNvCxnSpPr/>
              <p:nvPr/>
            </p:nvCxnSpPr>
            <p:spPr bwMode="auto">
              <a:xfrm flipV="1">
                <a:off x="6561937" y="3835455"/>
                <a:ext cx="566465" cy="1"/>
              </a:xfrm>
              <a:prstGeom prst="straightConnector1">
                <a:avLst/>
              </a:prstGeom>
              <a:solidFill>
                <a:schemeClr val="accent1"/>
              </a:solidFill>
              <a:ln w="50800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C2001368-7940-24BF-5C0B-2DD61585C7A4}"/>
                  </a:ext>
                </a:extLst>
              </p:cNvPr>
              <p:cNvSpPr/>
              <p:nvPr/>
            </p:nvSpPr>
            <p:spPr bwMode="auto">
              <a:xfrm>
                <a:off x="4616920" y="3359204"/>
                <a:ext cx="1792617" cy="647703"/>
              </a:xfrm>
              <a:prstGeom prst="round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600" dirty="0"/>
                  <a:t>Orchestrator(s)</a:t>
                </a:r>
                <a:endParaRPr kumimoji="0" lang="en-GB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3A319FC5-66CF-2C81-5040-97C2FB694878}"/>
                  </a:ext>
                </a:extLst>
              </p:cNvPr>
              <p:cNvSpPr/>
              <p:nvPr/>
            </p:nvSpPr>
            <p:spPr bwMode="auto">
              <a:xfrm>
                <a:off x="4761738" y="2225903"/>
                <a:ext cx="1800199" cy="575695"/>
              </a:xfrm>
              <a:prstGeom prst="round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600" dirty="0"/>
                  <a:t>Workflow(s) </a:t>
                </a:r>
                <a:endParaRPr kumimoji="0" lang="en-GB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6" name="Rounded Rectangle 15">
                <a:extLst>
                  <a:ext uri="{FF2B5EF4-FFF2-40B4-BE49-F238E27FC236}">
                    <a16:creationId xmlns:a16="http://schemas.microsoft.com/office/drawing/2014/main" id="{B33F9C10-5631-5B57-1B85-CA6635407DAE}"/>
                  </a:ext>
                </a:extLst>
              </p:cNvPr>
              <p:cNvSpPr/>
              <p:nvPr/>
            </p:nvSpPr>
            <p:spPr bwMode="auto">
              <a:xfrm>
                <a:off x="4609338" y="2073503"/>
                <a:ext cx="1800199" cy="575695"/>
              </a:xfrm>
              <a:prstGeom prst="round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600" dirty="0"/>
                  <a:t>Workflow(s) </a:t>
                </a:r>
                <a:endParaRPr kumimoji="0" lang="en-GB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63B4CC30-23D1-818B-00A9-2FD5244B6DF8}"/>
                  </a:ext>
                </a:extLst>
              </p:cNvPr>
              <p:cNvSpPr/>
              <p:nvPr/>
            </p:nvSpPr>
            <p:spPr bwMode="auto">
              <a:xfrm>
                <a:off x="858849" y="2503724"/>
                <a:ext cx="1278717" cy="646164"/>
              </a:xfrm>
              <a:prstGeom prst="roundRect">
                <a:avLst/>
              </a:prstGeom>
              <a:noFill/>
              <a:ln w="2857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600" dirty="0"/>
                  <a:t>Data providers</a:t>
                </a:r>
                <a:endParaRPr kumimoji="0" lang="en-GB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420F85C2-BA7B-B32B-3542-0F8440384771}"/>
                  </a:ext>
                </a:extLst>
              </p:cNvPr>
              <p:cNvSpPr/>
              <p:nvPr/>
            </p:nvSpPr>
            <p:spPr bwMode="auto">
              <a:xfrm>
                <a:off x="2469518" y="2496798"/>
                <a:ext cx="1512168" cy="647703"/>
              </a:xfrm>
              <a:prstGeom prst="roundRect">
                <a:avLst/>
              </a:prstGeom>
              <a:noFill/>
              <a:ln w="2857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600" dirty="0"/>
                  <a:t>Orchestrator</a:t>
                </a:r>
                <a:endParaRPr kumimoji="0" lang="en-GB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E105E103-AE7E-68F8-C4EC-DC06E097F315}"/>
                  </a:ext>
                </a:extLst>
              </p:cNvPr>
              <p:cNvSpPr/>
              <p:nvPr/>
            </p:nvSpPr>
            <p:spPr bwMode="auto">
              <a:xfrm>
                <a:off x="4456938" y="1921103"/>
                <a:ext cx="1800199" cy="575695"/>
              </a:xfrm>
              <a:prstGeom prst="round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600" dirty="0"/>
                  <a:t>Workflow(s) </a:t>
                </a:r>
                <a:endParaRPr kumimoji="0" lang="en-GB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1A23A49E-CB05-2DBA-41F9-6FD846AC0DA0}"/>
                  </a:ext>
                </a:extLst>
              </p:cNvPr>
              <p:cNvCxnSpPr>
                <a:cxnSpLocks/>
                <a:endCxn id="18" idx="1"/>
              </p:cNvCxnSpPr>
              <p:nvPr/>
            </p:nvCxnSpPr>
            <p:spPr bwMode="auto">
              <a:xfrm>
                <a:off x="2140912" y="2820649"/>
                <a:ext cx="328607" cy="0"/>
              </a:xfrm>
              <a:prstGeom prst="straightConnector1">
                <a:avLst/>
              </a:prstGeom>
              <a:solidFill>
                <a:schemeClr val="accent1"/>
              </a:solidFill>
              <a:ln w="50800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F1746C52-D8CD-2323-EE52-B20B02BFC542}"/>
                  </a:ext>
                </a:extLst>
              </p:cNvPr>
              <p:cNvCxnSpPr>
                <a:cxnSpLocks/>
                <a:stCxn id="18" idx="3"/>
                <a:endCxn id="19" idx="1"/>
              </p:cNvCxnSpPr>
              <p:nvPr/>
            </p:nvCxnSpPr>
            <p:spPr bwMode="auto">
              <a:xfrm flipV="1">
                <a:off x="3981686" y="2208951"/>
                <a:ext cx="475252" cy="611699"/>
              </a:xfrm>
              <a:prstGeom prst="straightConnector1">
                <a:avLst/>
              </a:prstGeom>
              <a:solidFill>
                <a:schemeClr val="accent1"/>
              </a:solidFill>
              <a:ln w="50800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4EB55A3-5412-CF8B-66B9-D4D483F1604B}"/>
                  </a:ext>
                </a:extLst>
              </p:cNvPr>
              <p:cNvSpPr txBox="1"/>
              <p:nvPr/>
            </p:nvSpPr>
            <p:spPr>
              <a:xfrm>
                <a:off x="3037606" y="3250854"/>
                <a:ext cx="574738" cy="4237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latin typeface="+mn-lt"/>
                  </a:rPr>
                  <a:t>Airflow</a:t>
                </a:r>
                <a:endParaRPr lang="en-GB" sz="1400" dirty="0" err="1">
                  <a:latin typeface="+mn-lt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A2E0C77-BA67-FB1E-5EF7-89CCFA96AC3F}"/>
                  </a:ext>
                </a:extLst>
              </p:cNvPr>
              <p:cNvSpPr txBox="1"/>
              <p:nvPr/>
            </p:nvSpPr>
            <p:spPr>
              <a:xfrm>
                <a:off x="-533565" y="3125947"/>
                <a:ext cx="1360524" cy="720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>
                    <a:latin typeface="+mn-lt"/>
                  </a:rPr>
                  <a:t>new pulse </a:t>
                </a:r>
                <a:br>
                  <a:rPr lang="en-US" sz="1400" dirty="0">
                    <a:latin typeface="+mn-lt"/>
                  </a:rPr>
                </a:br>
                <a:r>
                  <a:rPr lang="en-US" sz="1400" dirty="0">
                    <a:latin typeface="+mn-lt"/>
                  </a:rPr>
                  <a:t>or reprocessing</a:t>
                </a:r>
                <a:endParaRPr lang="en-GB" sz="1400" dirty="0" err="1">
                  <a:latin typeface="+mn-lt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D8332F7-86F3-37CC-30C8-126F298745E9}"/>
                  </a:ext>
                </a:extLst>
              </p:cNvPr>
              <p:cNvSpPr txBox="1"/>
              <p:nvPr/>
            </p:nvSpPr>
            <p:spPr>
              <a:xfrm>
                <a:off x="4840939" y="2777405"/>
                <a:ext cx="164179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latin typeface="+mn-lt"/>
                  </a:rPr>
                  <a:t>partial if reprocessing</a:t>
                </a:r>
                <a:endParaRPr lang="en-GB" sz="1200" dirty="0" err="1">
                  <a:latin typeface="+mn-lt"/>
                </a:endParaRPr>
              </a:p>
            </p:txBody>
          </p:sp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D1F3C081-3693-A8C0-A838-DB104C70D914}"/>
                  </a:ext>
                </a:extLst>
              </p:cNvPr>
              <p:cNvSpPr/>
              <p:nvPr/>
            </p:nvSpPr>
            <p:spPr bwMode="auto">
              <a:xfrm>
                <a:off x="4464520" y="3206804"/>
                <a:ext cx="1792617" cy="647703"/>
              </a:xfrm>
              <a:prstGeom prst="round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600" dirty="0"/>
                  <a:t>Orchestrator(s)</a:t>
                </a:r>
                <a:endParaRPr kumimoji="0" lang="en-GB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C4E17FA6-BB28-531A-647A-B1C020278408}"/>
                  </a:ext>
                </a:extLst>
              </p:cNvPr>
              <p:cNvCxnSpPr>
                <a:cxnSpLocks/>
                <a:stCxn id="18" idx="3"/>
                <a:endCxn id="25" idx="1"/>
              </p:cNvCxnSpPr>
              <p:nvPr/>
            </p:nvCxnSpPr>
            <p:spPr bwMode="auto">
              <a:xfrm>
                <a:off x="3981686" y="2820650"/>
                <a:ext cx="482834" cy="710006"/>
              </a:xfrm>
              <a:prstGeom prst="straightConnector1">
                <a:avLst/>
              </a:prstGeom>
              <a:solidFill>
                <a:schemeClr val="accent1"/>
              </a:solidFill>
              <a:ln w="50800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20431CD0-FD56-0CDE-87E1-2F5FB7068211}"/>
                  </a:ext>
                </a:extLst>
              </p:cNvPr>
              <p:cNvCxnSpPr>
                <a:cxnSpLocks/>
                <a:stCxn id="25" idx="3"/>
                <a:endCxn id="30" idx="1"/>
              </p:cNvCxnSpPr>
              <p:nvPr/>
            </p:nvCxnSpPr>
            <p:spPr bwMode="auto">
              <a:xfrm flipV="1">
                <a:off x="6257137" y="3530655"/>
                <a:ext cx="566465" cy="1"/>
              </a:xfrm>
              <a:prstGeom prst="straightConnector1">
                <a:avLst/>
              </a:prstGeom>
              <a:solidFill>
                <a:schemeClr val="accent1"/>
              </a:solidFill>
              <a:ln w="50800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28" name="Rounded Rectangle 27">
                <a:extLst>
                  <a:ext uri="{FF2B5EF4-FFF2-40B4-BE49-F238E27FC236}">
                    <a16:creationId xmlns:a16="http://schemas.microsoft.com/office/drawing/2014/main" id="{05CC0B47-EE38-4024-6419-F09657DE1094}"/>
                  </a:ext>
                </a:extLst>
              </p:cNvPr>
              <p:cNvSpPr/>
              <p:nvPr/>
            </p:nvSpPr>
            <p:spPr bwMode="auto">
              <a:xfrm>
                <a:off x="7121235" y="3577656"/>
                <a:ext cx="1800199" cy="575695"/>
              </a:xfrm>
              <a:prstGeom prst="round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600" dirty="0"/>
                  <a:t>Workflow(s) </a:t>
                </a:r>
                <a:endParaRPr kumimoji="0" lang="en-GB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C7AB5428-214E-DD15-1635-C1FB1A223977}"/>
                  </a:ext>
                </a:extLst>
              </p:cNvPr>
              <p:cNvSpPr/>
              <p:nvPr/>
            </p:nvSpPr>
            <p:spPr bwMode="auto">
              <a:xfrm>
                <a:off x="6968835" y="3425256"/>
                <a:ext cx="1800199" cy="575695"/>
              </a:xfrm>
              <a:prstGeom prst="roundRect">
                <a:avLst/>
              </a:prstGeom>
              <a:solidFill>
                <a:schemeClr val="bg1"/>
              </a:solidFill>
              <a:ln w="19050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600" dirty="0"/>
                  <a:t>Workflow(s) </a:t>
                </a:r>
                <a:endParaRPr kumimoji="0" lang="en-GB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CFCBA1B0-1EE2-9E56-9713-350FD087BFA3}"/>
                  </a:ext>
                </a:extLst>
              </p:cNvPr>
              <p:cNvSpPr/>
              <p:nvPr/>
            </p:nvSpPr>
            <p:spPr bwMode="auto">
              <a:xfrm>
                <a:off x="6823602" y="3242807"/>
                <a:ext cx="1800199" cy="575695"/>
              </a:xfrm>
              <a:prstGeom prst="roundRect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accent1">
                    <a:lumMod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1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600" dirty="0"/>
                  <a:t>Workflow(s) </a:t>
                </a:r>
                <a:endParaRPr kumimoji="0" lang="en-GB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8738C183-5BD5-7EA7-AF40-CC2F909EE60A}"/>
                  </a:ext>
                </a:extLst>
              </p:cNvPr>
              <p:cNvGrpSpPr/>
              <p:nvPr/>
            </p:nvGrpSpPr>
            <p:grpSpPr>
              <a:xfrm>
                <a:off x="6945938" y="1084014"/>
                <a:ext cx="1005013" cy="1795622"/>
                <a:chOff x="7452320" y="781132"/>
                <a:chExt cx="1005013" cy="1795622"/>
              </a:xfrm>
            </p:grpSpPr>
            <p:pic>
              <p:nvPicPr>
                <p:cNvPr id="73" name="Picture 72">
                  <a:extLst>
                    <a:ext uri="{FF2B5EF4-FFF2-40B4-BE49-F238E27FC236}">
                      <a16:creationId xmlns:a16="http://schemas.microsoft.com/office/drawing/2014/main" id="{F05B624D-4D8D-6484-AE64-2E3DD74619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7452320" y="781132"/>
                  <a:ext cx="972244" cy="723733"/>
                </a:xfrm>
                <a:prstGeom prst="rect">
                  <a:avLst/>
                </a:prstGeom>
              </p:spPr>
            </p:pic>
            <p:pic>
              <p:nvPicPr>
                <p:cNvPr id="74" name="Picture 73">
                  <a:extLst>
                    <a:ext uri="{FF2B5EF4-FFF2-40B4-BE49-F238E27FC236}">
                      <a16:creationId xmlns:a16="http://schemas.microsoft.com/office/drawing/2014/main" id="{F6396E7E-1B49-622A-4427-A38C65C0700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7452320" y="1552020"/>
                  <a:ext cx="972244" cy="723733"/>
                </a:xfrm>
                <a:prstGeom prst="rect">
                  <a:avLst/>
                </a:prstGeom>
              </p:spPr>
            </p:pic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0A6990F1-5BA4-2BA9-EF41-865D3217676A}"/>
                    </a:ext>
                  </a:extLst>
                </p:cNvPr>
                <p:cNvSpPr txBox="1"/>
                <p:nvPr/>
              </p:nvSpPr>
              <p:spPr>
                <a:xfrm>
                  <a:off x="7472768" y="2299755"/>
                  <a:ext cx="984565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>
                      <a:latin typeface="+mn-lt"/>
                    </a:rPr>
                    <a:t>Live display</a:t>
                  </a:r>
                  <a:endParaRPr lang="en-GB" sz="1200" dirty="0" err="1">
                    <a:latin typeface="+mn-lt"/>
                  </a:endParaRPr>
                </a:p>
              </p:txBody>
            </p:sp>
          </p:grp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BCF21792-A1AF-1B8F-C59F-D8EB6B626AA0}"/>
                  </a:ext>
                </a:extLst>
              </p:cNvPr>
              <p:cNvGrpSpPr/>
              <p:nvPr/>
            </p:nvGrpSpPr>
            <p:grpSpPr>
              <a:xfrm>
                <a:off x="2710667" y="4000951"/>
                <a:ext cx="1548834" cy="762215"/>
                <a:chOff x="5357038" y="1255924"/>
                <a:chExt cx="1548834" cy="762215"/>
              </a:xfrm>
            </p:grpSpPr>
            <p:pic>
              <p:nvPicPr>
                <p:cNvPr id="70" name="Picture 69">
                  <a:extLst>
                    <a:ext uri="{FF2B5EF4-FFF2-40B4-BE49-F238E27FC236}">
                      <a16:creationId xmlns:a16="http://schemas.microsoft.com/office/drawing/2014/main" id="{80E1F170-8A82-6239-355A-F94C033923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357038" y="1255924"/>
                  <a:ext cx="1287169" cy="264171"/>
                </a:xfrm>
                <a:prstGeom prst="rect">
                  <a:avLst/>
                </a:prstGeom>
              </p:spPr>
            </p:pic>
            <p:pic>
              <p:nvPicPr>
                <p:cNvPr id="71" name="Picture 70">
                  <a:extLst>
                    <a:ext uri="{FF2B5EF4-FFF2-40B4-BE49-F238E27FC236}">
                      <a16:creationId xmlns:a16="http://schemas.microsoft.com/office/drawing/2014/main" id="{28BAE7A1-6889-6AB1-034E-2C1EA004BE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618703" y="1496169"/>
                  <a:ext cx="1287169" cy="264171"/>
                </a:xfrm>
                <a:prstGeom prst="rect">
                  <a:avLst/>
                </a:prstGeom>
              </p:spPr>
            </p:pic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565BF4C8-E0F8-94DE-CC51-F391BED48737}"/>
                    </a:ext>
                  </a:extLst>
                </p:cNvPr>
                <p:cNvSpPr txBox="1"/>
                <p:nvPr/>
              </p:nvSpPr>
              <p:spPr>
                <a:xfrm>
                  <a:off x="5552616" y="1741140"/>
                  <a:ext cx="135325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>
                      <a:latin typeface="+mn-lt"/>
                    </a:rPr>
                    <a:t>Progress monitor</a:t>
                  </a:r>
                  <a:endParaRPr lang="en-GB" sz="1200" dirty="0" err="1">
                    <a:latin typeface="+mn-lt"/>
                  </a:endParaRPr>
                </a:p>
              </p:txBody>
            </p:sp>
          </p:grpSp>
          <p:sp>
            <p:nvSpPr>
              <p:cNvPr id="33" name="Up Arrow 32">
                <a:extLst>
                  <a:ext uri="{FF2B5EF4-FFF2-40B4-BE49-F238E27FC236}">
                    <a16:creationId xmlns:a16="http://schemas.microsoft.com/office/drawing/2014/main" id="{89DEA1FB-E408-A168-E8A9-71437C9E5AF7}"/>
                  </a:ext>
                </a:extLst>
              </p:cNvPr>
              <p:cNvSpPr/>
              <p:nvPr/>
            </p:nvSpPr>
            <p:spPr bwMode="auto">
              <a:xfrm rot="10800000">
                <a:off x="3251172" y="3656646"/>
                <a:ext cx="198014" cy="258086"/>
              </a:xfrm>
              <a:prstGeom prst="upArrow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</a:endParaRPr>
              </a:p>
            </p:txBody>
          </p:sp>
          <p:sp>
            <p:nvSpPr>
              <p:cNvPr id="34" name="Up Arrow 33">
                <a:extLst>
                  <a:ext uri="{FF2B5EF4-FFF2-40B4-BE49-F238E27FC236}">
                    <a16:creationId xmlns:a16="http://schemas.microsoft.com/office/drawing/2014/main" id="{30AC407D-C313-389F-38F7-502D44DBB987}"/>
                  </a:ext>
                </a:extLst>
              </p:cNvPr>
              <p:cNvSpPr/>
              <p:nvPr/>
            </p:nvSpPr>
            <p:spPr bwMode="auto">
              <a:xfrm rot="13500000">
                <a:off x="4360771" y="3976705"/>
                <a:ext cx="198014" cy="258086"/>
              </a:xfrm>
              <a:prstGeom prst="upArrow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</a:endParaRPr>
              </a:p>
            </p:txBody>
          </p:sp>
          <p:sp>
            <p:nvSpPr>
              <p:cNvPr id="35" name="Up Arrow 34">
                <a:extLst>
                  <a:ext uri="{FF2B5EF4-FFF2-40B4-BE49-F238E27FC236}">
                    <a16:creationId xmlns:a16="http://schemas.microsoft.com/office/drawing/2014/main" id="{99F44603-1309-D0BE-44AE-4D72AA0EDAD7}"/>
                  </a:ext>
                </a:extLst>
              </p:cNvPr>
              <p:cNvSpPr/>
              <p:nvPr/>
            </p:nvSpPr>
            <p:spPr bwMode="auto">
              <a:xfrm rot="4500000">
                <a:off x="6578730" y="1914410"/>
                <a:ext cx="198014" cy="258086"/>
              </a:xfrm>
              <a:prstGeom prst="upArrow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</a:endParaRPr>
              </a:p>
            </p:txBody>
          </p:sp>
          <p:sp>
            <p:nvSpPr>
              <p:cNvPr id="36" name="Up Arrow 35">
                <a:extLst>
                  <a:ext uri="{FF2B5EF4-FFF2-40B4-BE49-F238E27FC236}">
                    <a16:creationId xmlns:a16="http://schemas.microsoft.com/office/drawing/2014/main" id="{CF1FD620-660C-A8CD-E8E7-DAC3230907C0}"/>
                  </a:ext>
                </a:extLst>
              </p:cNvPr>
              <p:cNvSpPr/>
              <p:nvPr/>
            </p:nvSpPr>
            <p:spPr bwMode="auto">
              <a:xfrm>
                <a:off x="7458668" y="2878068"/>
                <a:ext cx="198014" cy="258086"/>
              </a:xfrm>
              <a:prstGeom prst="upArrow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entury Gothic" pitchFamily="34" charset="0"/>
                </a:endParaRPr>
              </a:p>
            </p:txBody>
          </p:sp>
        </p:grp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ED1261E6-5521-D03C-F802-C47FF93513A5}"/>
                </a:ext>
              </a:extLst>
            </p:cNvPr>
            <p:cNvSpPr/>
            <p:nvPr/>
          </p:nvSpPr>
          <p:spPr bwMode="auto">
            <a:xfrm>
              <a:off x="192415" y="4781041"/>
              <a:ext cx="1297858" cy="469275"/>
            </a:xfrm>
            <a:prstGeom prst="roundRect">
              <a:avLst/>
            </a:prstGeom>
            <a:noFill/>
            <a:ln w="28575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Trigger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72E478C0-EEEB-03D0-14F1-44E8E498779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97590" y="5041731"/>
              <a:ext cx="413533" cy="0"/>
            </a:xfrm>
            <a:prstGeom prst="straightConnector1">
              <a:avLst/>
            </a:prstGeom>
            <a:solidFill>
              <a:schemeClr val="accent1"/>
            </a:solidFill>
            <a:ln w="508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" name="Rectangle 3">
            <a:extLst>
              <a:ext uri="{FF2B5EF4-FFF2-40B4-BE49-F238E27FC236}">
                <a16:creationId xmlns:a16="http://schemas.microsoft.com/office/drawing/2014/main" id="{F9D62615-D183-F528-B7F3-61DCBDBFC887}"/>
              </a:ext>
            </a:extLst>
          </p:cNvPr>
          <p:cNvSpPr txBox="1">
            <a:spLocks noChangeArrowheads="1"/>
          </p:cNvSpPr>
          <p:nvPr/>
        </p:nvSpPr>
        <p:spPr>
          <a:xfrm>
            <a:off x="445865" y="948690"/>
            <a:ext cx="11489043" cy="3384771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set of interdependent programs/actors that </a:t>
            </a:r>
            <a:r>
              <a:rPr lang="en-US" sz="2900" dirty="0"/>
              <a:t>calculate </a:t>
            </a:r>
            <a:r>
              <a:rPr lang="en-US" sz="2900" b="1" dirty="0">
                <a:solidFill>
                  <a:srgbClr val="0084C2"/>
                </a:solidFill>
              </a:rPr>
              <a:t>plasma</a:t>
            </a:r>
            <a:r>
              <a:rPr lang="en-US" sz="2900" dirty="0"/>
              <a:t> </a:t>
            </a:r>
            <a:r>
              <a:rPr lang="en-US" b="1" dirty="0">
                <a:solidFill>
                  <a:srgbClr val="0084C2"/>
                </a:solidFill>
              </a:rPr>
              <a:t>parameters</a:t>
            </a:r>
            <a:r>
              <a:rPr lang="en-US" dirty="0">
                <a:solidFill>
                  <a:srgbClr val="0084C2"/>
                </a:solidFill>
              </a:rPr>
              <a:t> </a:t>
            </a:r>
            <a:r>
              <a:rPr lang="en-US" dirty="0"/>
              <a:t>from measurements</a:t>
            </a:r>
            <a:r>
              <a:rPr lang="en-US" b="1" dirty="0"/>
              <a:t>. </a:t>
            </a:r>
            <a:br>
              <a:rPr lang="en-US" b="1" dirty="0"/>
            </a:br>
            <a:endParaRPr lang="en-US" b="1" dirty="0"/>
          </a:p>
          <a:p>
            <a:r>
              <a:rPr lang="en-US" dirty="0"/>
              <a:t>They use as </a:t>
            </a:r>
            <a:r>
              <a:rPr lang="en-US" b="1" dirty="0">
                <a:solidFill>
                  <a:srgbClr val="0084C2"/>
                </a:solidFill>
              </a:rPr>
              <a:t>input</a:t>
            </a:r>
            <a:r>
              <a:rPr lang="en-US" dirty="0"/>
              <a:t> both the </a:t>
            </a:r>
            <a:r>
              <a:rPr lang="en-US" b="1" dirty="0">
                <a:solidFill>
                  <a:srgbClr val="0084C2"/>
                </a:solidFill>
              </a:rPr>
              <a:t>raw data </a:t>
            </a:r>
            <a:r>
              <a:rPr lang="en-US" dirty="0"/>
              <a:t>from the diagnostics and </a:t>
            </a:r>
            <a:r>
              <a:rPr lang="en-US" b="1" dirty="0">
                <a:solidFill>
                  <a:srgbClr val="0084C2"/>
                </a:solidFill>
              </a:rPr>
              <a:t>processed data </a:t>
            </a:r>
            <a:r>
              <a:rPr lang="en-US" dirty="0"/>
              <a:t>by other programs (hence the interdependence). </a:t>
            </a:r>
          </a:p>
          <a:p>
            <a:endParaRPr lang="en-US" dirty="0"/>
          </a:p>
          <a:p>
            <a:r>
              <a:rPr lang="en-US" dirty="0"/>
              <a:t>The complete workflow(s) can be represented by a directed acyclic graph (</a:t>
            </a:r>
            <a:r>
              <a:rPr lang="en-US" b="1" dirty="0">
                <a:solidFill>
                  <a:srgbClr val="0084C2"/>
                </a:solidFill>
              </a:rPr>
              <a:t>DAG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The wider goal is to provide a consistent </a:t>
            </a:r>
            <a:r>
              <a:rPr lang="en-US" b="1" dirty="0">
                <a:solidFill>
                  <a:srgbClr val="0084C2"/>
                </a:solidFill>
              </a:rPr>
              <a:t>interpretation of the plasma state</a:t>
            </a:r>
            <a:r>
              <a:rPr lang="en-US" dirty="0"/>
              <a:t> (with uncertainties) from the measurements </a:t>
            </a:r>
            <a:r>
              <a:rPr lang="en-US" b="1" dirty="0">
                <a:solidFill>
                  <a:srgbClr val="0084C2"/>
                </a:solidFill>
              </a:rPr>
              <a:t>during</a:t>
            </a:r>
            <a:r>
              <a:rPr lang="en-US" dirty="0"/>
              <a:t> each pulse to guide the current experimental session.</a:t>
            </a:r>
          </a:p>
          <a:p>
            <a:endParaRPr lang="en-US" dirty="0"/>
          </a:p>
          <a:p>
            <a:r>
              <a:rPr lang="en-US" dirty="0"/>
              <a:t>More specifically to provide </a:t>
            </a:r>
            <a:r>
              <a:rPr lang="en-US" b="1" dirty="0">
                <a:solidFill>
                  <a:srgbClr val="0084C2"/>
                </a:solidFill>
              </a:rPr>
              <a:t>accurate measurement parameters</a:t>
            </a:r>
            <a:r>
              <a:rPr lang="en-US" dirty="0">
                <a:solidFill>
                  <a:srgbClr val="0084C2"/>
                </a:solidFill>
              </a:rPr>
              <a:t> </a:t>
            </a:r>
            <a:r>
              <a:rPr lang="en-US" b="1" dirty="0"/>
              <a:t>(MP)</a:t>
            </a:r>
            <a:r>
              <a:rPr lang="en-US" dirty="0"/>
              <a:t> in time to prepare the next pulse in the control room.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Espace réservé du texte 1">
            <a:extLst>
              <a:ext uri="{FF2B5EF4-FFF2-40B4-BE49-F238E27FC236}">
                <a16:creationId xmlns:a16="http://schemas.microsoft.com/office/drawing/2014/main" id="{68ABCA5A-22EA-AA25-9647-4A927980871A}"/>
              </a:ext>
            </a:extLst>
          </p:cNvPr>
          <p:cNvSpPr txBox="1">
            <a:spLocks/>
          </p:cNvSpPr>
          <p:nvPr/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FBBFE56-38C3-6D4A-8641-F053244C2D21}"/>
              </a:ext>
            </a:extLst>
          </p:cNvPr>
          <p:cNvGrpSpPr/>
          <p:nvPr/>
        </p:nvGrpSpPr>
        <p:grpSpPr>
          <a:xfrm>
            <a:off x="3846372" y="4127819"/>
            <a:ext cx="5406886" cy="1461715"/>
            <a:chOff x="3045350" y="4112149"/>
            <a:chExt cx="5406886" cy="1461715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C2915C09-F026-1B4D-696A-529C7FA05C07}"/>
                </a:ext>
              </a:extLst>
            </p:cNvPr>
            <p:cNvSpPr/>
            <p:nvPr/>
          </p:nvSpPr>
          <p:spPr>
            <a:xfrm>
              <a:off x="3045350" y="4627659"/>
              <a:ext cx="2234316" cy="946205"/>
            </a:xfrm>
            <a:prstGeom prst="roundRect">
              <a:avLst/>
            </a:prstGeom>
            <a:noFill/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59BDFC43-F2AC-8BB6-2A4C-6A0AF362E38A}"/>
                </a:ext>
              </a:extLst>
            </p:cNvPr>
            <p:cNvSpPr/>
            <p:nvPr/>
          </p:nvSpPr>
          <p:spPr>
            <a:xfrm>
              <a:off x="5575189" y="4112149"/>
              <a:ext cx="2877047" cy="1095955"/>
            </a:xfrm>
            <a:prstGeom prst="roundRect">
              <a:avLst/>
            </a:prstGeom>
            <a:noFill/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43FAAB6-A89E-1ABD-9625-2C2EA0744785}"/>
                </a:ext>
              </a:extLst>
            </p:cNvPr>
            <p:cNvSpPr txBox="1"/>
            <p:nvPr/>
          </p:nvSpPr>
          <p:spPr>
            <a:xfrm>
              <a:off x="4480560" y="4142232"/>
              <a:ext cx="106753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</a:rPr>
                <a:t>Today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430B159-9060-97C0-0EA9-D9D230C29406}"/>
              </a:ext>
            </a:extLst>
          </p:cNvPr>
          <p:cNvSpPr txBox="1"/>
          <p:nvPr/>
        </p:nvSpPr>
        <p:spPr>
          <a:xfrm>
            <a:off x="449980" y="262909"/>
            <a:ext cx="83892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400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in-pulse data processing?</a:t>
            </a:r>
            <a:endParaRPr lang="en-U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1A8DB814-FE3A-E037-2550-B67D0B1E7396}"/>
              </a:ext>
            </a:extLst>
          </p:cNvPr>
          <p:cNvSpPr/>
          <p:nvPr/>
        </p:nvSpPr>
        <p:spPr>
          <a:xfrm>
            <a:off x="1834732" y="4633679"/>
            <a:ext cx="1880018" cy="1038459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E790E37-C55F-6360-9D66-B99F3EB36279}"/>
              </a:ext>
            </a:extLst>
          </p:cNvPr>
          <p:cNvSpPr txBox="1"/>
          <p:nvPr/>
        </p:nvSpPr>
        <p:spPr>
          <a:xfrm>
            <a:off x="2305393" y="5313962"/>
            <a:ext cx="7232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n-lt"/>
              </a:rPr>
              <a:t>Kafka</a:t>
            </a:r>
            <a:endParaRPr lang="en-GB" sz="1400" dirty="0" err="1">
              <a:latin typeface="+mn-lt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6C051D0-B55E-62C5-F43F-79A3AB1ED9FC}"/>
              </a:ext>
            </a:extLst>
          </p:cNvPr>
          <p:cNvSpPr/>
          <p:nvPr/>
        </p:nvSpPr>
        <p:spPr>
          <a:xfrm>
            <a:off x="9388642" y="3657602"/>
            <a:ext cx="1888957" cy="1441906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871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5221F-ECD5-7B3F-D343-0DB8B44DC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D5CDB-1A81-9ADD-A59C-72F6D1AF1F62}"/>
              </a:ext>
            </a:extLst>
          </p:cNvPr>
          <p:cNvSpPr txBox="1">
            <a:spLocks/>
          </p:cNvSpPr>
          <p:nvPr/>
        </p:nvSpPr>
        <p:spPr>
          <a:xfrm>
            <a:off x="354638" y="239614"/>
            <a:ext cx="11312328" cy="6022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Simulation: in-pulse and reprocessing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115205-8AD8-BB77-ADA7-2A95110FCCC6}"/>
              </a:ext>
            </a:extLst>
          </p:cNvPr>
          <p:cNvSpPr txBox="1">
            <a:spLocks/>
          </p:cNvSpPr>
          <p:nvPr/>
        </p:nvSpPr>
        <p:spPr>
          <a:xfrm>
            <a:off x="596999" y="1004176"/>
            <a:ext cx="10998001" cy="47592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49981E-0E83-4C56-2267-B6A4F5978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947" y="1093509"/>
            <a:ext cx="10964878" cy="33508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D6E78F-E119-4992-0B22-BE48694182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027" y="4845377"/>
            <a:ext cx="10805073" cy="11199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9BE147F-9EDE-5A22-5B92-7EF765E60C53}"/>
              </a:ext>
            </a:extLst>
          </p:cNvPr>
          <p:cNvSpPr txBox="1"/>
          <p:nvPr/>
        </p:nvSpPr>
        <p:spPr>
          <a:xfrm>
            <a:off x="122980" y="4456313"/>
            <a:ext cx="26296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Reprocessing:</a:t>
            </a:r>
            <a:endParaRPr lang="en-GB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9209B9-769E-B1A4-D14D-417DC41E4103}"/>
              </a:ext>
            </a:extLst>
          </p:cNvPr>
          <p:cNvSpPr txBox="1"/>
          <p:nvPr/>
        </p:nvSpPr>
        <p:spPr>
          <a:xfrm>
            <a:off x="75847" y="632409"/>
            <a:ext cx="13098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In-pulse: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5BD50E1A-D5F8-2AF4-102C-A1BE8C32DC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manager: framework</a:t>
            </a: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0A03A1D-A591-831F-5FAF-851FA47F18F5}"/>
              </a:ext>
            </a:extLst>
          </p:cNvPr>
          <p:cNvSpPr/>
          <p:nvPr/>
        </p:nvSpPr>
        <p:spPr>
          <a:xfrm>
            <a:off x="2249424" y="704088"/>
            <a:ext cx="8229600" cy="475488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Airflow execution time</a:t>
            </a:r>
          </a:p>
        </p:txBody>
      </p:sp>
      <p:sp>
        <p:nvSpPr>
          <p:cNvPr id="9" name="Up-Down Arrow 8">
            <a:extLst>
              <a:ext uri="{FF2B5EF4-FFF2-40B4-BE49-F238E27FC236}">
                <a16:creationId xmlns:a16="http://schemas.microsoft.com/office/drawing/2014/main" id="{B48CD232-E87B-32C1-F9E6-CFED2C36AFCB}"/>
              </a:ext>
            </a:extLst>
          </p:cNvPr>
          <p:cNvSpPr/>
          <p:nvPr/>
        </p:nvSpPr>
        <p:spPr>
          <a:xfrm>
            <a:off x="592836" y="1408176"/>
            <a:ext cx="292608" cy="411480"/>
          </a:xfrm>
          <a:prstGeom prst="up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-Down Arrow 10">
            <a:extLst>
              <a:ext uri="{FF2B5EF4-FFF2-40B4-BE49-F238E27FC236}">
                <a16:creationId xmlns:a16="http://schemas.microsoft.com/office/drawing/2014/main" id="{1B84F1F0-6F38-900F-DBD3-EEA4DC5E5B20}"/>
              </a:ext>
            </a:extLst>
          </p:cNvPr>
          <p:cNvSpPr/>
          <p:nvPr/>
        </p:nvSpPr>
        <p:spPr>
          <a:xfrm>
            <a:off x="592836" y="1888541"/>
            <a:ext cx="292608" cy="411480"/>
          </a:xfrm>
          <a:prstGeom prst="up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p-Down Arrow 12">
            <a:extLst>
              <a:ext uri="{FF2B5EF4-FFF2-40B4-BE49-F238E27FC236}">
                <a16:creationId xmlns:a16="http://schemas.microsoft.com/office/drawing/2014/main" id="{CE922900-C1DA-3C64-4526-6656C393949F}"/>
              </a:ext>
            </a:extLst>
          </p:cNvPr>
          <p:cNvSpPr/>
          <p:nvPr/>
        </p:nvSpPr>
        <p:spPr>
          <a:xfrm>
            <a:off x="592836" y="2368906"/>
            <a:ext cx="292608" cy="411480"/>
          </a:xfrm>
          <a:prstGeom prst="up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Up-Down Arrow 13">
            <a:extLst>
              <a:ext uri="{FF2B5EF4-FFF2-40B4-BE49-F238E27FC236}">
                <a16:creationId xmlns:a16="http://schemas.microsoft.com/office/drawing/2014/main" id="{8AF40850-11CE-8FFE-41DE-9D3F9182B0FB}"/>
              </a:ext>
            </a:extLst>
          </p:cNvPr>
          <p:cNvSpPr/>
          <p:nvPr/>
        </p:nvSpPr>
        <p:spPr>
          <a:xfrm>
            <a:off x="592836" y="2849271"/>
            <a:ext cx="292608" cy="411480"/>
          </a:xfrm>
          <a:prstGeom prst="up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Up-Down Arrow 14">
            <a:extLst>
              <a:ext uri="{FF2B5EF4-FFF2-40B4-BE49-F238E27FC236}">
                <a16:creationId xmlns:a16="http://schemas.microsoft.com/office/drawing/2014/main" id="{08139875-1AD8-A645-A497-09D02C57F205}"/>
              </a:ext>
            </a:extLst>
          </p:cNvPr>
          <p:cNvSpPr/>
          <p:nvPr/>
        </p:nvSpPr>
        <p:spPr>
          <a:xfrm>
            <a:off x="592836" y="3329636"/>
            <a:ext cx="292608" cy="411480"/>
          </a:xfrm>
          <a:prstGeom prst="up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p-Down Arrow 15">
            <a:extLst>
              <a:ext uri="{FF2B5EF4-FFF2-40B4-BE49-F238E27FC236}">
                <a16:creationId xmlns:a16="http://schemas.microsoft.com/office/drawing/2014/main" id="{883162E0-375A-0DE7-566F-5C592460E4F6}"/>
              </a:ext>
            </a:extLst>
          </p:cNvPr>
          <p:cNvSpPr/>
          <p:nvPr/>
        </p:nvSpPr>
        <p:spPr>
          <a:xfrm>
            <a:off x="592836" y="3810000"/>
            <a:ext cx="292608" cy="411480"/>
          </a:xfrm>
          <a:prstGeom prst="upDown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559ACA-9504-ED02-C2B1-5D27F533578D}"/>
              </a:ext>
            </a:extLst>
          </p:cNvPr>
          <p:cNvSpPr txBox="1"/>
          <p:nvPr/>
        </p:nvSpPr>
        <p:spPr>
          <a:xfrm>
            <a:off x="91440" y="1389888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∆t</a:t>
            </a:r>
            <a:r>
              <a:rPr lang="en-US" baseline="-25000" dirty="0"/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B32E2C-C45E-1A8A-782D-8AF33AEE9BA7}"/>
              </a:ext>
            </a:extLst>
          </p:cNvPr>
          <p:cNvSpPr txBox="1"/>
          <p:nvPr/>
        </p:nvSpPr>
        <p:spPr>
          <a:xfrm>
            <a:off x="0" y="3919728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∆</a:t>
            </a:r>
            <a:r>
              <a:rPr lang="en-US" dirty="0" err="1"/>
              <a:t>t</a:t>
            </a:r>
            <a:r>
              <a:rPr lang="en-US" baseline="-25000" dirty="0" err="1"/>
              <a:t>n</a:t>
            </a:r>
            <a:endParaRPr lang="en-US" baseline="-25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D1A4CB-460D-D799-9A89-C5B5039B6F26}"/>
              </a:ext>
            </a:extLst>
          </p:cNvPr>
          <p:cNvSpPr txBox="1"/>
          <p:nvPr/>
        </p:nvSpPr>
        <p:spPr>
          <a:xfrm rot="16200000">
            <a:off x="-801817" y="2648712"/>
            <a:ext cx="2108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parallel processing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5994727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60656-834E-F97A-5D75-1097EA94C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4E9AC3A-FC36-BF13-787F-A0D6F5CD5A85}"/>
              </a:ext>
            </a:extLst>
          </p:cNvPr>
          <p:cNvSpPr txBox="1">
            <a:spLocks/>
          </p:cNvSpPr>
          <p:nvPr/>
        </p:nvSpPr>
        <p:spPr>
          <a:xfrm>
            <a:off x="1015854" y="750024"/>
            <a:ext cx="3995057" cy="46417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itchFamily="2" charset="2"/>
              <a:buChar char="§"/>
            </a:pPr>
            <a:endParaRPr lang="en-US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Providers and consumers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DAN to SDCC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Apache Kafka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Airflow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application: equilibrium reconstruction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framework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rgbClr val="125C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visualization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 &amp; future work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76B4D891-7C04-B07B-F36D-A7FC50209F9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4523" b="4523"/>
          <a:stretch/>
        </p:blipFill>
        <p:spPr>
          <a:xfrm>
            <a:off x="6371702" y="1492469"/>
            <a:ext cx="5331715" cy="3226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99312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3545D-52A5-0B73-2DB6-019586263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9A0CF5F-683E-72DC-5F70-CC462164371B}"/>
              </a:ext>
            </a:extLst>
          </p:cNvPr>
          <p:cNvSpPr txBox="1">
            <a:spLocks/>
          </p:cNvSpPr>
          <p:nvPr/>
        </p:nvSpPr>
        <p:spPr>
          <a:xfrm>
            <a:off x="275783" y="227035"/>
            <a:ext cx="5073457" cy="52502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visualization and exploration</a:t>
            </a:r>
            <a:b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kern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300" kern="0" dirty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kern="0" dirty="0">
                <a:latin typeface="Arial" panose="020B0604020202020204" pitchFamily="34" charset="0"/>
                <a:cs typeface="Arial" panose="020B0604020202020204" pitchFamily="34" charset="0"/>
              </a:rPr>
              <a:t>is useless without insight.</a:t>
            </a:r>
          </a:p>
          <a:p>
            <a:pPr marL="342900" indent="-342900" algn="l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200" kern="0" dirty="0">
                <a:latin typeface="Arial" panose="020B0604020202020204" pitchFamily="34" charset="0"/>
                <a:cs typeface="Arial" panose="020B0604020202020204" pitchFamily="34" charset="0"/>
              </a:rPr>
              <a:t>There is an ongoing development of ITER plotting library (L. Abadie):</a:t>
            </a: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800" kern="0" dirty="0" err="1">
                <a:latin typeface="Arial" panose="020B0604020202020204" pitchFamily="34" charset="0"/>
                <a:cs typeface="Arial" panose="020B0604020202020204" pitchFamily="34" charset="0"/>
              </a:rPr>
              <a:t>iplot</a:t>
            </a: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 ecosystem and MINT</a:t>
            </a: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DAN, SDN, IMAS, …</a:t>
            </a: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1D and 2D</a:t>
            </a:r>
          </a:p>
          <a:p>
            <a:pPr marL="800100" lvl="1" indent="-34290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control room display and user desktop</a:t>
            </a:r>
          </a:p>
          <a:p>
            <a:pPr marL="342900" indent="-342900" algn="l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200" kern="0" dirty="0">
                <a:latin typeface="Arial" panose="020B0604020202020204" pitchFamily="34" charset="0"/>
                <a:cs typeface="Arial" panose="020B0604020202020204" pitchFamily="34" charset="0"/>
              </a:rPr>
              <a:t>3D scientific data exploration tool was missing:</a:t>
            </a:r>
          </a:p>
          <a:p>
            <a:pPr lvl="2" algn="l">
              <a:spcBef>
                <a:spcPts val="0"/>
              </a:spcBef>
              <a:spcAft>
                <a:spcPts val="1200"/>
              </a:spcAft>
            </a:pPr>
            <a:r>
              <a:rPr lang="en-US" sz="1600" kern="0" dirty="0" err="1">
                <a:latin typeface="Arial" panose="020B0604020202020204" pitchFamily="34" charset="0"/>
                <a:cs typeface="Arial" panose="020B0604020202020204" pitchFamily="34" charset="0"/>
              </a:rPr>
              <a:t>Kitware</a:t>
            </a: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latin typeface="Arial" panose="020B0604020202020204" pitchFamily="34" charset="0"/>
                <a:cs typeface="Arial" panose="020B0604020202020204" pitchFamily="34" charset="0"/>
              </a:rPr>
              <a:t>Paraview</a:t>
            </a:r>
            <a:endParaRPr lang="en-US" sz="16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l">
              <a:spcBef>
                <a:spcPts val="0"/>
              </a:spcBef>
              <a:spcAft>
                <a:spcPts val="1200"/>
              </a:spcAft>
            </a:pPr>
            <a:r>
              <a:rPr lang="en-US" sz="4000" kern="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500" kern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  <a:p>
            <a:pPr lvl="2" algn="l">
              <a:spcBef>
                <a:spcPts val="0"/>
              </a:spcBef>
              <a:spcAft>
                <a:spcPts val="1200"/>
              </a:spcAft>
            </a:pPr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IMAS plugin</a:t>
            </a: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D79D24-5684-DD29-1EAA-A4A6BCD9D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2838" y="471639"/>
            <a:ext cx="6132287" cy="5257372"/>
          </a:xfrm>
          <a:prstGeom prst="rect">
            <a:avLst/>
          </a:prstGeom>
        </p:spPr>
      </p:pic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0B778050-7406-1C90-AF3B-15394DB98A2F}"/>
              </a:ext>
            </a:extLst>
          </p:cNvPr>
          <p:cNvSpPr txBox="1">
            <a:spLocks/>
          </p:cNvSpPr>
          <p:nvPr/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4F281EA-B6FC-974C-7DE1-4F967658438C}"/>
              </a:ext>
            </a:extLst>
          </p:cNvPr>
          <p:cNvSpPr txBox="1">
            <a:spLocks/>
          </p:cNvSpPr>
          <p:nvPr/>
        </p:nvSpPr>
        <p:spPr>
          <a:xfrm>
            <a:off x="432000" y="6287167"/>
            <a:ext cx="4610100" cy="258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Visualization</a:t>
            </a:r>
            <a:endParaRPr lang="en-US" sz="1200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CD9DB-E633-D874-CDE1-5B8819B12D81}"/>
              </a:ext>
            </a:extLst>
          </p:cNvPr>
          <p:cNvSpPr txBox="1"/>
          <p:nvPr/>
        </p:nvSpPr>
        <p:spPr>
          <a:xfrm>
            <a:off x="2551176" y="5367528"/>
            <a:ext cx="25074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SOLPS + Limiter + ECE LOS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B9F0EAA-1F59-812A-E2B2-C1E699B80AF4}"/>
              </a:ext>
            </a:extLst>
          </p:cNvPr>
          <p:cNvSpPr/>
          <p:nvPr/>
        </p:nvSpPr>
        <p:spPr>
          <a:xfrm>
            <a:off x="5065776" y="5330952"/>
            <a:ext cx="749808" cy="3566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17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B4B88-8E14-5F98-555B-C87035F56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FD1CF76-0625-86B7-4DE3-1EC9D9F0FEEC}"/>
              </a:ext>
            </a:extLst>
          </p:cNvPr>
          <p:cNvSpPr txBox="1">
            <a:spLocks/>
          </p:cNvSpPr>
          <p:nvPr/>
        </p:nvSpPr>
        <p:spPr>
          <a:xfrm>
            <a:off x="376367" y="455635"/>
            <a:ext cx="5576377" cy="52502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visualization and exploration</a:t>
            </a:r>
            <a:b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kern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See </a:t>
            </a: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IMAS-Paraview</a:t>
            </a: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 manual and example.</a:t>
            </a:r>
          </a:p>
          <a:p>
            <a:pPr marL="285750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source on github</a:t>
            </a: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GUI and CLI (export to VTK)</a:t>
            </a:r>
          </a:p>
          <a:p>
            <a:pPr marL="285750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GGD data (2D and 3D)</a:t>
            </a:r>
          </a:p>
          <a:p>
            <a:pPr marL="285750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JOREK</a:t>
            </a:r>
          </a:p>
          <a:p>
            <a:pPr marL="285750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1D profile data:</a:t>
            </a:r>
          </a:p>
          <a:p>
            <a:pPr marL="742950" lvl="1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Integrate 1D core with 2D edge</a:t>
            </a:r>
          </a:p>
          <a:p>
            <a:pPr marL="285750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800" kern="0" dirty="0">
                <a:latin typeface="Arial" panose="020B0604020202020204" pitchFamily="34" charset="0"/>
                <a:cs typeface="Arial" panose="020B0604020202020204" pitchFamily="34" charset="0"/>
              </a:rPr>
              <a:t>Machine/diagnostic description data:</a:t>
            </a:r>
          </a:p>
          <a:p>
            <a:pPr marL="742950" lvl="1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Divertor</a:t>
            </a:r>
          </a:p>
          <a:p>
            <a:pPr marL="742950" lvl="1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Wall</a:t>
            </a:r>
          </a:p>
          <a:p>
            <a:pPr marL="742950" lvl="1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400" kern="0" dirty="0" err="1"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endParaRPr lang="en-US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Magnetic sensors</a:t>
            </a:r>
          </a:p>
          <a:p>
            <a:pPr marL="742950" lvl="1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400" kern="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742950" lvl="1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endParaRPr lang="en-US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endParaRPr lang="en-US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l">
              <a:spcBef>
                <a:spcPts val="1000"/>
              </a:spcBef>
              <a:buFont typeface="Wingdings" pitchFamily="2" charset="2"/>
              <a:buChar char="§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3850F6-EB2D-9BFF-22EA-A2075ADAF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2838" y="471639"/>
            <a:ext cx="6132287" cy="5257372"/>
          </a:xfrm>
          <a:prstGeom prst="rect">
            <a:avLst/>
          </a:prstGeom>
        </p:spPr>
      </p:pic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721573BB-F3C9-9687-C076-FD71F6CFE091}"/>
              </a:ext>
            </a:extLst>
          </p:cNvPr>
          <p:cNvSpPr txBox="1">
            <a:spLocks/>
          </p:cNvSpPr>
          <p:nvPr/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99A22B2-BBE1-8329-3E58-F50B429BD303}"/>
              </a:ext>
            </a:extLst>
          </p:cNvPr>
          <p:cNvSpPr txBox="1">
            <a:spLocks/>
          </p:cNvSpPr>
          <p:nvPr/>
        </p:nvSpPr>
        <p:spPr>
          <a:xfrm>
            <a:off x="432000" y="6287167"/>
            <a:ext cx="4610100" cy="258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Visualization</a:t>
            </a:r>
            <a:endParaRPr lang="en-US" sz="1200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60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9505C-3095-E212-6337-B94D2FEBC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C9C841D-7DBF-9298-7B70-42CB428500C1}"/>
              </a:ext>
            </a:extLst>
          </p:cNvPr>
          <p:cNvSpPr txBox="1">
            <a:spLocks/>
          </p:cNvSpPr>
          <p:nvPr/>
        </p:nvSpPr>
        <p:spPr>
          <a:xfrm>
            <a:off x="659831" y="720811"/>
            <a:ext cx="3016057" cy="20589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Example: 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endParaRPr lang="en-US" b="1" kern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200" kern="0" dirty="0">
                <a:latin typeface="Arial" panose="020B0604020202020204" pitchFamily="34" charset="0"/>
                <a:cs typeface="Arial" panose="020B0604020202020204" pitchFamily="34" charset="0"/>
              </a:rPr>
              <a:t>JOREK data (psi)</a:t>
            </a: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200" kern="0" dirty="0">
                <a:latin typeface="Arial" panose="020B0604020202020204" pitchFamily="34" charset="0"/>
                <a:cs typeface="Arial" panose="020B0604020202020204" pitchFamily="34" charset="0"/>
              </a:rPr>
              <a:t>Divertor</a:t>
            </a:r>
          </a:p>
          <a:p>
            <a:pPr marL="342900" indent="-34290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200" kern="0" dirty="0">
                <a:latin typeface="Arial" panose="020B0604020202020204" pitchFamily="34" charset="0"/>
                <a:cs typeface="Arial" panose="020B0604020202020204" pitchFamily="34" charset="0"/>
              </a:rPr>
              <a:t>Limiter</a:t>
            </a:r>
          </a:p>
          <a:p>
            <a:pPr lvl="1" algn="l">
              <a:spcBef>
                <a:spcPts val="0"/>
              </a:spcBef>
              <a:spcAft>
                <a:spcPts val="1200"/>
              </a:spcAft>
            </a:pPr>
            <a:endParaRPr lang="en-US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endParaRPr lang="en-US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l">
              <a:spcBef>
                <a:spcPts val="1000"/>
              </a:spcBef>
              <a:buFont typeface="Wingdings" pitchFamily="2" charset="2"/>
              <a:buChar char="§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D7982CCB-E5F9-3AA7-9B2C-059C6626D53A}"/>
              </a:ext>
            </a:extLst>
          </p:cNvPr>
          <p:cNvSpPr txBox="1">
            <a:spLocks/>
          </p:cNvSpPr>
          <p:nvPr/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6E4A0A7-F6B9-7409-D5A6-8D2C2D8FC886}"/>
              </a:ext>
            </a:extLst>
          </p:cNvPr>
          <p:cNvSpPr txBox="1">
            <a:spLocks/>
          </p:cNvSpPr>
          <p:nvPr/>
        </p:nvSpPr>
        <p:spPr>
          <a:xfrm>
            <a:off x="432000" y="6287167"/>
            <a:ext cx="4610100" cy="258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Visualization</a:t>
            </a:r>
            <a:endParaRPr lang="en-US" sz="1200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video2">
            <a:hlinkClick r:id="" action="ppaction://media"/>
            <a:extLst>
              <a:ext uri="{FF2B5EF4-FFF2-40B4-BE49-F238E27FC236}">
                <a16:creationId xmlns:a16="http://schemas.microsoft.com/office/drawing/2014/main" id="{899C19F4-FAD2-94F2-E0DE-B25AFF29BFC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18562" r="17849"/>
          <a:stretch>
            <a:fillRect/>
          </a:stretch>
        </p:blipFill>
        <p:spPr>
          <a:xfrm>
            <a:off x="3415326" y="121367"/>
            <a:ext cx="7518396" cy="665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7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A9C14-7CBA-D09C-BE28-6D56E0907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354B9EF8-C338-B16B-93A1-6782C32C5731}"/>
              </a:ext>
            </a:extLst>
          </p:cNvPr>
          <p:cNvSpPr txBox="1">
            <a:spLocks/>
          </p:cNvSpPr>
          <p:nvPr/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488DFF7-DD22-A77E-09EC-7AD29D6487CC}"/>
              </a:ext>
            </a:extLst>
          </p:cNvPr>
          <p:cNvSpPr txBox="1">
            <a:spLocks/>
          </p:cNvSpPr>
          <p:nvPr/>
        </p:nvSpPr>
        <p:spPr>
          <a:xfrm>
            <a:off x="432000" y="6287167"/>
            <a:ext cx="4610100" cy="258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20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Visualization</a:t>
            </a:r>
            <a:endParaRPr lang="en-US" sz="1200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7530EA5-1DCB-E718-79A1-61B6ACD56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279" y="320040"/>
            <a:ext cx="9687497" cy="551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CB43EDF-077A-765C-CC27-6CCB0964A58C}"/>
              </a:ext>
            </a:extLst>
          </p:cNvPr>
          <p:cNvSpPr txBox="1">
            <a:spLocks/>
          </p:cNvSpPr>
          <p:nvPr/>
        </p:nvSpPr>
        <p:spPr>
          <a:xfrm>
            <a:off x="138623" y="272755"/>
            <a:ext cx="2147377" cy="318367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Example: 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endParaRPr lang="en-US" b="1" kern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900" kern="0" dirty="0">
                <a:latin typeface="Arial" panose="020B0604020202020204" pitchFamily="34" charset="0"/>
                <a:cs typeface="Arial" panose="020B0604020202020204" pitchFamily="34" charset="0"/>
              </a:rPr>
              <a:t>JOREK data</a:t>
            </a:r>
          </a:p>
          <a:p>
            <a:pPr marL="342900" indent="-342900" algn="l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900" dirty="0"/>
              <a:t>Animation of the electron temperature and wall currents. </a:t>
            </a:r>
          </a:p>
          <a:p>
            <a:pPr marL="342900" indent="-342900" algn="l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1900" dirty="0"/>
              <a:t>Data provided by J. Artola.</a:t>
            </a:r>
            <a:endParaRPr lang="en-US" sz="19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>
              <a:spcBef>
                <a:spcPts val="0"/>
              </a:spcBef>
              <a:spcAft>
                <a:spcPts val="1200"/>
              </a:spcAft>
            </a:pPr>
            <a:endParaRPr lang="en-US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§"/>
            </a:pPr>
            <a:endParaRPr lang="en-US" sz="14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l">
              <a:spcBef>
                <a:spcPts val="1000"/>
              </a:spcBef>
              <a:buFont typeface="Wingdings" pitchFamily="2" charset="2"/>
              <a:buChar char="§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/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5776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E34D6-875D-20F1-610A-5CD86218B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D98A77F-9E92-13F6-56C6-01C165ED7085}"/>
              </a:ext>
            </a:extLst>
          </p:cNvPr>
          <p:cNvSpPr txBox="1">
            <a:spLocks/>
          </p:cNvSpPr>
          <p:nvPr/>
        </p:nvSpPr>
        <p:spPr>
          <a:xfrm>
            <a:off x="1015854" y="750024"/>
            <a:ext cx="3995057" cy="46417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itchFamily="2" charset="2"/>
              <a:buChar char="§"/>
            </a:pPr>
            <a:endParaRPr lang="en-US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Providers and consumers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DAN to SDCC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Apache Kafka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Airflow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application: equilibrium reconstruction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framework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visualization</a:t>
            </a:r>
            <a:endParaRPr lang="en-US" sz="1400" b="1" dirty="0">
              <a:solidFill>
                <a:schemeClr val="accent1">
                  <a:lumMod val="25000"/>
                  <a:lumOff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work &amp; discussion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B31CA308-33F2-8E68-DA4C-AE59D8B047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1352" r="11352"/>
          <a:stretch/>
        </p:blipFill>
        <p:spPr>
          <a:xfrm>
            <a:off x="5424616" y="546099"/>
            <a:ext cx="6109016" cy="5065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237414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FC35C-15FE-7BA1-2F36-4A6388867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5D725C5-2B18-E1F8-0C53-CB2BE5A3FD5E}"/>
              </a:ext>
            </a:extLst>
          </p:cNvPr>
          <p:cNvSpPr txBox="1">
            <a:spLocks/>
          </p:cNvSpPr>
          <p:nvPr/>
        </p:nvSpPr>
        <p:spPr>
          <a:xfrm>
            <a:off x="431998" y="576000"/>
            <a:ext cx="2487665" cy="461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work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5BF7AF3-3CAB-F56F-C311-1187DF736B8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32000" y="6287167"/>
            <a:ext cx="4610100" cy="25830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work &amp; 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784DD5-EC17-022C-EE5C-D79AD3FFC57F}"/>
              </a:ext>
            </a:extLst>
          </p:cNvPr>
          <p:cNvSpPr txBox="1"/>
          <p:nvPr/>
        </p:nvSpPr>
        <p:spPr>
          <a:xfrm>
            <a:off x="0" y="1059215"/>
            <a:ext cx="71532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itchFamily="2" charset="2"/>
              <a:buChar char="§"/>
            </a:pPr>
            <a:r>
              <a:rPr lang="en-GB" dirty="0"/>
              <a:t>Realistic </a:t>
            </a:r>
            <a:r>
              <a:rPr lang="en-GB" b="1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input data</a:t>
            </a:r>
            <a:r>
              <a:rPr lang="en-GB" dirty="0"/>
              <a:t>: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en-GB" dirty="0"/>
              <a:t>Use </a:t>
            </a:r>
            <a:r>
              <a:rPr lang="en-GB" b="1" dirty="0">
                <a:solidFill>
                  <a:schemeClr val="accent1">
                    <a:lumMod val="75000"/>
                    <a:lumOff val="25000"/>
                  </a:schemeClr>
                </a:solidFill>
              </a:rPr>
              <a:t>synthetic diagnostic data </a:t>
            </a:r>
            <a:r>
              <a:rPr lang="en-GB" dirty="0"/>
              <a:t>as input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en-GB" dirty="0">
                <a:latin typeface="+mn-lt"/>
              </a:rPr>
              <a:t>Use </a:t>
            </a:r>
            <a:r>
              <a:rPr lang="en-GB" b="1" dirty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rPr>
              <a:t>mapped experimental data </a:t>
            </a:r>
            <a:r>
              <a:rPr lang="en-GB" dirty="0">
                <a:latin typeface="+mn-lt"/>
              </a:rPr>
              <a:t>from other devices.</a:t>
            </a:r>
            <a:endParaRPr lang="en-GB" dirty="0"/>
          </a:p>
          <a:p>
            <a:pPr marL="742950" lvl="1" indent="-285750">
              <a:buFont typeface="Wingdings" pitchFamily="2" charset="2"/>
              <a:buChar char="§"/>
            </a:pPr>
            <a:r>
              <a:rPr lang="en-GB" dirty="0"/>
              <a:t>Use </a:t>
            </a:r>
            <a:r>
              <a:rPr lang="en-GB" b="1" dirty="0">
                <a:solidFill>
                  <a:srgbClr val="0084C2"/>
                </a:solidFill>
              </a:rPr>
              <a:t>real diagnostic programs </a:t>
            </a:r>
            <a:r>
              <a:rPr lang="en-GB" dirty="0"/>
              <a:t>as </a:t>
            </a:r>
            <a:r>
              <a:rPr lang="en-GB" b="1" dirty="0">
                <a:solidFill>
                  <a:srgbClr val="0084C2"/>
                </a:solidFill>
              </a:rPr>
              <a:t>consumers</a:t>
            </a:r>
            <a:r>
              <a:rPr lang="en-GB" dirty="0"/>
              <a:t> for the data providers.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dirty="0">
                <a:latin typeface="+mn-lt"/>
              </a:rPr>
              <a:t>Integrate with </a:t>
            </a:r>
            <a:r>
              <a:rPr lang="en-GB" b="1" dirty="0">
                <a:solidFill>
                  <a:schemeClr val="accent1">
                    <a:lumMod val="75000"/>
                    <a:lumOff val="25000"/>
                  </a:schemeClr>
                </a:solidFill>
                <a:latin typeface="+mn-lt"/>
              </a:rPr>
              <a:t>MUSCLE3</a:t>
            </a:r>
            <a:r>
              <a:rPr lang="en-GB" dirty="0">
                <a:latin typeface="+mn-lt"/>
              </a:rPr>
              <a:t> (persistent actor framework):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fr-FR" dirty="0"/>
              <a:t>HFPS workflow</a:t>
            </a:r>
            <a:endParaRPr lang="en-GB" dirty="0">
              <a:latin typeface="+mn-lt"/>
            </a:endParaRPr>
          </a:p>
          <a:p>
            <a:pPr marL="1200150" lvl="2" indent="-285750">
              <a:buFont typeface="Wingdings" pitchFamily="2" charset="2"/>
              <a:buChar char="§"/>
            </a:pPr>
            <a:r>
              <a:rPr lang="en-GB" dirty="0"/>
              <a:t>H&amp;CD workflow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dirty="0"/>
              <a:t>3D visualization: further improvements based on user request</a:t>
            </a:r>
          </a:p>
          <a:p>
            <a:pPr lvl="1"/>
            <a:endParaRPr lang="en-GB" dirty="0"/>
          </a:p>
        </p:txBody>
      </p:sp>
      <p:pic>
        <p:nvPicPr>
          <p:cNvPr id="18" name="Picture Placeholder 5">
            <a:extLst>
              <a:ext uri="{FF2B5EF4-FFF2-40B4-BE49-F238E27FC236}">
                <a16:creationId xmlns:a16="http://schemas.microsoft.com/office/drawing/2014/main" id="{B167C5E5-9126-6D25-42CC-A8322E8C59F5}"/>
              </a:ext>
            </a:extLst>
          </p:cNvPr>
          <p:cNvPicPr>
            <a:picLocks/>
          </p:cNvPicPr>
          <p:nvPr/>
        </p:nvPicPr>
        <p:blipFill rotWithShape="1">
          <a:blip r:embed="rId2"/>
          <a:srcRect t="300" b="300"/>
          <a:stretch/>
        </p:blipFill>
        <p:spPr>
          <a:xfrm>
            <a:off x="7455408" y="1920240"/>
            <a:ext cx="4736592" cy="301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A493E39-D9E4-E26C-8B75-466D631A4359}"/>
              </a:ext>
            </a:extLst>
          </p:cNvPr>
          <p:cNvSpPr txBox="1">
            <a:spLocks/>
          </p:cNvSpPr>
          <p:nvPr/>
        </p:nvSpPr>
        <p:spPr>
          <a:xfrm>
            <a:off x="520230" y="4273705"/>
            <a:ext cx="3650717" cy="4610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Topics for discussion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686837-42EA-8CF4-595C-A8B8AA0FC0AE}"/>
              </a:ext>
            </a:extLst>
          </p:cNvPr>
          <p:cNvSpPr txBox="1"/>
          <p:nvPr/>
        </p:nvSpPr>
        <p:spPr>
          <a:xfrm>
            <a:off x="184485" y="4772962"/>
            <a:ext cx="76119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itchFamily="2" charset="2"/>
              <a:buChar char="§"/>
            </a:pPr>
            <a:r>
              <a:rPr lang="pt-PT" dirty="0" err="1">
                <a:latin typeface="+mn-lt"/>
              </a:rPr>
              <a:t>What</a:t>
            </a:r>
            <a:r>
              <a:rPr lang="pt-PT" dirty="0">
                <a:latin typeface="+mn-lt"/>
              </a:rPr>
              <a:t> </a:t>
            </a:r>
            <a:r>
              <a:rPr lang="pt-PT" dirty="0" err="1">
                <a:latin typeface="+mn-lt"/>
              </a:rPr>
              <a:t>is</a:t>
            </a:r>
            <a:r>
              <a:rPr lang="pt-PT" dirty="0">
                <a:latin typeface="+mn-lt"/>
              </a:rPr>
              <a:t> </a:t>
            </a:r>
            <a:r>
              <a:rPr lang="pt-PT" dirty="0" err="1">
                <a:latin typeface="+mn-lt"/>
              </a:rPr>
              <a:t>being</a:t>
            </a:r>
            <a:r>
              <a:rPr lang="pt-PT" dirty="0">
                <a:latin typeface="+mn-lt"/>
              </a:rPr>
              <a:t> </a:t>
            </a:r>
            <a:r>
              <a:rPr lang="pt-PT" dirty="0" err="1">
                <a:latin typeface="+mn-lt"/>
              </a:rPr>
              <a:t>used</a:t>
            </a:r>
            <a:r>
              <a:rPr lang="pt-PT" dirty="0">
                <a:latin typeface="+mn-lt"/>
              </a:rPr>
              <a:t> </a:t>
            </a:r>
            <a:r>
              <a:rPr lang="pt-PT" dirty="0" err="1">
                <a:latin typeface="+mn-lt"/>
              </a:rPr>
              <a:t>by</a:t>
            </a:r>
            <a:r>
              <a:rPr lang="pt-PT" dirty="0">
                <a:latin typeface="+mn-lt"/>
              </a:rPr>
              <a:t> </a:t>
            </a:r>
            <a:r>
              <a:rPr lang="pt-PT" dirty="0" err="1">
                <a:latin typeface="+mn-lt"/>
              </a:rPr>
              <a:t>other</a:t>
            </a:r>
            <a:r>
              <a:rPr lang="pt-PT" dirty="0">
                <a:latin typeface="+mn-lt"/>
              </a:rPr>
              <a:t> </a:t>
            </a:r>
            <a:r>
              <a:rPr lang="pt-PT" dirty="0" err="1">
                <a:latin typeface="+mn-lt"/>
              </a:rPr>
              <a:t>devices</a:t>
            </a:r>
            <a:r>
              <a:rPr lang="pt-PT" dirty="0">
                <a:latin typeface="+mn-lt"/>
              </a:rPr>
              <a:t>?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pt-PT" dirty="0"/>
              <a:t>Does </a:t>
            </a:r>
            <a:r>
              <a:rPr lang="pt-PT" b="1" dirty="0" err="1">
                <a:solidFill>
                  <a:srgbClr val="0084C2"/>
                </a:solidFill>
              </a:rPr>
              <a:t>reprocessing</a:t>
            </a:r>
            <a:r>
              <a:rPr lang="pt-PT" dirty="0"/>
              <a:t> </a:t>
            </a:r>
            <a:r>
              <a:rPr lang="pt-PT" dirty="0" err="1"/>
              <a:t>integrate</a:t>
            </a:r>
            <a:r>
              <a:rPr lang="pt-PT" dirty="0"/>
              <a:t> </a:t>
            </a:r>
            <a:r>
              <a:rPr lang="pt-PT" dirty="0" err="1"/>
              <a:t>well</a:t>
            </a:r>
            <a:r>
              <a:rPr lang="pt-PT" dirty="0"/>
              <a:t> </a:t>
            </a:r>
            <a:r>
              <a:rPr lang="pt-PT" dirty="0" err="1"/>
              <a:t>with</a:t>
            </a:r>
            <a:r>
              <a:rPr lang="pt-PT" dirty="0"/>
              <a:t> </a:t>
            </a:r>
            <a:r>
              <a:rPr lang="pt-PT" dirty="0" err="1"/>
              <a:t>this</a:t>
            </a:r>
            <a:r>
              <a:rPr lang="pt-PT" dirty="0"/>
              <a:t> </a:t>
            </a:r>
            <a:r>
              <a:rPr lang="pt-PT" dirty="0" err="1"/>
              <a:t>architecture</a:t>
            </a:r>
            <a:r>
              <a:rPr lang="pt-PT" dirty="0"/>
              <a:t>?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pt-PT" dirty="0"/>
              <a:t>Does </a:t>
            </a:r>
            <a:r>
              <a:rPr lang="pt-PT" b="1" dirty="0" err="1">
                <a:solidFill>
                  <a:srgbClr val="0084C2"/>
                </a:solidFill>
              </a:rPr>
              <a:t>high</a:t>
            </a:r>
            <a:r>
              <a:rPr lang="pt-PT" b="1" dirty="0">
                <a:solidFill>
                  <a:srgbClr val="0084C2"/>
                </a:solidFill>
              </a:rPr>
              <a:t> volume data </a:t>
            </a:r>
            <a:r>
              <a:rPr lang="pt-PT" dirty="0"/>
              <a:t>(</a:t>
            </a:r>
            <a:r>
              <a:rPr lang="pt-PT" dirty="0" err="1"/>
              <a:t>eg</a:t>
            </a:r>
            <a:r>
              <a:rPr lang="pt-PT" dirty="0"/>
              <a:t>, IR/</a:t>
            </a:r>
            <a:r>
              <a:rPr lang="pt-PT" dirty="0" err="1"/>
              <a:t>viz</a:t>
            </a:r>
            <a:r>
              <a:rPr lang="pt-PT" dirty="0"/>
              <a:t> </a:t>
            </a:r>
            <a:r>
              <a:rPr lang="pt-PT" dirty="0" err="1"/>
              <a:t>movies</a:t>
            </a:r>
            <a:r>
              <a:rPr lang="pt-PT" dirty="0"/>
              <a:t>) </a:t>
            </a:r>
            <a:r>
              <a:rPr lang="pt-PT" dirty="0" err="1"/>
              <a:t>need</a:t>
            </a:r>
            <a:r>
              <a:rPr lang="pt-PT" dirty="0"/>
              <a:t> </a:t>
            </a:r>
            <a:r>
              <a:rPr lang="pt-PT" dirty="0" err="1"/>
              <a:t>special</a:t>
            </a:r>
            <a:r>
              <a:rPr lang="pt-PT" dirty="0"/>
              <a:t> </a:t>
            </a:r>
            <a:r>
              <a:rPr lang="pt-PT" dirty="0" err="1"/>
              <a:t>treatment</a:t>
            </a:r>
            <a:r>
              <a:rPr lang="pt-PT" dirty="0"/>
              <a:t>?</a:t>
            </a:r>
          </a:p>
          <a:p>
            <a:pPr marL="742950" lvl="1" indent="-285750">
              <a:buFont typeface="Wingdings" pitchFamily="2" charset="2"/>
              <a:buChar char="§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7137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105BF8A-94BC-4CD1-D0BB-239F9D6421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58114" y="315080"/>
            <a:ext cx="3021116" cy="3423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A9538E74-8D17-5D1E-4A59-CB3A190F75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352" r="11352"/>
          <a:stretch/>
        </p:blipFill>
        <p:spPr>
          <a:xfrm>
            <a:off x="6514984" y="203200"/>
            <a:ext cx="5513948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Rectangle 32">
            <a:extLst>
              <a:ext uri="{FF2B5EF4-FFF2-40B4-BE49-F238E27FC236}">
                <a16:creationId xmlns:a16="http://schemas.microsoft.com/office/drawing/2014/main" id="{5DA64322-1F30-10CE-0262-B7AEF92DCFFE}"/>
              </a:ext>
            </a:extLst>
          </p:cNvPr>
          <p:cNvSpPr/>
          <p:nvPr/>
        </p:nvSpPr>
        <p:spPr>
          <a:xfrm>
            <a:off x="0" y="3175000"/>
            <a:ext cx="12215446" cy="3683000"/>
          </a:xfrm>
          <a:custGeom>
            <a:avLst/>
            <a:gdLst>
              <a:gd name="connsiteX0" fmla="*/ 0 w 12192001"/>
              <a:gd name="connsiteY0" fmla="*/ 0 h 2272897"/>
              <a:gd name="connsiteX1" fmla="*/ 12192001 w 12192001"/>
              <a:gd name="connsiteY1" fmla="*/ 0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0 h 2272897"/>
              <a:gd name="connsiteX1" fmla="*/ 12192001 w 12192001"/>
              <a:gd name="connsiteY1" fmla="*/ 553155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0 h 2272897"/>
              <a:gd name="connsiteX1" fmla="*/ 12192001 w 12192001"/>
              <a:gd name="connsiteY1" fmla="*/ 553155 h 2272897"/>
              <a:gd name="connsiteX2" fmla="*/ 12192001 w 12192001"/>
              <a:gd name="connsiteY2" fmla="*/ 2272897 h 2272897"/>
              <a:gd name="connsiteX3" fmla="*/ 0 w 12192001"/>
              <a:gd name="connsiteY3" fmla="*/ 2272897 h 2272897"/>
              <a:gd name="connsiteX4" fmla="*/ 0 w 12192001"/>
              <a:gd name="connsiteY4" fmla="*/ 0 h 2272897"/>
              <a:gd name="connsiteX0" fmla="*/ 0 w 12192001"/>
              <a:gd name="connsiteY0" fmla="*/ 1720 h 2274617"/>
              <a:gd name="connsiteX1" fmla="*/ 12192001 w 12192001"/>
              <a:gd name="connsiteY1" fmla="*/ 554875 h 2274617"/>
              <a:gd name="connsiteX2" fmla="*/ 12192001 w 12192001"/>
              <a:gd name="connsiteY2" fmla="*/ 2274617 h 2274617"/>
              <a:gd name="connsiteX3" fmla="*/ 0 w 12192001"/>
              <a:gd name="connsiteY3" fmla="*/ 2274617 h 2274617"/>
              <a:gd name="connsiteX4" fmla="*/ 0 w 12192001"/>
              <a:gd name="connsiteY4" fmla="*/ 1720 h 2274617"/>
              <a:gd name="connsiteX0" fmla="*/ 0 w 12192001"/>
              <a:gd name="connsiteY0" fmla="*/ 12991 h 2285888"/>
              <a:gd name="connsiteX1" fmla="*/ 12180278 w 12192001"/>
              <a:gd name="connsiteY1" fmla="*/ 465499 h 2285888"/>
              <a:gd name="connsiteX2" fmla="*/ 12192001 w 12192001"/>
              <a:gd name="connsiteY2" fmla="*/ 2285888 h 2285888"/>
              <a:gd name="connsiteX3" fmla="*/ 0 w 12192001"/>
              <a:gd name="connsiteY3" fmla="*/ 2285888 h 2285888"/>
              <a:gd name="connsiteX4" fmla="*/ 0 w 12192001"/>
              <a:gd name="connsiteY4" fmla="*/ 12991 h 2285888"/>
              <a:gd name="connsiteX0" fmla="*/ 0 w 12192001"/>
              <a:gd name="connsiteY0" fmla="*/ 14880 h 2287777"/>
              <a:gd name="connsiteX1" fmla="*/ 12180278 w 12192001"/>
              <a:gd name="connsiteY1" fmla="*/ 467388 h 2287777"/>
              <a:gd name="connsiteX2" fmla="*/ 12192001 w 12192001"/>
              <a:gd name="connsiteY2" fmla="*/ 2287777 h 2287777"/>
              <a:gd name="connsiteX3" fmla="*/ 0 w 12192001"/>
              <a:gd name="connsiteY3" fmla="*/ 2287777 h 2287777"/>
              <a:gd name="connsiteX4" fmla="*/ 0 w 12192001"/>
              <a:gd name="connsiteY4" fmla="*/ 14880 h 2287777"/>
              <a:gd name="connsiteX0" fmla="*/ 0 w 12192001"/>
              <a:gd name="connsiteY0" fmla="*/ 10434 h 2283331"/>
              <a:gd name="connsiteX1" fmla="*/ 12180278 w 12192001"/>
              <a:gd name="connsiteY1" fmla="*/ 462942 h 2283331"/>
              <a:gd name="connsiteX2" fmla="*/ 12192001 w 12192001"/>
              <a:gd name="connsiteY2" fmla="*/ 2283331 h 2283331"/>
              <a:gd name="connsiteX3" fmla="*/ 0 w 12192001"/>
              <a:gd name="connsiteY3" fmla="*/ 2283331 h 2283331"/>
              <a:gd name="connsiteX4" fmla="*/ 0 w 12192001"/>
              <a:gd name="connsiteY4" fmla="*/ 10434 h 2283331"/>
              <a:gd name="connsiteX0" fmla="*/ 0 w 12192001"/>
              <a:gd name="connsiteY0" fmla="*/ 39989 h 2312886"/>
              <a:gd name="connsiteX1" fmla="*/ 12180278 w 12192001"/>
              <a:gd name="connsiteY1" fmla="*/ 398328 h 2312886"/>
              <a:gd name="connsiteX2" fmla="*/ 12192001 w 12192001"/>
              <a:gd name="connsiteY2" fmla="*/ 2312886 h 2312886"/>
              <a:gd name="connsiteX3" fmla="*/ 0 w 12192001"/>
              <a:gd name="connsiteY3" fmla="*/ 2312886 h 2312886"/>
              <a:gd name="connsiteX4" fmla="*/ 0 w 12192001"/>
              <a:gd name="connsiteY4" fmla="*/ 39989 h 2312886"/>
              <a:gd name="connsiteX0" fmla="*/ 0 w 12192001"/>
              <a:gd name="connsiteY0" fmla="*/ 1017 h 2273914"/>
              <a:gd name="connsiteX1" fmla="*/ 12180278 w 12192001"/>
              <a:gd name="connsiteY1" fmla="*/ 359356 h 2273914"/>
              <a:gd name="connsiteX2" fmla="*/ 12192001 w 12192001"/>
              <a:gd name="connsiteY2" fmla="*/ 2273914 h 2273914"/>
              <a:gd name="connsiteX3" fmla="*/ 0 w 12192001"/>
              <a:gd name="connsiteY3" fmla="*/ 2273914 h 2273914"/>
              <a:gd name="connsiteX4" fmla="*/ 0 w 12192001"/>
              <a:gd name="connsiteY4" fmla="*/ 1017 h 2273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1" h="2273914">
                <a:moveTo>
                  <a:pt x="0" y="1017"/>
                </a:moveTo>
                <a:cubicBezTo>
                  <a:pt x="26487" y="3557"/>
                  <a:pt x="5546318" y="-49413"/>
                  <a:pt x="12180278" y="359356"/>
                </a:cubicBezTo>
                <a:cubicBezTo>
                  <a:pt x="12184186" y="966152"/>
                  <a:pt x="12188093" y="1667118"/>
                  <a:pt x="12192001" y="2273914"/>
                </a:cubicBezTo>
                <a:lnTo>
                  <a:pt x="0" y="2273914"/>
                </a:lnTo>
                <a:lnTo>
                  <a:pt x="0" y="1017"/>
                </a:lnTo>
                <a:close/>
              </a:path>
            </a:pathLst>
          </a:cu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860385-D9BA-7199-F8D6-059C0BA2806C}"/>
              </a:ext>
            </a:extLst>
          </p:cNvPr>
          <p:cNvSpPr txBox="1"/>
          <p:nvPr/>
        </p:nvSpPr>
        <p:spPr>
          <a:xfrm>
            <a:off x="1667165" y="3616610"/>
            <a:ext cx="7538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0" spc="-300" dirty="0">
                <a:solidFill>
                  <a:schemeClr val="accent1"/>
                </a:solidFill>
                <a:latin typeface="Arial" panose="020B0604020202020204" pitchFamily="34" charset="0"/>
                <a:ea typeface="Open Sans" pitchFamily="2" charset="0"/>
                <a:cs typeface="Arial" panose="020B0604020202020204" pitchFamily="34" charset="0"/>
              </a:rPr>
              <a:t>Thank you!</a:t>
            </a:r>
            <a:endParaRPr lang="en-US" sz="12000" i="1" spc="-300" dirty="0">
              <a:solidFill>
                <a:schemeClr val="accent1"/>
              </a:solidFill>
              <a:latin typeface="Arial" panose="020B0604020202020204" pitchFamily="34" charset="0"/>
              <a:ea typeface="Open Sans Light" pitchFamily="2" charset="0"/>
              <a:cs typeface="Arial" panose="020B0604020202020204" pitchFamily="34" charset="0"/>
            </a:endParaRP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3BEBEB5A-A821-17CF-0C71-AC43C61394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143999" y="5173435"/>
            <a:ext cx="2652037" cy="137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8198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3116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FA91C-454D-F60E-1960-70B4592E7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5277DA5-DB95-BFA7-1DC9-0E38E6DF72A2}"/>
              </a:ext>
            </a:extLst>
          </p:cNvPr>
          <p:cNvSpPr txBox="1">
            <a:spLocks/>
          </p:cNvSpPr>
          <p:nvPr/>
        </p:nvSpPr>
        <p:spPr>
          <a:xfrm>
            <a:off x="1015854" y="750024"/>
            <a:ext cx="3995057" cy="46417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itchFamily="2" charset="2"/>
              <a:buChar char="§"/>
            </a:pPr>
            <a:endParaRPr lang="en-US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Providers and consumers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DAN to SDCC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Apache Kafka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Airflow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application: equilibrium reconstruction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framework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visualization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 &amp; future work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D61770A0-F51A-E899-921A-07519E59BEE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3012" r="23012"/>
          <a:stretch/>
        </p:blipFill>
        <p:spPr>
          <a:xfrm>
            <a:off x="5424616" y="546099"/>
            <a:ext cx="6109016" cy="5065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31918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94279-C547-3C3F-39C0-A343997D2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514B576-D388-AA0D-9C5A-1E4864003C9A}"/>
              </a:ext>
            </a:extLst>
          </p:cNvPr>
          <p:cNvSpPr txBox="1">
            <a:spLocks/>
          </p:cNvSpPr>
          <p:nvPr/>
        </p:nvSpPr>
        <p:spPr>
          <a:xfrm>
            <a:off x="1015854" y="750024"/>
            <a:ext cx="3995057" cy="46417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itchFamily="2" charset="2"/>
              <a:buChar char="§"/>
            </a:pPr>
            <a:endParaRPr lang="en-US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Providers and consumers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DAN to SDCC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Apache Kafka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Airflow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application: equilibrium reconstruction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framework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visualization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 &amp; future work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969E8F94-3A7C-7DE0-FFF7-4E38189982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960" r="22394"/>
          <a:stretch>
            <a:fillRect/>
          </a:stretch>
        </p:blipFill>
        <p:spPr>
          <a:xfrm>
            <a:off x="5129049" y="1145628"/>
            <a:ext cx="6858351" cy="4150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90582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FB935-2DEF-2692-2984-23B437B30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6AAB0D5-3B2F-F3AB-C323-8B509050F4C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B5E070-ACC0-16BA-492F-5D7973234F32}"/>
              </a:ext>
            </a:extLst>
          </p:cNvPr>
          <p:cNvSpPr txBox="1"/>
          <p:nvPr/>
        </p:nvSpPr>
        <p:spPr>
          <a:xfrm>
            <a:off x="449980" y="262909"/>
            <a:ext cx="95448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400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In-pulse analysis workflows: from diagnostics to physics</a:t>
            </a:r>
            <a:endParaRPr lang="en-U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4B5A9E0A-C35B-65CA-58F5-9E187C2EB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772" y="1000098"/>
            <a:ext cx="10530785" cy="477018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87A8765-D452-05C7-009E-4A6303907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5180" y="5626984"/>
            <a:ext cx="4178300" cy="279400"/>
          </a:xfrm>
          <a:prstGeom prst="rect">
            <a:avLst/>
          </a:prstGeom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58298BA4-293B-1DBD-C60E-200040F442AE}"/>
              </a:ext>
            </a:extLst>
          </p:cNvPr>
          <p:cNvGrpSpPr/>
          <p:nvPr/>
        </p:nvGrpSpPr>
        <p:grpSpPr>
          <a:xfrm>
            <a:off x="1193844" y="5187774"/>
            <a:ext cx="4921857" cy="755375"/>
            <a:chOff x="1193844" y="5187774"/>
            <a:chExt cx="4921857" cy="75537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052FDD7-D780-725E-9255-B1F86C283EA9}"/>
                </a:ext>
              </a:extLst>
            </p:cNvPr>
            <p:cNvGrpSpPr/>
            <p:nvPr/>
          </p:nvGrpSpPr>
          <p:grpSpPr>
            <a:xfrm>
              <a:off x="1193844" y="5187774"/>
              <a:ext cx="4921857" cy="755375"/>
              <a:chOff x="1288112" y="5216054"/>
              <a:chExt cx="4921857" cy="755375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813FC102-4675-AEAB-033A-6E6BE566267E}"/>
                  </a:ext>
                </a:extLst>
              </p:cNvPr>
              <p:cNvSpPr/>
              <p:nvPr/>
            </p:nvSpPr>
            <p:spPr>
              <a:xfrm>
                <a:off x="1288112" y="5216054"/>
                <a:ext cx="4921857" cy="75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976A6515-8C9F-AC4E-84B9-1B5F272636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27206" y="5286071"/>
                <a:ext cx="4457484" cy="601870"/>
              </a:xfrm>
              <a:prstGeom prst="rect">
                <a:avLst/>
              </a:prstGeom>
            </p:spPr>
          </p:pic>
        </p:grp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23B5154-621B-186D-074B-D8D9E1E5EBCF}"/>
                </a:ext>
              </a:extLst>
            </p:cNvPr>
            <p:cNvSpPr/>
            <p:nvPr/>
          </p:nvSpPr>
          <p:spPr>
            <a:xfrm>
              <a:off x="2498103" y="5194169"/>
              <a:ext cx="3299382" cy="641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9348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84C22-B83A-0DCA-1B66-5CD19F37A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45ADD61-8EB9-AE19-A599-945E4122C2E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ECCCBE-4B3D-C7CB-8919-808042CEA1F6}"/>
              </a:ext>
            </a:extLst>
          </p:cNvPr>
          <p:cNvSpPr txBox="1"/>
          <p:nvPr/>
        </p:nvSpPr>
        <p:spPr>
          <a:xfrm>
            <a:off x="449980" y="262909"/>
            <a:ext cx="95448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400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In-pulse analysis workflows: from diagnostics to physics</a:t>
            </a:r>
            <a:endParaRPr lang="en-U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36258F1-4E05-FC19-5A0D-745729A8A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5180" y="5626984"/>
            <a:ext cx="4178300" cy="2794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282BF81F-30DD-EEB2-99DA-81B16E809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0912" y="1006500"/>
            <a:ext cx="10562325" cy="483770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226BBF5-B212-F340-7939-FCECE4DF3AAF}"/>
              </a:ext>
            </a:extLst>
          </p:cNvPr>
          <p:cNvSpPr/>
          <p:nvPr/>
        </p:nvSpPr>
        <p:spPr>
          <a:xfrm>
            <a:off x="1197204" y="5213023"/>
            <a:ext cx="3120272" cy="6975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8684599-A74D-59C8-2F92-423E59494799}"/>
              </a:ext>
            </a:extLst>
          </p:cNvPr>
          <p:cNvGrpSpPr/>
          <p:nvPr/>
        </p:nvGrpSpPr>
        <p:grpSpPr>
          <a:xfrm>
            <a:off x="1288112" y="5167459"/>
            <a:ext cx="4921857" cy="803970"/>
            <a:chOff x="1288112" y="5167459"/>
            <a:chExt cx="4921857" cy="80397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DC6C70C-D63F-BA20-33A6-16176F331770}"/>
                </a:ext>
              </a:extLst>
            </p:cNvPr>
            <p:cNvGrpSpPr/>
            <p:nvPr/>
          </p:nvGrpSpPr>
          <p:grpSpPr>
            <a:xfrm>
              <a:off x="1288112" y="5216054"/>
              <a:ext cx="4921857" cy="755375"/>
              <a:chOff x="1288112" y="5216054"/>
              <a:chExt cx="4921857" cy="755375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D37F771-C2AF-44D4-731A-82781650C2D3}"/>
                  </a:ext>
                </a:extLst>
              </p:cNvPr>
              <p:cNvSpPr/>
              <p:nvPr/>
            </p:nvSpPr>
            <p:spPr>
              <a:xfrm>
                <a:off x="1288112" y="5216054"/>
                <a:ext cx="4921857" cy="75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4EF0F9B9-30D6-3208-64EE-EBEA6B1B85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27206" y="5286071"/>
                <a:ext cx="4457484" cy="601870"/>
              </a:xfrm>
              <a:prstGeom prst="rect">
                <a:avLst/>
              </a:prstGeom>
            </p:spPr>
          </p:pic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ABC0B7-4051-484B-ADF4-E51F5D0F5500}"/>
                </a:ext>
              </a:extLst>
            </p:cNvPr>
            <p:cNvSpPr/>
            <p:nvPr/>
          </p:nvSpPr>
          <p:spPr>
            <a:xfrm>
              <a:off x="4319047" y="5167459"/>
              <a:ext cx="1582132" cy="6975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8351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89EB9-7F0D-93ED-2E02-1F6ED88BF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824AEBF3-9F0C-56E7-D38E-EB06C9BE463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32000" y="6274467"/>
            <a:ext cx="4610100" cy="25830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200" dirty="0">
                <a:solidFill>
                  <a:srgbClr val="003D5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  <a:endParaRPr lang="en-US" sz="1200" b="1" dirty="0">
              <a:solidFill>
                <a:srgbClr val="003D5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3C0194-D65C-602C-E1D0-D61D65E785D7}"/>
              </a:ext>
            </a:extLst>
          </p:cNvPr>
          <p:cNvSpPr txBox="1"/>
          <p:nvPr/>
        </p:nvSpPr>
        <p:spPr>
          <a:xfrm>
            <a:off x="449980" y="262909"/>
            <a:ext cx="95448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sz="2400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In-pulse analysis workflows: from diagnostics to physics</a:t>
            </a:r>
            <a:endParaRPr lang="en-U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A9AE831-EBEF-22EC-F471-CDAAB1B36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5180" y="5626984"/>
            <a:ext cx="4178300" cy="2794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B9415ED2-FEAC-BADF-F55C-46B9871CA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64" y="1013805"/>
            <a:ext cx="10534043" cy="4822452"/>
          </a:xfrm>
          <a:prstGeom prst="rect">
            <a:avLst/>
          </a:prstGeom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id="{DDFB5F01-4726-E214-6E50-8177024DD619}"/>
              </a:ext>
            </a:extLst>
          </p:cNvPr>
          <p:cNvGrpSpPr/>
          <p:nvPr/>
        </p:nvGrpSpPr>
        <p:grpSpPr>
          <a:xfrm>
            <a:off x="1288112" y="5216054"/>
            <a:ext cx="4921857" cy="755375"/>
            <a:chOff x="1288112" y="5216054"/>
            <a:chExt cx="4921857" cy="755375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27BBD3D3-E424-DD2F-0E7B-9E17C0AEFCB0}"/>
                </a:ext>
              </a:extLst>
            </p:cNvPr>
            <p:cNvSpPr/>
            <p:nvPr/>
          </p:nvSpPr>
          <p:spPr>
            <a:xfrm>
              <a:off x="1288112" y="5216054"/>
              <a:ext cx="4921857" cy="75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5564B2E8-4853-F57C-3316-245BEDC4F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27206" y="5286071"/>
              <a:ext cx="4457484" cy="6018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625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C3CA9-D90B-9877-EC2D-9B04D4102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C8597B5-693E-008A-29CD-C828174098D7}"/>
              </a:ext>
            </a:extLst>
          </p:cNvPr>
          <p:cNvSpPr txBox="1">
            <a:spLocks/>
          </p:cNvSpPr>
          <p:nvPr/>
        </p:nvSpPr>
        <p:spPr>
          <a:xfrm>
            <a:off x="1015854" y="750024"/>
            <a:ext cx="3995057" cy="46417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lang="en-US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en-U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itchFamily="2" charset="2"/>
              <a:buChar char="§"/>
            </a:pPr>
            <a:endParaRPr lang="en-US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rgbClr val="125C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Providers and consumers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rgbClr val="125C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DAN to SDCC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rgbClr val="125C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Apache Kafka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manager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Airflow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application: equilibrium reconstruction</a:t>
            </a:r>
          </a:p>
          <a:p>
            <a:pPr marL="1085850" lvl="1" indent="-342900" algn="l">
              <a:buFont typeface="+mj-lt"/>
              <a:buAutoNum type="alphaUcPeriod"/>
            </a:pPr>
            <a:r>
              <a:rPr lang="en-US" sz="14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framework</a:t>
            </a: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visualization</a:t>
            </a:r>
          </a:p>
          <a:p>
            <a:pPr marL="628650" indent="-342900" algn="l">
              <a:buFont typeface="+mj-lt"/>
              <a:buAutoNum type="alphaUcPeriod"/>
            </a:pPr>
            <a:r>
              <a:rPr lang="en-US" sz="1800" b="1" dirty="0">
                <a:solidFill>
                  <a:schemeClr val="accent1">
                    <a:lumMod val="25000"/>
                    <a:lumOff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 &amp; future work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CD05A875-7C4A-C468-305C-539F287731B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4611" b="4611"/>
          <a:stretch/>
        </p:blipFill>
        <p:spPr>
          <a:xfrm>
            <a:off x="5529125" y="1397876"/>
            <a:ext cx="6321641" cy="38257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12154053"/>
      </p:ext>
    </p:extLst>
  </p:cSld>
  <p:clrMapOvr>
    <a:masterClrMapping/>
  </p:clrMapOvr>
</p:sld>
</file>

<file path=ppt/theme/theme1.xml><?xml version="1.0" encoding="utf-8"?>
<a:theme xmlns:a="http://schemas.openxmlformats.org/drawingml/2006/main" name="ITER PPT Template">
  <a:themeElements>
    <a:clrScheme name="ITER theme color">
      <a:dk1>
        <a:srgbClr val="000000"/>
      </a:dk1>
      <a:lt1>
        <a:srgbClr val="FFFFFF"/>
      </a:lt1>
      <a:dk2>
        <a:srgbClr val="135D7F"/>
      </a:dk2>
      <a:lt2>
        <a:srgbClr val="E7E6E6"/>
      </a:lt2>
      <a:accent1>
        <a:srgbClr val="003C58"/>
      </a:accent1>
      <a:accent2>
        <a:srgbClr val="EB5D40"/>
      </a:accent2>
      <a:accent3>
        <a:srgbClr val="A5A5A5"/>
      </a:accent3>
      <a:accent4>
        <a:srgbClr val="FDC830"/>
      </a:accent4>
      <a:accent5>
        <a:srgbClr val="95ACBA"/>
      </a:accent5>
      <a:accent6>
        <a:srgbClr val="D9E5EC"/>
      </a:accent6>
      <a:hlink>
        <a:srgbClr val="003C58"/>
      </a:hlink>
      <a:folHlink>
        <a:srgbClr val="003C58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TER_PPT_template_2023_standard.pptx" id="{1B526D83-5337-435F-BF32-E45C45B82899}" vid="{2C7D21AC-B790-48D7-8A31-126BB72BBC2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32749</TotalTime>
  <Words>2638</Words>
  <Application>Microsoft Office PowerPoint</Application>
  <PresentationFormat>Widescreen</PresentationFormat>
  <Paragraphs>496</Paragraphs>
  <Slides>39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Century Gothic</vt:lpstr>
      <vt:lpstr>Open Sans</vt:lpstr>
      <vt:lpstr>Wingdings</vt:lpstr>
      <vt:lpstr>ITER PPT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ITER Organization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Paulo Abreu</dc:creator>
  <cp:keywords/>
  <dc:description/>
  <cp:lastModifiedBy>Abreu Paulo</cp:lastModifiedBy>
  <cp:revision>203</cp:revision>
  <dcterms:created xsi:type="dcterms:W3CDTF">2022-12-30T14:42:15Z</dcterms:created>
  <dcterms:modified xsi:type="dcterms:W3CDTF">2025-11-20T11:18:53Z</dcterms:modified>
  <cp:category/>
</cp:coreProperties>
</file>