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7" r:id="rId3"/>
    <p:sldId id="256" r:id="rId4"/>
    <p:sldId id="259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69B2527-F429-4968-98A0-ABD6AE0E587B}" v="2" dt="2025-11-19T21:31:00.53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49" d="100"/>
          <a:sy n="49" d="100"/>
        </p:scale>
        <p:origin x="1686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5DD91E-5F2D-5DA3-36FA-B738BC20154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BA4253C-DBDF-C9B8-A55C-631B797A03E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3FDD483-5CF2-ABE9-247F-329432E399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711475-7747-43E7-A919-D9AE1448197E}" type="datetimeFigureOut">
              <a:rPr lang="en-GB" smtClean="0"/>
              <a:t>19/11/2025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4EF4B03-DD22-6936-4B38-EE90A53E64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2C084B0-3979-368A-1971-F7AA9FDED9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2C895B-2651-47A3-B6C6-623EF74BD3B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470327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A4FE89-68AD-91F9-2191-3179DF428F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FEAD0D9-5979-5CD5-D4D1-0CD67B45EA7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822FBA3-AB33-8A77-21B9-6F19777CB6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711475-7747-43E7-A919-D9AE1448197E}" type="datetimeFigureOut">
              <a:rPr lang="en-GB" smtClean="0"/>
              <a:t>19/11/2025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ACB8DE7-CB0E-CAB0-38D2-2B50604F9B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8042436-C5E6-B17C-9AFE-04627F3C1C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2C895B-2651-47A3-B6C6-623EF74BD3B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138152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7289E8B-AE9F-2A82-967B-70639B25844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4C96CAA-6644-33A8-5645-940E3658331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7F16AC7-C323-22EC-5ED2-81DB52B21C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711475-7747-43E7-A919-D9AE1448197E}" type="datetimeFigureOut">
              <a:rPr lang="en-GB" smtClean="0"/>
              <a:t>19/11/2025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EEF82CA-A05C-7DB4-06A8-F7C58964AD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BB09D3C-2290-9CE5-3B81-04211FD4F4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2C895B-2651-47A3-B6C6-623EF74BD3B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480638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E5B699-4717-949B-28C9-3A36DDD1A9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9EB5C63-309D-BD4B-04F1-C04CE5668F5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61D0016-0F6F-FD05-9B07-FE6D1B8F7F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711475-7747-43E7-A919-D9AE1448197E}" type="datetimeFigureOut">
              <a:rPr lang="en-GB" smtClean="0"/>
              <a:t>19/11/2025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6EB5461-ECD0-0458-5CEB-5B9D4F26D8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CEB84AC-B362-73D3-00D9-5BFFD5FF31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2C895B-2651-47A3-B6C6-623EF74BD3B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422608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D7384B-9C04-0C20-760F-1F61ED9F79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B428A2D-75E1-22D8-B6D2-AE4A6A98C53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EC6748-5083-0A07-B6F6-607B860C39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711475-7747-43E7-A919-D9AE1448197E}" type="datetimeFigureOut">
              <a:rPr lang="en-GB" smtClean="0"/>
              <a:t>19/11/2025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C807088-4712-D5E6-5E8A-2AA3586C1A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7C7536-2AAE-426F-185C-64F2CAD268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2C895B-2651-47A3-B6C6-623EF74BD3B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127860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22A9AF-A558-5306-98C5-30DC599BB2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59C424B-F57F-0C0A-83ED-327E18448F8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BA2A4F5-8CAE-AF35-64F4-71A246AD6C1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2D8255E-A45C-00A1-E7AD-46608E2898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711475-7747-43E7-A919-D9AE1448197E}" type="datetimeFigureOut">
              <a:rPr lang="en-GB" smtClean="0"/>
              <a:t>19/11/2025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3C7E0F6-8B84-4E7A-BEE1-0575D75630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FBAB9E2-0A63-EF1D-703D-FDC61BFE53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2C895B-2651-47A3-B6C6-623EF74BD3B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848445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FA162D-CDBA-DC1C-8BB6-E5337F7FB5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DC92F75-CFE0-25B7-C54C-A4A57D05A7F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4EEDDF2-CC9F-1EAE-C2B2-F6824A533E8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DBF07FB-AE2A-1DA0-79B8-AC411FA917E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830693E-B6D5-E80A-BD8A-EE2C95FEC28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3425115-EA9C-725D-8DFA-81C7463AE2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711475-7747-43E7-A919-D9AE1448197E}" type="datetimeFigureOut">
              <a:rPr lang="en-GB" smtClean="0"/>
              <a:t>19/11/2025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EDE8257-BA3C-4842-9802-7FE42C569F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7AE102B-B127-3BE6-76A1-774F259464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2C895B-2651-47A3-B6C6-623EF74BD3B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911677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51458E-3649-B791-4E53-7896E9BF3F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FE43CCC-D382-6BB1-372E-877863B427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711475-7747-43E7-A919-D9AE1448197E}" type="datetimeFigureOut">
              <a:rPr lang="en-GB" smtClean="0"/>
              <a:t>19/11/2025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D5954CB-58B7-3EA1-BACC-69B87E397D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3614A78-9FDC-F878-772F-39673B4288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2C895B-2651-47A3-B6C6-623EF74BD3B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902726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2C21F60-1A21-DDFE-1F7B-39E7EA6109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711475-7747-43E7-A919-D9AE1448197E}" type="datetimeFigureOut">
              <a:rPr lang="en-GB" smtClean="0"/>
              <a:t>19/11/2025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B46C76C-621B-9BF1-C0EC-265F42AEE0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7A5500A-AE42-B4AB-30A1-6BEBB5D054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2C895B-2651-47A3-B6C6-623EF74BD3B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295775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BB2A1B-B73D-3DBE-82D9-2DD3B1149E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BF0AEDA-37CC-80DD-85D2-8F73602595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B71B390-D17A-06B8-4AA0-305F91F748D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4ABA3FE-E0FA-E065-C56D-9D2BC778A3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711475-7747-43E7-A919-D9AE1448197E}" type="datetimeFigureOut">
              <a:rPr lang="en-GB" smtClean="0"/>
              <a:t>19/11/2025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FB343C9-9015-70FC-5412-E3CBE6ABBE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E762096-AA48-91E9-C3D2-C9E4B07F10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2C895B-2651-47A3-B6C6-623EF74BD3B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254587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9EFEA7-DBC8-CB3C-2869-0A06C0C0A1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D5960B9-D666-3309-0A4C-C17280649D4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DC663DC-75D0-39A9-FE45-3A314C88056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DCADB14-5324-B1F7-1D0B-8A1A1918FD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711475-7747-43E7-A919-D9AE1448197E}" type="datetimeFigureOut">
              <a:rPr lang="en-GB" smtClean="0"/>
              <a:t>19/11/2025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7E2079B-6982-B6B4-5F50-2CE4848CEE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15DD771-DD77-FEF9-17C9-101F8F153C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2C895B-2651-47A3-B6C6-623EF74BD3B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849311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1999543-0845-7DDC-AD7B-D6CA68D054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1903200-1DFB-6EE9-9830-81C8DC29514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FCD0AE6-1B8E-741D-4AE9-DA1DC4752E1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C711475-7747-43E7-A919-D9AE1448197E}" type="datetimeFigureOut">
              <a:rPr lang="en-GB" smtClean="0"/>
              <a:t>19/11/2025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115FC2C-FFFF-351B-C48B-F603FCE2A73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AB0BF7E-ACA6-B59D-ED1B-6F0C774EBB9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72C895B-2651-47A3-B6C6-623EF74BD3B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768945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health.aws.amazon.com/health/status?eventID=arn:aws:health:us-east-1::event/MULTIPLE_SERVICES/AWS_MULTIPLE_SERVICES_OPERATIONAL_ISSUE/AWS_MULTIPLE_SERVICES_OPERATIONAL_ISSUE_BA540_514A652BE1A" TargetMode="External"/><Relationship Id="rId2" Type="http://schemas.openxmlformats.org/officeDocument/2006/relationships/hyperlink" Target="https://blog.cloudflare.com/18-november-2025-outage/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petri.com/microsoft-azure-outage-disrupts-microsoft-365/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bbc.com/news/articles/cwy7vrd8k4eo" TargetMode="External"/><Relationship Id="rId2" Type="http://schemas.openxmlformats.org/officeDocument/2006/relationships/hyperlink" Target="https://www.lefigaro.fr/secteur/high-tech/openai-achete-a-amazon-38-milliards-de-dollars-de-capacites-pour-developper-son-ia-20251103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83129B-BC0B-5EA6-A0BB-64C5FCEB4F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Many big failures in big cloud providers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A101798-015F-68D2-FB6A-56630D5EEB9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err="1"/>
              <a:t>CloudFlare</a:t>
            </a:r>
            <a:r>
              <a:rPr lang="en-US" dirty="0"/>
              <a:t> : 18 Nov. 2025 6 hours of unavailability: </a:t>
            </a:r>
            <a:r>
              <a:rPr lang="en-US" dirty="0">
                <a:hlinkClick r:id="rId2"/>
              </a:rPr>
              <a:t>https://blog.cloudflare.com/18-november-2025-outage/</a:t>
            </a:r>
            <a:endParaRPr lang="en-US" dirty="0"/>
          </a:p>
          <a:p>
            <a:r>
              <a:rPr lang="en-GB" sz="1600" dirty="0"/>
              <a:t> it was triggered by a change to one of our database systems' permissions which caused the database to output multiple entries into a “feature file” used by our Bot Management system. That feature file, in turn, doubled in size. The larger-than-expected feature file was then propagated to all the machines that make up our network</a:t>
            </a:r>
          </a:p>
          <a:p>
            <a:r>
              <a:rPr lang="en-GB" sz="2400" dirty="0"/>
              <a:t>Amazon cloud outage on 20 Oct. 2025 (DNS issue, empty record)</a:t>
            </a:r>
          </a:p>
          <a:p>
            <a:r>
              <a:rPr lang="en-GB" sz="2400" dirty="0">
                <a:hlinkClick r:id="rId3"/>
              </a:rPr>
              <a:t>https://health.aws.amazon.com/health/status?eventID=arn:aws:health:us-east-1::event/MULTIPLE_SERVICES/AWS_MULTIPLE_SERVICES_OPERATIONAL_ISSUE/AWS_MULTIPLE_SERVICES_OPERATIONAL_ISSUE_BA540_514A652BE1A</a:t>
            </a:r>
            <a:endParaRPr lang="en-GB" sz="2400" dirty="0"/>
          </a:p>
          <a:p>
            <a:r>
              <a:rPr lang="en-GB" sz="2400" dirty="0"/>
              <a:t>Microsoft Azure outage on 29</a:t>
            </a:r>
            <a:r>
              <a:rPr lang="en-GB" sz="2400" baseline="30000" dirty="0"/>
              <a:t>th</a:t>
            </a:r>
            <a:r>
              <a:rPr lang="en-GB" sz="2400" dirty="0"/>
              <a:t> October : </a:t>
            </a:r>
          </a:p>
          <a:p>
            <a:r>
              <a:rPr lang="en-GB" sz="2400" dirty="0">
                <a:hlinkClick r:id="rId4"/>
              </a:rPr>
              <a:t>https://petri.com/microsoft-azure-outage-disrupts-microsoft-365/</a:t>
            </a:r>
            <a:endParaRPr lang="en-GB" sz="2400" dirty="0"/>
          </a:p>
          <a:p>
            <a:pPr marL="0" indent="0">
              <a:buNone/>
            </a:pPr>
            <a:endParaRPr lang="en-GB" sz="2400" dirty="0"/>
          </a:p>
          <a:p>
            <a:r>
              <a:rPr lang="en-GB" sz="2400" dirty="0"/>
              <a:t>Big impact on many companies…</a:t>
            </a:r>
          </a:p>
          <a:p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30081762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D47368-466A-39BE-103B-D63B472571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32155"/>
          </a:xfrm>
        </p:spPr>
        <p:txBody>
          <a:bodyPr/>
          <a:lstStyle/>
          <a:p>
            <a:r>
              <a:rPr lang="en-US" dirty="0"/>
              <a:t>AI bubble?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A86F8B9-CA53-8072-C02E-6B13F7C222C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6344" y="1207008"/>
            <a:ext cx="10887456" cy="4969955"/>
          </a:xfrm>
        </p:spPr>
        <p:txBody>
          <a:bodyPr>
            <a:normAutofit fontScale="92500"/>
          </a:bodyPr>
          <a:lstStyle/>
          <a:p>
            <a:r>
              <a:rPr lang="en-US" dirty="0"/>
              <a:t>OpenAI with current benefit of 13 billions sign (</a:t>
            </a:r>
            <a:r>
              <a:rPr lang="en-US" dirty="0">
                <a:hlinkClick r:id="rId2"/>
              </a:rPr>
              <a:t>https://www.lefigaro.fr/secteur/high-tech/openai-achete-a-amazon-38-milliards-de-dollars-de-capacites-pour-developper-son-ia-20251103</a:t>
            </a:r>
            <a:r>
              <a:rPr lang="en-US" dirty="0"/>
              <a:t>)</a:t>
            </a:r>
          </a:p>
          <a:p>
            <a:pPr lvl="1"/>
            <a:r>
              <a:rPr lang="en-US" dirty="0"/>
              <a:t>38 billions with Amazon</a:t>
            </a:r>
          </a:p>
          <a:p>
            <a:pPr lvl="1"/>
            <a:r>
              <a:rPr lang="en-US" dirty="0"/>
              <a:t>300 billions with Oracle</a:t>
            </a:r>
          </a:p>
          <a:p>
            <a:pPr lvl="1"/>
            <a:r>
              <a:rPr lang="en-US" dirty="0"/>
              <a:t>250 billions with Microsoft</a:t>
            </a:r>
          </a:p>
          <a:p>
            <a:pPr lvl="1"/>
            <a:r>
              <a:rPr lang="en-US" dirty="0"/>
              <a:t>1400 billions of infra (GPUs mainly)</a:t>
            </a:r>
          </a:p>
          <a:p>
            <a:r>
              <a:rPr lang="en-US" dirty="0"/>
              <a:t>The boss of Google Sundar Pichai (</a:t>
            </a:r>
            <a:r>
              <a:rPr lang="en-US" dirty="0">
                <a:hlinkClick r:id="rId3"/>
              </a:rPr>
              <a:t>https://www.bbc.com/news/articles/cwy7vrd8k4eo</a:t>
            </a:r>
            <a:r>
              <a:rPr lang="en-US" dirty="0"/>
              <a:t>)</a:t>
            </a:r>
          </a:p>
          <a:p>
            <a:pPr lvl="1" fontAlgn="base"/>
            <a:r>
              <a:rPr lang="en-GB" dirty="0"/>
              <a:t>Asked whether Google would be immune to the impact of the AI bubble bursting, Mr Pichai said the tech giant could weather that potential storm, but also issued a warning.</a:t>
            </a:r>
          </a:p>
          <a:p>
            <a:pPr lvl="1" fontAlgn="base"/>
            <a:r>
              <a:rPr lang="en-GB" dirty="0"/>
              <a:t>"I think no company is going to be immune, including us," he said.</a:t>
            </a:r>
          </a:p>
          <a:p>
            <a:pPr lvl="1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066212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CA34CCD6-4228-1E5F-3562-73C20B8C9A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54050"/>
          </a:xfrm>
        </p:spPr>
        <p:txBody>
          <a:bodyPr>
            <a:normAutofit fontScale="90000"/>
          </a:bodyPr>
          <a:lstStyle/>
          <a:p>
            <a:r>
              <a:rPr lang="en-GB" dirty="0"/>
              <a:t>AI and cloud ecosystem for fusion data</a:t>
            </a: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1A549D8F-E3DA-17D9-1F61-2F5C0AE04B6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61950" y="1019176"/>
            <a:ext cx="9325763" cy="4840362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674B1651-9B5A-2A24-FD95-0D853808298F}"/>
              </a:ext>
            </a:extLst>
          </p:cNvPr>
          <p:cNvSpPr txBox="1"/>
          <p:nvPr/>
        </p:nvSpPr>
        <p:spPr>
          <a:xfrm>
            <a:off x="5376673" y="6181725"/>
            <a:ext cx="75346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Courtesy from  </a:t>
            </a:r>
            <a:r>
              <a:rPr lang="en-GB" b="1" dirty="0"/>
              <a:t>Thorsten Hellert (BNL)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522109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C2797A-EA50-662A-2285-57F42DE974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1168" y="365125"/>
            <a:ext cx="11152632" cy="686435"/>
          </a:xfrm>
        </p:spPr>
        <p:txBody>
          <a:bodyPr>
            <a:normAutofit fontScale="90000"/>
          </a:bodyPr>
          <a:lstStyle/>
          <a:p>
            <a:r>
              <a:rPr lang="en-US" dirty="0"/>
              <a:t>How to make use of cloud for AI and fusion data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D271B87-469D-8D62-824E-D9CB6F993C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44168"/>
            <a:ext cx="10515600" cy="4832795"/>
          </a:xfrm>
        </p:spPr>
        <p:txBody>
          <a:bodyPr>
            <a:normAutofit fontScale="92500"/>
          </a:bodyPr>
          <a:lstStyle/>
          <a:p>
            <a:r>
              <a:rPr lang="en-US" dirty="0"/>
              <a:t>Objective : put some recommendations on cloud usage for AI</a:t>
            </a:r>
          </a:p>
          <a:p>
            <a:r>
              <a:rPr lang="en-US" dirty="0"/>
              <a:t>The computing part is nice…especially training and inference of LLMs</a:t>
            </a:r>
          </a:p>
          <a:p>
            <a:r>
              <a:rPr lang="en-US" dirty="0"/>
              <a:t>Most big LLMs models are available on the cloud</a:t>
            </a:r>
          </a:p>
          <a:p>
            <a:r>
              <a:rPr lang="en-US" dirty="0"/>
              <a:t>But what about security and resilience? TIPPS?</a:t>
            </a:r>
          </a:p>
          <a:p>
            <a:r>
              <a:rPr lang="en-US" dirty="0"/>
              <a:t>Can we have AI/ML without cloud ? For ITER</a:t>
            </a:r>
          </a:p>
          <a:p>
            <a:pPr lvl="1"/>
            <a:r>
              <a:rPr lang="en-US" dirty="0"/>
              <a:t>In the workshop, physics –based AI/ML were not using cloud and everything could be run on premises : no mention of cloud -&gt; very good example from EAST</a:t>
            </a:r>
          </a:p>
          <a:p>
            <a:pPr lvl="1"/>
            <a:r>
              <a:rPr lang="en-US" dirty="0"/>
              <a:t>Use different types of AI/ML</a:t>
            </a:r>
          </a:p>
          <a:p>
            <a:pPr lvl="1"/>
            <a:r>
              <a:rPr lang="en-US" dirty="0"/>
              <a:t>For LLMs models : more complex</a:t>
            </a:r>
          </a:p>
          <a:p>
            <a:pPr lvl="1"/>
            <a:r>
              <a:rPr lang="en-US" dirty="0"/>
              <a:t>Last year, PPL mentions a foundation model for ITER so </a:t>
            </a:r>
            <a:r>
              <a:rPr lang="en-US" dirty="0" err="1"/>
              <a:t>usely</a:t>
            </a:r>
            <a:r>
              <a:rPr lang="en-US" dirty="0"/>
              <a:t> trillions of parameters -&gt; big computer needs</a:t>
            </a:r>
          </a:p>
          <a:p>
            <a:pPr lvl="1"/>
            <a:r>
              <a:rPr lang="en-US" dirty="0"/>
              <a:t>Is the data space a concept which can help? </a:t>
            </a:r>
            <a:r>
              <a:rPr lang="en-US"/>
              <a:t>A fusion data space?</a:t>
            </a:r>
            <a:endParaRPr lang="en-US" dirty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472559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965</TotalTime>
  <Words>450</Words>
  <Application>Microsoft Office PowerPoint</Application>
  <PresentationFormat>Widescreen</PresentationFormat>
  <Paragraphs>31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8" baseType="lpstr">
      <vt:lpstr>Aptos</vt:lpstr>
      <vt:lpstr>Aptos Display</vt:lpstr>
      <vt:lpstr>Arial</vt:lpstr>
      <vt:lpstr>Office Theme</vt:lpstr>
      <vt:lpstr>Many big failures in big cloud providers</vt:lpstr>
      <vt:lpstr>AI bubble?</vt:lpstr>
      <vt:lpstr>AI and cloud ecosystem for fusion data</vt:lpstr>
      <vt:lpstr>How to make use of cloud for AI and fusion data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Abadie Lana</dc:creator>
  <cp:lastModifiedBy>Abadie Lana</cp:lastModifiedBy>
  <cp:revision>2</cp:revision>
  <dcterms:created xsi:type="dcterms:W3CDTF">2025-11-19T21:00:39Z</dcterms:created>
  <dcterms:modified xsi:type="dcterms:W3CDTF">2025-11-20T13:05:53Z</dcterms:modified>
</cp:coreProperties>
</file>