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g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3671399" y="2604549"/>
            <a:ext cx="17041202" cy="1145401"/>
          </a:xfrm>
          <a:prstGeom prst="rect">
            <a:avLst/>
          </a:prstGeom>
        </p:spPr>
        <p:txBody>
          <a:bodyPr lIns="182850" tIns="182850" rIns="182850" bIns="182850" anchor="t"/>
          <a:lstStyle>
            <a:lvl1pPr algn="l" defTabSz="2438400">
              <a:defRPr sz="7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half" idx="1"/>
          </p:nvPr>
        </p:nvSpPr>
        <p:spPr>
          <a:xfrm>
            <a:off x="3671399" y="4019450"/>
            <a:ext cx="17041202" cy="6832800"/>
          </a:xfrm>
          <a:prstGeom prst="rect">
            <a:avLst/>
          </a:prstGeom>
        </p:spPr>
        <p:txBody>
          <a:bodyPr lIns="182850" tIns="182850" rIns="182850" bIns="182850" anchor="t"/>
          <a:lstStyle>
            <a:lvl1pPr marL="990600" indent="-876300" defTabSz="243840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4600"/>
              <a:buFont typeface="Arial"/>
              <a:buChar char="●"/>
              <a:defRPr sz="4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640114" indent="-1043214" defTabSz="243840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4600"/>
              <a:buFont typeface="Arial"/>
              <a:buChar char="○"/>
              <a:defRPr sz="4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097314" indent="-1043214" defTabSz="243840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4600"/>
              <a:buFont typeface="Arial"/>
              <a:buChar char="■"/>
              <a:defRPr sz="4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554514" indent="-1043214" defTabSz="243840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4600"/>
              <a:buFont typeface="Arial"/>
              <a:buChar char="●"/>
              <a:defRPr sz="4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11714" indent="-1043214" defTabSz="243840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4600"/>
              <a:buFont typeface="Arial"/>
              <a:buChar char="○"/>
              <a:defRPr sz="4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20372885" y="11078869"/>
            <a:ext cx="717431" cy="711330"/>
          </a:xfrm>
          <a:prstGeom prst="rect">
            <a:avLst/>
          </a:prstGeom>
        </p:spPr>
        <p:txBody>
          <a:bodyPr lIns="182850" tIns="182850" rIns="182850" bIns="182850" anchor="ctr"/>
          <a:lstStyle>
            <a:lvl1pPr algn="r" defTabSz="2438400"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0" tIns="0" rIns="0" bIns="0" anchor="b"/>
          <a:lstStyle>
            <a:lvl1pPr defTabSz="821531"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11887199" y="12344399"/>
            <a:ext cx="4267201" cy="736601"/>
          </a:xfrm>
          <a:prstGeom prst="rect">
            <a:avLst/>
          </a:prstGeom>
        </p:spPr>
        <p:txBody>
          <a:bodyPr lIns="64293" tIns="64293" rIns="64293" bIns="64293" anchor="ctr"/>
          <a:lstStyle>
            <a:lvl1pPr algn="r" defTabSz="821531">
              <a:defRPr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"/>
          <p:cNvSpPr/>
          <p:nvPr/>
        </p:nvSpPr>
        <p:spPr>
          <a:xfrm>
            <a:off x="520700" y="393700"/>
            <a:ext cx="23342600" cy="12966700"/>
          </a:xfrm>
          <a:prstGeom prst="rect">
            <a:avLst/>
          </a:prstGeom>
          <a:ln w="25400">
            <a:solidFill>
              <a:srgbClr val="83827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5000">
                <a:solidFill>
                  <a:srgbClr val="558AAB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930400" y="355600"/>
            <a:ext cx="20510500" cy="2605092"/>
          </a:xfrm>
          <a:prstGeom prst="rect">
            <a:avLst/>
          </a:prstGeom>
        </p:spPr>
        <p:txBody>
          <a:bodyPr/>
          <a:lstStyle>
            <a:lvl1pPr algn="l">
              <a:defRPr cap="all" sz="6000">
                <a:solidFill>
                  <a:srgbClr val="558AAB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idx="1"/>
          </p:nvPr>
        </p:nvSpPr>
        <p:spPr>
          <a:xfrm>
            <a:off x="1930400" y="3937000"/>
            <a:ext cx="20510500" cy="8064500"/>
          </a:xfrm>
          <a:prstGeom prst="rect">
            <a:avLst/>
          </a:prstGeom>
        </p:spPr>
        <p:txBody>
          <a:bodyPr/>
          <a:lstStyle>
            <a:lvl1pPr marL="584200" indent="-584200">
              <a:spcBef>
                <a:spcPts val="4500"/>
              </a:spcBef>
              <a:buSzPct val="40000"/>
              <a:buBlip>
                <a:blip r:embed="rId3"/>
              </a:buBlip>
              <a:defRPr sz="5000">
                <a:solidFill>
                  <a:srgbClr val="737373"/>
                </a:solidFill>
              </a:defRPr>
            </a:lvl1pPr>
            <a:lvl2pPr marL="1168400" indent="-584200">
              <a:spcBef>
                <a:spcPts val="4500"/>
              </a:spcBef>
              <a:buSzPct val="40000"/>
              <a:buBlip>
                <a:blip r:embed="rId3"/>
              </a:buBlip>
              <a:defRPr sz="5000">
                <a:solidFill>
                  <a:srgbClr val="737373"/>
                </a:solidFill>
              </a:defRPr>
            </a:lvl2pPr>
            <a:lvl3pPr marL="1752600" indent="-584200">
              <a:spcBef>
                <a:spcPts val="4500"/>
              </a:spcBef>
              <a:buSzPct val="40000"/>
              <a:buBlip>
                <a:blip r:embed="rId3"/>
              </a:buBlip>
              <a:defRPr sz="5000">
                <a:solidFill>
                  <a:srgbClr val="737373"/>
                </a:solidFill>
              </a:defRPr>
            </a:lvl3pPr>
            <a:lvl4pPr marL="2336800" indent="-584200">
              <a:spcBef>
                <a:spcPts val="4500"/>
              </a:spcBef>
              <a:buSzPct val="40000"/>
              <a:buBlip>
                <a:blip r:embed="rId3"/>
              </a:buBlip>
              <a:defRPr sz="5000">
                <a:solidFill>
                  <a:srgbClr val="737373"/>
                </a:solidFill>
              </a:defRPr>
            </a:lvl4pPr>
            <a:lvl5pPr marL="2921000" indent="-584200">
              <a:spcBef>
                <a:spcPts val="4500"/>
              </a:spcBef>
              <a:buSzPct val="40000"/>
              <a:buBlip>
                <a:blip r:embed="rId3"/>
              </a:buBlip>
              <a:defRPr sz="5000">
                <a:solidFill>
                  <a:srgbClr val="737373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23866830" y="13169000"/>
            <a:ext cx="555204" cy="598253"/>
          </a:xfrm>
          <a:prstGeom prst="rect">
            <a:avLst/>
          </a:prstGeom>
        </p:spPr>
        <p:txBody>
          <a:bodyPr anchor="ctr"/>
          <a:lstStyle>
            <a:lvl1pPr>
              <a:defRPr sz="3000" u="sng">
                <a:solidFill>
                  <a:srgbClr val="5C88A5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6" name="Body Level One…"/>
          <p:cNvSpPr txBox="1"/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SzTx/>
              <a:buNone/>
              <a:defRPr sz="4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xfrm>
            <a:off x="11935814" y="1301948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55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l" defTabSz="2438338">
              <a:lnSpc>
                <a:spcPct val="80000"/>
              </a:lnSpc>
              <a:defRPr b="1" spc="-232" sz="11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56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b="1" sz="5500"/>
            </a:lvl1pPr>
            <a:lvl2pPr marL="0" indent="457200">
              <a:spcBef>
                <a:spcPts val="0"/>
              </a:spcBef>
              <a:buSzTx/>
              <a:buNone/>
              <a:defRPr b="1" sz="5500"/>
            </a:lvl2pPr>
            <a:lvl3pPr marL="0" indent="914400">
              <a:spcBef>
                <a:spcPts val="0"/>
              </a:spcBef>
              <a:buSzTx/>
              <a:buNone/>
              <a:defRPr b="1" sz="5500"/>
            </a:lvl3pPr>
            <a:lvl4pPr marL="0" indent="1371600">
              <a:spcBef>
                <a:spcPts val="0"/>
              </a:spcBef>
              <a:buSzTx/>
              <a:buNone/>
              <a:defRPr b="1" sz="5500"/>
            </a:lvl4pPr>
            <a:lvl5pPr marL="0" indent="1828800"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g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g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g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g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532204087_1355x1355.jpg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532241774_2880x1920.jpg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Relationship Id="rId3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2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.tif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.gif"/><Relationship Id="rId4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png"/><Relationship Id="rId3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3.png"/><Relationship Id="rId9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"/>
          <p:cNvSpPr/>
          <p:nvPr/>
        </p:nvSpPr>
        <p:spPr>
          <a:xfrm>
            <a:off x="-48101" y="11931546"/>
            <a:ext cx="26928326" cy="1981650"/>
          </a:xfrm>
          <a:prstGeom prst="rect">
            <a:avLst/>
          </a:prstGeom>
          <a:solidFill>
            <a:srgbClr val="F9F9F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67" name="Screenshot 2024-10-12 at 22.42.43.png" descr="Screenshot 2024-10-12 at 22.42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51665" y="-1279111"/>
            <a:ext cx="25667969" cy="13203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31738" y="10831020"/>
            <a:ext cx="25351433" cy="1267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Screenshot 2025-05-08 at 10.19.31.png" descr="Screenshot 2025-05-08 at 10.19.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26470" y="12052204"/>
            <a:ext cx="6806610" cy="1276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Screenshot 2025-05-08 at 10.19.27.png" descr="Screenshot 2025-05-08 at 10.19.2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25259" y="11932770"/>
            <a:ext cx="4308587" cy="1515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Screenshot 2025-05-08 at 10.21.29.png" descr="Screenshot 2025-05-08 at 10.21.2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943624" y="12037396"/>
            <a:ext cx="12812762" cy="1305858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Finding the ancestors of LIGO-Virgo-KAGRA black holes and their host environments"/>
          <p:cNvSpPr txBox="1"/>
          <p:nvPr/>
        </p:nvSpPr>
        <p:spPr>
          <a:xfrm>
            <a:off x="412155" y="981371"/>
            <a:ext cx="12812762" cy="133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2438338">
              <a:defRPr sz="4000">
                <a:solidFill>
                  <a:srgbClr val="D5D5D5"/>
                </a:solidFill>
              </a:defRPr>
            </a:lvl1pPr>
          </a:lstStyle>
          <a:p>
            <a:pPr/>
            <a:r>
              <a:t>Finding the ancestors of LIGO-Virgo-KAGRA black holes and their host environments</a:t>
            </a:r>
          </a:p>
        </p:txBody>
      </p:sp>
      <p:sp>
        <p:nvSpPr>
          <p:cNvPr id="173" name="Juan Calderón Bustillo,…"/>
          <p:cNvSpPr txBox="1"/>
          <p:nvPr/>
        </p:nvSpPr>
        <p:spPr>
          <a:xfrm>
            <a:off x="341544" y="4107625"/>
            <a:ext cx="7618096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2438338">
              <a:defRPr>
                <a:solidFill>
                  <a:srgbClr val="D5D5D5"/>
                </a:solidFill>
              </a:defRPr>
            </a:pPr>
            <a:r>
              <a:t>Juan Calderón Bustillo, </a:t>
            </a:r>
          </a:p>
          <a:p>
            <a:pPr algn="l" defTabSz="2438338">
              <a:defRPr>
                <a:solidFill>
                  <a:srgbClr val="D5D5D5"/>
                </a:solidFill>
              </a:defRPr>
            </a:pPr>
            <a:r>
              <a:t>Henry W.Y. Wong &amp; Carlos Araujo-Alvarez</a:t>
            </a:r>
          </a:p>
        </p:txBody>
      </p:sp>
      <p:sp>
        <p:nvSpPr>
          <p:cNvPr id="174" name="IGFAE, University of Santiago de Compostela"/>
          <p:cNvSpPr txBox="1"/>
          <p:nvPr/>
        </p:nvSpPr>
        <p:spPr>
          <a:xfrm>
            <a:off x="320147" y="5085849"/>
            <a:ext cx="6927851" cy="473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500">
                <a:solidFill>
                  <a:srgbClr val="D5D5D5"/>
                </a:solidFill>
              </a:defRPr>
            </a:lvl1pPr>
          </a:lstStyle>
          <a:p>
            <a:pPr/>
            <a:r>
              <a:t>IGFAE, University of Santiago de Compostela</a:t>
            </a:r>
          </a:p>
        </p:txBody>
      </p:sp>
      <p:sp>
        <p:nvSpPr>
          <p:cNvPr id="175" name="Iberian Gravitational-wave Meeting,CIEMAT, Madrid, June 2025"/>
          <p:cNvSpPr txBox="1"/>
          <p:nvPr/>
        </p:nvSpPr>
        <p:spPr>
          <a:xfrm>
            <a:off x="15180293" y="11440941"/>
            <a:ext cx="10128997" cy="473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2438338">
              <a:defRPr b="0" sz="2500">
                <a:solidFill>
                  <a:srgbClr val="D5D5D5"/>
                </a:solidFill>
              </a:defRPr>
            </a:lvl1pPr>
          </a:lstStyle>
          <a:p>
            <a:pPr/>
            <a:r>
              <a:t>Iberian Gravitational-wave Meeting,CIEMAT, Madrid, June 2025</a:t>
            </a:r>
          </a:p>
        </p:txBody>
      </p:sp>
      <p:sp>
        <p:nvSpPr>
          <p:cNvPr id="176" name="Araujo-Alvarez+ ApJ 2025, Wong+ (in prep)"/>
          <p:cNvSpPr txBox="1"/>
          <p:nvPr/>
        </p:nvSpPr>
        <p:spPr>
          <a:xfrm>
            <a:off x="383790" y="2281459"/>
            <a:ext cx="6228399" cy="473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2438338">
              <a:defRPr b="0" sz="2500">
                <a:solidFill>
                  <a:srgbClr val="D5D5D5"/>
                </a:solidFill>
              </a:defRPr>
            </a:lvl1pPr>
          </a:lstStyle>
          <a:p>
            <a:pPr/>
            <a:r>
              <a:t>Araujo-Alvarez+ ApJ 2025, Wong+ (in prep)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Figuring out “ancestors” and their environments: “backwards method”"/>
          <p:cNvSpPr txBox="1"/>
          <p:nvPr/>
        </p:nvSpPr>
        <p:spPr>
          <a:xfrm>
            <a:off x="209833" y="620623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Figuring out “ancestors” and their environments: “backwards method”</a:t>
            </a:r>
          </a:p>
        </p:txBody>
      </p:sp>
      <p:pic>
        <p:nvPicPr>
          <p:cNvPr id="334" name="Image" descr="Image"/>
          <p:cNvPicPr>
            <a:picLocks noChangeAspect="1"/>
          </p:cNvPicPr>
          <p:nvPr/>
        </p:nvPicPr>
        <p:blipFill>
          <a:blip r:embed="rId3">
            <a:alphaModFix amt="25847"/>
            <a:extLst/>
          </a:blip>
          <a:stretch>
            <a:fillRect/>
          </a:stretch>
        </p:blipFill>
        <p:spPr>
          <a:xfrm>
            <a:off x="-439536" y="-1673705"/>
            <a:ext cx="25263072" cy="16610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corner-bh1-PP.pdf" descr="corner-bh1-PP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04835" y="2163306"/>
            <a:ext cx="9525183" cy="9389388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Circle"/>
          <p:cNvSpPr/>
          <p:nvPr/>
        </p:nvSpPr>
        <p:spPr>
          <a:xfrm>
            <a:off x="17249675" y="3761399"/>
            <a:ext cx="1691350" cy="169320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7" name="Circle"/>
          <p:cNvSpPr/>
          <p:nvPr/>
        </p:nvSpPr>
        <p:spPr>
          <a:xfrm>
            <a:off x="18805557" y="595413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8" name="Circle"/>
          <p:cNvSpPr/>
          <p:nvPr/>
        </p:nvSpPr>
        <p:spPr>
          <a:xfrm>
            <a:off x="18585423" y="8460896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9" name="Circle"/>
          <p:cNvSpPr/>
          <p:nvPr/>
        </p:nvSpPr>
        <p:spPr>
          <a:xfrm>
            <a:off x="20575091" y="8453311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0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41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42" name="Line"/>
          <p:cNvSpPr/>
          <p:nvPr/>
        </p:nvSpPr>
        <p:spPr>
          <a:xfrm flipH="1" flipV="1">
            <a:off x="18377826" y="4943408"/>
            <a:ext cx="945027" cy="169502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43" name="GW190521"/>
          <p:cNvSpPr txBox="1"/>
          <p:nvPr/>
        </p:nvSpPr>
        <p:spPr>
          <a:xfrm>
            <a:off x="15474363" y="3732124"/>
            <a:ext cx="16447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/>
            </a:lvl1pPr>
          </a:lstStyle>
          <a:p>
            <a:pPr/>
            <a:r>
              <a:t>GW190521</a:t>
            </a:r>
          </a:p>
        </p:txBody>
      </p:sp>
      <p:sp>
        <p:nvSpPr>
          <p:cNvPr id="344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5" name="Kick &gt; 1000km/s"/>
          <p:cNvSpPr txBox="1"/>
          <p:nvPr/>
        </p:nvSpPr>
        <p:spPr>
          <a:xfrm>
            <a:off x="19813292" y="7024954"/>
            <a:ext cx="252100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346" name="Circle"/>
          <p:cNvSpPr/>
          <p:nvPr/>
        </p:nvSpPr>
        <p:spPr>
          <a:xfrm>
            <a:off x="16036957" y="5954134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7" name="Oval"/>
          <p:cNvSpPr/>
          <p:nvPr/>
        </p:nvSpPr>
        <p:spPr>
          <a:xfrm>
            <a:off x="14275925" y="8460896"/>
            <a:ext cx="1074570" cy="105931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8" name="Circle"/>
          <p:cNvSpPr/>
          <p:nvPr/>
        </p:nvSpPr>
        <p:spPr>
          <a:xfrm>
            <a:off x="16477293" y="8460896"/>
            <a:ext cx="1074570" cy="107457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9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50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51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2" name="Rectangle"/>
          <p:cNvSpPr/>
          <p:nvPr/>
        </p:nvSpPr>
        <p:spPr>
          <a:xfrm>
            <a:off x="15303732" y="3520785"/>
            <a:ext cx="5451938" cy="4059479"/>
          </a:xfrm>
          <a:prstGeom prst="rect">
            <a:avLst/>
          </a:prstGeom>
          <a:ln w="25400">
            <a:solidFill>
              <a:schemeClr val="accent3">
                <a:hueOff val="914337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3" name="Stellar-Born"/>
          <p:cNvSpPr txBox="1"/>
          <p:nvPr/>
        </p:nvSpPr>
        <p:spPr>
          <a:xfrm>
            <a:off x="20348360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54" name="Line"/>
          <p:cNvSpPr/>
          <p:nvPr/>
        </p:nvSpPr>
        <p:spPr>
          <a:xfrm flipV="1">
            <a:off x="16598117" y="4453106"/>
            <a:ext cx="1681480" cy="21094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55" name="Observed black-hole merger (LVK ’20 PRL)"/>
          <p:cNvSpPr txBox="1"/>
          <p:nvPr/>
        </p:nvSpPr>
        <p:spPr>
          <a:xfrm>
            <a:off x="14886451" y="2989932"/>
            <a:ext cx="628650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Observed black-hole merger (LVK ’20 PRL)</a:t>
            </a:r>
          </a:p>
        </p:txBody>
      </p:sp>
      <p:sp>
        <p:nvSpPr>
          <p:cNvPr id="356" name="Inferred Ancestors"/>
          <p:cNvSpPr txBox="1"/>
          <p:nvPr/>
        </p:nvSpPr>
        <p:spPr>
          <a:xfrm rot="16200000">
            <a:off x="12041326" y="8982471"/>
            <a:ext cx="28178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rgbClr val="F27200"/>
                </a:solidFill>
              </a:defRPr>
            </a:lvl1pPr>
          </a:lstStyle>
          <a:p>
            <a:pPr/>
            <a:r>
              <a:t>Inferred Ancestors</a:t>
            </a:r>
          </a:p>
        </p:txBody>
      </p:sp>
      <p:pic>
        <p:nvPicPr>
          <p:cNvPr id="357" name="Screenshot 2025-05-08 at 14.25.27.png" descr="Screenshot 2025-05-08 at 14.25.2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394110" y="8686220"/>
            <a:ext cx="8382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Screenshot 2025-05-08 at 14.25.52.png" descr="Screenshot 2025-05-08 at 14.25.52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651061" y="8775730"/>
            <a:ext cx="727034" cy="444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Screenshot 2025-05-08 at 14.26.09.png" descr="Screenshot 2025-05-08 at 14.26.0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8708585" y="8822008"/>
            <a:ext cx="709783" cy="413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Screenshot 2025-05-08 at 14.26.24.png" descr="Screenshot 2025-05-08 at 14.26.24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0748857" y="8727248"/>
            <a:ext cx="649870" cy="42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Screenshot 2025-05-08 at 14.26.53.png" descr="Screenshot 2025-05-08 at 14.26.5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4588346" y="6670626"/>
            <a:ext cx="1244601" cy="63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Screenshot 2025-05-08 at 14.27.13.png" descr="Screenshot 2025-05-08 at 14.27.1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0404814" y="6316083"/>
            <a:ext cx="1115945" cy="546101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Kick &gt; 1000km/s"/>
          <p:cNvSpPr txBox="1"/>
          <p:nvPr/>
        </p:nvSpPr>
        <p:spPr>
          <a:xfrm>
            <a:off x="12633707" y="7189237"/>
            <a:ext cx="252100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364" name="Stellar-Born"/>
          <p:cNvSpPr txBox="1"/>
          <p:nvPr/>
        </p:nvSpPr>
        <p:spPr>
          <a:xfrm>
            <a:off x="16148814" y="9550402"/>
            <a:ext cx="185806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65" name="Stellar-Born"/>
          <p:cNvSpPr txBox="1"/>
          <p:nvPr/>
        </p:nvSpPr>
        <p:spPr>
          <a:xfrm>
            <a:off x="18296149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66" name="85Msun"/>
          <p:cNvSpPr txBox="1"/>
          <p:nvPr/>
        </p:nvSpPr>
        <p:spPr>
          <a:xfrm>
            <a:off x="16036957" y="6292743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85Msun</a:t>
            </a:r>
          </a:p>
        </p:txBody>
      </p:sp>
      <p:sp>
        <p:nvSpPr>
          <p:cNvPr id="367" name="65Msun"/>
          <p:cNvSpPr txBox="1"/>
          <p:nvPr/>
        </p:nvSpPr>
        <p:spPr>
          <a:xfrm>
            <a:off x="18940188" y="6400817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65Msun</a:t>
            </a:r>
          </a:p>
        </p:txBody>
      </p:sp>
      <p:sp>
        <p:nvSpPr>
          <p:cNvPr id="368" name="150Msun"/>
          <p:cNvSpPr txBox="1"/>
          <p:nvPr/>
        </p:nvSpPr>
        <p:spPr>
          <a:xfrm>
            <a:off x="17405587" y="4263722"/>
            <a:ext cx="137952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150Msun</a:t>
            </a:r>
          </a:p>
        </p:txBody>
      </p:sp>
      <p:sp>
        <p:nvSpPr>
          <p:cNvPr id="369" name="Line"/>
          <p:cNvSpPr/>
          <p:nvPr/>
        </p:nvSpPr>
        <p:spPr>
          <a:xfrm flipH="1">
            <a:off x="23738313" y="2603997"/>
            <a:ext cx="1" cy="7970274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70" name="Inference goes this way"/>
          <p:cNvSpPr txBox="1"/>
          <p:nvPr/>
        </p:nvSpPr>
        <p:spPr>
          <a:xfrm rot="16200000">
            <a:off x="21431627" y="6203018"/>
            <a:ext cx="355701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371" name="Araujo-Alvarez+ 2024 ApJ"/>
          <p:cNvSpPr txBox="1"/>
          <p:nvPr/>
        </p:nvSpPr>
        <p:spPr>
          <a:xfrm>
            <a:off x="337365" y="13072632"/>
            <a:ext cx="385419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Araujo-Alvarez+ 2024 ApJ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Figuring out “ancestors” and their environments: “backwards method”"/>
          <p:cNvSpPr txBox="1"/>
          <p:nvPr/>
        </p:nvSpPr>
        <p:spPr>
          <a:xfrm>
            <a:off x="-576471" y="620623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Figuring out “ancestors” and their environments: “backwards method”</a:t>
            </a:r>
          </a:p>
        </p:txBody>
      </p:sp>
      <p:pic>
        <p:nvPicPr>
          <p:cNvPr id="376" name="Image" descr="Image"/>
          <p:cNvPicPr>
            <a:picLocks noChangeAspect="1"/>
          </p:cNvPicPr>
          <p:nvPr/>
        </p:nvPicPr>
        <p:blipFill>
          <a:blip r:embed="rId3">
            <a:alphaModFix amt="25847"/>
            <a:extLst/>
          </a:blip>
          <a:stretch>
            <a:fillRect/>
          </a:stretch>
        </p:blipFill>
        <p:spPr>
          <a:xfrm>
            <a:off x="-439540" y="-1673705"/>
            <a:ext cx="25263072" cy="16610470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Circle"/>
          <p:cNvSpPr/>
          <p:nvPr/>
        </p:nvSpPr>
        <p:spPr>
          <a:xfrm>
            <a:off x="17249675" y="3761399"/>
            <a:ext cx="1691350" cy="169320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8" name="Circle"/>
          <p:cNvSpPr/>
          <p:nvPr/>
        </p:nvSpPr>
        <p:spPr>
          <a:xfrm>
            <a:off x="18805557" y="595413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9" name="Circle"/>
          <p:cNvSpPr/>
          <p:nvPr/>
        </p:nvSpPr>
        <p:spPr>
          <a:xfrm>
            <a:off x="18585423" y="8460896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0" name="Circle"/>
          <p:cNvSpPr/>
          <p:nvPr/>
        </p:nvSpPr>
        <p:spPr>
          <a:xfrm>
            <a:off x="20575091" y="8453311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1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82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83" name="Line"/>
          <p:cNvSpPr/>
          <p:nvPr/>
        </p:nvSpPr>
        <p:spPr>
          <a:xfrm flipH="1" flipV="1">
            <a:off x="18377826" y="4943408"/>
            <a:ext cx="945027" cy="169502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84" name="GW190521"/>
          <p:cNvSpPr txBox="1"/>
          <p:nvPr/>
        </p:nvSpPr>
        <p:spPr>
          <a:xfrm>
            <a:off x="15474363" y="3732124"/>
            <a:ext cx="16447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/>
            </a:lvl1pPr>
          </a:lstStyle>
          <a:p>
            <a:pPr/>
            <a:r>
              <a:t>GW190521</a:t>
            </a:r>
          </a:p>
        </p:txBody>
      </p:sp>
      <p:sp>
        <p:nvSpPr>
          <p:cNvPr id="385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6" name="Kick &gt; 1000km/s"/>
          <p:cNvSpPr txBox="1"/>
          <p:nvPr/>
        </p:nvSpPr>
        <p:spPr>
          <a:xfrm>
            <a:off x="19813292" y="7024954"/>
            <a:ext cx="252100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387" name="Circle"/>
          <p:cNvSpPr/>
          <p:nvPr/>
        </p:nvSpPr>
        <p:spPr>
          <a:xfrm>
            <a:off x="16036957" y="5954134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8" name="Oval"/>
          <p:cNvSpPr/>
          <p:nvPr/>
        </p:nvSpPr>
        <p:spPr>
          <a:xfrm>
            <a:off x="14275925" y="8460896"/>
            <a:ext cx="1074570" cy="105931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89" name="Circle"/>
          <p:cNvSpPr/>
          <p:nvPr/>
        </p:nvSpPr>
        <p:spPr>
          <a:xfrm>
            <a:off x="16477293" y="8460896"/>
            <a:ext cx="1074570" cy="107457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0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91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92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3" name="Rectangle"/>
          <p:cNvSpPr/>
          <p:nvPr/>
        </p:nvSpPr>
        <p:spPr>
          <a:xfrm>
            <a:off x="15303732" y="3520785"/>
            <a:ext cx="5451938" cy="4059479"/>
          </a:xfrm>
          <a:prstGeom prst="rect">
            <a:avLst/>
          </a:prstGeom>
          <a:ln w="25400">
            <a:solidFill>
              <a:schemeClr val="accent3">
                <a:hueOff val="914337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94" name="Stellar-Born"/>
          <p:cNvSpPr txBox="1"/>
          <p:nvPr/>
        </p:nvSpPr>
        <p:spPr>
          <a:xfrm>
            <a:off x="20348360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95" name="Line"/>
          <p:cNvSpPr/>
          <p:nvPr/>
        </p:nvSpPr>
        <p:spPr>
          <a:xfrm flipV="1">
            <a:off x="16598117" y="4453106"/>
            <a:ext cx="1681480" cy="21094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96" name="Observed black-hole merger (LVK ’20 PRL)"/>
          <p:cNvSpPr txBox="1"/>
          <p:nvPr/>
        </p:nvSpPr>
        <p:spPr>
          <a:xfrm>
            <a:off x="14886451" y="2989932"/>
            <a:ext cx="628650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Observed black-hole merger (LVK ’20 PRL)</a:t>
            </a:r>
          </a:p>
        </p:txBody>
      </p:sp>
      <p:sp>
        <p:nvSpPr>
          <p:cNvPr id="397" name="Inferred Ancestors"/>
          <p:cNvSpPr txBox="1"/>
          <p:nvPr/>
        </p:nvSpPr>
        <p:spPr>
          <a:xfrm rot="16200000">
            <a:off x="12041326" y="8982471"/>
            <a:ext cx="28178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rgbClr val="F27200"/>
                </a:solidFill>
              </a:defRPr>
            </a:lvl1pPr>
          </a:lstStyle>
          <a:p>
            <a:pPr/>
            <a:r>
              <a:t>Inferred Ancestors</a:t>
            </a:r>
          </a:p>
        </p:txBody>
      </p:sp>
      <p:pic>
        <p:nvPicPr>
          <p:cNvPr id="398" name="Screenshot 2025-05-08 at 14.25.27.png" descr="Screenshot 2025-05-08 at 14.25.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394110" y="8686220"/>
            <a:ext cx="8382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Screenshot 2025-05-08 at 14.25.52.png" descr="Screenshot 2025-05-08 at 14.25.5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651061" y="8775730"/>
            <a:ext cx="727034" cy="444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Screenshot 2025-05-08 at 14.26.09.png" descr="Screenshot 2025-05-08 at 14.26.0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708585" y="8822008"/>
            <a:ext cx="709783" cy="413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Screenshot 2025-05-08 at 14.26.24.png" descr="Screenshot 2025-05-08 at 14.26.2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748857" y="8727248"/>
            <a:ext cx="649870" cy="42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Screenshot 2025-05-08 at 14.26.53.png" descr="Screenshot 2025-05-08 at 14.26.5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588346" y="6670626"/>
            <a:ext cx="1244601" cy="63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Screenshot 2025-05-08 at 14.27.13.png" descr="Screenshot 2025-05-08 at 14.27.1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0404814" y="6316083"/>
            <a:ext cx="1115945" cy="546101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Kick &gt; 1000km/s"/>
          <p:cNvSpPr txBox="1"/>
          <p:nvPr/>
        </p:nvSpPr>
        <p:spPr>
          <a:xfrm>
            <a:off x="12633707" y="7189237"/>
            <a:ext cx="252100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405" name="Stellar-Born"/>
          <p:cNvSpPr txBox="1"/>
          <p:nvPr/>
        </p:nvSpPr>
        <p:spPr>
          <a:xfrm>
            <a:off x="16148814" y="9550402"/>
            <a:ext cx="185806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406" name="Stellar-Born"/>
          <p:cNvSpPr txBox="1"/>
          <p:nvPr/>
        </p:nvSpPr>
        <p:spPr>
          <a:xfrm>
            <a:off x="18296149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407" name="85Msun"/>
          <p:cNvSpPr txBox="1"/>
          <p:nvPr/>
        </p:nvSpPr>
        <p:spPr>
          <a:xfrm>
            <a:off x="16036957" y="6292743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85Msun</a:t>
            </a:r>
          </a:p>
        </p:txBody>
      </p:sp>
      <p:sp>
        <p:nvSpPr>
          <p:cNvPr id="408" name="65Msun"/>
          <p:cNvSpPr txBox="1"/>
          <p:nvPr/>
        </p:nvSpPr>
        <p:spPr>
          <a:xfrm>
            <a:off x="18940188" y="6400817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65Msun</a:t>
            </a:r>
          </a:p>
        </p:txBody>
      </p:sp>
      <p:sp>
        <p:nvSpPr>
          <p:cNvPr id="409" name="150Msun"/>
          <p:cNvSpPr txBox="1"/>
          <p:nvPr/>
        </p:nvSpPr>
        <p:spPr>
          <a:xfrm>
            <a:off x="17405587" y="4263722"/>
            <a:ext cx="137952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150Msun</a:t>
            </a:r>
          </a:p>
        </p:txBody>
      </p:sp>
      <p:sp>
        <p:nvSpPr>
          <p:cNvPr id="410" name="Line"/>
          <p:cNvSpPr/>
          <p:nvPr/>
        </p:nvSpPr>
        <p:spPr>
          <a:xfrm flipH="1">
            <a:off x="23738313" y="2603997"/>
            <a:ext cx="1" cy="7970274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11" name="Inference goes this way"/>
          <p:cNvSpPr txBox="1"/>
          <p:nvPr/>
        </p:nvSpPr>
        <p:spPr>
          <a:xfrm rot="16200000">
            <a:off x="21431627" y="6203018"/>
            <a:ext cx="355701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412" name="Now used for O4 detections"/>
          <p:cNvSpPr txBox="1"/>
          <p:nvPr/>
        </p:nvSpPr>
        <p:spPr>
          <a:xfrm>
            <a:off x="18879326" y="10830196"/>
            <a:ext cx="416692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Now used for O4 detections</a:t>
            </a:r>
          </a:p>
        </p:txBody>
      </p:sp>
      <p:sp>
        <p:nvSpPr>
          <p:cNvPr id="413" name="Araujo-Alvarez+ 2024 ApJ"/>
          <p:cNvSpPr txBox="1"/>
          <p:nvPr/>
        </p:nvSpPr>
        <p:spPr>
          <a:xfrm>
            <a:off x="337365" y="13072632"/>
            <a:ext cx="385419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Araujo-Alvarez+ 2024 ApJ</a:t>
            </a:r>
          </a:p>
        </p:txBody>
      </p:sp>
      <p:pic>
        <p:nvPicPr>
          <p:cNvPr id="414" name="Screenshot 2025-06-24 at 17.07.28.png" descr="Screenshot 2025-06-24 at 17.07.2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69111" y="1674379"/>
            <a:ext cx="6286500" cy="4576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Screenshot 2025-06-24 at 17.08.21.png" descr="Screenshot 2025-06-24 at 17.08.21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705148" y="1670658"/>
            <a:ext cx="6233953" cy="458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Screenshot 2025-06-24 at 17.08.40.png" descr="Screenshot 2025-06-24 at 17.08.40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3524398" y="6698001"/>
            <a:ext cx="6580864" cy="49309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19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532903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421" name="Birth Recoils and second-generation probabilities"/>
          <p:cNvSpPr txBox="1"/>
          <p:nvPr/>
        </p:nvSpPr>
        <p:spPr>
          <a:xfrm>
            <a:off x="-1815495" y="671423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Birth Recoils and second-generation probabilities</a:t>
            </a:r>
          </a:p>
        </p:txBody>
      </p:sp>
      <p:pic>
        <p:nvPicPr>
          <p:cNvPr id="422" name="Screenshot 2024-10-13 at 10.56.17.png" descr="Screenshot 2024-10-13 at 10.56.1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2804" y="2974558"/>
            <a:ext cx="12848976" cy="9474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Screenshot 2024-10-13 at 10.55.53.png" descr="Screenshot 2024-10-13 at 10.55.5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007959" y="5575958"/>
            <a:ext cx="9896738" cy="2564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Screenshot 2025-06-24 at 17.06.49.png" descr="Screenshot 2025-06-24 at 17.06.4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62267" y="3946538"/>
            <a:ext cx="2615944" cy="2084248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Probability of both parents having masses &lt; 65Msun and birth kick below escape velocity"/>
          <p:cNvSpPr txBox="1"/>
          <p:nvPr/>
        </p:nvSpPr>
        <p:spPr>
          <a:xfrm>
            <a:off x="138285" y="2079849"/>
            <a:ext cx="16020423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478790">
              <a:defRPr sz="2900"/>
            </a:lvl1pPr>
          </a:lstStyle>
          <a:p>
            <a:pPr/>
            <a:r>
              <a:t>Probability of both parents having masses &lt; 65Msun and birth kick below escape velocity</a:t>
            </a:r>
          </a:p>
        </p:txBody>
      </p:sp>
      <p:sp>
        <p:nvSpPr>
          <p:cNvPr id="426" name="Rounded Rectangle"/>
          <p:cNvSpPr/>
          <p:nvPr/>
        </p:nvSpPr>
        <p:spPr>
          <a:xfrm>
            <a:off x="18779083" y="6098481"/>
            <a:ext cx="685550" cy="1971837"/>
          </a:xfrm>
          <a:prstGeom prst="roundRect">
            <a:avLst>
              <a:gd name="adj" fmla="val 27788"/>
            </a:avLst>
          </a:prstGeom>
          <a:solidFill>
            <a:schemeClr val="accent5">
              <a:hueOff val="-82419"/>
              <a:satOff val="-9513"/>
              <a:lumOff val="-16343"/>
              <a:alpha val="5360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27" name="Very tough to form the primary BH of GW190521 to form in a Globular Cluster"/>
          <p:cNvSpPr txBox="1"/>
          <p:nvPr/>
        </p:nvSpPr>
        <p:spPr>
          <a:xfrm>
            <a:off x="10829470" y="4861503"/>
            <a:ext cx="1590518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Very tough to form the primary BH of GW190521 to form in a Globular Cluster</a:t>
            </a:r>
          </a:p>
        </p:txBody>
      </p:sp>
      <p:sp>
        <p:nvSpPr>
          <p:cNvPr id="428" name="….. but wait for the next slides"/>
          <p:cNvSpPr txBox="1"/>
          <p:nvPr/>
        </p:nvSpPr>
        <p:spPr>
          <a:xfrm>
            <a:off x="10668557" y="8537865"/>
            <a:ext cx="1590518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….. but wait for the next slides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Figuring out ancestors: “forward method”"/>
          <p:cNvSpPr txBox="1"/>
          <p:nvPr/>
        </p:nvSpPr>
        <p:spPr>
          <a:xfrm>
            <a:off x="48976" y="845737"/>
            <a:ext cx="561822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 sz="2000"/>
            </a:pPr>
            <a:r>
              <a:t>Figuring out ancestors: “forward method”</a:t>
            </a:r>
          </a:p>
        </p:txBody>
      </p:sp>
      <p:sp>
        <p:nvSpPr>
          <p:cNvPr id="432" name="Start from priors for the ancestors (parents, grandparents….)"/>
          <p:cNvSpPr txBox="1"/>
          <p:nvPr/>
        </p:nvSpPr>
        <p:spPr>
          <a:xfrm>
            <a:off x="329649" y="2378131"/>
            <a:ext cx="11628502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Start from priors for the ancestors (parents, grandparents….)</a:t>
            </a:r>
          </a:p>
        </p:txBody>
      </p:sp>
      <p:sp>
        <p:nvSpPr>
          <p:cNvPr id="433" name="Circle"/>
          <p:cNvSpPr/>
          <p:nvPr/>
        </p:nvSpPr>
        <p:spPr>
          <a:xfrm>
            <a:off x="18585423" y="8460896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4" name="Circle"/>
          <p:cNvSpPr/>
          <p:nvPr/>
        </p:nvSpPr>
        <p:spPr>
          <a:xfrm>
            <a:off x="20575091" y="8453311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5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36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37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8" name="Oval"/>
          <p:cNvSpPr/>
          <p:nvPr/>
        </p:nvSpPr>
        <p:spPr>
          <a:xfrm>
            <a:off x="14275925" y="8460896"/>
            <a:ext cx="1074570" cy="105931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9" name="Circle"/>
          <p:cNvSpPr/>
          <p:nvPr/>
        </p:nvSpPr>
        <p:spPr>
          <a:xfrm>
            <a:off x="16477293" y="8460896"/>
            <a:ext cx="1074570" cy="107457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0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41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42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3" name="Inferred Ancestors"/>
          <p:cNvSpPr txBox="1"/>
          <p:nvPr/>
        </p:nvSpPr>
        <p:spPr>
          <a:xfrm rot="16200000">
            <a:off x="12041326" y="8982471"/>
            <a:ext cx="28178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rgbClr val="F27200"/>
                </a:solidFill>
              </a:defRPr>
            </a:lvl1pPr>
          </a:lstStyle>
          <a:p>
            <a:pPr/>
            <a:r>
              <a:t>Inferred Ancestors</a:t>
            </a:r>
          </a:p>
        </p:txBody>
      </p:sp>
      <p:sp>
        <p:nvSpPr>
          <p:cNvPr id="444" name="Compute the corresponding mass and spin priors induced on the…"/>
          <p:cNvSpPr txBox="1"/>
          <p:nvPr/>
        </p:nvSpPr>
        <p:spPr>
          <a:xfrm>
            <a:off x="393597" y="3044140"/>
            <a:ext cx="12388597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Compute the corresponding mass and spin priors induced on the</a:t>
            </a:r>
          </a:p>
          <a:p>
            <a:pPr lvl="1" algn="l" defTabSz="2438338"/>
            <a:r>
              <a:t>BHs observed by LVK, for each v_esc</a:t>
            </a:r>
          </a:p>
        </p:txBody>
      </p:sp>
      <p:sp>
        <p:nvSpPr>
          <p:cNvPr id="445" name="“Obtain new” estimates for masses and spins"/>
          <p:cNvSpPr txBox="1"/>
          <p:nvPr/>
        </p:nvSpPr>
        <p:spPr>
          <a:xfrm>
            <a:off x="506034" y="4327776"/>
            <a:ext cx="937907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“Obtain new” estimates for masses and spins</a:t>
            </a:r>
          </a:p>
        </p:txBody>
      </p:sp>
      <p:sp>
        <p:nvSpPr>
          <p:cNvPr id="446" name="Now used for O4 detections"/>
          <p:cNvSpPr txBox="1"/>
          <p:nvPr/>
        </p:nvSpPr>
        <p:spPr>
          <a:xfrm>
            <a:off x="18879326" y="10830196"/>
            <a:ext cx="416692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Now used for O4 detections</a:t>
            </a:r>
          </a:p>
        </p:txBody>
      </p:sp>
      <p:pic>
        <p:nvPicPr>
          <p:cNvPr id="447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144153" y="804006"/>
            <a:ext cx="24672306" cy="123361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Read estimates for ancestral generations"/>
          <p:cNvSpPr txBox="1"/>
          <p:nvPr/>
        </p:nvSpPr>
        <p:spPr>
          <a:xfrm>
            <a:off x="462745" y="5861159"/>
            <a:ext cx="8603362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Read estimates for ancestral generations</a:t>
            </a:r>
          </a:p>
        </p:txBody>
      </p:sp>
      <p:sp>
        <p:nvSpPr>
          <p:cNvPr id="449" name="FOCUS here: obtain Bayesian Evidence!!"/>
          <p:cNvSpPr txBox="1"/>
          <p:nvPr/>
        </p:nvSpPr>
        <p:spPr>
          <a:xfrm>
            <a:off x="411363" y="7394543"/>
            <a:ext cx="8436865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FOCUS here: obtain Bayesian Evidence!!</a:t>
            </a:r>
          </a:p>
        </p:txBody>
      </p:sp>
      <p:sp>
        <p:nvSpPr>
          <p:cNvPr id="450" name="Line"/>
          <p:cNvSpPr/>
          <p:nvPr/>
        </p:nvSpPr>
        <p:spPr>
          <a:xfrm flipV="1">
            <a:off x="23738313" y="2603998"/>
            <a:ext cx="1" cy="7970273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51" name="Inference goes this way"/>
          <p:cNvSpPr txBox="1"/>
          <p:nvPr/>
        </p:nvSpPr>
        <p:spPr>
          <a:xfrm rot="16200000">
            <a:off x="21431627" y="6203018"/>
            <a:ext cx="355701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452" name="Environment characeterised by escape velocity"/>
          <p:cNvSpPr txBox="1"/>
          <p:nvPr/>
        </p:nvSpPr>
        <p:spPr>
          <a:xfrm>
            <a:off x="506034" y="5073812"/>
            <a:ext cx="968425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Environment characeterised by escape velocity</a:t>
            </a:r>
          </a:p>
        </p:txBody>
      </p:sp>
      <p:sp>
        <p:nvSpPr>
          <p:cNvPr id="453" name="Not new: Mahapatra+ ’24."/>
          <p:cNvSpPr txBox="1"/>
          <p:nvPr/>
        </p:nvSpPr>
        <p:spPr>
          <a:xfrm>
            <a:off x="1559843" y="6577775"/>
            <a:ext cx="57580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rPr>
                <a:solidFill>
                  <a:schemeClr val="accent5">
                    <a:lumOff val="-29866"/>
                  </a:schemeClr>
                </a:solidFill>
              </a:rPr>
              <a:t>Not new: </a:t>
            </a:r>
            <a:r>
              <a:t>Mahapatra+ ’24.</a:t>
            </a:r>
          </a:p>
        </p:txBody>
      </p:sp>
      <p:sp>
        <p:nvSpPr>
          <p:cNvPr id="454" name="Wong &amp; JCB (in prep)"/>
          <p:cNvSpPr txBox="1"/>
          <p:nvPr/>
        </p:nvSpPr>
        <p:spPr>
          <a:xfrm>
            <a:off x="207077" y="12958091"/>
            <a:ext cx="319582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Wong &amp; JCB (in prep)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Figuring out ancestors: “forward method”"/>
          <p:cNvSpPr txBox="1"/>
          <p:nvPr/>
        </p:nvSpPr>
        <p:spPr>
          <a:xfrm>
            <a:off x="48976" y="845737"/>
            <a:ext cx="561822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 sz="2000"/>
            </a:pPr>
            <a:r>
              <a:t>Figuring out ancestors: “forward method”</a:t>
            </a:r>
          </a:p>
        </p:txBody>
      </p:sp>
      <p:sp>
        <p:nvSpPr>
          <p:cNvPr id="458" name="Start from priors for the ancestors (parents, grandparents….)"/>
          <p:cNvSpPr txBox="1"/>
          <p:nvPr/>
        </p:nvSpPr>
        <p:spPr>
          <a:xfrm>
            <a:off x="329649" y="2378131"/>
            <a:ext cx="11628502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Start from priors for the ancestors (parents, grandparents….)</a:t>
            </a:r>
          </a:p>
        </p:txBody>
      </p:sp>
      <p:sp>
        <p:nvSpPr>
          <p:cNvPr id="459" name="Circle"/>
          <p:cNvSpPr/>
          <p:nvPr/>
        </p:nvSpPr>
        <p:spPr>
          <a:xfrm>
            <a:off x="17249675" y="3761399"/>
            <a:ext cx="1691350" cy="169320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0" name="Circle"/>
          <p:cNvSpPr/>
          <p:nvPr/>
        </p:nvSpPr>
        <p:spPr>
          <a:xfrm>
            <a:off x="18805557" y="595413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1" name="Circle"/>
          <p:cNvSpPr/>
          <p:nvPr/>
        </p:nvSpPr>
        <p:spPr>
          <a:xfrm>
            <a:off x="18585423" y="8460896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2" name="Circle"/>
          <p:cNvSpPr/>
          <p:nvPr/>
        </p:nvSpPr>
        <p:spPr>
          <a:xfrm>
            <a:off x="20575091" y="8453311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3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64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65" name="Line"/>
          <p:cNvSpPr/>
          <p:nvPr/>
        </p:nvSpPr>
        <p:spPr>
          <a:xfrm flipH="1" flipV="1">
            <a:off x="18377826" y="4943408"/>
            <a:ext cx="945027" cy="169502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66" name="GW190521"/>
          <p:cNvSpPr txBox="1"/>
          <p:nvPr/>
        </p:nvSpPr>
        <p:spPr>
          <a:xfrm>
            <a:off x="15474363" y="3732124"/>
            <a:ext cx="16447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/>
            </a:lvl1pPr>
          </a:lstStyle>
          <a:p>
            <a:pPr/>
            <a:r>
              <a:t>GW190521</a:t>
            </a:r>
          </a:p>
        </p:txBody>
      </p:sp>
      <p:sp>
        <p:nvSpPr>
          <p:cNvPr id="467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8" name="Circle"/>
          <p:cNvSpPr/>
          <p:nvPr/>
        </p:nvSpPr>
        <p:spPr>
          <a:xfrm>
            <a:off x="16036957" y="5954134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69" name="Oval"/>
          <p:cNvSpPr/>
          <p:nvPr/>
        </p:nvSpPr>
        <p:spPr>
          <a:xfrm>
            <a:off x="14275925" y="8460896"/>
            <a:ext cx="1074570" cy="105931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0" name="Circle"/>
          <p:cNvSpPr/>
          <p:nvPr/>
        </p:nvSpPr>
        <p:spPr>
          <a:xfrm>
            <a:off x="16477293" y="8460896"/>
            <a:ext cx="1074570" cy="107457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1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72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73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4" name="Rectangle"/>
          <p:cNvSpPr/>
          <p:nvPr/>
        </p:nvSpPr>
        <p:spPr>
          <a:xfrm>
            <a:off x="15303732" y="3520785"/>
            <a:ext cx="5451938" cy="4059479"/>
          </a:xfrm>
          <a:prstGeom prst="rect">
            <a:avLst/>
          </a:prstGeom>
          <a:ln w="25400">
            <a:solidFill>
              <a:schemeClr val="accent3">
                <a:hueOff val="914337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75" name="Line"/>
          <p:cNvSpPr/>
          <p:nvPr/>
        </p:nvSpPr>
        <p:spPr>
          <a:xfrm flipV="1">
            <a:off x="16598117" y="4453106"/>
            <a:ext cx="1681480" cy="21094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476" name="Observed black-hole merger (LVK ’20 PRL)"/>
          <p:cNvSpPr txBox="1"/>
          <p:nvPr/>
        </p:nvSpPr>
        <p:spPr>
          <a:xfrm>
            <a:off x="14886451" y="2989932"/>
            <a:ext cx="628650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Observed black-hole merger (LVK ’20 PRL)</a:t>
            </a:r>
          </a:p>
        </p:txBody>
      </p:sp>
      <p:sp>
        <p:nvSpPr>
          <p:cNvPr id="477" name="Inferred Ancestors"/>
          <p:cNvSpPr txBox="1"/>
          <p:nvPr/>
        </p:nvSpPr>
        <p:spPr>
          <a:xfrm rot="16200000">
            <a:off x="12041326" y="8982471"/>
            <a:ext cx="28178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rgbClr val="F27200"/>
                </a:solidFill>
              </a:defRPr>
            </a:lvl1pPr>
          </a:lstStyle>
          <a:p>
            <a:pPr/>
            <a:r>
              <a:t>Inferred Ancestors</a:t>
            </a:r>
          </a:p>
        </p:txBody>
      </p:sp>
      <p:sp>
        <p:nvSpPr>
          <p:cNvPr id="478" name="Wong &amp; JCB (in prep)"/>
          <p:cNvSpPr txBox="1"/>
          <p:nvPr/>
        </p:nvSpPr>
        <p:spPr>
          <a:xfrm>
            <a:off x="666549" y="12905840"/>
            <a:ext cx="319582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Wong &amp; JCB (in prep)</a:t>
            </a:r>
          </a:p>
        </p:txBody>
      </p:sp>
      <p:sp>
        <p:nvSpPr>
          <p:cNvPr id="479" name="Compute the corresponding mass and spin priors induced on the…"/>
          <p:cNvSpPr txBox="1"/>
          <p:nvPr/>
        </p:nvSpPr>
        <p:spPr>
          <a:xfrm>
            <a:off x="393597" y="3044140"/>
            <a:ext cx="12388597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Compute the corresponding mass and spin priors induced on the</a:t>
            </a:r>
          </a:p>
          <a:p>
            <a:pPr lvl="1" algn="l" defTabSz="2438338"/>
            <a:r>
              <a:t>BHs observed by LVK, for each v_esc</a:t>
            </a:r>
          </a:p>
        </p:txBody>
      </p:sp>
      <p:sp>
        <p:nvSpPr>
          <p:cNvPr id="480" name="“Obtain new” estimates for masses and spins"/>
          <p:cNvSpPr txBox="1"/>
          <p:nvPr/>
        </p:nvSpPr>
        <p:spPr>
          <a:xfrm>
            <a:off x="506034" y="4327776"/>
            <a:ext cx="937907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“Obtain new” estimates for masses and spins</a:t>
            </a:r>
          </a:p>
        </p:txBody>
      </p:sp>
      <p:sp>
        <p:nvSpPr>
          <p:cNvPr id="481" name="Now used for O4 detections"/>
          <p:cNvSpPr txBox="1"/>
          <p:nvPr/>
        </p:nvSpPr>
        <p:spPr>
          <a:xfrm>
            <a:off x="18879326" y="10830196"/>
            <a:ext cx="416692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Now used for O4 detections</a:t>
            </a:r>
          </a:p>
        </p:txBody>
      </p:sp>
      <p:pic>
        <p:nvPicPr>
          <p:cNvPr id="482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144153" y="804006"/>
            <a:ext cx="24672306" cy="1233616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Read estimates for ancestral generations"/>
          <p:cNvSpPr txBox="1"/>
          <p:nvPr/>
        </p:nvSpPr>
        <p:spPr>
          <a:xfrm>
            <a:off x="462745" y="5861159"/>
            <a:ext cx="8603362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Read estimates for ancestral generations</a:t>
            </a:r>
          </a:p>
        </p:txBody>
      </p:sp>
      <p:sp>
        <p:nvSpPr>
          <p:cNvPr id="484" name="FOCUS here: obtain Bayesian Evidence!!"/>
          <p:cNvSpPr txBox="1"/>
          <p:nvPr/>
        </p:nvSpPr>
        <p:spPr>
          <a:xfrm>
            <a:off x="411363" y="7394543"/>
            <a:ext cx="8436865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FOCUS here: obtain Bayesian Evidence!!</a:t>
            </a:r>
          </a:p>
        </p:txBody>
      </p:sp>
      <p:sp>
        <p:nvSpPr>
          <p:cNvPr id="485" name="Line"/>
          <p:cNvSpPr/>
          <p:nvPr/>
        </p:nvSpPr>
        <p:spPr>
          <a:xfrm flipV="1">
            <a:off x="23738313" y="2603998"/>
            <a:ext cx="1" cy="7970273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86" name="Inference goes this way"/>
          <p:cNvSpPr txBox="1"/>
          <p:nvPr/>
        </p:nvSpPr>
        <p:spPr>
          <a:xfrm rot="16200000">
            <a:off x="21431627" y="6203018"/>
            <a:ext cx="355701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487" name="Environment characeterised by escape velocity"/>
          <p:cNvSpPr txBox="1"/>
          <p:nvPr/>
        </p:nvSpPr>
        <p:spPr>
          <a:xfrm>
            <a:off x="506034" y="5073812"/>
            <a:ext cx="968425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Environment characeterised by escape velocity</a:t>
            </a:r>
          </a:p>
        </p:txBody>
      </p:sp>
      <p:sp>
        <p:nvSpPr>
          <p:cNvPr id="488" name="Not new: Mahapatra+ ’24."/>
          <p:cNvSpPr txBox="1"/>
          <p:nvPr/>
        </p:nvSpPr>
        <p:spPr>
          <a:xfrm>
            <a:off x="1559843" y="6577775"/>
            <a:ext cx="57580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rPr>
                <a:solidFill>
                  <a:schemeClr val="accent5">
                    <a:lumOff val="-29866"/>
                  </a:schemeClr>
                </a:solidFill>
              </a:rPr>
              <a:t>Not new: </a:t>
            </a:r>
            <a:r>
              <a:t>Mahapatra+ ’24.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Indirect selection of host environments"/>
          <p:cNvSpPr txBox="1"/>
          <p:nvPr/>
        </p:nvSpPr>
        <p:spPr>
          <a:xfrm>
            <a:off x="-2499000" y="783805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Indirect selection of host environments</a:t>
            </a:r>
          </a:p>
        </p:txBody>
      </p:sp>
      <p:pic>
        <p:nvPicPr>
          <p:cNvPr id="493" name="Image" descr="Image"/>
          <p:cNvPicPr>
            <a:picLocks noChangeAspect="1"/>
          </p:cNvPicPr>
          <p:nvPr/>
        </p:nvPicPr>
        <p:blipFill>
          <a:blip r:embed="rId3">
            <a:alphaModFix amt="25847"/>
            <a:extLst/>
          </a:blip>
          <a:stretch>
            <a:fillRect/>
          </a:stretch>
        </p:blipFill>
        <p:spPr>
          <a:xfrm>
            <a:off x="-439540" y="-167370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Screenshot 2025-06-24 at 15.26.02.png" descr="Screenshot 2025-06-24 at 15.26.0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41217" y="3782447"/>
            <a:ext cx="10867281" cy="8183106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Evidence as a function of host escape velocity for different “generations”"/>
          <p:cNvSpPr txBox="1"/>
          <p:nvPr/>
        </p:nvSpPr>
        <p:spPr>
          <a:xfrm>
            <a:off x="10146215" y="12102293"/>
            <a:ext cx="1381696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Evidence as a function of host escape velocity for different “generations”</a:t>
            </a:r>
          </a:p>
        </p:txBody>
      </p:sp>
      <p:sp>
        <p:nvSpPr>
          <p:cNvPr id="496" name="Rectangle"/>
          <p:cNvSpPr/>
          <p:nvPr/>
        </p:nvSpPr>
        <p:spPr>
          <a:xfrm>
            <a:off x="11914838" y="4035913"/>
            <a:ext cx="10134486" cy="3732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97" name="Globular cluster"/>
          <p:cNvSpPr txBox="1"/>
          <p:nvPr/>
        </p:nvSpPr>
        <p:spPr>
          <a:xfrm rot="18900000">
            <a:off x="14604306" y="2845892"/>
            <a:ext cx="347014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Globular cluster</a:t>
            </a:r>
          </a:p>
        </p:txBody>
      </p:sp>
      <p:sp>
        <p:nvSpPr>
          <p:cNvPr id="498" name="Elliptical Galaxy"/>
          <p:cNvSpPr txBox="1"/>
          <p:nvPr/>
        </p:nvSpPr>
        <p:spPr>
          <a:xfrm rot="18900000">
            <a:off x="18464600" y="2655273"/>
            <a:ext cx="344728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Elliptical Galaxy</a:t>
            </a:r>
          </a:p>
        </p:txBody>
      </p:sp>
      <p:sp>
        <p:nvSpPr>
          <p:cNvPr id="499" name="AGN"/>
          <p:cNvSpPr txBox="1"/>
          <p:nvPr/>
        </p:nvSpPr>
        <p:spPr>
          <a:xfrm rot="18900000">
            <a:off x="21493892" y="2670950"/>
            <a:ext cx="140398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AGN</a:t>
            </a:r>
          </a:p>
        </p:txBody>
      </p:sp>
      <p:sp>
        <p:nvSpPr>
          <p:cNvPr id="500" name="Line"/>
          <p:cNvSpPr/>
          <p:nvPr/>
        </p:nvSpPr>
        <p:spPr>
          <a:xfrm flipV="1">
            <a:off x="20188244" y="3435117"/>
            <a:ext cx="1" cy="12700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01" name="Line"/>
          <p:cNvSpPr/>
          <p:nvPr/>
        </p:nvSpPr>
        <p:spPr>
          <a:xfrm flipV="1">
            <a:off x="16609067" y="3337480"/>
            <a:ext cx="1" cy="12700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02" name="Line"/>
          <p:cNvSpPr/>
          <p:nvPr/>
        </p:nvSpPr>
        <p:spPr>
          <a:xfrm flipV="1">
            <a:off x="22624777" y="3337480"/>
            <a:ext cx="1" cy="12700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03" name="Globular Cluster is most favoured!"/>
          <p:cNvSpPr txBox="1"/>
          <p:nvPr/>
        </p:nvSpPr>
        <p:spPr>
          <a:xfrm>
            <a:off x="1171502" y="3228996"/>
            <a:ext cx="677227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Globular Cluster is most favoured!</a:t>
            </a:r>
          </a:p>
        </p:txBody>
      </p:sp>
      <p:sp>
        <p:nvSpPr>
          <p:cNvPr id="504" name="Reason:"/>
          <p:cNvSpPr txBox="1"/>
          <p:nvPr/>
        </p:nvSpPr>
        <p:spPr>
          <a:xfrm>
            <a:off x="671127" y="4061338"/>
            <a:ext cx="205321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Reason:</a:t>
            </a:r>
          </a:p>
        </p:txBody>
      </p:sp>
      <p:sp>
        <p:nvSpPr>
          <p:cNvPr id="505" name="GW190521 spins peak near 1"/>
          <p:cNvSpPr txBox="1"/>
          <p:nvPr/>
        </p:nvSpPr>
        <p:spPr>
          <a:xfrm>
            <a:off x="1180992" y="4904015"/>
            <a:ext cx="6368162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1031875" indent="-396875" algn="l" defTabSz="2438338">
              <a:buSzPct val="125000"/>
              <a:buChar char="•"/>
            </a:pPr>
            <a:r>
              <a:t>GW190521 spins peak near 1</a:t>
            </a:r>
          </a:p>
        </p:txBody>
      </p:sp>
      <p:sp>
        <p:nvSpPr>
          <p:cNvPr id="506" name="Easier to form with large mass ratio ancestors"/>
          <p:cNvSpPr txBox="1"/>
          <p:nvPr/>
        </p:nvSpPr>
        <p:spPr>
          <a:xfrm>
            <a:off x="1158701" y="5627646"/>
            <a:ext cx="952893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1031875" indent="-396875" algn="l" defTabSz="2438338">
              <a:buSzPct val="125000"/>
              <a:buChar char="•"/>
            </a:pPr>
            <a:r>
              <a:t>Easier to form with large mass ratio ancestors</a:t>
            </a:r>
          </a:p>
        </p:txBody>
      </p:sp>
      <p:sp>
        <p:nvSpPr>
          <p:cNvPr id="507" name="These have low kicks"/>
          <p:cNvSpPr txBox="1"/>
          <p:nvPr/>
        </p:nvSpPr>
        <p:spPr>
          <a:xfrm>
            <a:off x="1128673" y="6351276"/>
            <a:ext cx="502628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1031875" indent="-396875" algn="l" defTabSz="2438338">
              <a:buSzPct val="125000"/>
              <a:buChar char="•"/>
            </a:pPr>
            <a:r>
              <a:t>These have low kicks</a:t>
            </a:r>
          </a:p>
        </p:txBody>
      </p:sp>
      <p:sp>
        <p:nvSpPr>
          <p:cNvPr id="508" name="Precisely what can be retained in a GC!"/>
          <p:cNvSpPr txBox="1"/>
          <p:nvPr/>
        </p:nvSpPr>
        <p:spPr>
          <a:xfrm>
            <a:off x="1093048" y="7074907"/>
            <a:ext cx="825068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1031875" indent="-396875" algn="l" defTabSz="2438338">
              <a:buSzPct val="125000"/>
              <a:buChar char="•"/>
            </a:pPr>
            <a:r>
              <a:t>Precisely what can be retained in a GC!</a:t>
            </a:r>
          </a:p>
        </p:txBody>
      </p:sp>
      <p:sp>
        <p:nvSpPr>
          <p:cNvPr id="509" name="Environment characeterised by escape velocity"/>
          <p:cNvSpPr txBox="1"/>
          <p:nvPr/>
        </p:nvSpPr>
        <p:spPr>
          <a:xfrm>
            <a:off x="363070" y="2495031"/>
            <a:ext cx="9150859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Environment characeterised by escape velocity</a:t>
            </a:r>
          </a:p>
        </p:txBody>
      </p:sp>
      <p:sp>
        <p:nvSpPr>
          <p:cNvPr id="510" name="Wong &amp; JCB (in prep)"/>
          <p:cNvSpPr txBox="1"/>
          <p:nvPr/>
        </p:nvSpPr>
        <p:spPr>
          <a:xfrm>
            <a:off x="400783" y="13127312"/>
            <a:ext cx="319582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Wong &amp; JCB (in prep)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Direct selection of host environments"/>
          <p:cNvSpPr txBox="1"/>
          <p:nvPr/>
        </p:nvSpPr>
        <p:spPr>
          <a:xfrm>
            <a:off x="-2665791" y="871828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Direct selection of host environments</a:t>
            </a:r>
          </a:p>
        </p:txBody>
      </p:sp>
      <p:sp>
        <p:nvSpPr>
          <p:cNvPr id="516" name="Environment  impacts waveform morphology"/>
          <p:cNvSpPr txBox="1"/>
          <p:nvPr/>
        </p:nvSpPr>
        <p:spPr>
          <a:xfrm>
            <a:off x="868526" y="2102114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Environment  impacts waveform morphology</a:t>
            </a:r>
          </a:p>
        </p:txBody>
      </p:sp>
      <p:sp>
        <p:nvSpPr>
          <p:cNvPr id="517" name="Mass accretion —&gt; alter signal frequency + “increased” final mass"/>
          <p:cNvSpPr txBox="1"/>
          <p:nvPr/>
        </p:nvSpPr>
        <p:spPr>
          <a:xfrm>
            <a:off x="1300070" y="3019088"/>
            <a:ext cx="12165962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Mass accretion</a:t>
            </a:r>
            <a:r>
              <a:t> —&gt; alter signal frequency + “increased” final mass</a:t>
            </a:r>
          </a:p>
        </p:txBody>
      </p:sp>
      <p:sp>
        <p:nvSpPr>
          <p:cNvPr id="518" name="Altered dynamics —&gt; Altered ringdown mode structure"/>
          <p:cNvSpPr txBox="1"/>
          <p:nvPr/>
        </p:nvSpPr>
        <p:spPr>
          <a:xfrm>
            <a:off x="1281454" y="3765600"/>
            <a:ext cx="10392311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Altered dynamics</a:t>
            </a:r>
            <a:r>
              <a:t> —&gt; Altered ringdown mode structure</a:t>
            </a:r>
          </a:p>
        </p:txBody>
      </p:sp>
      <p:sp>
        <p:nvSpPr>
          <p:cNvPr id="519" name="First searches for these effects in LVK data: effects too subtle to be detected (Caneva-Santoro+ PRL)"/>
          <p:cNvSpPr txBox="1"/>
          <p:nvPr/>
        </p:nvSpPr>
        <p:spPr>
          <a:xfrm>
            <a:off x="868526" y="4682574"/>
            <a:ext cx="19303663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t>First searches for these effects in LVK data: </a:t>
            </a:r>
            <a:r>
              <a:rPr>
                <a:solidFill>
                  <a:schemeClr val="accent5">
                    <a:lumOff val="-29866"/>
                  </a:schemeClr>
                </a:solidFill>
              </a:rPr>
              <a:t>effects too subtle to be detected </a:t>
            </a: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(Caneva-Santoro+ PRL</a:t>
            </a:r>
            <a:r>
              <a:rPr>
                <a:solidFill>
                  <a:schemeClr val="accent5">
                    <a:lumOff val="-29866"/>
                  </a:schemeClr>
                </a:solidFill>
              </a:rPr>
              <a:t>)</a:t>
            </a:r>
          </a:p>
        </p:txBody>
      </p:sp>
      <p:sp>
        <p:nvSpPr>
          <p:cNvPr id="520" name="(Leong, JCB + ’23 PRD)"/>
          <p:cNvSpPr txBox="1"/>
          <p:nvPr/>
        </p:nvSpPr>
        <p:spPr>
          <a:xfrm>
            <a:off x="11277587" y="3729887"/>
            <a:ext cx="303580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rPr>
                <a:solidFill>
                  <a:schemeClr val="accent5">
                    <a:lumOff val="-29866"/>
                  </a:schemeClr>
                </a:solidFill>
              </a:rPr>
              <a:t> </a:t>
            </a: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(Leong, JCB + ’23 PRD)</a:t>
            </a:r>
          </a:p>
        </p:txBody>
      </p:sp>
      <p:grpSp>
        <p:nvGrpSpPr>
          <p:cNvPr id="523" name="Group"/>
          <p:cNvGrpSpPr/>
          <p:nvPr/>
        </p:nvGrpSpPr>
        <p:grpSpPr>
          <a:xfrm>
            <a:off x="14564992" y="6071124"/>
            <a:ext cx="9277574" cy="5976499"/>
            <a:chOff x="0" y="0"/>
            <a:chExt cx="9277573" cy="5976497"/>
          </a:xfrm>
        </p:grpSpPr>
        <p:pic>
          <p:nvPicPr>
            <p:cNvPr id="521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9267288" cy="59764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2" name="Rectangle"/>
            <p:cNvSpPr/>
            <p:nvPr/>
          </p:nvSpPr>
          <p:spPr>
            <a:xfrm>
              <a:off x="8913120" y="880847"/>
              <a:ext cx="364454" cy="368860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537" name="Group"/>
          <p:cNvGrpSpPr/>
          <p:nvPr/>
        </p:nvGrpSpPr>
        <p:grpSpPr>
          <a:xfrm>
            <a:off x="17382206" y="1191767"/>
            <a:ext cx="4732724" cy="4601540"/>
            <a:chOff x="0" y="0"/>
            <a:chExt cx="4732722" cy="4601538"/>
          </a:xfrm>
        </p:grpSpPr>
        <p:sp>
          <p:nvSpPr>
            <p:cNvPr id="524" name="Circle"/>
            <p:cNvSpPr/>
            <p:nvPr/>
          </p:nvSpPr>
          <p:spPr>
            <a:xfrm>
              <a:off x="3449924" y="2717183"/>
              <a:ext cx="1104901" cy="1104901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868686"/>
                </a:gs>
              </a:gsLst>
              <a:lin ang="2790482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0" sz="3200">
                  <a:solidFill>
                    <a:srgbClr val="6B6B6B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530" name="Group"/>
            <p:cNvGrpSpPr/>
            <p:nvPr/>
          </p:nvGrpSpPr>
          <p:grpSpPr>
            <a:xfrm>
              <a:off x="450229" y="120116"/>
              <a:ext cx="4282494" cy="3459064"/>
              <a:chOff x="0" y="0"/>
              <a:chExt cx="4282492" cy="3459063"/>
            </a:xfrm>
          </p:grpSpPr>
          <p:sp>
            <p:nvSpPr>
              <p:cNvPr id="525" name="Circle"/>
              <p:cNvSpPr/>
              <p:nvPr/>
            </p:nvSpPr>
            <p:spPr>
              <a:xfrm>
                <a:off x="0" y="1847268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26" name="Circle"/>
              <p:cNvSpPr/>
              <p:nvPr/>
            </p:nvSpPr>
            <p:spPr>
              <a:xfrm rot="4914694">
                <a:off x="631153" y="1610946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27" name="Circle"/>
              <p:cNvSpPr/>
              <p:nvPr/>
            </p:nvSpPr>
            <p:spPr>
              <a:xfrm rot="4914694">
                <a:off x="631154" y="1610946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28" name="Circle"/>
              <p:cNvSpPr/>
              <p:nvPr/>
            </p:nvSpPr>
            <p:spPr>
              <a:xfrm rot="4914694">
                <a:off x="3792966" y="30039"/>
                <a:ext cx="459488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29" name="Circle"/>
              <p:cNvSpPr/>
              <p:nvPr/>
            </p:nvSpPr>
            <p:spPr>
              <a:xfrm rot="4914694">
                <a:off x="3792966" y="2969537"/>
                <a:ext cx="459488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sp>
          <p:nvSpPr>
            <p:cNvPr id="531" name="Initial BBH"/>
            <p:cNvSpPr txBox="1"/>
            <p:nvPr/>
          </p:nvSpPr>
          <p:spPr>
            <a:xfrm>
              <a:off x="0" y="2613690"/>
              <a:ext cx="2021139" cy="7416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r>
                <a:t>Initial BBH</a:t>
              </a:r>
              <a:br/>
            </a:p>
          </p:txBody>
        </p:sp>
        <p:pic>
          <p:nvPicPr>
            <p:cNvPr id="543" name="Connection Line" descr="Connection Lin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390428" y="224213"/>
              <a:ext cx="1659925" cy="1250247"/>
            </a:xfrm>
            <a:prstGeom prst="rect">
              <a:avLst/>
            </a:prstGeom>
            <a:effectLst/>
          </p:spPr>
        </p:pic>
        <p:pic>
          <p:nvPicPr>
            <p:cNvPr id="545" name="Connection Line" descr="Connection Line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35296" y="2002863"/>
              <a:ext cx="1706720" cy="1235587"/>
            </a:xfrm>
            <a:prstGeom prst="rect">
              <a:avLst/>
            </a:prstGeom>
            <a:effectLst/>
          </p:spPr>
        </p:pic>
        <p:sp>
          <p:nvSpPr>
            <p:cNvPr id="534" name="Vacuum Evolution"/>
            <p:cNvSpPr txBox="1"/>
            <p:nvPr/>
          </p:nvSpPr>
          <p:spPr>
            <a:xfrm>
              <a:off x="256411" y="379023"/>
              <a:ext cx="1866999" cy="7872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3600">
                  <a:solidFill>
                    <a:schemeClr val="accent3">
                      <a:hueOff val="362282"/>
                      <a:satOff val="31803"/>
                      <a:lumOff val="-18242"/>
                    </a:schemeClr>
                  </a:solidFill>
                </a:defRPr>
              </a:lvl1pPr>
            </a:lstStyle>
            <a:p>
              <a:pPr/>
              <a:r>
                <a:t>Vacuum Evolution</a:t>
              </a:r>
            </a:p>
          </p:txBody>
        </p:sp>
        <p:sp>
          <p:nvSpPr>
            <p:cNvPr id="535" name="with Scalar field"/>
            <p:cNvSpPr txBox="1"/>
            <p:nvPr/>
          </p:nvSpPr>
          <p:spPr>
            <a:xfrm>
              <a:off x="802925" y="3240627"/>
              <a:ext cx="2834276" cy="13609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3600">
                  <a:solidFill>
                    <a:schemeClr val="accent2"/>
                  </a:solidFill>
                </a:defRPr>
              </a:lvl1pPr>
            </a:lstStyle>
            <a:p>
              <a:pPr/>
              <a:r>
                <a:t>with Scalar field</a:t>
              </a:r>
            </a:p>
          </p:txBody>
        </p:sp>
        <p:sp>
          <p:nvSpPr>
            <p:cNvPr id="536" name="Circle"/>
            <p:cNvSpPr/>
            <p:nvPr/>
          </p:nvSpPr>
          <p:spPr>
            <a:xfrm>
              <a:off x="3449924" y="0"/>
              <a:ext cx="1104901" cy="1104901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868686"/>
                </a:gs>
              </a:gsLst>
              <a:lin ang="2790482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0" sz="3200">
                  <a:solidFill>
                    <a:srgbClr val="6B6B6B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538" name="Given quasi-normal mode…"/>
          <p:cNvSpPr txBox="1"/>
          <p:nvPr/>
        </p:nvSpPr>
        <p:spPr>
          <a:xfrm>
            <a:off x="19881687" y="2711126"/>
            <a:ext cx="3637484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Given quasi-normal mode</a:t>
            </a:r>
          </a:p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structure</a:t>
            </a:r>
          </a:p>
        </p:txBody>
      </p:sp>
      <p:sp>
        <p:nvSpPr>
          <p:cNvPr id="539" name="Different quasi-normal mode…"/>
          <p:cNvSpPr txBox="1"/>
          <p:nvPr/>
        </p:nvSpPr>
        <p:spPr>
          <a:xfrm>
            <a:off x="19649277" y="5113504"/>
            <a:ext cx="4102304" cy="83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rPr b="1"/>
              <a:t>Different</a:t>
            </a:r>
            <a:r>
              <a:t> quasi-normal mode</a:t>
            </a:r>
          </a:p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structure</a:t>
            </a:r>
          </a:p>
        </p:txBody>
      </p:sp>
      <p:pic>
        <p:nvPicPr>
          <p:cNvPr id="540" name="Screenshot 2025-06-25 at 09.14.59.png" descr="Screenshot 2025-06-25 at 09.14.5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240960" y="6142568"/>
            <a:ext cx="6645054" cy="5833611"/>
          </a:xfrm>
          <a:prstGeom prst="rect">
            <a:avLst/>
          </a:prstGeom>
          <a:ln w="12700">
            <a:miter lim="400000"/>
          </a:ln>
        </p:spPr>
      </p:pic>
      <p:sp>
        <p:nvSpPr>
          <p:cNvPr id="541" name="Fedrow+ PRL"/>
          <p:cNvSpPr txBox="1"/>
          <p:nvPr/>
        </p:nvSpPr>
        <p:spPr>
          <a:xfrm>
            <a:off x="8817866" y="11635890"/>
            <a:ext cx="174853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>
              <a:defRPr sz="3000">
                <a:solidFill>
                  <a:srgbClr val="000000"/>
                </a:solidFill>
              </a:defRPr>
            </a:pP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Fedrow+ PRL</a:t>
            </a:r>
          </a:p>
        </p:txBody>
      </p:sp>
      <p:sp>
        <p:nvSpPr>
          <p:cNvPr id="542" name="Leong+ PRD"/>
          <p:cNvSpPr txBox="1"/>
          <p:nvPr/>
        </p:nvSpPr>
        <p:spPr>
          <a:xfrm>
            <a:off x="21834501" y="11635890"/>
            <a:ext cx="163576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>
              <a:defRPr sz="3000">
                <a:solidFill>
                  <a:srgbClr val="000000"/>
                </a:solidFill>
              </a:defRPr>
            </a:pP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Leong+ PRD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0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Direct selection of host environments"/>
          <p:cNvSpPr txBox="1"/>
          <p:nvPr/>
        </p:nvSpPr>
        <p:spPr>
          <a:xfrm>
            <a:off x="-2665791" y="871828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Direct selection of host environments</a:t>
            </a:r>
          </a:p>
        </p:txBody>
      </p:sp>
      <p:sp>
        <p:nvSpPr>
          <p:cNvPr id="552" name="Environment  impacts waveform morphology"/>
          <p:cNvSpPr txBox="1"/>
          <p:nvPr/>
        </p:nvSpPr>
        <p:spPr>
          <a:xfrm>
            <a:off x="868526" y="2102114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Environment  impacts waveform morphology</a:t>
            </a:r>
          </a:p>
        </p:txBody>
      </p:sp>
      <p:sp>
        <p:nvSpPr>
          <p:cNvPr id="553" name="Mass accretion —&gt; alter signal frequency + “increased” final mass"/>
          <p:cNvSpPr txBox="1"/>
          <p:nvPr/>
        </p:nvSpPr>
        <p:spPr>
          <a:xfrm>
            <a:off x="1300070" y="3019088"/>
            <a:ext cx="12165962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Mass accretion</a:t>
            </a:r>
            <a:r>
              <a:t> —&gt; alter signal frequency + “increased” final mass</a:t>
            </a:r>
          </a:p>
        </p:txBody>
      </p:sp>
      <p:sp>
        <p:nvSpPr>
          <p:cNvPr id="554" name="Altered dynamics —&gt; Altered ringdown mode structure"/>
          <p:cNvSpPr txBox="1"/>
          <p:nvPr/>
        </p:nvSpPr>
        <p:spPr>
          <a:xfrm>
            <a:off x="1281455" y="3765600"/>
            <a:ext cx="10392310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Altered dynamics</a:t>
            </a:r>
            <a:r>
              <a:t> —&gt; Altered ringdown mode structure</a:t>
            </a:r>
          </a:p>
        </p:txBody>
      </p:sp>
      <p:sp>
        <p:nvSpPr>
          <p:cNvPr id="555" name="First searches for these effects in LVK data: effects too subtle to be detected (Caneva-Santoro+ PRL)"/>
          <p:cNvSpPr txBox="1"/>
          <p:nvPr/>
        </p:nvSpPr>
        <p:spPr>
          <a:xfrm>
            <a:off x="4279185" y="12943457"/>
            <a:ext cx="19303663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t>First searches for these effects in LVK data: </a:t>
            </a:r>
            <a:r>
              <a:rPr>
                <a:solidFill>
                  <a:schemeClr val="accent5">
                    <a:lumOff val="-29866"/>
                  </a:schemeClr>
                </a:solidFill>
              </a:rPr>
              <a:t>effects too subtle to be detected </a:t>
            </a: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(Caneva-Santoro+ PRL</a:t>
            </a:r>
            <a:r>
              <a:rPr>
                <a:solidFill>
                  <a:schemeClr val="accent5">
                    <a:lumOff val="-29866"/>
                  </a:schemeClr>
                </a:solidFill>
              </a:rPr>
              <a:t>)</a:t>
            </a:r>
          </a:p>
        </p:txBody>
      </p:sp>
      <p:sp>
        <p:nvSpPr>
          <p:cNvPr id="556" name="Caneva-Santoro+ PRL"/>
          <p:cNvSpPr txBox="1"/>
          <p:nvPr/>
        </p:nvSpPr>
        <p:spPr>
          <a:xfrm>
            <a:off x="6530008" y="11779359"/>
            <a:ext cx="280771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>
              <a:defRPr sz="3000">
                <a:solidFill>
                  <a:srgbClr val="000000"/>
                </a:solidFill>
              </a:defRPr>
            </a:pP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Caneva-Santoro+ PRL</a:t>
            </a:r>
          </a:p>
        </p:txBody>
      </p:sp>
      <p:sp>
        <p:nvSpPr>
          <p:cNvPr id="557" name="(Leong, JCB + ’23 PRD)"/>
          <p:cNvSpPr txBox="1"/>
          <p:nvPr/>
        </p:nvSpPr>
        <p:spPr>
          <a:xfrm>
            <a:off x="11277586" y="3729887"/>
            <a:ext cx="303580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rPr>
                <a:solidFill>
                  <a:schemeClr val="accent5">
                    <a:lumOff val="-29866"/>
                  </a:schemeClr>
                </a:solidFill>
              </a:rPr>
              <a:t> </a:t>
            </a: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(Leong, JCB + ’23 PRD)</a:t>
            </a:r>
          </a:p>
        </p:txBody>
      </p:sp>
      <p:grpSp>
        <p:nvGrpSpPr>
          <p:cNvPr id="571" name="Group"/>
          <p:cNvGrpSpPr/>
          <p:nvPr/>
        </p:nvGrpSpPr>
        <p:grpSpPr>
          <a:xfrm>
            <a:off x="17382207" y="1191767"/>
            <a:ext cx="4732723" cy="4601540"/>
            <a:chOff x="0" y="0"/>
            <a:chExt cx="4732722" cy="4601538"/>
          </a:xfrm>
        </p:grpSpPr>
        <p:sp>
          <p:nvSpPr>
            <p:cNvPr id="558" name="Circle"/>
            <p:cNvSpPr/>
            <p:nvPr/>
          </p:nvSpPr>
          <p:spPr>
            <a:xfrm>
              <a:off x="3449924" y="2717183"/>
              <a:ext cx="1104901" cy="1104901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868686"/>
                </a:gs>
              </a:gsLst>
              <a:lin ang="2790482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0" sz="3200">
                  <a:solidFill>
                    <a:srgbClr val="6B6B6B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grpSp>
          <p:nvGrpSpPr>
            <p:cNvPr id="564" name="Group"/>
            <p:cNvGrpSpPr/>
            <p:nvPr/>
          </p:nvGrpSpPr>
          <p:grpSpPr>
            <a:xfrm>
              <a:off x="450229" y="120116"/>
              <a:ext cx="4282494" cy="3459064"/>
              <a:chOff x="0" y="0"/>
              <a:chExt cx="4282492" cy="3459063"/>
            </a:xfrm>
          </p:grpSpPr>
          <p:sp>
            <p:nvSpPr>
              <p:cNvPr id="559" name="Circle"/>
              <p:cNvSpPr/>
              <p:nvPr/>
            </p:nvSpPr>
            <p:spPr>
              <a:xfrm>
                <a:off x="0" y="1847268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60" name="Circle"/>
              <p:cNvSpPr/>
              <p:nvPr/>
            </p:nvSpPr>
            <p:spPr>
              <a:xfrm rot="4914694">
                <a:off x="631153" y="1610946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61" name="Circle"/>
              <p:cNvSpPr/>
              <p:nvPr/>
            </p:nvSpPr>
            <p:spPr>
              <a:xfrm rot="4914694">
                <a:off x="631154" y="1610946"/>
                <a:ext cx="459487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62" name="Circle"/>
              <p:cNvSpPr/>
              <p:nvPr/>
            </p:nvSpPr>
            <p:spPr>
              <a:xfrm rot="4914694">
                <a:off x="3792966" y="30039"/>
                <a:ext cx="459488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563" name="Circle"/>
              <p:cNvSpPr/>
              <p:nvPr/>
            </p:nvSpPr>
            <p:spPr>
              <a:xfrm rot="4914694">
                <a:off x="3792966" y="2969537"/>
                <a:ext cx="459488" cy="459487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868686"/>
                  </a:gs>
                </a:gsLst>
                <a:lin ang="2790482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b="0" sz="3200">
                    <a:solidFill>
                      <a:srgbClr val="6B6B6B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sp>
          <p:nvSpPr>
            <p:cNvPr id="565" name="Initial BBH"/>
            <p:cNvSpPr txBox="1"/>
            <p:nvPr/>
          </p:nvSpPr>
          <p:spPr>
            <a:xfrm>
              <a:off x="0" y="2613690"/>
              <a:ext cx="2021139" cy="7416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r>
                <a:t>Initial BBH</a:t>
              </a:r>
              <a:br/>
            </a:p>
          </p:txBody>
        </p:sp>
        <p:pic>
          <p:nvPicPr>
            <p:cNvPr id="575" name="Connection Line" descr="Connection Lin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390428" y="224213"/>
              <a:ext cx="1659925" cy="1250247"/>
            </a:xfrm>
            <a:prstGeom prst="rect">
              <a:avLst/>
            </a:prstGeom>
            <a:effectLst/>
          </p:spPr>
        </p:pic>
        <p:pic>
          <p:nvPicPr>
            <p:cNvPr id="577" name="Connection Line" descr="Connection Lin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535296" y="2002863"/>
              <a:ext cx="1706720" cy="1235587"/>
            </a:xfrm>
            <a:prstGeom prst="rect">
              <a:avLst/>
            </a:prstGeom>
            <a:effectLst/>
          </p:spPr>
        </p:pic>
        <p:sp>
          <p:nvSpPr>
            <p:cNvPr id="568" name="Vacuum Evolution"/>
            <p:cNvSpPr txBox="1"/>
            <p:nvPr/>
          </p:nvSpPr>
          <p:spPr>
            <a:xfrm>
              <a:off x="256411" y="379023"/>
              <a:ext cx="1866999" cy="7872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3600">
                  <a:solidFill>
                    <a:schemeClr val="accent3">
                      <a:hueOff val="362282"/>
                      <a:satOff val="31803"/>
                      <a:lumOff val="-18242"/>
                    </a:schemeClr>
                  </a:solidFill>
                </a:defRPr>
              </a:lvl1pPr>
            </a:lstStyle>
            <a:p>
              <a:pPr/>
              <a:r>
                <a:t>Vacuum Evolution</a:t>
              </a:r>
            </a:p>
          </p:txBody>
        </p:sp>
        <p:sp>
          <p:nvSpPr>
            <p:cNvPr id="569" name="with Scalar field"/>
            <p:cNvSpPr txBox="1"/>
            <p:nvPr/>
          </p:nvSpPr>
          <p:spPr>
            <a:xfrm>
              <a:off x="802925" y="3240627"/>
              <a:ext cx="2834276" cy="13609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3600">
                  <a:solidFill>
                    <a:schemeClr val="accent2"/>
                  </a:solidFill>
                </a:defRPr>
              </a:lvl1pPr>
            </a:lstStyle>
            <a:p>
              <a:pPr/>
              <a:r>
                <a:t>with Scalar field</a:t>
              </a:r>
            </a:p>
          </p:txBody>
        </p:sp>
        <p:sp>
          <p:nvSpPr>
            <p:cNvPr id="570" name="Circle"/>
            <p:cNvSpPr/>
            <p:nvPr/>
          </p:nvSpPr>
          <p:spPr>
            <a:xfrm>
              <a:off x="3449924" y="0"/>
              <a:ext cx="1104901" cy="1104901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868686"/>
                </a:gs>
              </a:gsLst>
              <a:lin ang="2790482" scaled="0"/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0" sz="3200">
                  <a:solidFill>
                    <a:srgbClr val="6B6B6B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572" name="Given quasi-normal mode…"/>
          <p:cNvSpPr txBox="1"/>
          <p:nvPr/>
        </p:nvSpPr>
        <p:spPr>
          <a:xfrm>
            <a:off x="19881687" y="2711126"/>
            <a:ext cx="3637484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Given quasi-normal mode</a:t>
            </a:r>
          </a:p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structure</a:t>
            </a:r>
          </a:p>
        </p:txBody>
      </p:sp>
      <p:sp>
        <p:nvSpPr>
          <p:cNvPr id="573" name="Different quasi-normal mode…"/>
          <p:cNvSpPr txBox="1"/>
          <p:nvPr/>
        </p:nvSpPr>
        <p:spPr>
          <a:xfrm>
            <a:off x="19649277" y="5113504"/>
            <a:ext cx="4102304" cy="831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rPr b="1"/>
              <a:t>Different</a:t>
            </a:r>
            <a:r>
              <a:t> quasi-normal mode</a:t>
            </a:r>
          </a:p>
          <a:p>
            <a:pPr defTabSz="2438338">
              <a:defRPr b="0" sz="2400">
                <a:solidFill>
                  <a:srgbClr val="5E5E5E"/>
                </a:solidFill>
              </a:defRPr>
            </a:pPr>
            <a:r>
              <a:t>structure</a:t>
            </a:r>
          </a:p>
        </p:txBody>
      </p:sp>
      <p:pic>
        <p:nvPicPr>
          <p:cNvPr id="574" name="Screenshot 2025-06-25 at 09.05.05.png" descr="Screenshot 2025-06-25 at 09.05.0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648821" y="1174139"/>
            <a:ext cx="12293340" cy="11703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82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583" name="Conclusions"/>
          <p:cNvSpPr txBox="1"/>
          <p:nvPr/>
        </p:nvSpPr>
        <p:spPr>
          <a:xfrm>
            <a:off x="-4114897" y="754201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Conclusions</a:t>
            </a:r>
          </a:p>
        </p:txBody>
      </p:sp>
      <p:sp>
        <p:nvSpPr>
          <p:cNvPr id="584" name="Hierarchical channels are likely contributors to the observed BH population"/>
          <p:cNvSpPr txBox="1"/>
          <p:nvPr/>
        </p:nvSpPr>
        <p:spPr>
          <a:xfrm>
            <a:off x="1778332" y="2393445"/>
            <a:ext cx="16485609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Hierarchical channels are likely contributors to the observed BH population</a:t>
            </a:r>
          </a:p>
        </p:txBody>
      </p:sp>
      <p:sp>
        <p:nvSpPr>
          <p:cNvPr id="585" name="Bayesian framework to estimate putative ancestors and constrain host environments"/>
          <p:cNvSpPr txBox="1"/>
          <p:nvPr/>
        </p:nvSpPr>
        <p:spPr>
          <a:xfrm>
            <a:off x="1778332" y="3163785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Bayesian framework to estimate putative ancestors and constrain host environments</a:t>
            </a:r>
          </a:p>
        </p:txBody>
      </p:sp>
      <p:sp>
        <p:nvSpPr>
          <p:cNvPr id="586" name="GW190521:"/>
          <p:cNvSpPr txBox="1"/>
          <p:nvPr/>
        </p:nvSpPr>
        <p:spPr>
          <a:xfrm>
            <a:off x="1778332" y="3934124"/>
            <a:ext cx="16485609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GW190521:</a:t>
            </a:r>
          </a:p>
        </p:txBody>
      </p:sp>
      <p:sp>
        <p:nvSpPr>
          <p:cNvPr id="587" name="Globular cluster origin very slightly preferred"/>
          <p:cNvSpPr txBox="1"/>
          <p:nvPr/>
        </p:nvSpPr>
        <p:spPr>
          <a:xfrm>
            <a:off x="2810773" y="4704464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/>
            <a:r>
              <a:t>Globular cluster origin</a:t>
            </a:r>
            <a:r>
              <a:rPr>
                <a:solidFill>
                  <a:schemeClr val="accent5">
                    <a:lumOff val="-29866"/>
                  </a:schemeClr>
                </a:solidFill>
              </a:rPr>
              <a:t> very slightly </a:t>
            </a:r>
            <a:r>
              <a:t>preferred</a:t>
            </a:r>
          </a:p>
        </p:txBody>
      </p:sp>
      <p:sp>
        <p:nvSpPr>
          <p:cNvPr id="588" name="Combining GW190521, GW200220 and GW190426:"/>
          <p:cNvSpPr txBox="1"/>
          <p:nvPr/>
        </p:nvSpPr>
        <p:spPr>
          <a:xfrm>
            <a:off x="1778332" y="6679596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Combining GW190521, GW200220 and GW190426:</a:t>
            </a:r>
          </a:p>
        </p:txBody>
      </p:sp>
      <p:sp>
        <p:nvSpPr>
          <p:cNvPr id="589" name="No clear evidence for a fraction of events coming from globular cluster"/>
          <p:cNvSpPr txBox="1"/>
          <p:nvPr/>
        </p:nvSpPr>
        <p:spPr>
          <a:xfrm>
            <a:off x="2810773" y="7570504"/>
            <a:ext cx="16485609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No clear evidence for a fraction of events coming from globular cluster</a:t>
            </a:r>
          </a:p>
        </p:txBody>
      </p:sp>
      <p:sp>
        <p:nvSpPr>
          <p:cNvPr id="590" name="2g + 1g black-hole merger"/>
          <p:cNvSpPr txBox="1"/>
          <p:nvPr/>
        </p:nvSpPr>
        <p:spPr>
          <a:xfrm>
            <a:off x="2810773" y="5474804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2g + 1g black-hole merger</a:t>
            </a:r>
          </a:p>
        </p:txBody>
      </p:sp>
      <p:sp>
        <p:nvSpPr>
          <p:cNvPr id="591" name="Limitations:"/>
          <p:cNvSpPr txBox="1"/>
          <p:nvPr/>
        </p:nvSpPr>
        <p:spPr>
          <a:xfrm>
            <a:off x="1778332" y="8461413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Limitations:</a:t>
            </a:r>
          </a:p>
        </p:txBody>
      </p:sp>
      <p:sp>
        <p:nvSpPr>
          <p:cNvPr id="592" name="Final parameter fits limited to quasi-circular mergers"/>
          <p:cNvSpPr txBox="1"/>
          <p:nvPr/>
        </p:nvSpPr>
        <p:spPr>
          <a:xfrm>
            <a:off x="2810773" y="9352322"/>
            <a:ext cx="16485609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Final parameter fits limited to quasi-circular mergers</a:t>
            </a:r>
          </a:p>
        </p:txBody>
      </p:sp>
      <p:sp>
        <p:nvSpPr>
          <p:cNvPr id="593" name="Very naive priors on the mass and spins of the first generation black holes"/>
          <p:cNvSpPr txBox="1"/>
          <p:nvPr/>
        </p:nvSpPr>
        <p:spPr>
          <a:xfrm>
            <a:off x="2810773" y="10195406"/>
            <a:ext cx="16485609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/>
          </a:lstStyle>
          <a:p>
            <a:pPr/>
            <a:r>
              <a:t>Very naive priors on the mass and spins of the first generation black holes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"/>
          <p:cNvSpPr/>
          <p:nvPr/>
        </p:nvSpPr>
        <p:spPr>
          <a:xfrm>
            <a:off x="-48101" y="11931545"/>
            <a:ext cx="26928326" cy="1981651"/>
          </a:xfrm>
          <a:prstGeom prst="rect">
            <a:avLst/>
          </a:prstGeom>
          <a:solidFill>
            <a:srgbClr val="F9F9F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79" name="Screenshot 2024-10-12 at 22.42.43.png" descr="Screenshot 2024-10-12 at 22.42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51665" y="-1279111"/>
            <a:ext cx="25667969" cy="13203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31738" y="10831020"/>
            <a:ext cx="25351433" cy="1267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Screenshot 2025-05-08 at 10.19.31.png" descr="Screenshot 2025-05-08 at 10.19.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26470" y="12052204"/>
            <a:ext cx="6806610" cy="1276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Screenshot 2025-05-08 at 10.19.27.png" descr="Screenshot 2025-05-08 at 10.19.2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25259" y="11932770"/>
            <a:ext cx="4308587" cy="1515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Screenshot 2025-05-08 at 10.21.29.png" descr="Screenshot 2025-05-08 at 10.21.2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943624" y="12037396"/>
            <a:ext cx="12812762" cy="1305857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Finding the ancestors of LIGO-Virgo-KAGRA black holes and their host environments"/>
          <p:cNvSpPr txBox="1"/>
          <p:nvPr/>
        </p:nvSpPr>
        <p:spPr>
          <a:xfrm>
            <a:off x="412155" y="981371"/>
            <a:ext cx="12812762" cy="133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2438338">
              <a:defRPr sz="4000">
                <a:solidFill>
                  <a:srgbClr val="D5D5D5"/>
                </a:solidFill>
              </a:defRPr>
            </a:lvl1pPr>
          </a:lstStyle>
          <a:p>
            <a:pPr/>
            <a:r>
              <a:t>Finding the ancestors of LIGO-Virgo-KAGRA black holes and their host environments</a:t>
            </a:r>
          </a:p>
        </p:txBody>
      </p:sp>
      <p:sp>
        <p:nvSpPr>
          <p:cNvPr id="185" name="Juan Calderón Bustillo,…"/>
          <p:cNvSpPr txBox="1"/>
          <p:nvPr/>
        </p:nvSpPr>
        <p:spPr>
          <a:xfrm>
            <a:off x="341544" y="4107625"/>
            <a:ext cx="7618096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2438338">
              <a:defRPr>
                <a:solidFill>
                  <a:srgbClr val="D5D5D5"/>
                </a:solidFill>
              </a:defRPr>
            </a:pPr>
            <a:r>
              <a:t>Juan Calderón Bustillo, </a:t>
            </a:r>
          </a:p>
          <a:p>
            <a:pPr algn="l" defTabSz="2438338">
              <a:defRPr>
                <a:solidFill>
                  <a:srgbClr val="D5D5D5"/>
                </a:solidFill>
              </a:defRPr>
            </a:pPr>
            <a:r>
              <a:t>Henry W.Y. Wong &amp; Carlos Araujo-Alvarez</a:t>
            </a:r>
          </a:p>
        </p:txBody>
      </p:sp>
      <p:sp>
        <p:nvSpPr>
          <p:cNvPr id="186" name="IGFAE, University of Santiago de Compostela"/>
          <p:cNvSpPr txBox="1"/>
          <p:nvPr/>
        </p:nvSpPr>
        <p:spPr>
          <a:xfrm>
            <a:off x="320147" y="5085849"/>
            <a:ext cx="6927851" cy="473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500">
                <a:solidFill>
                  <a:srgbClr val="D5D5D5"/>
                </a:solidFill>
              </a:defRPr>
            </a:lvl1pPr>
          </a:lstStyle>
          <a:p>
            <a:pPr/>
            <a:r>
              <a:t>IGFAE, University of Santiago de Compostela</a:t>
            </a:r>
          </a:p>
        </p:txBody>
      </p:sp>
      <p:sp>
        <p:nvSpPr>
          <p:cNvPr id="187" name="Iberian Gravitational-wave Meeting,CIEMAT, Madrid, June 2025"/>
          <p:cNvSpPr txBox="1"/>
          <p:nvPr/>
        </p:nvSpPr>
        <p:spPr>
          <a:xfrm>
            <a:off x="15180292" y="11440941"/>
            <a:ext cx="10128997" cy="473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2438338">
              <a:defRPr b="0" sz="2500">
                <a:solidFill>
                  <a:srgbClr val="D5D5D5"/>
                </a:solidFill>
              </a:defRPr>
            </a:lvl1pPr>
          </a:lstStyle>
          <a:p>
            <a:pPr/>
            <a:r>
              <a:t>Iberian Gravitational-wave Meeting,CIEMAT, Madrid, June 2025</a:t>
            </a:r>
          </a:p>
        </p:txBody>
      </p:sp>
      <p:sp>
        <p:nvSpPr>
          <p:cNvPr id="188" name="Araujo-Alvarez+ ApJ 2025, Wong+ (in prep)"/>
          <p:cNvSpPr txBox="1"/>
          <p:nvPr/>
        </p:nvSpPr>
        <p:spPr>
          <a:xfrm>
            <a:off x="383790" y="2281459"/>
            <a:ext cx="6228399" cy="473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2438338">
              <a:defRPr b="0" sz="2500">
                <a:solidFill>
                  <a:srgbClr val="D5D5D5"/>
                </a:solidFill>
              </a:defRPr>
            </a:lvl1pPr>
          </a:lstStyle>
          <a:p>
            <a:pPr/>
            <a:r>
              <a:t>Araujo-Alvarez+ ApJ 2025, Wong+ (in prep)</a:t>
            </a:r>
          </a:p>
        </p:txBody>
      </p:sp>
      <p:pic>
        <p:nvPicPr>
          <p:cNvPr id="189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77986" y="5792309"/>
            <a:ext cx="3102097" cy="31020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1727362748221.jpg" descr="1727362748221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587293" y="5792309"/>
            <a:ext cx="3102097" cy="3102097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Fin"/>
          <p:cNvSpPr txBox="1"/>
          <p:nvPr/>
        </p:nvSpPr>
        <p:spPr>
          <a:xfrm>
            <a:off x="-2923966" y="2123657"/>
            <a:ext cx="396578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b="0" sz="1600">
                <a:solidFill>
                  <a:srgbClr val="000000">
                    <a:alpha val="90196"/>
                  </a:srgbClr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algn="l" defTabSz="457200">
              <a:defRPr b="0" sz="1600">
                <a:solidFill>
                  <a:srgbClr val="000000">
                    <a:alpha val="90196"/>
                  </a:srgbClr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algn="l" defTabSz="457200">
              <a:defRPr b="0" sz="1600">
                <a:solidFill>
                  <a:srgbClr val="000000">
                    <a:alpha val="90196"/>
                  </a:srgb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Fin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" descr="Image"/>
          <p:cNvPicPr>
            <a:picLocks noChangeAspect="1"/>
          </p:cNvPicPr>
          <p:nvPr/>
        </p:nvPicPr>
        <p:blipFill>
          <a:blip r:embed="rId2">
            <a:alphaModFix amt="15823"/>
            <a:extLst/>
          </a:blip>
          <a:stretch>
            <a:fillRect/>
          </a:stretch>
        </p:blipFill>
        <p:spPr>
          <a:xfrm>
            <a:off x="-736025" y="-862024"/>
            <a:ext cx="28746470" cy="16169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ummary"/>
          <p:cNvSpPr txBox="1"/>
          <p:nvPr/>
        </p:nvSpPr>
        <p:spPr>
          <a:xfrm>
            <a:off x="-4268018" y="774499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sz="2000"/>
            </a:lvl1pPr>
          </a:lstStyle>
          <a:p>
            <a:pPr/>
            <a:r>
              <a:t>Summary</a:t>
            </a:r>
          </a:p>
        </p:txBody>
      </p:sp>
      <p:sp>
        <p:nvSpPr>
          <p:cNvPr id="197" name="Black-holes in the pair-instability supernova gap &amp; hierarchical formation channels"/>
          <p:cNvSpPr txBox="1"/>
          <p:nvPr/>
        </p:nvSpPr>
        <p:spPr>
          <a:xfrm>
            <a:off x="665707" y="3614807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36562" indent="-436562" algn="l" defTabSz="544830">
              <a:buSzPct val="125000"/>
              <a:buChar char="•"/>
              <a:defRPr sz="3300"/>
            </a:lvl1pPr>
          </a:lstStyle>
          <a:p>
            <a:pPr/>
            <a:r>
              <a:t>Black-holes in the pair-instability supernova gap &amp; hierarchical formation channels</a:t>
            </a:r>
          </a:p>
        </p:txBody>
      </p:sp>
      <p:sp>
        <p:nvSpPr>
          <p:cNvPr id="198" name="Environments"/>
          <p:cNvSpPr txBox="1"/>
          <p:nvPr/>
        </p:nvSpPr>
        <p:spPr>
          <a:xfrm>
            <a:off x="665707" y="4691964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36562" indent="-436562" algn="l" defTabSz="544830">
              <a:buSzPct val="125000"/>
              <a:buChar char="•"/>
              <a:defRPr sz="3300"/>
            </a:lvl1pPr>
          </a:lstStyle>
          <a:p>
            <a:pPr/>
            <a:r>
              <a:t>Environments</a:t>
            </a:r>
          </a:p>
        </p:txBody>
      </p:sp>
      <p:sp>
        <p:nvSpPr>
          <p:cNvPr id="199" name="Black-hole recoil and final spin"/>
          <p:cNvSpPr txBox="1"/>
          <p:nvPr/>
        </p:nvSpPr>
        <p:spPr>
          <a:xfrm>
            <a:off x="665707" y="5769122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36562" indent="-436562" algn="l" defTabSz="544830">
              <a:buSzPct val="125000"/>
              <a:buChar char="•"/>
              <a:defRPr sz="3300"/>
            </a:lvl1pPr>
          </a:lstStyle>
          <a:p>
            <a:pPr>
              <a:defRPr b="0"/>
            </a:pPr>
            <a:r>
              <a:rPr b="1"/>
              <a:t>Black-hole recoil and final spin</a:t>
            </a:r>
          </a:p>
        </p:txBody>
      </p:sp>
      <p:sp>
        <p:nvSpPr>
          <p:cNvPr id="200" name="Figuring out ancestors and environments: “backward method”"/>
          <p:cNvSpPr txBox="1"/>
          <p:nvPr/>
        </p:nvSpPr>
        <p:spPr>
          <a:xfrm>
            <a:off x="1395963" y="7078899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49791" indent="-449791" algn="l" defTabSz="561340">
              <a:buSzPct val="125000"/>
              <a:buChar char="•"/>
              <a:defRPr b="0" sz="3400"/>
            </a:lvl1pPr>
          </a:lstStyle>
          <a:p>
            <a:pPr/>
            <a:r>
              <a:t>Figuring out ancestors and environments: “backward method”</a:t>
            </a:r>
          </a:p>
        </p:txBody>
      </p:sp>
      <p:sp>
        <p:nvSpPr>
          <p:cNvPr id="201" name="Figuring out ancestors and environments: “forward method” and environment selection"/>
          <p:cNvSpPr txBox="1"/>
          <p:nvPr/>
        </p:nvSpPr>
        <p:spPr>
          <a:xfrm>
            <a:off x="1395963" y="8198788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49791" indent="-449791" algn="l" defTabSz="561340">
              <a:buSzPct val="125000"/>
              <a:buChar char="•"/>
              <a:defRPr b="0" sz="3400"/>
            </a:lvl1pPr>
          </a:lstStyle>
          <a:p>
            <a:pPr/>
            <a:r>
              <a:t>Figuring out ancestors and environments: “forward method” and environment selection</a:t>
            </a:r>
          </a:p>
        </p:txBody>
      </p:sp>
      <p:sp>
        <p:nvSpPr>
          <p:cNvPr id="202" name="Conclusions"/>
          <p:cNvSpPr txBox="1"/>
          <p:nvPr/>
        </p:nvSpPr>
        <p:spPr>
          <a:xfrm>
            <a:off x="403606" y="9626475"/>
            <a:ext cx="20646284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436562" indent="-436562" algn="l" defTabSz="544830">
              <a:buSzPct val="125000"/>
              <a:buChar char="•"/>
              <a:defRPr sz="3300"/>
            </a:lvl1pPr>
          </a:lstStyle>
          <a:p>
            <a:pPr>
              <a:defRPr b="0"/>
            </a:pPr>
            <a:r>
              <a:rPr b="1"/>
              <a:t>Conclusions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creenshot 2024-10-12 at 22.42.43.png" descr="Screenshot 2024-10-12 at 22.42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13872" y="-28917"/>
            <a:ext cx="27182472" cy="139823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Pair-instability supernova gap and hierarchical black-hole mergers"/>
          <p:cNvSpPr txBox="1"/>
          <p:nvPr/>
        </p:nvSpPr>
        <p:spPr>
          <a:xfrm>
            <a:off x="564188" y="598476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421004">
              <a:defRPr sz="2550">
                <a:solidFill>
                  <a:srgbClr val="D5D5D5"/>
                </a:solidFill>
              </a:defRPr>
            </a:lvl1pPr>
          </a:lstStyle>
          <a:p>
            <a:pPr/>
            <a:r>
              <a:t>Pair-instability supernova gap and hierarchical black-hole mergers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Black-hole recoil"/>
          <p:cNvSpPr txBox="1"/>
          <p:nvPr/>
        </p:nvSpPr>
        <p:spPr>
          <a:xfrm>
            <a:off x="-3809649" y="757528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Black-hole recoil </a:t>
            </a:r>
          </a:p>
        </p:txBody>
      </p:sp>
      <p:sp>
        <p:nvSpPr>
          <p:cNvPr id="212" name="Circle"/>
          <p:cNvSpPr/>
          <p:nvPr/>
        </p:nvSpPr>
        <p:spPr>
          <a:xfrm>
            <a:off x="4721129" y="751145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3" name="Oval"/>
          <p:cNvSpPr/>
          <p:nvPr/>
        </p:nvSpPr>
        <p:spPr>
          <a:xfrm>
            <a:off x="6949958" y="7136557"/>
            <a:ext cx="971572" cy="91846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4" name="Circle"/>
          <p:cNvSpPr/>
          <p:nvPr/>
        </p:nvSpPr>
        <p:spPr>
          <a:xfrm>
            <a:off x="10866598" y="7136557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5" name="Oval"/>
          <p:cNvSpPr/>
          <p:nvPr/>
        </p:nvSpPr>
        <p:spPr>
          <a:xfrm>
            <a:off x="10476413" y="7690793"/>
            <a:ext cx="971571" cy="91132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6" name="Circle"/>
          <p:cNvSpPr/>
          <p:nvPr/>
        </p:nvSpPr>
        <p:spPr>
          <a:xfrm>
            <a:off x="16390467" y="6220460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17" name="Oval Oval" descr="Oval Oval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42653" y="7510332"/>
            <a:ext cx="3770977" cy="763681"/>
          </a:xfrm>
          <a:prstGeom prst="rect">
            <a:avLst/>
          </a:prstGeom>
        </p:spPr>
      </p:pic>
      <p:pic>
        <p:nvPicPr>
          <p:cNvPr id="219" name="Oval Oval" descr="Oval Oval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939498" y="7786653"/>
            <a:ext cx="2517262" cy="268369"/>
          </a:xfrm>
          <a:prstGeom prst="rect">
            <a:avLst/>
          </a:prstGeom>
        </p:spPr>
      </p:pic>
      <p:pic>
        <p:nvPicPr>
          <p:cNvPr id="22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8900000">
            <a:off x="14588894" y="7165643"/>
            <a:ext cx="1961620" cy="1961621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("/>
          <p:cNvSpPr txBox="1"/>
          <p:nvPr/>
        </p:nvSpPr>
        <p:spPr>
          <a:xfrm rot="18718782">
            <a:off x="10281899" y="8043383"/>
            <a:ext cx="358649" cy="108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/>
            </a:lvl1pPr>
          </a:lstStyle>
          <a:p>
            <a:pPr/>
            <a:r>
              <a:t>(</a:t>
            </a:r>
          </a:p>
        </p:txBody>
      </p:sp>
      <p:sp>
        <p:nvSpPr>
          <p:cNvPr id="223" name="("/>
          <p:cNvSpPr txBox="1"/>
          <p:nvPr/>
        </p:nvSpPr>
        <p:spPr>
          <a:xfrm rot="18718782">
            <a:off x="9869963" y="8221633"/>
            <a:ext cx="433833" cy="1378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500">
                <a:solidFill>
                  <a:srgbClr val="5E5E5E"/>
                </a:solidFill>
              </a:defRPr>
            </a:lvl1pPr>
          </a:lstStyle>
          <a:p>
            <a:pPr/>
            <a:r>
              <a:t>(</a:t>
            </a:r>
          </a:p>
        </p:txBody>
      </p:sp>
      <p:sp>
        <p:nvSpPr>
          <p:cNvPr id="224" name="("/>
          <p:cNvSpPr txBox="1"/>
          <p:nvPr/>
        </p:nvSpPr>
        <p:spPr>
          <a:xfrm rot="18718782">
            <a:off x="9456688" y="8237825"/>
            <a:ext cx="584201" cy="1998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500"/>
            </a:lvl1pPr>
          </a:lstStyle>
          <a:p>
            <a:pPr/>
            <a:r>
              <a:t>(</a:t>
            </a:r>
          </a:p>
        </p:txBody>
      </p:sp>
      <p:sp>
        <p:nvSpPr>
          <p:cNvPr id="225" name="("/>
          <p:cNvSpPr txBox="1"/>
          <p:nvPr/>
        </p:nvSpPr>
        <p:spPr>
          <a:xfrm rot="7920000">
            <a:off x="12033062" y="6741909"/>
            <a:ext cx="245873" cy="634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(</a:t>
            </a:r>
          </a:p>
        </p:txBody>
      </p:sp>
      <p:sp>
        <p:nvSpPr>
          <p:cNvPr id="226" name="("/>
          <p:cNvSpPr txBox="1"/>
          <p:nvPr/>
        </p:nvSpPr>
        <p:spPr>
          <a:xfrm rot="7920000">
            <a:off x="12255353" y="6382991"/>
            <a:ext cx="321057" cy="94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500">
                <a:solidFill>
                  <a:srgbClr val="5E5E5E"/>
                </a:solidFill>
              </a:defRPr>
            </a:lvl1pPr>
          </a:lstStyle>
          <a:p>
            <a:pPr/>
            <a:r>
              <a:t>(</a:t>
            </a:r>
          </a:p>
        </p:txBody>
      </p:sp>
      <p:sp>
        <p:nvSpPr>
          <p:cNvPr id="227" name="("/>
          <p:cNvSpPr txBox="1"/>
          <p:nvPr/>
        </p:nvSpPr>
        <p:spPr>
          <a:xfrm rot="7920000">
            <a:off x="12251025" y="5995820"/>
            <a:ext cx="986737" cy="1080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/>
            </a:lvl1pPr>
          </a:lstStyle>
          <a:p>
            <a:pPr/>
            <a:r>
              <a:t>(</a:t>
            </a:r>
          </a:p>
        </p:txBody>
      </p:sp>
      <p:sp>
        <p:nvSpPr>
          <p:cNvPr id="228" name="Circle"/>
          <p:cNvSpPr/>
          <p:nvPr/>
        </p:nvSpPr>
        <p:spPr>
          <a:xfrm>
            <a:off x="19864699" y="2757500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9" name="Up to 1000s km/s"/>
          <p:cNvSpPr txBox="1"/>
          <p:nvPr/>
        </p:nvSpPr>
        <p:spPr>
          <a:xfrm rot="18900000">
            <a:off x="17314692" y="5269726"/>
            <a:ext cx="373303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Up to 1000s km/s</a:t>
            </a:r>
          </a:p>
        </p:txBody>
      </p:sp>
      <p:pic>
        <p:nvPicPr>
          <p:cNvPr id="230" name="Line Line" descr="Line Line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8900000">
            <a:off x="17129357" y="5012382"/>
            <a:ext cx="3095017" cy="405592"/>
          </a:xfrm>
          <a:prstGeom prst="rect">
            <a:avLst/>
          </a:prstGeom>
        </p:spPr>
      </p:pic>
      <p:sp>
        <p:nvSpPr>
          <p:cNvPr id="232" name="JCB+’18 PRL, Varma+’22 PRL, JCB+’25 Nat.Astronomy."/>
          <p:cNvSpPr txBox="1"/>
          <p:nvPr/>
        </p:nvSpPr>
        <p:spPr>
          <a:xfrm>
            <a:off x="15641366" y="13086331"/>
            <a:ext cx="10392311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JCB+’18 PRL, Varma+’22 PRL, JCB+’25 Nat.Astronomy.</a:t>
            </a:r>
          </a:p>
        </p:txBody>
      </p:sp>
      <p:pic>
        <p:nvPicPr>
          <p:cNvPr id="233" name="Image" descr="Image"/>
          <p:cNvPicPr>
            <a:picLocks noChangeAspect="1"/>
          </p:cNvPicPr>
          <p:nvPr/>
        </p:nvPicPr>
        <p:blipFill>
          <a:blip r:embed="rId7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rotating_3d_density_plot (4).gif" descr="rotating_3d_density_plot (4)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229889" y="-2903213"/>
            <a:ext cx="28842278" cy="20189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3.png" descr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3.png" descr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Black-hole recoil"/>
          <p:cNvSpPr txBox="1"/>
          <p:nvPr/>
        </p:nvSpPr>
        <p:spPr>
          <a:xfrm>
            <a:off x="-2713589" y="598476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Black-hole recoil </a:t>
            </a:r>
          </a:p>
        </p:txBody>
      </p:sp>
      <p:sp>
        <p:nvSpPr>
          <p:cNvPr id="240" name="JCB, Leong &amp; Chandra ’25 Nat.Astronomy."/>
          <p:cNvSpPr txBox="1"/>
          <p:nvPr/>
        </p:nvSpPr>
        <p:spPr>
          <a:xfrm>
            <a:off x="16260878" y="13086331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JCB, Leong &amp; Chandra ’25 Nat.Astronomy.</a:t>
            </a:r>
          </a:p>
        </p:txBody>
      </p:sp>
      <p:sp>
        <p:nvSpPr>
          <p:cNvPr id="241" name="GW190412"/>
          <p:cNvSpPr txBox="1"/>
          <p:nvPr/>
        </p:nvSpPr>
        <p:spPr>
          <a:xfrm>
            <a:off x="6504708" y="11577574"/>
            <a:ext cx="10392310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GW190412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" descr="Image"/>
          <p:cNvPicPr>
            <a:picLocks noChangeAspect="1"/>
          </p:cNvPicPr>
          <p:nvPr/>
        </p:nvPicPr>
        <p:blipFill>
          <a:blip r:embed="rId2">
            <a:alphaModFix amt="25847"/>
            <a:extLst/>
          </a:blip>
          <a:stretch>
            <a:fillRect/>
          </a:stretch>
        </p:blipFill>
        <p:spPr>
          <a:xfrm>
            <a:off x="-439536" y="-1673734"/>
            <a:ext cx="25263072" cy="16610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4153" y="12174051"/>
            <a:ext cx="24672306" cy="1233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-258789" y="558515"/>
            <a:ext cx="24672306" cy="1233617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Black-hole recoil &amp; implications for spin distributions"/>
          <p:cNvSpPr txBox="1"/>
          <p:nvPr/>
        </p:nvSpPr>
        <p:spPr>
          <a:xfrm>
            <a:off x="-1638318" y="693785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2000"/>
            </a:lvl1pPr>
          </a:lstStyle>
          <a:p>
            <a:pPr/>
            <a:r>
              <a:t>Black-hole recoil &amp; implications for spin distributions</a:t>
            </a:r>
          </a:p>
        </p:txBody>
      </p:sp>
      <p:sp>
        <p:nvSpPr>
          <p:cNvPr id="247" name="Tight relation between final kick and final spin"/>
          <p:cNvSpPr txBox="1"/>
          <p:nvPr/>
        </p:nvSpPr>
        <p:spPr>
          <a:xfrm>
            <a:off x="558305" y="1760972"/>
            <a:ext cx="10392311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661458" indent="-661458" algn="l">
              <a:buSzPct val="125000"/>
              <a:buChar char="•"/>
            </a:lvl1pPr>
          </a:lstStyle>
          <a:p>
            <a:pPr/>
            <a:r>
              <a:t>Tight relation between final kick and final spin</a:t>
            </a:r>
          </a:p>
        </p:txBody>
      </p:sp>
      <p:sp>
        <p:nvSpPr>
          <p:cNvPr id="248" name="Can “infer” birth kick from final spin"/>
          <p:cNvSpPr txBox="1"/>
          <p:nvPr/>
        </p:nvSpPr>
        <p:spPr>
          <a:xfrm>
            <a:off x="1593337" y="2630135"/>
            <a:ext cx="10392311" cy="606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661458" indent="-661458" algn="l">
              <a:buSzPct val="125000"/>
              <a:buChar char="•"/>
            </a:lvl1pPr>
          </a:lstStyle>
          <a:p>
            <a:pPr/>
            <a:r>
              <a:t>Can “infer” birth kick from final spin</a:t>
            </a:r>
          </a:p>
        </p:txBody>
      </p:sp>
      <p:sp>
        <p:nvSpPr>
          <p:cNvPr id="249" name="Environment escape velocity determines the spin distribution  of 2g black holes (See also Borchers+Fishbach ’25)"/>
          <p:cNvSpPr txBox="1"/>
          <p:nvPr/>
        </p:nvSpPr>
        <p:spPr>
          <a:xfrm>
            <a:off x="1600163" y="3108777"/>
            <a:ext cx="19275965" cy="606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661458" indent="-661458" algn="l">
              <a:buSzPct val="125000"/>
              <a:buChar char="•"/>
            </a:pPr>
            <a:r>
              <a:t>Environment escape velocity determines the spin distribution  of 2g black holes</a:t>
            </a:r>
            <a:r>
              <a:rPr sz="2000"/>
              <a:t> (See also</a:t>
            </a:r>
            <a:r>
              <a:rPr sz="2000">
                <a:solidFill>
                  <a:schemeClr val="accent5">
                    <a:lumOff val="-29866"/>
                  </a:schemeClr>
                </a:solidFill>
              </a:rPr>
              <a:t> Borchers+Fishbach ’25</a:t>
            </a:r>
            <a:r>
              <a:rPr sz="2000"/>
              <a:t>)</a:t>
            </a:r>
          </a:p>
        </p:txBody>
      </p:sp>
      <p:pic>
        <p:nvPicPr>
          <p:cNvPr id="250" name="Screenshot 2025-06-24 at 12.34.29.png" descr="Screenshot 2025-06-24 at 12.34.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3819" y="5032413"/>
            <a:ext cx="21107091" cy="67072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Figuring out ancestors: “backwards method”"/>
          <p:cNvSpPr txBox="1"/>
          <p:nvPr/>
        </p:nvSpPr>
        <p:spPr>
          <a:xfrm>
            <a:off x="-213126" y="845737"/>
            <a:ext cx="600862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 sz="2000"/>
            </a:pPr>
            <a:r>
              <a:t>Figuring out ancestors: “backwards method”</a:t>
            </a:r>
          </a:p>
        </p:txBody>
      </p:sp>
      <p:sp>
        <p:nvSpPr>
          <p:cNvPr id="253" name="Start from estimates for the putative “children”"/>
          <p:cNvSpPr txBox="1"/>
          <p:nvPr/>
        </p:nvSpPr>
        <p:spPr>
          <a:xfrm>
            <a:off x="329649" y="2378131"/>
            <a:ext cx="90727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Start from estimates for the putative “children”</a:t>
            </a:r>
          </a:p>
        </p:txBody>
      </p:sp>
      <p:sp>
        <p:nvSpPr>
          <p:cNvPr id="254" name="Circle"/>
          <p:cNvSpPr/>
          <p:nvPr/>
        </p:nvSpPr>
        <p:spPr>
          <a:xfrm>
            <a:off x="17249675" y="3761399"/>
            <a:ext cx="1691350" cy="169320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5" name="Circle"/>
          <p:cNvSpPr/>
          <p:nvPr/>
        </p:nvSpPr>
        <p:spPr>
          <a:xfrm>
            <a:off x="18805557" y="595413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6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57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58" name="Line"/>
          <p:cNvSpPr/>
          <p:nvPr/>
        </p:nvSpPr>
        <p:spPr>
          <a:xfrm flipH="1" flipV="1">
            <a:off x="18377826" y="4943408"/>
            <a:ext cx="945027" cy="169502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59" name="GW190521"/>
          <p:cNvSpPr txBox="1"/>
          <p:nvPr/>
        </p:nvSpPr>
        <p:spPr>
          <a:xfrm>
            <a:off x="15474363" y="3732124"/>
            <a:ext cx="16447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/>
            </a:lvl1pPr>
          </a:lstStyle>
          <a:p>
            <a:pPr/>
            <a:r>
              <a:t>GW190521</a:t>
            </a:r>
          </a:p>
        </p:txBody>
      </p:sp>
      <p:sp>
        <p:nvSpPr>
          <p:cNvPr id="260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1" name="Circle"/>
          <p:cNvSpPr/>
          <p:nvPr/>
        </p:nvSpPr>
        <p:spPr>
          <a:xfrm>
            <a:off x="16036957" y="5954134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2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63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64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5" name="Rectangle"/>
          <p:cNvSpPr/>
          <p:nvPr/>
        </p:nvSpPr>
        <p:spPr>
          <a:xfrm>
            <a:off x="15303732" y="3520785"/>
            <a:ext cx="5451938" cy="4059479"/>
          </a:xfrm>
          <a:prstGeom prst="rect">
            <a:avLst/>
          </a:prstGeom>
          <a:ln w="25400">
            <a:solidFill>
              <a:schemeClr val="accent3">
                <a:hueOff val="914337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6" name="Line"/>
          <p:cNvSpPr/>
          <p:nvPr/>
        </p:nvSpPr>
        <p:spPr>
          <a:xfrm flipV="1">
            <a:off x="16598117" y="4453106"/>
            <a:ext cx="1681480" cy="21094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67" name="Observed black-hole merger (LVK ’20 PRL)"/>
          <p:cNvSpPr txBox="1"/>
          <p:nvPr/>
        </p:nvSpPr>
        <p:spPr>
          <a:xfrm>
            <a:off x="14886451" y="2989932"/>
            <a:ext cx="628650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Observed black-hole merger (LVK ’20 PRL)</a:t>
            </a:r>
          </a:p>
        </p:txBody>
      </p:sp>
      <p:sp>
        <p:nvSpPr>
          <p:cNvPr id="268" name="Araujo-Alvarez+ 2024 ApJ"/>
          <p:cNvSpPr txBox="1"/>
          <p:nvPr/>
        </p:nvSpPr>
        <p:spPr>
          <a:xfrm>
            <a:off x="337365" y="12905840"/>
            <a:ext cx="385419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Araujo-Alvarez+ 2024 ApJ</a:t>
            </a:r>
          </a:p>
        </p:txBody>
      </p:sp>
      <p:sp>
        <p:nvSpPr>
          <p:cNvPr id="269" name="85Msun"/>
          <p:cNvSpPr txBox="1"/>
          <p:nvPr/>
        </p:nvSpPr>
        <p:spPr>
          <a:xfrm>
            <a:off x="16036957" y="6292743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85Msun</a:t>
            </a:r>
          </a:p>
        </p:txBody>
      </p:sp>
      <p:sp>
        <p:nvSpPr>
          <p:cNvPr id="270" name="65Msun"/>
          <p:cNvSpPr txBox="1"/>
          <p:nvPr/>
        </p:nvSpPr>
        <p:spPr>
          <a:xfrm>
            <a:off x="18940188" y="6400817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65Msun</a:t>
            </a:r>
          </a:p>
        </p:txBody>
      </p:sp>
      <p:sp>
        <p:nvSpPr>
          <p:cNvPr id="271" name="150Msun"/>
          <p:cNvSpPr txBox="1"/>
          <p:nvPr/>
        </p:nvSpPr>
        <p:spPr>
          <a:xfrm>
            <a:off x="17405587" y="4263722"/>
            <a:ext cx="137952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150Msun</a:t>
            </a:r>
          </a:p>
        </p:txBody>
      </p:sp>
      <p:sp>
        <p:nvSpPr>
          <p:cNvPr id="272" name="Key: respect the priors and posteriors for their parameter"/>
          <p:cNvSpPr txBox="1"/>
          <p:nvPr/>
        </p:nvSpPr>
        <p:spPr>
          <a:xfrm>
            <a:off x="393597" y="3279090"/>
            <a:ext cx="109777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Key: respect the priors and posteriors for their parameter</a:t>
            </a:r>
          </a:p>
        </p:txBody>
      </p:sp>
      <p:pic>
        <p:nvPicPr>
          <p:cNvPr id="27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-144153" y="804006"/>
            <a:ext cx="24672306" cy="1233616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Line"/>
          <p:cNvSpPr/>
          <p:nvPr/>
        </p:nvSpPr>
        <p:spPr>
          <a:xfrm flipH="1">
            <a:off x="23738313" y="2603997"/>
            <a:ext cx="1" cy="7970274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5" name="Inference goes this way"/>
          <p:cNvSpPr txBox="1"/>
          <p:nvPr/>
        </p:nvSpPr>
        <p:spPr>
          <a:xfrm rot="16200000">
            <a:off x="21431626" y="6203018"/>
            <a:ext cx="355701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276" name="They have ancestors"/>
          <p:cNvSpPr txBox="1"/>
          <p:nvPr/>
        </p:nvSpPr>
        <p:spPr>
          <a:xfrm>
            <a:off x="686686" y="4442105"/>
            <a:ext cx="485965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They have ancestors</a:t>
            </a:r>
          </a:p>
        </p:txBody>
      </p:sp>
      <p:sp>
        <p:nvSpPr>
          <p:cNvPr id="277" name="They “lived” in an environment"/>
          <p:cNvSpPr txBox="1"/>
          <p:nvPr/>
        </p:nvSpPr>
        <p:spPr>
          <a:xfrm>
            <a:off x="705941" y="5149271"/>
            <a:ext cx="6636640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They “lived” in an environment</a:t>
            </a:r>
          </a:p>
        </p:txBody>
      </p:sp>
      <p:sp>
        <p:nvSpPr>
          <p:cNvPr id="278" name="Their “child” had to stay in the environment"/>
          <p:cNvSpPr txBox="1"/>
          <p:nvPr/>
        </p:nvSpPr>
        <p:spPr>
          <a:xfrm>
            <a:off x="733508" y="5861159"/>
            <a:ext cx="896455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Their “child” had to stay in the environment</a:t>
            </a:r>
          </a:p>
        </p:txBody>
      </p:sp>
      <p:sp>
        <p:nvSpPr>
          <p:cNvPr id="279" name="“Invert” relations between binary parameters and final mass, spin and kick"/>
          <p:cNvSpPr txBox="1"/>
          <p:nvPr/>
        </p:nvSpPr>
        <p:spPr>
          <a:xfrm>
            <a:off x="42896" y="7407036"/>
            <a:ext cx="9306826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“Invert” relations between binary parameters and final mass, spin and kick </a:t>
            </a:r>
          </a:p>
        </p:txBody>
      </p:sp>
      <p:sp>
        <p:nvSpPr>
          <p:cNvPr id="280" name="Find ancestor properties and birth recoil"/>
          <p:cNvSpPr txBox="1"/>
          <p:nvPr/>
        </p:nvSpPr>
        <p:spPr>
          <a:xfrm>
            <a:off x="42896" y="8748362"/>
            <a:ext cx="930682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Find ancestor properties and birth recoil</a:t>
            </a:r>
          </a:p>
        </p:txBody>
      </p:sp>
      <p:pic>
        <p:nvPicPr>
          <p:cNvPr id="281" name="Image" descr="Image"/>
          <p:cNvPicPr>
            <a:picLocks noChangeAspect="1"/>
          </p:cNvPicPr>
          <p:nvPr/>
        </p:nvPicPr>
        <p:blipFill>
          <a:blip r:embed="rId3">
            <a:alphaModFix amt="25847"/>
            <a:extLst/>
          </a:blip>
          <a:stretch>
            <a:fillRect/>
          </a:stretch>
        </p:blipFill>
        <p:spPr>
          <a:xfrm>
            <a:off x="-439536" y="-1673705"/>
            <a:ext cx="25263072" cy="166104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Figuring out ancestors: “backwards method”"/>
          <p:cNvSpPr txBox="1"/>
          <p:nvPr/>
        </p:nvSpPr>
        <p:spPr>
          <a:xfrm>
            <a:off x="112201" y="845737"/>
            <a:ext cx="600862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 sz="2000"/>
            </a:pPr>
            <a:r>
              <a:t>Figuring out ancestors: “backwards method”</a:t>
            </a:r>
          </a:p>
        </p:txBody>
      </p:sp>
      <p:sp>
        <p:nvSpPr>
          <p:cNvPr id="284" name="Start from estimates for the putative “children”"/>
          <p:cNvSpPr txBox="1"/>
          <p:nvPr/>
        </p:nvSpPr>
        <p:spPr>
          <a:xfrm>
            <a:off x="329649" y="2378131"/>
            <a:ext cx="90727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>
              <a:def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pPr>
            <a:r>
              <a:t>Start from estimates for the putative “children”</a:t>
            </a:r>
          </a:p>
        </p:txBody>
      </p:sp>
      <p:sp>
        <p:nvSpPr>
          <p:cNvPr id="285" name="Circle"/>
          <p:cNvSpPr/>
          <p:nvPr/>
        </p:nvSpPr>
        <p:spPr>
          <a:xfrm>
            <a:off x="17249675" y="3761399"/>
            <a:ext cx="1691350" cy="169320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6" name="Circle"/>
          <p:cNvSpPr/>
          <p:nvPr/>
        </p:nvSpPr>
        <p:spPr>
          <a:xfrm>
            <a:off x="18805557" y="5954133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7" name="Circle"/>
          <p:cNvSpPr/>
          <p:nvPr/>
        </p:nvSpPr>
        <p:spPr>
          <a:xfrm>
            <a:off x="18585423" y="8460896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8" name="Circle"/>
          <p:cNvSpPr/>
          <p:nvPr/>
        </p:nvSpPr>
        <p:spPr>
          <a:xfrm>
            <a:off x="20575091" y="8453311"/>
            <a:ext cx="956105" cy="95610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9" name="Line"/>
          <p:cNvSpPr/>
          <p:nvPr/>
        </p:nvSpPr>
        <p:spPr>
          <a:xfrm flipV="1">
            <a:off x="18952833" y="6912865"/>
            <a:ext cx="191803" cy="207690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90" name="Line"/>
          <p:cNvSpPr/>
          <p:nvPr/>
        </p:nvSpPr>
        <p:spPr>
          <a:xfrm flipH="1" flipV="1">
            <a:off x="19676450" y="6807327"/>
            <a:ext cx="1258988" cy="228355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91" name="Line"/>
          <p:cNvSpPr/>
          <p:nvPr/>
        </p:nvSpPr>
        <p:spPr>
          <a:xfrm flipH="1" flipV="1">
            <a:off x="18377826" y="4943408"/>
            <a:ext cx="945027" cy="169502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92" name="GW190521"/>
          <p:cNvSpPr txBox="1"/>
          <p:nvPr/>
        </p:nvSpPr>
        <p:spPr>
          <a:xfrm>
            <a:off x="15474363" y="3732124"/>
            <a:ext cx="164470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/>
            </a:lvl1pPr>
          </a:lstStyle>
          <a:p>
            <a:pPr/>
            <a:r>
              <a:t>GW190521</a:t>
            </a:r>
          </a:p>
        </p:txBody>
      </p:sp>
      <p:sp>
        <p:nvSpPr>
          <p:cNvPr id="293" name="Rectangle"/>
          <p:cNvSpPr/>
          <p:nvPr/>
        </p:nvSpPr>
        <p:spPr>
          <a:xfrm>
            <a:off x="1830275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4" name="Kick &gt; 1000km/s"/>
          <p:cNvSpPr txBox="1"/>
          <p:nvPr/>
        </p:nvSpPr>
        <p:spPr>
          <a:xfrm>
            <a:off x="19813292" y="7024954"/>
            <a:ext cx="252100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295" name="Circle"/>
          <p:cNvSpPr/>
          <p:nvPr/>
        </p:nvSpPr>
        <p:spPr>
          <a:xfrm>
            <a:off x="16036957" y="5954134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6" name="Oval"/>
          <p:cNvSpPr/>
          <p:nvPr/>
        </p:nvSpPr>
        <p:spPr>
          <a:xfrm>
            <a:off x="14275925" y="8460896"/>
            <a:ext cx="1074570" cy="105931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7" name="Circle"/>
          <p:cNvSpPr/>
          <p:nvPr/>
        </p:nvSpPr>
        <p:spPr>
          <a:xfrm>
            <a:off x="16477293" y="8460896"/>
            <a:ext cx="1074570" cy="107457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8" name="Line"/>
          <p:cNvSpPr/>
          <p:nvPr/>
        </p:nvSpPr>
        <p:spPr>
          <a:xfrm flipV="1">
            <a:off x="14616131" y="6893541"/>
            <a:ext cx="1681480" cy="210946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299" name="Line"/>
          <p:cNvSpPr/>
          <p:nvPr/>
        </p:nvSpPr>
        <p:spPr>
          <a:xfrm flipH="1" flipV="1">
            <a:off x="16841804" y="6927686"/>
            <a:ext cx="225844" cy="195113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00" name="Rectangle"/>
          <p:cNvSpPr/>
          <p:nvPr/>
        </p:nvSpPr>
        <p:spPr>
          <a:xfrm>
            <a:off x="13976675" y="8087206"/>
            <a:ext cx="4017500" cy="2251592"/>
          </a:xfrm>
          <a:prstGeom prst="rect">
            <a:avLst/>
          </a:prstGeom>
          <a:ln w="25400">
            <a:solidFill>
              <a:srgbClr val="F272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1" name="Rectangle"/>
          <p:cNvSpPr/>
          <p:nvPr/>
        </p:nvSpPr>
        <p:spPr>
          <a:xfrm>
            <a:off x="15303732" y="3520785"/>
            <a:ext cx="5451938" cy="4059479"/>
          </a:xfrm>
          <a:prstGeom prst="rect">
            <a:avLst/>
          </a:prstGeom>
          <a:ln w="25400">
            <a:solidFill>
              <a:schemeClr val="accent3">
                <a:hueOff val="914337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2" name="Stellar-Born"/>
          <p:cNvSpPr txBox="1"/>
          <p:nvPr/>
        </p:nvSpPr>
        <p:spPr>
          <a:xfrm>
            <a:off x="20348360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03" name="Line"/>
          <p:cNvSpPr/>
          <p:nvPr/>
        </p:nvSpPr>
        <p:spPr>
          <a:xfrm flipV="1">
            <a:off x="16598117" y="4453106"/>
            <a:ext cx="1681480" cy="21094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2438338">
              <a:defRPr b="0" sz="2400">
                <a:solidFill>
                  <a:srgbClr val="5E5E5E"/>
                </a:solidFill>
              </a:defRPr>
            </a:pPr>
          </a:p>
        </p:txBody>
      </p:sp>
      <p:sp>
        <p:nvSpPr>
          <p:cNvPr id="304" name="Observed black-hole merger (LVK ’20 PRL)"/>
          <p:cNvSpPr txBox="1"/>
          <p:nvPr/>
        </p:nvSpPr>
        <p:spPr>
          <a:xfrm>
            <a:off x="14886451" y="2989932"/>
            <a:ext cx="628650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Observed black-hole merger (LVK ’20 PRL)</a:t>
            </a:r>
          </a:p>
        </p:txBody>
      </p:sp>
      <p:sp>
        <p:nvSpPr>
          <p:cNvPr id="305" name="Inferred Ancestors"/>
          <p:cNvSpPr txBox="1"/>
          <p:nvPr/>
        </p:nvSpPr>
        <p:spPr>
          <a:xfrm rot="16200000">
            <a:off x="12041326" y="8982471"/>
            <a:ext cx="28178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rgbClr val="F27200"/>
                </a:solidFill>
              </a:defRPr>
            </a:lvl1pPr>
          </a:lstStyle>
          <a:p>
            <a:pPr/>
            <a:r>
              <a:t>Inferred Ancestors</a:t>
            </a:r>
          </a:p>
        </p:txBody>
      </p:sp>
      <p:sp>
        <p:nvSpPr>
          <p:cNvPr id="306" name="Araujo-Alvarez+ 2024 ApJ"/>
          <p:cNvSpPr txBox="1"/>
          <p:nvPr/>
        </p:nvSpPr>
        <p:spPr>
          <a:xfrm>
            <a:off x="337365" y="12905840"/>
            <a:ext cx="385419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Araujo-Alvarez+ 2024 ApJ</a:t>
            </a:r>
          </a:p>
        </p:txBody>
      </p:sp>
      <p:pic>
        <p:nvPicPr>
          <p:cNvPr id="307" name="Screenshot 2025-05-08 at 14.25.27.png" descr="Screenshot 2025-05-08 at 14.25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94110" y="8686220"/>
            <a:ext cx="8382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Screenshot 2025-05-08 at 14.25.52.png" descr="Screenshot 2025-05-08 at 14.25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651061" y="8775730"/>
            <a:ext cx="727034" cy="444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Screenshot 2025-05-08 at 14.26.09.png" descr="Screenshot 2025-05-08 at 14.26.0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708585" y="8822008"/>
            <a:ext cx="709783" cy="413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Screenshot 2025-05-08 at 14.26.24.png" descr="Screenshot 2025-05-08 at 14.26.2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748857" y="8727248"/>
            <a:ext cx="649870" cy="42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Screenshot 2025-05-08 at 14.26.53.png" descr="Screenshot 2025-05-08 at 14.26.5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588346" y="6670626"/>
            <a:ext cx="1244601" cy="63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Screenshot 2025-05-08 at 14.27.13.png" descr="Screenshot 2025-05-08 at 14.27.13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404814" y="6316083"/>
            <a:ext cx="1115945" cy="546101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Kick &gt; 1000km/s"/>
          <p:cNvSpPr txBox="1"/>
          <p:nvPr/>
        </p:nvSpPr>
        <p:spPr>
          <a:xfrm>
            <a:off x="12633707" y="7189237"/>
            <a:ext cx="252100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Kick &gt; 1000km/s</a:t>
            </a:r>
          </a:p>
        </p:txBody>
      </p:sp>
      <p:sp>
        <p:nvSpPr>
          <p:cNvPr id="314" name="Stellar-Born"/>
          <p:cNvSpPr txBox="1"/>
          <p:nvPr/>
        </p:nvSpPr>
        <p:spPr>
          <a:xfrm>
            <a:off x="16148814" y="9550402"/>
            <a:ext cx="185806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15" name="Stellar-Born"/>
          <p:cNvSpPr txBox="1"/>
          <p:nvPr/>
        </p:nvSpPr>
        <p:spPr>
          <a:xfrm>
            <a:off x="18296149" y="9550402"/>
            <a:ext cx="185806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Stellar-Born</a:t>
            </a:r>
          </a:p>
        </p:txBody>
      </p:sp>
      <p:sp>
        <p:nvSpPr>
          <p:cNvPr id="316" name="85Msun"/>
          <p:cNvSpPr txBox="1"/>
          <p:nvPr/>
        </p:nvSpPr>
        <p:spPr>
          <a:xfrm>
            <a:off x="16036957" y="6292743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85Msun</a:t>
            </a:r>
          </a:p>
        </p:txBody>
      </p:sp>
      <p:sp>
        <p:nvSpPr>
          <p:cNvPr id="317" name="65Msun"/>
          <p:cNvSpPr txBox="1"/>
          <p:nvPr/>
        </p:nvSpPr>
        <p:spPr>
          <a:xfrm>
            <a:off x="18940188" y="6400817"/>
            <a:ext cx="12100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65Msun</a:t>
            </a:r>
          </a:p>
        </p:txBody>
      </p:sp>
      <p:sp>
        <p:nvSpPr>
          <p:cNvPr id="318" name="150Msun"/>
          <p:cNvSpPr txBox="1"/>
          <p:nvPr/>
        </p:nvSpPr>
        <p:spPr>
          <a:xfrm>
            <a:off x="17405587" y="4263722"/>
            <a:ext cx="137952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b="0" sz="2400">
                <a:solidFill>
                  <a:srgbClr val="FFFFFF"/>
                </a:solidFill>
              </a:defRPr>
            </a:lvl1pPr>
          </a:lstStyle>
          <a:p>
            <a:pPr/>
            <a:r>
              <a:t>150Msun</a:t>
            </a:r>
          </a:p>
        </p:txBody>
      </p:sp>
      <p:sp>
        <p:nvSpPr>
          <p:cNvPr id="319" name="Key: respect the priors and posteriors for their parameter"/>
          <p:cNvSpPr txBox="1"/>
          <p:nvPr/>
        </p:nvSpPr>
        <p:spPr>
          <a:xfrm>
            <a:off x="393597" y="3279090"/>
            <a:ext cx="1097775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algn="l" defTabSz="2438338"/>
            <a:r>
              <a:t>Key: respect the priors and posteriors for their parameter</a:t>
            </a:r>
          </a:p>
        </p:txBody>
      </p:sp>
      <p:sp>
        <p:nvSpPr>
          <p:cNvPr id="320" name="They have ancestors"/>
          <p:cNvSpPr txBox="1"/>
          <p:nvPr/>
        </p:nvSpPr>
        <p:spPr>
          <a:xfrm>
            <a:off x="686686" y="4442104"/>
            <a:ext cx="485965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They have ancestors</a:t>
            </a:r>
          </a:p>
        </p:txBody>
      </p:sp>
      <p:sp>
        <p:nvSpPr>
          <p:cNvPr id="321" name="They “lived” in an environment"/>
          <p:cNvSpPr txBox="1"/>
          <p:nvPr/>
        </p:nvSpPr>
        <p:spPr>
          <a:xfrm>
            <a:off x="705940" y="5149271"/>
            <a:ext cx="6636640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They “lived” in an environment</a:t>
            </a:r>
          </a:p>
        </p:txBody>
      </p:sp>
      <p:sp>
        <p:nvSpPr>
          <p:cNvPr id="322" name="Their “child” had to stay in the environment"/>
          <p:cNvSpPr txBox="1"/>
          <p:nvPr/>
        </p:nvSpPr>
        <p:spPr>
          <a:xfrm>
            <a:off x="733508" y="5861159"/>
            <a:ext cx="896455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Their “child” had to stay in the environment</a:t>
            </a:r>
          </a:p>
        </p:txBody>
      </p:sp>
      <p:sp>
        <p:nvSpPr>
          <p:cNvPr id="323" name="“Invert” relations between binary parameters and final mass, spin and kick"/>
          <p:cNvSpPr txBox="1"/>
          <p:nvPr/>
        </p:nvSpPr>
        <p:spPr>
          <a:xfrm>
            <a:off x="42896" y="7407036"/>
            <a:ext cx="9306826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“Invert” relations between binary parameters and final mass, spin and kick </a:t>
            </a:r>
          </a:p>
        </p:txBody>
      </p:sp>
      <p:sp>
        <p:nvSpPr>
          <p:cNvPr id="324" name="Find ancestor properties and birth recoil"/>
          <p:cNvSpPr txBox="1"/>
          <p:nvPr/>
        </p:nvSpPr>
        <p:spPr>
          <a:xfrm>
            <a:off x="42896" y="8748362"/>
            <a:ext cx="930682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marL="990600" indent="-381000" algn="l" defTabSz="2438338">
              <a:buSzPct val="123000"/>
              <a:buChar char="•"/>
            </a:pPr>
            <a:r>
              <a:t>Find ancestor properties and birth recoil</a:t>
            </a:r>
          </a:p>
        </p:txBody>
      </p:sp>
      <p:pic>
        <p:nvPicPr>
          <p:cNvPr id="325" name="image3.png" descr="image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0800000">
            <a:off x="-144153" y="804006"/>
            <a:ext cx="24672306" cy="123361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Line"/>
          <p:cNvSpPr/>
          <p:nvPr/>
        </p:nvSpPr>
        <p:spPr>
          <a:xfrm flipH="1">
            <a:off x="23738313" y="2603997"/>
            <a:ext cx="1" cy="7970274"/>
          </a:xfrm>
          <a:prstGeom prst="line">
            <a:avLst/>
          </a:prstGeom>
          <a:ln w="76200">
            <a:solidFill>
              <a:schemeClr val="accent3">
                <a:hueOff val="914337"/>
                <a:satOff val="31515"/>
                <a:lumOff val="-30790"/>
              </a:schemeClr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27" name="Inference goes this way"/>
          <p:cNvSpPr txBox="1"/>
          <p:nvPr/>
        </p:nvSpPr>
        <p:spPr>
          <a:xfrm rot="16200000">
            <a:off x="21431627" y="6203018"/>
            <a:ext cx="355701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Inference goes this way</a:t>
            </a:r>
          </a:p>
        </p:txBody>
      </p:sp>
      <p:sp>
        <p:nvSpPr>
          <p:cNvPr id="328" name="Araujo-Alvarez+ 2024 ApJ"/>
          <p:cNvSpPr txBox="1"/>
          <p:nvPr/>
        </p:nvSpPr>
        <p:spPr>
          <a:xfrm>
            <a:off x="337365" y="12905840"/>
            <a:ext cx="385419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8">
              <a:defRPr sz="2400"/>
            </a:lvl1pPr>
          </a:lstStyle>
          <a:p>
            <a:pPr/>
            <a:r>
              <a:t>Araujo-Alvarez+ 2024 ApJ</a:t>
            </a:r>
          </a:p>
        </p:txBody>
      </p:sp>
      <p:pic>
        <p:nvPicPr>
          <p:cNvPr id="329" name="Image" descr="Image"/>
          <p:cNvPicPr>
            <a:picLocks noChangeAspect="1"/>
          </p:cNvPicPr>
          <p:nvPr/>
        </p:nvPicPr>
        <p:blipFill>
          <a:blip r:embed="rId9">
            <a:alphaModFix amt="25847"/>
            <a:extLst/>
          </a:blip>
          <a:stretch>
            <a:fillRect/>
          </a:stretch>
        </p:blipFill>
        <p:spPr>
          <a:xfrm>
            <a:off x="-439536" y="-1673705"/>
            <a:ext cx="25263072" cy="166104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