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355" r:id="rId2"/>
    <p:sldId id="358" r:id="rId3"/>
    <p:sldId id="260" r:id="rId4"/>
    <p:sldId id="267" r:id="rId5"/>
    <p:sldId id="261" r:id="rId6"/>
    <p:sldId id="264" r:id="rId7"/>
    <p:sldId id="305" r:id="rId8"/>
    <p:sldId id="352" r:id="rId9"/>
    <p:sldId id="353" r:id="rId10"/>
    <p:sldId id="354" r:id="rId11"/>
    <p:sldId id="357" r:id="rId12"/>
    <p:sldId id="359" r:id="rId13"/>
    <p:sldId id="257" r:id="rId14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4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73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B77046-6557-4BD3-B1EC-6072315E9E4E}" type="datetimeFigureOut">
              <a:rPr lang="es-ES" smtClean="0"/>
              <a:t>25/06/2025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C74F08-88CF-4FC8-8381-E64778FEF06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844920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513D30-1801-6C4F-3271-BF65861A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E82F5E84-B156-710C-0EAB-AEB1538FCF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27BA5DD8-ABE2-BD70-ABD1-6D22B974F4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C38105B-2A4C-2EAB-773F-C946A8DDFD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C470AA-02E5-4942-9D20-B6AFDA569F7C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4476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EA0DD8-F1B3-EDE2-9C97-6C637FEEE1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9D8FFD1-1F2E-4C59-64C9-FA4AFF168D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7FA93EC-D602-FEFE-4871-1F2D951FC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DFA87-907A-4905-AA2A-2827583BE50C}" type="datetimeFigureOut">
              <a:rPr lang="es-ES" smtClean="0"/>
              <a:t>25/06/2025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5D79F67-B639-7590-2F2F-273F5CD469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C16B99D-F9C9-6970-21FC-2F32E0F9A2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6C141-06B1-446E-B1AF-FA800200974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33813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56E2FF-46AD-040D-6322-AF6E912DED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B5E4078-7380-9D06-FF8C-B79EEABB7D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0758214-9289-2AC5-A809-1D1BB22AD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DFA87-907A-4905-AA2A-2827583BE50C}" type="datetimeFigureOut">
              <a:rPr lang="es-ES" smtClean="0"/>
              <a:t>25/06/2025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520E8B3-23B8-A326-2B64-6D71C491B9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6F2AF31-3467-A111-9C7A-F4CF900CAF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6C141-06B1-446E-B1AF-FA800200974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96359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B8DD5E1-C337-0D68-309B-38B55CFE8EA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01A5B13-B3D4-337C-6B3E-3A50E60338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41FAE43-2E5F-EBCC-AE19-93E80F1AF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DFA87-907A-4905-AA2A-2827583BE50C}" type="datetimeFigureOut">
              <a:rPr lang="es-ES" smtClean="0"/>
              <a:t>25/06/2025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04B9A26-DA8A-2227-E00E-820B939DA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036006F-4585-6615-BDC6-FC4078D6C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6C141-06B1-446E-B1AF-FA800200974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22190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16F91A-CD7E-8BB3-BDDD-6044A3C7CB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B9795A2-711A-64CB-0563-17F400C3DB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85C3AC3-56F4-6397-D081-CE4211D371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DFA87-907A-4905-AA2A-2827583BE50C}" type="datetimeFigureOut">
              <a:rPr lang="es-ES" smtClean="0"/>
              <a:t>25/06/2025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71C99C0-7BF2-07DD-4643-F512E698E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24DB19D-6E9A-5FC7-AE4A-08B7460D62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6C141-06B1-446E-B1AF-FA800200974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277718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5F3DC6-6E60-B313-C6C1-E18A79626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507DFFC-7293-4A89-D6C6-8FD3910F68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7A361F6-D963-DA02-8747-AB1EC5B57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DFA87-907A-4905-AA2A-2827583BE50C}" type="datetimeFigureOut">
              <a:rPr lang="es-ES" smtClean="0"/>
              <a:t>25/06/2025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10AB904-7165-03CA-AF46-2FFEFF2BF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49F86F4-6623-6838-151C-C5B105EE94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6C141-06B1-446E-B1AF-FA800200974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85694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1313A9-AC54-73E4-6A33-2874A5391D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FAD14D0-1526-6C0A-1806-0A4DB8EC1E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7DC98DE-A2DA-545F-6D62-30792EA489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EC5AAD2-1D90-69CC-F8F2-471841060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DFA87-907A-4905-AA2A-2827583BE50C}" type="datetimeFigureOut">
              <a:rPr lang="es-ES" smtClean="0"/>
              <a:t>25/06/2025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68985E6-A407-9FF0-B3C0-CEABD2B28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81CEAC2-9E25-2E8C-6220-8063BE7FA2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6C141-06B1-446E-B1AF-FA800200974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320951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E8C942-BDFB-CDC8-B484-AC9A25B8E0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E1C963C-E430-CA91-4FED-441EF5B0B7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AA43A96-CF70-3EED-F64F-139C43F658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CA02156-7703-4E92-4100-7BE3D0B757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DB5875B-B548-DC7D-1705-D8C8BD8D3D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1AAB74E-897D-D887-0988-16A507A666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DFA87-907A-4905-AA2A-2827583BE50C}" type="datetimeFigureOut">
              <a:rPr lang="es-ES" smtClean="0"/>
              <a:t>25/06/2025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3EF185FC-735A-A13E-E7E2-0D39FB9C9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63B677C5-0E50-5FF2-E2BA-382E1F40F0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6C141-06B1-446E-B1AF-FA800200974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044821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42F2019-ECFD-EA0C-0CEB-B61CABDEEC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690E7C8-68A0-E43B-1404-A615C895D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DFA87-907A-4905-AA2A-2827583BE50C}" type="datetimeFigureOut">
              <a:rPr lang="es-ES" smtClean="0"/>
              <a:t>25/06/2025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3F416A3-361F-9E5D-0C2C-ADA483AC4F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5DD24AA-DF9D-8C02-B529-C4657C707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6C141-06B1-446E-B1AF-FA800200974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09809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3B61683E-F2F7-0E3B-DC42-8586D460F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DFA87-907A-4905-AA2A-2827583BE50C}" type="datetimeFigureOut">
              <a:rPr lang="es-ES" smtClean="0"/>
              <a:t>25/06/2025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A07F3A4-A50E-DA92-A2BF-65502BF7DD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4305D89-E53F-8DC2-BDC5-CD6E419E4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6C141-06B1-446E-B1AF-FA800200974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562375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C81042-A543-118C-B2CD-14BCFB4EB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4B414EE-2F2B-945D-9BA2-84E704C965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693711E-2E4E-D378-8A70-DBE82AE017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6436A4A-E35D-13A6-6B06-DC35F44F7B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DFA87-907A-4905-AA2A-2827583BE50C}" type="datetimeFigureOut">
              <a:rPr lang="es-ES" smtClean="0"/>
              <a:t>25/06/2025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4F6455F-9A1F-35BA-ABAD-9DBD952B67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F95A095-1D03-75B2-7E71-64622CB58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6C141-06B1-446E-B1AF-FA800200974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73639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8D3748-BB9B-2646-C388-06604493C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12398E3C-2E7F-525F-944E-1C0C96F2E4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DFB5BCF-5743-2E2A-D96D-49E7F0F800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FB614F2-310B-22A8-734B-FE0F8B4694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DFA87-907A-4905-AA2A-2827583BE50C}" type="datetimeFigureOut">
              <a:rPr lang="es-ES" smtClean="0"/>
              <a:t>25/06/2025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66533E5-F706-60FC-4EC5-68F1427C0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B7776EF-1D55-D310-5F60-3DB6CE0D1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6C141-06B1-446E-B1AF-FA800200974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735809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ADACDB2-C75C-9C76-F4A5-79524FC411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87F1C1F-6B54-608E-8A78-BAE67DD82B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CD621BF-E2DD-1C2E-6186-D8500CC950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8ADFA87-907A-4905-AA2A-2827583BE50C}" type="datetimeFigureOut">
              <a:rPr lang="es-ES" smtClean="0"/>
              <a:t>25/06/2025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40290C1-84E2-4F82-2DA4-4DDCEE5EDD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5A0F2F-B426-281A-CA36-4C6C437F74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766C141-06B1-446E-B1AF-FA800200974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18677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4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12" Type="http://schemas.openxmlformats.org/officeDocument/2006/relationships/image" Target="../media/image53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5" Type="http://schemas.openxmlformats.org/officeDocument/2006/relationships/image" Target="../media/image46.png"/><Relationship Id="rId10" Type="http://schemas.openxmlformats.org/officeDocument/2006/relationships/image" Target="../media/image51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35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B8CA06BC-207C-4132-DFED-35C6888498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25612" y="3036141"/>
            <a:ext cx="8540755" cy="785717"/>
          </a:xfrm>
        </p:spPr>
        <p:txBody>
          <a:bodyPr>
            <a:noAutofit/>
          </a:bodyPr>
          <a:lstStyle/>
          <a:p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Molecular Dynamics simulations of NS crust breaking strain, and continuous GW.</a:t>
            </a:r>
            <a:endParaRPr lang="es-ES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Imagen 4" descr="Logotipo&#10;&#10;El contenido generado por IA puede ser incorrecto.">
            <a:extLst>
              <a:ext uri="{FF2B5EF4-FFF2-40B4-BE49-F238E27FC236}">
                <a16:creationId xmlns:a16="http://schemas.microsoft.com/office/drawing/2014/main" id="{F6DD1225-15C8-93FE-94FC-E8E7178598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0976" y="65894"/>
            <a:ext cx="3550033" cy="2773181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1B26A7AE-9E62-D96C-B886-BCA40657EEA1}"/>
              </a:ext>
            </a:extLst>
          </p:cNvPr>
          <p:cNvSpPr txBox="1"/>
          <p:nvPr/>
        </p:nvSpPr>
        <p:spPr>
          <a:xfrm>
            <a:off x="3640829" y="5756024"/>
            <a:ext cx="4587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Iberian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GW Meeting, CIEMAT. 25th June 2025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F8D1CD9F-E814-5326-1EC7-D0EB9936E95C}"/>
              </a:ext>
            </a:extLst>
          </p:cNvPr>
          <p:cNvSpPr txBox="1"/>
          <p:nvPr/>
        </p:nvSpPr>
        <p:spPr>
          <a:xfrm>
            <a:off x="2222975" y="4373098"/>
            <a:ext cx="7127208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 Barba-González, C. </a:t>
            </a:r>
            <a:r>
              <a:rPr lang="es-E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Albertus</a:t>
            </a:r>
            <a:r>
              <a:rPr lang="es-E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M.A. Pérez-García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D30A7DCE-2902-5FDF-604E-3DA838488D64}"/>
              </a:ext>
            </a:extLst>
          </p:cNvPr>
          <p:cNvSpPr txBox="1"/>
          <p:nvPr/>
        </p:nvSpPr>
        <p:spPr>
          <a:xfrm>
            <a:off x="2911462" y="5032060"/>
            <a:ext cx="59490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Department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Fundamental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Physics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University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Salamanca</a:t>
            </a:r>
          </a:p>
        </p:txBody>
      </p:sp>
    </p:spTree>
    <p:extLst>
      <p:ext uri="{BB962C8B-B14F-4D97-AF65-F5344CB8AC3E}">
        <p14:creationId xmlns:p14="http://schemas.microsoft.com/office/powerpoint/2010/main" val="32850486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 descr="Forma, Flecha&#10;&#10;El contenido generado por IA puede ser incorrecto.">
            <a:extLst>
              <a:ext uri="{FF2B5EF4-FFF2-40B4-BE49-F238E27FC236}">
                <a16:creationId xmlns:a16="http://schemas.microsoft.com/office/drawing/2014/main" id="{A7B0A0A6-FD1A-F637-DAF1-CA0C7CB8BC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2224" y="4236518"/>
            <a:ext cx="7674321" cy="2558107"/>
          </a:xfrm>
          <a:prstGeom prst="rect">
            <a:avLst/>
          </a:prstGeom>
        </p:spPr>
      </p:pic>
      <p:pic>
        <p:nvPicPr>
          <p:cNvPr id="13" name="Marcador de contenido 12" descr="Gráfico&#10;&#10;El contenido generado por IA puede ser incorrecto.">
            <a:extLst>
              <a:ext uri="{FF2B5EF4-FFF2-40B4-BE49-F238E27FC236}">
                <a16:creationId xmlns:a16="http://schemas.microsoft.com/office/drawing/2014/main" id="{7C21BBD2-847B-815F-A223-8BBF9D526F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3868" y="0"/>
            <a:ext cx="5983089" cy="4351338"/>
          </a:xfr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2732E190-D6AC-3648-78CB-8599CD7F9ABE}"/>
              </a:ext>
            </a:extLst>
          </p:cNvPr>
          <p:cNvSpPr txBox="1"/>
          <p:nvPr/>
        </p:nvSpPr>
        <p:spPr>
          <a:xfrm>
            <a:off x="479834" y="311677"/>
            <a:ext cx="287995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Shear</a:t>
            </a:r>
            <a:r>
              <a:rPr lang="es-E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deformations</a:t>
            </a:r>
            <a:endParaRPr lang="es-ES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89AEDFF1-1922-90A0-F893-B8307DF06AA7}"/>
                  </a:ext>
                </a:extLst>
              </p:cNvPr>
              <p:cNvSpPr txBox="1"/>
              <p:nvPr/>
            </p:nvSpPr>
            <p:spPr>
              <a:xfrm>
                <a:off x="479834" y="1150730"/>
                <a:ext cx="5304446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Lattice </a:t>
                </a:r>
                <a:r>
                  <a:rPr lang="es-E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breaks</a:t>
                </a:r>
                <a:r>
                  <a:rPr lang="es-E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at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es-ES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0" i="1" smtClean="0">
                            <a:latin typeface="Cambria Math" panose="02040503050406030204" pitchFamily="18" charset="0"/>
                          </a:rPr>
                          <m:t>𝜖</m:t>
                        </m:r>
                      </m:e>
                    </m:acc>
                    <m:r>
                      <a:rPr lang="es-E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s-ES" b="0" i="1" smtClean="0">
                        <a:latin typeface="Cambria Math" panose="02040503050406030204" pitchFamily="18" charset="0"/>
                      </a:rPr>
                      <m:t>∼0.2</m:t>
                    </m:r>
                  </m:oMath>
                </a14:m>
                <a:r>
                  <a:rPr lang="es-E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</a:p>
              <a:p>
                <a:endParaRPr lang="es-E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s-E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Directly</a:t>
                </a:r>
                <a:r>
                  <a:rPr lang="es-E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related</a:t>
                </a:r>
                <a:r>
                  <a:rPr lang="es-E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</a:t>
                </a:r>
                <a:r>
                  <a:rPr lang="es-E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one</a:t>
                </a:r>
                <a:r>
                  <a:rPr lang="es-E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of</a:t>
                </a:r>
                <a:r>
                  <a:rPr lang="es-E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</a:t>
                </a:r>
                <a:r>
                  <a:rPr lang="es-E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upper</a:t>
                </a:r>
                <a:r>
                  <a:rPr lang="es-E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limits</a:t>
                </a:r>
                <a:r>
                  <a:rPr lang="es-E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for CGW </a:t>
                </a:r>
                <a:r>
                  <a:rPr lang="es-E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amplitude</a:t>
                </a:r>
                <a:r>
                  <a:rPr lang="es-E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endParaRPr lang="es-E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s-E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See</a:t>
                </a:r>
                <a:r>
                  <a:rPr lang="es-E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Horowitz &amp; </a:t>
                </a:r>
                <a:r>
                  <a:rPr lang="es-E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Kadau</a:t>
                </a:r>
                <a:r>
                  <a:rPr lang="es-E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2010 for </a:t>
                </a:r>
                <a:r>
                  <a:rPr lang="es-E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previous</a:t>
                </a:r>
                <a:r>
                  <a:rPr lang="es-E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efforts</a:t>
                </a:r>
                <a:r>
                  <a:rPr lang="es-E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89AEDFF1-1922-90A0-F893-B8307DF06A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834" y="1150730"/>
                <a:ext cx="5304446" cy="1754326"/>
              </a:xfrm>
              <a:prstGeom prst="rect">
                <a:avLst/>
              </a:prstGeom>
              <a:blipFill>
                <a:blip r:embed="rId4"/>
                <a:stretch>
                  <a:fillRect l="-1034" t="-2083" b="-4514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1" name="Marcador de contenido 5" descr="Gráfico, Gráfico de dispersión&#10;&#10;El contenido generado por IA puede ser incorrecto.">
            <a:extLst>
              <a:ext uri="{FF2B5EF4-FFF2-40B4-BE49-F238E27FC236}">
                <a16:creationId xmlns:a16="http://schemas.microsoft.com/office/drawing/2014/main" id="{196AFBA2-1A66-7E70-BDBE-165EFB7C8D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6" y="3429000"/>
            <a:ext cx="4286418" cy="3117395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A3B3DE4C-2A26-FC91-352B-7CB252CA3C85}"/>
              </a:ext>
            </a:extLst>
          </p:cNvPr>
          <p:cNvSpPr txBox="1"/>
          <p:nvPr/>
        </p:nvSpPr>
        <p:spPr>
          <a:xfrm>
            <a:off x="11021279" y="6274052"/>
            <a:ext cx="586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8/11</a:t>
            </a:r>
          </a:p>
        </p:txBody>
      </p:sp>
    </p:spTree>
    <p:extLst>
      <p:ext uri="{BB962C8B-B14F-4D97-AF65-F5344CB8AC3E}">
        <p14:creationId xmlns:p14="http://schemas.microsoft.com/office/powerpoint/2010/main" val="26787330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9BE743-E54C-59FF-25EF-E25144C566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uadroTexto 15">
            <a:extLst>
              <a:ext uri="{FF2B5EF4-FFF2-40B4-BE49-F238E27FC236}">
                <a16:creationId xmlns:a16="http://schemas.microsoft.com/office/drawing/2014/main" id="{ACB0897F-39AB-1671-1C8E-0F4077E41816}"/>
              </a:ext>
            </a:extLst>
          </p:cNvPr>
          <p:cNvSpPr txBox="1"/>
          <p:nvPr/>
        </p:nvSpPr>
        <p:spPr>
          <a:xfrm>
            <a:off x="479834" y="311677"/>
            <a:ext cx="448456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Elastic</a:t>
            </a:r>
            <a:r>
              <a:rPr lang="es-E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constants</a:t>
            </a:r>
            <a:r>
              <a:rPr lang="es-E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s-E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current</a:t>
            </a:r>
            <a:r>
              <a:rPr lang="es-E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work</a:t>
            </a:r>
            <a:endParaRPr lang="es-ES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FB9E896-95F6-D225-5A18-36FA92B1005E}"/>
              </a:ext>
            </a:extLst>
          </p:cNvPr>
          <p:cNvSpPr txBox="1"/>
          <p:nvPr/>
        </p:nvSpPr>
        <p:spPr>
          <a:xfrm>
            <a:off x="479834" y="978912"/>
            <a:ext cx="41857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Elastic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regime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means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deformation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still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reversible.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uadroTexto 4">
                <a:extLst>
                  <a:ext uri="{FF2B5EF4-FFF2-40B4-BE49-F238E27FC236}">
                    <a16:creationId xmlns:a16="http://schemas.microsoft.com/office/drawing/2014/main" id="{4583FF26-FC2D-7785-5139-A4A32ED8DD85}"/>
                  </a:ext>
                </a:extLst>
              </p:cNvPr>
              <p:cNvSpPr txBox="1"/>
              <p:nvPr/>
            </p:nvSpPr>
            <p:spPr>
              <a:xfrm>
                <a:off x="543334" y="1381654"/>
                <a:ext cx="1281569" cy="23461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s-ES" sz="1400" b="0" i="0" smtClean="0">
                              <a:latin typeface="Cambria Math" panose="02040503050406030204" pitchFamily="18" charset="0"/>
                            </a:rPr>
                            <m:t>Π</m:t>
                          </m:r>
                        </m:e>
                        <m:sub>
                          <m:r>
                            <a:rPr lang="es-ES" sz="1400" b="0" i="1" smtClean="0">
                              <a:latin typeface="Cambria Math" panose="02040503050406030204" pitchFamily="18" charset="0"/>
                            </a:rPr>
                            <m:t>𝛼𝛽</m:t>
                          </m:r>
                        </m:sub>
                      </m:sSub>
                      <m:r>
                        <a:rPr lang="es-ES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ES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sz="14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s-ES" sz="1400" b="0" i="1" smtClean="0">
                              <a:latin typeface="Cambria Math" panose="02040503050406030204" pitchFamily="18" charset="0"/>
                            </a:rPr>
                            <m:t>𝛼𝛽𝜇𝜈</m:t>
                          </m:r>
                        </m:sub>
                      </m:sSub>
                      <m:sSub>
                        <m:sSubPr>
                          <m:ctrlPr>
                            <a:rPr lang="es-ES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sz="1400" b="0" i="1" smtClean="0">
                              <a:latin typeface="Cambria Math" panose="02040503050406030204" pitchFamily="18" charset="0"/>
                            </a:rPr>
                            <m:t>𝜖</m:t>
                          </m:r>
                        </m:e>
                        <m:sub>
                          <m:r>
                            <a:rPr lang="es-ES" sz="1400" b="0" i="1" smtClean="0">
                              <a:latin typeface="Cambria Math" panose="02040503050406030204" pitchFamily="18" charset="0"/>
                            </a:rPr>
                            <m:t>𝜇𝜈</m:t>
                          </m:r>
                        </m:sub>
                      </m:sSub>
                    </m:oMath>
                  </m:oMathPara>
                </a14:m>
                <a:endParaRPr lang="es-E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" name="CuadroTexto 4">
                <a:extLst>
                  <a:ext uri="{FF2B5EF4-FFF2-40B4-BE49-F238E27FC236}">
                    <a16:creationId xmlns:a16="http://schemas.microsoft.com/office/drawing/2014/main" id="{4583FF26-FC2D-7785-5139-A4A32ED8DD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334" y="1381654"/>
                <a:ext cx="1281569" cy="234616"/>
              </a:xfrm>
              <a:prstGeom prst="rect">
                <a:avLst/>
              </a:prstGeom>
              <a:blipFill>
                <a:blip r:embed="rId2"/>
                <a:stretch>
                  <a:fillRect l="-2381" r="-952" b="-26316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CuadroTexto 5">
            <a:extLst>
              <a:ext uri="{FF2B5EF4-FFF2-40B4-BE49-F238E27FC236}">
                <a16:creationId xmlns:a16="http://schemas.microsoft.com/office/drawing/2014/main" id="{EE41792C-402D-9C88-7F8B-D9C7A0E33C5E}"/>
              </a:ext>
            </a:extLst>
          </p:cNvPr>
          <p:cNvSpPr txBox="1"/>
          <p:nvPr/>
        </p:nvSpPr>
        <p:spPr>
          <a:xfrm>
            <a:off x="1856142" y="1327549"/>
            <a:ext cx="21948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Linear stress-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strain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relation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CuadroTexto 8">
                <a:extLst>
                  <a:ext uri="{FF2B5EF4-FFF2-40B4-BE49-F238E27FC236}">
                    <a16:creationId xmlns:a16="http://schemas.microsoft.com/office/drawing/2014/main" id="{86A484D8-D301-10F9-2048-9885E528E9B9}"/>
                  </a:ext>
                </a:extLst>
              </p:cNvPr>
              <p:cNvSpPr txBox="1"/>
              <p:nvPr/>
            </p:nvSpPr>
            <p:spPr>
              <a:xfrm>
                <a:off x="5418535" y="961947"/>
                <a:ext cx="2228367" cy="3269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Voigt </a:t>
                </a:r>
                <a:r>
                  <a:rPr lang="es-ES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notation</a:t>
                </a:r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ES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sz="14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s-ES" sz="1400" i="1">
                            <a:latin typeface="Cambria Math" panose="02040503050406030204" pitchFamily="18" charset="0"/>
                          </a:rPr>
                          <m:t>𝛼𝛽𝜇𝜈</m:t>
                        </m:r>
                      </m:sub>
                    </m:sSub>
                  </m:oMath>
                </a14:m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→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ES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sz="14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s-ES" sz="1400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</m:oMath>
                </a14:m>
                <a:endParaRPr lang="es-E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9" name="CuadroTexto 8">
                <a:extLst>
                  <a:ext uri="{FF2B5EF4-FFF2-40B4-BE49-F238E27FC236}">
                    <a16:creationId xmlns:a16="http://schemas.microsoft.com/office/drawing/2014/main" id="{86A484D8-D301-10F9-2048-9885E528E9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8535" y="961947"/>
                <a:ext cx="2228367" cy="326949"/>
              </a:xfrm>
              <a:prstGeom prst="rect">
                <a:avLst/>
              </a:prstGeom>
              <a:blipFill>
                <a:blip r:embed="rId3"/>
                <a:stretch>
                  <a:fillRect l="-822" t="-3774" b="-13208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CuadroTexto 21">
                <a:extLst>
                  <a:ext uri="{FF2B5EF4-FFF2-40B4-BE49-F238E27FC236}">
                    <a16:creationId xmlns:a16="http://schemas.microsoft.com/office/drawing/2014/main" id="{2CF4CFB5-8AC1-B549-38A4-7C1EF2E45071}"/>
                  </a:ext>
                </a:extLst>
              </p:cNvPr>
              <p:cNvSpPr txBox="1"/>
              <p:nvPr/>
            </p:nvSpPr>
            <p:spPr>
              <a:xfrm>
                <a:off x="5171201" y="1342978"/>
                <a:ext cx="5887189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a </a:t>
                </a:r>
                <a:r>
                  <a:rPr lang="es-ES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cubic</a:t>
                </a:r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lattice</a:t>
                </a:r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</a:t>
                </a:r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independent</a:t>
                </a:r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elastic</a:t>
                </a:r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constants</a:t>
                </a:r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are </a:t>
                </a:r>
                <a:r>
                  <a:rPr lang="es-ES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just</a:t>
                </a:r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three</a:t>
                </a:r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ES" sz="1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sz="1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s-ES" sz="1400" b="0" i="1" smtClean="0">
                            <a:latin typeface="Cambria Math" panose="02040503050406030204" pitchFamily="18" charset="0"/>
                          </a:rPr>
                          <m:t>11</m:t>
                        </m:r>
                      </m:sub>
                    </m:sSub>
                    <m:r>
                      <a:rPr lang="es-ES" sz="1400" b="0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s-ES" sz="1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sz="1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s-ES" sz="1400" b="0" i="1" smtClean="0">
                            <a:latin typeface="Cambria Math" panose="02040503050406030204" pitchFamily="18" charset="0"/>
                          </a:rPr>
                          <m:t>12</m:t>
                        </m:r>
                      </m:sub>
                    </m:sSub>
                    <m:r>
                      <a:rPr lang="es-ES" sz="1400" b="0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s-ES" sz="1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sz="1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s-ES" sz="1400" b="0" i="1" smtClean="0">
                            <a:latin typeface="Cambria Math" panose="02040503050406030204" pitchFamily="18" charset="0"/>
                          </a:rPr>
                          <m:t>44</m:t>
                        </m:r>
                      </m:sub>
                    </m:sSub>
                  </m:oMath>
                </a14:m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endParaRPr lang="es-E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s-E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s-E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2" name="CuadroTexto 21">
                <a:extLst>
                  <a:ext uri="{FF2B5EF4-FFF2-40B4-BE49-F238E27FC236}">
                    <a16:creationId xmlns:a16="http://schemas.microsoft.com/office/drawing/2014/main" id="{2CF4CFB5-8AC1-B549-38A4-7C1EF2E450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1201" y="1342978"/>
                <a:ext cx="5887189" cy="954107"/>
              </a:xfrm>
              <a:prstGeom prst="rect">
                <a:avLst/>
              </a:prstGeom>
              <a:blipFill>
                <a:blip r:embed="rId4"/>
                <a:stretch>
                  <a:fillRect l="-311" t="-637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CuadroTexto 1">
            <a:extLst>
              <a:ext uri="{FF2B5EF4-FFF2-40B4-BE49-F238E27FC236}">
                <a16:creationId xmlns:a16="http://schemas.microsoft.com/office/drawing/2014/main" id="{CD77009F-3696-790F-32B8-BC6196970B1C}"/>
              </a:ext>
            </a:extLst>
          </p:cNvPr>
          <p:cNvSpPr txBox="1"/>
          <p:nvPr/>
        </p:nvSpPr>
        <p:spPr>
          <a:xfrm>
            <a:off x="10970124" y="5930795"/>
            <a:ext cx="5425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9/11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C4C2D901-AAC7-4E54-1900-A7030127E585}"/>
              </a:ext>
            </a:extLst>
          </p:cNvPr>
          <p:cNvSpPr txBox="1"/>
          <p:nvPr/>
        </p:nvSpPr>
        <p:spPr>
          <a:xfrm>
            <a:off x="7845136" y="961947"/>
            <a:ext cx="33522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Symmetries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reduce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81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36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constants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CuadroTexto 11">
                <a:extLst>
                  <a:ext uri="{FF2B5EF4-FFF2-40B4-BE49-F238E27FC236}">
                    <a16:creationId xmlns:a16="http://schemas.microsoft.com/office/drawing/2014/main" id="{F6F9FA38-5148-8DE2-EC49-D99383A9FA8D}"/>
                  </a:ext>
                </a:extLst>
              </p:cNvPr>
              <p:cNvSpPr txBox="1"/>
              <p:nvPr/>
            </p:nvSpPr>
            <p:spPr>
              <a:xfrm>
                <a:off x="386476" y="1820031"/>
                <a:ext cx="4185761" cy="132805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s-ES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s-ES" sz="1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s-ES" sz="1400" b="0" i="0" smtClean="0">
                                        <a:latin typeface="Cambria Math" panose="02040503050406030204" pitchFamily="18" charset="0"/>
                                      </a:rPr>
                                      <m:t>Π</m:t>
                                    </m:r>
                                  </m:e>
                                  <m:sub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𝑥𝑥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s-ES" sz="1400" b="0" i="0" smtClean="0">
                                        <a:latin typeface="Cambria Math" panose="02040503050406030204" pitchFamily="18" charset="0"/>
                                      </a:rPr>
                                      <m:t>Π</m:t>
                                    </m:r>
                                  </m:e>
                                  <m:sub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𝑦𝑦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s-ES" sz="1400" b="0" i="0" smtClean="0">
                                        <a:latin typeface="Cambria Math" panose="02040503050406030204" pitchFamily="18" charset="0"/>
                                      </a:rPr>
                                      <m:t>Π</m:t>
                                    </m:r>
                                  </m:e>
                                  <m:sub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𝑧𝑧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s-ES" sz="1400" b="0" i="0" smtClean="0">
                                        <a:latin typeface="Cambria Math" panose="02040503050406030204" pitchFamily="18" charset="0"/>
                                      </a:rPr>
                                      <m:t>Π</m:t>
                                    </m:r>
                                  </m:e>
                                  <m:sub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𝑦𝑧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s-ES" sz="1400" b="0" i="0" smtClean="0">
                                        <a:latin typeface="Cambria Math" panose="02040503050406030204" pitchFamily="18" charset="0"/>
                                      </a:rPr>
                                      <m:t>Π</m:t>
                                    </m:r>
                                  </m:e>
                                  <m:sub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𝑥𝑧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s-ES" sz="1400" b="0" i="0" smtClean="0">
                                        <a:latin typeface="Cambria Math" panose="02040503050406030204" pitchFamily="18" charset="0"/>
                                      </a:rPr>
                                      <m:t>Π</m:t>
                                    </m:r>
                                  </m:e>
                                  <m:sub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𝑥𝑦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  <m:r>
                        <a:rPr lang="es-ES" sz="1400" b="0" i="1" smtClean="0">
                          <a:latin typeface="Cambria Math" panose="02040503050406030204" pitchFamily="18" charset="0"/>
                        </a:rPr>
                        <m:t>= </m:t>
                      </m:r>
                      <m:d>
                        <m:dPr>
                          <m:ctrlPr>
                            <a:rPr lang="es-ES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6"/>
                                    <m:mcJc m:val="center"/>
                                  </m:mcPr>
                                </m:mc>
                              </m:mcs>
                              <m:ctrlPr>
                                <a:rPr lang="es-ES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m:rPr>
                                        <m:brk m:alnAt="7"/>
                                      </m:rP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12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13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14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15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16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21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22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23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24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25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26</m:t>
                                    </m:r>
                                  </m:sub>
                                </m:sSub>
                                <m:r>
                                  <a:rPr lang="es-ES" sz="1400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31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32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33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34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35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36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41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42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43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44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45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46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51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52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53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54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55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56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61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62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63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64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65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66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  <m:d>
                        <m:dPr>
                          <m:ctrlPr>
                            <a:rPr lang="es-ES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s-ES" sz="1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s-ES" sz="1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𝜖</m:t>
                                    </m:r>
                                  </m:e>
                                  <m:sub>
                                    <m:r>
                                      <a:rPr lang="es-ES" sz="1400" i="1">
                                        <a:latin typeface="Cambria Math" panose="02040503050406030204" pitchFamily="18" charset="0"/>
                                      </a:rPr>
                                      <m:t>𝑥𝑥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s-ES" sz="1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𝜖</m:t>
                                    </m:r>
                                  </m:e>
                                  <m:sub>
                                    <m:r>
                                      <a:rPr lang="es-ES" sz="1400" i="1">
                                        <a:latin typeface="Cambria Math" panose="02040503050406030204" pitchFamily="18" charset="0"/>
                                      </a:rPr>
                                      <m:t>𝑦𝑦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s-ES" sz="1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𝜖</m:t>
                                    </m:r>
                                  </m:e>
                                  <m:sub>
                                    <m:r>
                                      <a:rPr lang="es-ES" sz="1400" i="1">
                                        <a:latin typeface="Cambria Math" panose="02040503050406030204" pitchFamily="18" charset="0"/>
                                      </a:rPr>
                                      <m:t>𝑧𝑧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s-ES" sz="1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𝜖</m:t>
                                    </m:r>
                                  </m:e>
                                  <m:sub>
                                    <m:r>
                                      <a:rPr lang="es-ES" sz="1400" i="1">
                                        <a:latin typeface="Cambria Math" panose="02040503050406030204" pitchFamily="18" charset="0"/>
                                      </a:rPr>
                                      <m:t>𝑦𝑧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s-ES" sz="1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𝜖</m:t>
                                    </m:r>
                                  </m:e>
                                  <m:sub>
                                    <m:r>
                                      <a:rPr lang="es-ES" sz="1400" i="1">
                                        <a:latin typeface="Cambria Math" panose="02040503050406030204" pitchFamily="18" charset="0"/>
                                      </a:rPr>
                                      <m:t>𝑥𝑧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s-ES" sz="1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𝜖</m:t>
                                    </m:r>
                                  </m:e>
                                  <m:sub>
                                    <m:r>
                                      <a:rPr lang="es-ES" sz="1400" i="1">
                                        <a:latin typeface="Cambria Math" panose="02040503050406030204" pitchFamily="18" charset="0"/>
                                      </a:rPr>
                                      <m:t>𝑥𝑦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s-E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2" name="CuadroTexto 11">
                <a:extLst>
                  <a:ext uri="{FF2B5EF4-FFF2-40B4-BE49-F238E27FC236}">
                    <a16:creationId xmlns:a16="http://schemas.microsoft.com/office/drawing/2014/main" id="{F6F9FA38-5148-8DE2-EC49-D99383A9FA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476" y="1820031"/>
                <a:ext cx="4185761" cy="132805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CuadroTexto 14">
                <a:extLst>
                  <a:ext uri="{FF2B5EF4-FFF2-40B4-BE49-F238E27FC236}">
                    <a16:creationId xmlns:a16="http://schemas.microsoft.com/office/drawing/2014/main" id="{9DBB651D-C8B4-2E39-C56F-BBDDFD6BC2C7}"/>
                  </a:ext>
                </a:extLst>
              </p:cNvPr>
              <p:cNvSpPr txBox="1"/>
              <p:nvPr/>
            </p:nvSpPr>
            <p:spPr>
              <a:xfrm>
                <a:off x="6263079" y="1843143"/>
                <a:ext cx="4133183" cy="132805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s-ES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s-ES" sz="1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s-ES" sz="1400" b="0" i="0" smtClean="0">
                                        <a:latin typeface="Cambria Math" panose="02040503050406030204" pitchFamily="18" charset="0"/>
                                      </a:rPr>
                                      <m:t>Π</m:t>
                                    </m:r>
                                  </m:e>
                                  <m:sub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𝑥𝑥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s-ES" sz="1400" b="0" i="0" smtClean="0">
                                        <a:latin typeface="Cambria Math" panose="02040503050406030204" pitchFamily="18" charset="0"/>
                                      </a:rPr>
                                      <m:t>Π</m:t>
                                    </m:r>
                                  </m:e>
                                  <m:sub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𝑦𝑦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s-ES" sz="1400" b="0" i="0" smtClean="0">
                                        <a:latin typeface="Cambria Math" panose="02040503050406030204" pitchFamily="18" charset="0"/>
                                      </a:rPr>
                                      <m:t>Π</m:t>
                                    </m:r>
                                  </m:e>
                                  <m:sub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𝑧𝑧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s-ES" sz="1400" b="0" i="0" smtClean="0">
                                        <a:latin typeface="Cambria Math" panose="02040503050406030204" pitchFamily="18" charset="0"/>
                                      </a:rPr>
                                      <m:t>Π</m:t>
                                    </m:r>
                                  </m:e>
                                  <m:sub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𝑦𝑧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s-ES" sz="1400" b="0" i="0" smtClean="0">
                                        <a:latin typeface="Cambria Math" panose="02040503050406030204" pitchFamily="18" charset="0"/>
                                      </a:rPr>
                                      <m:t>Π</m:t>
                                    </m:r>
                                  </m:e>
                                  <m:sub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𝑥𝑧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s-ES" sz="1400" b="0" i="0" smtClean="0">
                                        <a:latin typeface="Cambria Math" panose="02040503050406030204" pitchFamily="18" charset="0"/>
                                      </a:rPr>
                                      <m:t>Π</m:t>
                                    </m:r>
                                  </m:e>
                                  <m:sub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𝑥𝑦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  <m:r>
                        <a:rPr lang="es-ES" sz="1400" b="0" i="1" smtClean="0">
                          <a:latin typeface="Cambria Math" panose="02040503050406030204" pitchFamily="18" charset="0"/>
                        </a:rPr>
                        <m:t>= </m:t>
                      </m:r>
                      <m:d>
                        <m:dPr>
                          <m:ctrlPr>
                            <a:rPr lang="es-ES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6"/>
                                    <m:mcJc m:val="center"/>
                                  </m:mcPr>
                                </m:mc>
                              </m:mcs>
                              <m:ctrlPr>
                                <a:rPr lang="es-ES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m:rPr>
                                        <m:brk m:alnAt="7"/>
                                      </m:rP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12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12</m:t>
                                    </m:r>
                                  </m:sub>
                                </m:sSub>
                              </m:e>
                              <m:e>
                                <m:r>
                                  <a:rPr lang="es-ES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s-ES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s-ES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12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11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12</m:t>
                                    </m:r>
                                  </m:sub>
                                </m:sSub>
                              </m:e>
                              <m:e>
                                <m:r>
                                  <a:rPr lang="es-ES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s-ES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s-ES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12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12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11</m:t>
                                    </m:r>
                                  </m:sub>
                                </m:sSub>
                              </m:e>
                              <m:e>
                                <m:r>
                                  <a:rPr lang="es-ES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s-ES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s-ES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s-ES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s-ES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s-ES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sSub>
                                  <m:sSubPr>
                                    <m:ctrlP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44</m:t>
                                    </m:r>
                                  </m:sub>
                                </m:sSub>
                              </m:e>
                              <m:e>
                                <m:r>
                                  <a:rPr lang="es-ES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s-ES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s-ES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s-ES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s-ES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s-ES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sSub>
                                  <m:sSubPr>
                                    <m:ctrlP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44</m:t>
                                    </m:r>
                                  </m:sub>
                                </m:sSub>
                              </m:e>
                              <m:e>
                                <m:r>
                                  <a:rPr lang="es-ES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s-ES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s-ES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s-ES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s-ES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s-ES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sSub>
                                  <m:sSubPr>
                                    <m:ctrlP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44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  <m:d>
                        <m:dPr>
                          <m:ctrlPr>
                            <a:rPr lang="es-ES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s-ES" sz="1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s-ES" sz="1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ES" sz="1400" i="1">
                                        <a:latin typeface="Cambria Math" panose="02040503050406030204" pitchFamily="18" charset="0"/>
                                      </a:rPr>
                                      <m:t>𝜖</m:t>
                                    </m:r>
                                  </m:e>
                                  <m:sub>
                                    <m:r>
                                      <a:rPr lang="es-ES" sz="1400" i="1">
                                        <a:latin typeface="Cambria Math" panose="02040503050406030204" pitchFamily="18" charset="0"/>
                                      </a:rPr>
                                      <m:t>𝑥𝑥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s-ES" sz="1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ES" sz="1400" i="1">
                                        <a:latin typeface="Cambria Math" panose="02040503050406030204" pitchFamily="18" charset="0"/>
                                      </a:rPr>
                                      <m:t>𝜖</m:t>
                                    </m:r>
                                  </m:e>
                                  <m:sub>
                                    <m:r>
                                      <a:rPr lang="es-ES" sz="1400" i="1">
                                        <a:latin typeface="Cambria Math" panose="02040503050406030204" pitchFamily="18" charset="0"/>
                                      </a:rPr>
                                      <m:t>𝑦𝑦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s-ES" sz="1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ES" sz="1400" i="1">
                                        <a:latin typeface="Cambria Math" panose="02040503050406030204" pitchFamily="18" charset="0"/>
                                      </a:rPr>
                                      <m:t>𝜖</m:t>
                                    </m:r>
                                  </m:e>
                                  <m:sub>
                                    <m:r>
                                      <a:rPr lang="es-ES" sz="1400" i="1">
                                        <a:latin typeface="Cambria Math" panose="02040503050406030204" pitchFamily="18" charset="0"/>
                                      </a:rPr>
                                      <m:t>𝑧𝑧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s-ES" sz="1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ES" sz="1400" i="1">
                                        <a:latin typeface="Cambria Math" panose="02040503050406030204" pitchFamily="18" charset="0"/>
                                      </a:rPr>
                                      <m:t>𝜖</m:t>
                                    </m:r>
                                  </m:e>
                                  <m:sub>
                                    <m:r>
                                      <a:rPr lang="es-ES" sz="1400" i="1">
                                        <a:latin typeface="Cambria Math" panose="02040503050406030204" pitchFamily="18" charset="0"/>
                                      </a:rPr>
                                      <m:t>𝑦𝑧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s-ES" sz="1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ES" sz="1400" i="1">
                                        <a:latin typeface="Cambria Math" panose="02040503050406030204" pitchFamily="18" charset="0"/>
                                      </a:rPr>
                                      <m:t>𝜖</m:t>
                                    </m:r>
                                  </m:e>
                                  <m:sub>
                                    <m:r>
                                      <a:rPr lang="es-ES" sz="1400" i="1">
                                        <a:latin typeface="Cambria Math" panose="02040503050406030204" pitchFamily="18" charset="0"/>
                                      </a:rPr>
                                      <m:t>𝑥𝑧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s-ES" sz="1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ES" sz="1400" i="1">
                                        <a:latin typeface="Cambria Math" panose="02040503050406030204" pitchFamily="18" charset="0"/>
                                      </a:rPr>
                                      <m:t>𝜖</m:t>
                                    </m:r>
                                  </m:e>
                                  <m:sub>
                                    <m:r>
                                      <a:rPr lang="es-ES" sz="1400" i="1">
                                        <a:latin typeface="Cambria Math" panose="02040503050406030204" pitchFamily="18" charset="0"/>
                                      </a:rPr>
                                      <m:t>𝑥𝑦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s-E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5" name="CuadroTexto 14">
                <a:extLst>
                  <a:ext uri="{FF2B5EF4-FFF2-40B4-BE49-F238E27FC236}">
                    <a16:creationId xmlns:a16="http://schemas.microsoft.com/office/drawing/2014/main" id="{9DBB651D-C8B4-2E39-C56F-BBDDFD6BC2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3079" y="1843143"/>
                <a:ext cx="4133183" cy="132805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ángulo 16">
            <a:extLst>
              <a:ext uri="{FF2B5EF4-FFF2-40B4-BE49-F238E27FC236}">
                <a16:creationId xmlns:a16="http://schemas.microsoft.com/office/drawing/2014/main" id="{E038E1ED-23F7-BBCC-9D93-EC7CE1B74D08}"/>
              </a:ext>
            </a:extLst>
          </p:cNvPr>
          <p:cNvSpPr/>
          <p:nvPr/>
        </p:nvSpPr>
        <p:spPr>
          <a:xfrm>
            <a:off x="1495867" y="4215914"/>
            <a:ext cx="956072" cy="11109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Flecha: a la derecha 17">
            <a:extLst>
              <a:ext uri="{FF2B5EF4-FFF2-40B4-BE49-F238E27FC236}">
                <a16:creationId xmlns:a16="http://schemas.microsoft.com/office/drawing/2014/main" id="{C553EA14-0944-5A32-DFD3-301948DF4CA6}"/>
              </a:ext>
            </a:extLst>
          </p:cNvPr>
          <p:cNvSpPr/>
          <p:nvPr/>
        </p:nvSpPr>
        <p:spPr>
          <a:xfrm>
            <a:off x="911156" y="4665576"/>
            <a:ext cx="454000" cy="21160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Flecha: a la derecha 19">
            <a:extLst>
              <a:ext uri="{FF2B5EF4-FFF2-40B4-BE49-F238E27FC236}">
                <a16:creationId xmlns:a16="http://schemas.microsoft.com/office/drawing/2014/main" id="{9D83EB4E-74EF-8ABB-8D05-DD1651D69FD1}"/>
              </a:ext>
            </a:extLst>
          </p:cNvPr>
          <p:cNvSpPr/>
          <p:nvPr/>
        </p:nvSpPr>
        <p:spPr>
          <a:xfrm rot="10800000">
            <a:off x="2582651" y="4665577"/>
            <a:ext cx="454000" cy="21160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Flecha: a la derecha 20">
            <a:extLst>
              <a:ext uri="{FF2B5EF4-FFF2-40B4-BE49-F238E27FC236}">
                <a16:creationId xmlns:a16="http://schemas.microsoft.com/office/drawing/2014/main" id="{CC97996C-9B36-5538-AD0F-75D7235479F4}"/>
              </a:ext>
            </a:extLst>
          </p:cNvPr>
          <p:cNvSpPr/>
          <p:nvPr/>
        </p:nvSpPr>
        <p:spPr>
          <a:xfrm rot="16200000">
            <a:off x="1786543" y="3779578"/>
            <a:ext cx="374720" cy="25637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Flecha: a la derecha 24">
            <a:extLst>
              <a:ext uri="{FF2B5EF4-FFF2-40B4-BE49-F238E27FC236}">
                <a16:creationId xmlns:a16="http://schemas.microsoft.com/office/drawing/2014/main" id="{34429416-75A8-F913-249C-B5DAC2811D4F}"/>
              </a:ext>
            </a:extLst>
          </p:cNvPr>
          <p:cNvSpPr/>
          <p:nvPr/>
        </p:nvSpPr>
        <p:spPr>
          <a:xfrm rot="5400000">
            <a:off x="1783011" y="5506808"/>
            <a:ext cx="374720" cy="25637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5A44785C-9B9F-36FD-6838-261DAC7D0D93}"/>
              </a:ext>
            </a:extLst>
          </p:cNvPr>
          <p:cNvSpPr txBox="1"/>
          <p:nvPr/>
        </p:nvSpPr>
        <p:spPr>
          <a:xfrm>
            <a:off x="911156" y="3305401"/>
            <a:ext cx="16228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Tensile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deformation</a:t>
            </a:r>
            <a:endParaRPr lang="es-E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Paralelogramo 26">
            <a:extLst>
              <a:ext uri="{FF2B5EF4-FFF2-40B4-BE49-F238E27FC236}">
                <a16:creationId xmlns:a16="http://schemas.microsoft.com/office/drawing/2014/main" id="{C9BEFC9F-6E05-D7CF-CFCE-9DAC274CB67F}"/>
              </a:ext>
            </a:extLst>
          </p:cNvPr>
          <p:cNvSpPr/>
          <p:nvPr/>
        </p:nvSpPr>
        <p:spPr>
          <a:xfrm>
            <a:off x="3744260" y="4072137"/>
            <a:ext cx="1502685" cy="1254712"/>
          </a:xfrm>
          <a:prstGeom prst="parallelogram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Flecha: a la derecha 27">
            <a:extLst>
              <a:ext uri="{FF2B5EF4-FFF2-40B4-BE49-F238E27FC236}">
                <a16:creationId xmlns:a16="http://schemas.microsoft.com/office/drawing/2014/main" id="{460354FB-119F-0474-E861-FD9B504BFD09}"/>
              </a:ext>
            </a:extLst>
          </p:cNvPr>
          <p:cNvSpPr/>
          <p:nvPr/>
        </p:nvSpPr>
        <p:spPr>
          <a:xfrm>
            <a:off x="5297816" y="4144028"/>
            <a:ext cx="454000" cy="21160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Flecha: a la derecha 28">
            <a:extLst>
              <a:ext uri="{FF2B5EF4-FFF2-40B4-BE49-F238E27FC236}">
                <a16:creationId xmlns:a16="http://schemas.microsoft.com/office/drawing/2014/main" id="{09C74EE7-69AB-D6B2-14E7-85ED6D3C7866}"/>
              </a:ext>
            </a:extLst>
          </p:cNvPr>
          <p:cNvSpPr/>
          <p:nvPr/>
        </p:nvSpPr>
        <p:spPr>
          <a:xfrm rot="5400000">
            <a:off x="3517259" y="4265225"/>
            <a:ext cx="454000" cy="21160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062C14E8-E60A-9633-9CD3-6143CF95EB62}"/>
              </a:ext>
            </a:extLst>
          </p:cNvPr>
          <p:cNvSpPr txBox="1"/>
          <p:nvPr/>
        </p:nvSpPr>
        <p:spPr>
          <a:xfrm>
            <a:off x="3502848" y="3315584"/>
            <a:ext cx="15151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Shear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deformation</a:t>
            </a:r>
            <a:endParaRPr lang="es-E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2" name="CuadroTexto 31">
                <a:extLst>
                  <a:ext uri="{FF2B5EF4-FFF2-40B4-BE49-F238E27FC236}">
                    <a16:creationId xmlns:a16="http://schemas.microsoft.com/office/drawing/2014/main" id="{53651E20-06F2-0789-F0CD-E36FBB410E11}"/>
                  </a:ext>
                </a:extLst>
              </p:cNvPr>
              <p:cNvSpPr txBox="1"/>
              <p:nvPr/>
            </p:nvSpPr>
            <p:spPr>
              <a:xfrm>
                <a:off x="1415826" y="5869240"/>
                <a:ext cx="1109089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brk m:alnAt="7"/>
                            </m:rPr>
                            <a:rPr lang="es-ES" sz="16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m:rPr>
                              <m:brk m:alnAt="7"/>
                            </m:rPr>
                            <a:rPr lang="es-ES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s-ES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s-ES" sz="16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s-ES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sz="16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s-ES" sz="1600" b="0" i="1" smtClean="0">
                              <a:latin typeface="Cambria Math" panose="02040503050406030204" pitchFamily="18" charset="0"/>
                            </a:rPr>
                            <m:t>12</m:t>
                          </m:r>
                        </m:sub>
                      </m:sSub>
                    </m:oMath>
                  </m:oMathPara>
                </a14:m>
                <a:endParaRPr lang="es-ES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2" name="CuadroTexto 31">
                <a:extLst>
                  <a:ext uri="{FF2B5EF4-FFF2-40B4-BE49-F238E27FC236}">
                    <a16:creationId xmlns:a16="http://schemas.microsoft.com/office/drawing/2014/main" id="{53651E20-06F2-0789-F0CD-E36FBB410E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5826" y="5869240"/>
                <a:ext cx="1109089" cy="33855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4" name="CuadroTexto 33">
                <a:extLst>
                  <a:ext uri="{FF2B5EF4-FFF2-40B4-BE49-F238E27FC236}">
                    <a16:creationId xmlns:a16="http://schemas.microsoft.com/office/drawing/2014/main" id="{A6A36F09-21B7-9EC6-F575-E688E6B82135}"/>
                  </a:ext>
                </a:extLst>
              </p:cNvPr>
              <p:cNvSpPr txBox="1"/>
              <p:nvPr/>
            </p:nvSpPr>
            <p:spPr>
              <a:xfrm>
                <a:off x="4105286" y="5869240"/>
                <a:ext cx="652743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sz="16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s-ES" sz="1600" b="0" i="1" smtClean="0">
                              <a:latin typeface="Cambria Math" panose="02040503050406030204" pitchFamily="18" charset="0"/>
                            </a:rPr>
                            <m:t>44</m:t>
                          </m:r>
                        </m:sub>
                      </m:sSub>
                    </m:oMath>
                  </m:oMathPara>
                </a14:m>
                <a:endParaRPr lang="es-ES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4" name="CuadroTexto 33">
                <a:extLst>
                  <a:ext uri="{FF2B5EF4-FFF2-40B4-BE49-F238E27FC236}">
                    <a16:creationId xmlns:a16="http://schemas.microsoft.com/office/drawing/2014/main" id="{A6A36F09-21B7-9EC6-F575-E688E6B821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5286" y="5869240"/>
                <a:ext cx="652743" cy="33855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Rectángulo 34">
            <a:extLst>
              <a:ext uri="{FF2B5EF4-FFF2-40B4-BE49-F238E27FC236}">
                <a16:creationId xmlns:a16="http://schemas.microsoft.com/office/drawing/2014/main" id="{63950F6C-82A2-BD8E-C04E-6889A744D8D6}"/>
              </a:ext>
            </a:extLst>
          </p:cNvPr>
          <p:cNvSpPr/>
          <p:nvPr/>
        </p:nvSpPr>
        <p:spPr>
          <a:xfrm>
            <a:off x="6511403" y="4187037"/>
            <a:ext cx="1259698" cy="123107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Flecha: a la derecha 35">
            <a:extLst>
              <a:ext uri="{FF2B5EF4-FFF2-40B4-BE49-F238E27FC236}">
                <a16:creationId xmlns:a16="http://schemas.microsoft.com/office/drawing/2014/main" id="{407BDDC3-49E1-F4FD-4E33-D660816F2873}"/>
              </a:ext>
            </a:extLst>
          </p:cNvPr>
          <p:cNvSpPr/>
          <p:nvPr/>
        </p:nvSpPr>
        <p:spPr>
          <a:xfrm>
            <a:off x="5869000" y="4788814"/>
            <a:ext cx="454000" cy="21160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Flecha: a la derecha 36">
            <a:extLst>
              <a:ext uri="{FF2B5EF4-FFF2-40B4-BE49-F238E27FC236}">
                <a16:creationId xmlns:a16="http://schemas.microsoft.com/office/drawing/2014/main" id="{2B0EF437-DE49-E8FE-EEDC-79EDD5334AC0}"/>
              </a:ext>
            </a:extLst>
          </p:cNvPr>
          <p:cNvSpPr/>
          <p:nvPr/>
        </p:nvSpPr>
        <p:spPr>
          <a:xfrm rot="5400000">
            <a:off x="6936414" y="3751163"/>
            <a:ext cx="374720" cy="25637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Flecha: a la derecha 37">
            <a:extLst>
              <a:ext uri="{FF2B5EF4-FFF2-40B4-BE49-F238E27FC236}">
                <a16:creationId xmlns:a16="http://schemas.microsoft.com/office/drawing/2014/main" id="{CA1E16C0-0C7D-428C-B573-AA4F926108C2}"/>
              </a:ext>
            </a:extLst>
          </p:cNvPr>
          <p:cNvSpPr/>
          <p:nvPr/>
        </p:nvSpPr>
        <p:spPr>
          <a:xfrm rot="10800000">
            <a:off x="7856655" y="4703350"/>
            <a:ext cx="454000" cy="21160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Flecha: a la derecha 38">
            <a:extLst>
              <a:ext uri="{FF2B5EF4-FFF2-40B4-BE49-F238E27FC236}">
                <a16:creationId xmlns:a16="http://schemas.microsoft.com/office/drawing/2014/main" id="{D3BB0821-34C1-F333-F5EB-02F4CFA597D8}"/>
              </a:ext>
            </a:extLst>
          </p:cNvPr>
          <p:cNvSpPr/>
          <p:nvPr/>
        </p:nvSpPr>
        <p:spPr>
          <a:xfrm rot="16200000">
            <a:off x="6953892" y="5511465"/>
            <a:ext cx="374720" cy="25637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id="{B7F8D876-2676-377E-D343-C4418853F6A1}"/>
              </a:ext>
            </a:extLst>
          </p:cNvPr>
          <p:cNvSpPr txBox="1"/>
          <p:nvPr/>
        </p:nvSpPr>
        <p:spPr>
          <a:xfrm>
            <a:off x="6197576" y="3293288"/>
            <a:ext cx="19007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Volumetric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deformation</a:t>
            </a:r>
            <a:endParaRPr lang="es-E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1" name="CuadroTexto 40">
                <a:extLst>
                  <a:ext uri="{FF2B5EF4-FFF2-40B4-BE49-F238E27FC236}">
                    <a16:creationId xmlns:a16="http://schemas.microsoft.com/office/drawing/2014/main" id="{05C470FD-8211-70A4-2536-D0F3402CFF52}"/>
                  </a:ext>
                </a:extLst>
              </p:cNvPr>
              <p:cNvSpPr txBox="1"/>
              <p:nvPr/>
            </p:nvSpPr>
            <p:spPr>
              <a:xfrm>
                <a:off x="6715078" y="6065964"/>
                <a:ext cx="852348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sz="14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s-ES" sz="1400" b="0" i="1" smtClean="0">
                              <a:latin typeface="Cambria Math" panose="02040503050406030204" pitchFamily="18" charset="0"/>
                            </a:rPr>
                            <m:t>11</m:t>
                          </m:r>
                        </m:sub>
                      </m:sSub>
                      <m:r>
                        <a:rPr lang="es-ES" sz="1400" b="0" i="1" smtClean="0">
                          <a:latin typeface="Cambria Math" panose="02040503050406030204" pitchFamily="18" charset="0"/>
                        </a:rPr>
                        <m:t>+2</m:t>
                      </m:r>
                      <m:sSub>
                        <m:sSubPr>
                          <m:ctrlPr>
                            <a:rPr lang="es-ES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sz="14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s-ES" sz="1400" b="0" i="1" smtClean="0">
                              <a:latin typeface="Cambria Math" panose="02040503050406030204" pitchFamily="18" charset="0"/>
                            </a:rPr>
                            <m:t>12</m:t>
                          </m:r>
                        </m:sub>
                      </m:sSub>
                    </m:oMath>
                  </m:oMathPara>
                </a14:m>
                <a:endParaRPr lang="es-E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1" name="CuadroTexto 40">
                <a:extLst>
                  <a:ext uri="{FF2B5EF4-FFF2-40B4-BE49-F238E27FC236}">
                    <a16:creationId xmlns:a16="http://schemas.microsoft.com/office/drawing/2014/main" id="{05C470FD-8211-70A4-2536-D0F3402CFF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5078" y="6065964"/>
                <a:ext cx="852348" cy="215444"/>
              </a:xfrm>
              <a:prstGeom prst="rect">
                <a:avLst/>
              </a:prstGeom>
              <a:blipFill>
                <a:blip r:embed="rId9"/>
                <a:stretch>
                  <a:fillRect l="-4317" r="-1439" b="-17143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2" name="CuadroTexto 41">
                <a:extLst>
                  <a:ext uri="{FF2B5EF4-FFF2-40B4-BE49-F238E27FC236}">
                    <a16:creationId xmlns:a16="http://schemas.microsoft.com/office/drawing/2014/main" id="{7856000E-D4FC-018C-3E66-57A2705F4E8F}"/>
                  </a:ext>
                </a:extLst>
              </p:cNvPr>
              <p:cNvSpPr txBox="1"/>
              <p:nvPr/>
            </p:nvSpPr>
            <p:spPr>
              <a:xfrm>
                <a:off x="10185563" y="3613178"/>
                <a:ext cx="1495602" cy="40472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sz="1400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es-ES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ES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ES" sz="1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s-ES" sz="1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d>
                        <m:dPr>
                          <m:ctrlPr>
                            <a:rPr lang="es-ES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s-ES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sz="1400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s-ES" sz="1400" b="0" i="1" smtClean="0">
                                  <a:latin typeface="Cambria Math" panose="02040503050406030204" pitchFamily="18" charset="0"/>
                                </a:rPr>
                                <m:t>11</m:t>
                              </m:r>
                            </m:sub>
                          </m:sSub>
                          <m:r>
                            <a:rPr lang="es-ES" sz="1400" b="0" i="1" smtClean="0">
                              <a:latin typeface="Cambria Math" panose="02040503050406030204" pitchFamily="18" charset="0"/>
                            </a:rPr>
                            <m:t>+2</m:t>
                          </m:r>
                          <m:sSub>
                            <m:sSubPr>
                              <m:ctrlPr>
                                <a:rPr lang="es-ES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sz="1400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s-ES" sz="1400" b="0" i="1" smtClean="0">
                                  <a:latin typeface="Cambria Math" panose="02040503050406030204" pitchFamily="18" charset="0"/>
                                </a:rPr>
                                <m:t>12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s-E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2" name="CuadroTexto 41">
                <a:extLst>
                  <a:ext uri="{FF2B5EF4-FFF2-40B4-BE49-F238E27FC236}">
                    <a16:creationId xmlns:a16="http://schemas.microsoft.com/office/drawing/2014/main" id="{7856000E-D4FC-018C-3E66-57A2705F4E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85563" y="3613178"/>
                <a:ext cx="1495602" cy="404726"/>
              </a:xfrm>
              <a:prstGeom prst="rect">
                <a:avLst/>
              </a:prstGeom>
              <a:blipFill>
                <a:blip r:embed="rId10"/>
                <a:stretch>
                  <a:fillRect l="-2449" t="-1515" b="-13636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3" name="CuadroTexto 42">
                <a:extLst>
                  <a:ext uri="{FF2B5EF4-FFF2-40B4-BE49-F238E27FC236}">
                    <a16:creationId xmlns:a16="http://schemas.microsoft.com/office/drawing/2014/main" id="{89A19837-A876-62BC-D4FD-99CAD05F7927}"/>
                  </a:ext>
                </a:extLst>
              </p:cNvPr>
              <p:cNvSpPr txBox="1"/>
              <p:nvPr/>
            </p:nvSpPr>
            <p:spPr>
              <a:xfrm>
                <a:off x="9955243" y="4029673"/>
                <a:ext cx="1956241" cy="40472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sz="1400" b="0" i="1" smtClean="0">
                          <a:latin typeface="Cambria Math" panose="02040503050406030204" pitchFamily="18" charset="0"/>
                        </a:rPr>
                        <m:t>𝐺</m:t>
                      </m:r>
                      <m:r>
                        <a:rPr lang="es-ES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ES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ES" sz="1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s-ES" sz="1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d>
                        <m:dPr>
                          <m:ctrlPr>
                            <a:rPr lang="es-ES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s-ES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sz="1400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s-ES" sz="1400" b="0" i="1" smtClean="0">
                                  <a:latin typeface="Cambria Math" panose="02040503050406030204" pitchFamily="18" charset="0"/>
                                </a:rPr>
                                <m:t>11</m:t>
                              </m:r>
                            </m:sub>
                          </m:sSub>
                          <m:r>
                            <a:rPr lang="es-ES" sz="1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s-ES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sz="1400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s-ES" sz="1400" b="0" i="1" smtClean="0">
                                  <a:latin typeface="Cambria Math" panose="02040503050406030204" pitchFamily="18" charset="0"/>
                                </a:rPr>
                                <m:t>12</m:t>
                              </m:r>
                            </m:sub>
                          </m:sSub>
                          <m:r>
                            <a:rPr lang="es-ES" sz="1400" b="0" i="1" smtClean="0">
                              <a:latin typeface="Cambria Math" panose="02040503050406030204" pitchFamily="18" charset="0"/>
                            </a:rPr>
                            <m:t>+3</m:t>
                          </m:r>
                          <m:sSub>
                            <m:sSubPr>
                              <m:ctrlPr>
                                <a:rPr lang="es-ES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sz="1400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s-ES" sz="1400" b="0" i="1" smtClean="0">
                                  <a:latin typeface="Cambria Math" panose="02040503050406030204" pitchFamily="18" charset="0"/>
                                </a:rPr>
                                <m:t>44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s-E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3" name="CuadroTexto 42">
                <a:extLst>
                  <a:ext uri="{FF2B5EF4-FFF2-40B4-BE49-F238E27FC236}">
                    <a16:creationId xmlns:a16="http://schemas.microsoft.com/office/drawing/2014/main" id="{89A19837-A876-62BC-D4FD-99CAD05F79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55243" y="4029673"/>
                <a:ext cx="1956241" cy="404726"/>
              </a:xfrm>
              <a:prstGeom prst="rect">
                <a:avLst/>
              </a:prstGeom>
              <a:blipFill>
                <a:blip r:embed="rId11"/>
                <a:stretch>
                  <a:fillRect l="-1558" b="-15152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4" name="CuadroTexto 43">
                <a:extLst>
                  <a:ext uri="{FF2B5EF4-FFF2-40B4-BE49-F238E27FC236}">
                    <a16:creationId xmlns:a16="http://schemas.microsoft.com/office/drawing/2014/main" id="{2D61D65F-E2E1-4F3B-3F31-5E008C7F18D4}"/>
                  </a:ext>
                </a:extLst>
              </p:cNvPr>
              <p:cNvSpPr txBox="1"/>
              <p:nvPr/>
            </p:nvSpPr>
            <p:spPr>
              <a:xfrm>
                <a:off x="10491884" y="4603573"/>
                <a:ext cx="956480" cy="40831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sz="1400" b="0" i="1" smtClean="0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s-ES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ES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ES" sz="14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  <m:r>
                            <a:rPr lang="es-ES" sz="1400" b="0" i="1" smtClean="0">
                              <a:latin typeface="Cambria Math" panose="02040503050406030204" pitchFamily="18" charset="0"/>
                            </a:rPr>
                            <m:t>𝐾𝐺</m:t>
                          </m:r>
                        </m:num>
                        <m:den>
                          <m:r>
                            <a:rPr lang="es-ES" sz="1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s-ES" sz="14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  <m:r>
                            <a:rPr lang="es-ES" sz="1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s-ES" sz="1400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den>
                      </m:f>
                    </m:oMath>
                  </m:oMathPara>
                </a14:m>
                <a:endParaRPr lang="es-E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4" name="CuadroTexto 43">
                <a:extLst>
                  <a:ext uri="{FF2B5EF4-FFF2-40B4-BE49-F238E27FC236}">
                    <a16:creationId xmlns:a16="http://schemas.microsoft.com/office/drawing/2014/main" id="{2D61D65F-E2E1-4F3B-3F31-5E008C7F18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91884" y="4603573"/>
                <a:ext cx="956480" cy="408317"/>
              </a:xfrm>
              <a:prstGeom prst="rect">
                <a:avLst/>
              </a:prstGeom>
              <a:blipFill>
                <a:blip r:embed="rId12"/>
                <a:stretch>
                  <a:fillRect l="-3822" r="-2548" b="-13433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5" name="CuadroTexto 44">
                <a:extLst>
                  <a:ext uri="{FF2B5EF4-FFF2-40B4-BE49-F238E27FC236}">
                    <a16:creationId xmlns:a16="http://schemas.microsoft.com/office/drawing/2014/main" id="{5776340D-E046-1613-3DEC-0840CC623436}"/>
                  </a:ext>
                </a:extLst>
              </p:cNvPr>
              <p:cNvSpPr txBox="1"/>
              <p:nvPr/>
            </p:nvSpPr>
            <p:spPr>
              <a:xfrm>
                <a:off x="10498855" y="5169341"/>
                <a:ext cx="1182310" cy="43518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sz="1400" b="0" i="1" smtClean="0">
                          <a:latin typeface="Cambria Math" panose="02040503050406030204" pitchFamily="18" charset="0"/>
                        </a:rPr>
                        <m:t>𝜈</m:t>
                      </m:r>
                      <m:r>
                        <a:rPr lang="es-ES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ES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ES" sz="1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s-ES" sz="14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  <m:r>
                            <a:rPr lang="es-ES" sz="1400" b="0" i="1" smtClean="0">
                              <a:latin typeface="Cambria Math" panose="02040503050406030204" pitchFamily="18" charset="0"/>
                            </a:rPr>
                            <m:t>−2</m:t>
                          </m:r>
                          <m:r>
                            <a:rPr lang="es-ES" sz="1400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num>
                        <m:den>
                          <m:r>
                            <a:rPr lang="es-ES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d>
                            <m:dPr>
                              <m:ctrlPr>
                                <a:rPr lang="es-ES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s-ES" sz="1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s-ES" sz="1400" b="0" i="1" smtClean="0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  <m:r>
                                <a:rPr lang="es-ES" sz="1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s-ES" sz="1400" b="0" i="1" smtClean="0"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s-E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5" name="CuadroTexto 44">
                <a:extLst>
                  <a:ext uri="{FF2B5EF4-FFF2-40B4-BE49-F238E27FC236}">
                    <a16:creationId xmlns:a16="http://schemas.microsoft.com/office/drawing/2014/main" id="{5776340D-E046-1613-3DEC-0840CC6234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98855" y="5169341"/>
                <a:ext cx="1182310" cy="435184"/>
              </a:xfrm>
              <a:prstGeom prst="rect">
                <a:avLst/>
              </a:prstGeom>
              <a:blipFill>
                <a:blip r:embed="rId13"/>
                <a:stretch>
                  <a:fillRect l="-1546" b="-5634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CuadroTexto 45">
            <a:extLst>
              <a:ext uri="{FF2B5EF4-FFF2-40B4-BE49-F238E27FC236}">
                <a16:creationId xmlns:a16="http://schemas.microsoft.com/office/drawing/2014/main" id="{6CB835FD-C038-6769-B50E-186E4A9C84B6}"/>
              </a:ext>
            </a:extLst>
          </p:cNvPr>
          <p:cNvSpPr txBox="1"/>
          <p:nvPr/>
        </p:nvSpPr>
        <p:spPr>
          <a:xfrm>
            <a:off x="8788681" y="3652563"/>
            <a:ext cx="11977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Bulk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modulus</a:t>
            </a:r>
            <a:endParaRPr lang="es-E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CuadroTexto 46">
            <a:extLst>
              <a:ext uri="{FF2B5EF4-FFF2-40B4-BE49-F238E27FC236}">
                <a16:creationId xmlns:a16="http://schemas.microsoft.com/office/drawing/2014/main" id="{FB304A47-5880-870C-AF17-40686BFD4DDE}"/>
              </a:ext>
            </a:extLst>
          </p:cNvPr>
          <p:cNvSpPr txBox="1"/>
          <p:nvPr/>
        </p:nvSpPr>
        <p:spPr>
          <a:xfrm>
            <a:off x="8612950" y="4071583"/>
            <a:ext cx="12570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Shear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modulus</a:t>
            </a:r>
            <a:endParaRPr lang="es-E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CuadroTexto 47">
            <a:extLst>
              <a:ext uri="{FF2B5EF4-FFF2-40B4-BE49-F238E27FC236}">
                <a16:creationId xmlns:a16="http://schemas.microsoft.com/office/drawing/2014/main" id="{D7ED582F-A364-4565-79A1-65E6930D932D}"/>
              </a:ext>
            </a:extLst>
          </p:cNvPr>
          <p:cNvSpPr txBox="1"/>
          <p:nvPr/>
        </p:nvSpPr>
        <p:spPr>
          <a:xfrm>
            <a:off x="8646014" y="4640450"/>
            <a:ext cx="14392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Young’s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modulus</a:t>
            </a:r>
            <a:endParaRPr lang="es-E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CuadroTexto 48">
            <a:extLst>
              <a:ext uri="{FF2B5EF4-FFF2-40B4-BE49-F238E27FC236}">
                <a16:creationId xmlns:a16="http://schemas.microsoft.com/office/drawing/2014/main" id="{DA2803C1-9DA6-5CC8-EB39-ACEAD32C4892}"/>
              </a:ext>
            </a:extLst>
          </p:cNvPr>
          <p:cNvSpPr txBox="1"/>
          <p:nvPr/>
        </p:nvSpPr>
        <p:spPr>
          <a:xfrm>
            <a:off x="8862241" y="5233044"/>
            <a:ext cx="12375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Poisson’s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ratio</a:t>
            </a:r>
          </a:p>
        </p:txBody>
      </p:sp>
      <p:cxnSp>
        <p:nvCxnSpPr>
          <p:cNvPr id="51" name="Conector recto 50">
            <a:extLst>
              <a:ext uri="{FF2B5EF4-FFF2-40B4-BE49-F238E27FC236}">
                <a16:creationId xmlns:a16="http://schemas.microsoft.com/office/drawing/2014/main" id="{8C3727DE-1DD9-EB90-FB3A-8D8D51A5F697}"/>
              </a:ext>
            </a:extLst>
          </p:cNvPr>
          <p:cNvCxnSpPr>
            <a:cxnSpLocks/>
          </p:cNvCxnSpPr>
          <p:nvPr/>
        </p:nvCxnSpPr>
        <p:spPr>
          <a:xfrm>
            <a:off x="8498165" y="3376246"/>
            <a:ext cx="0" cy="237871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2" name="Conector recto 51">
            <a:extLst>
              <a:ext uri="{FF2B5EF4-FFF2-40B4-BE49-F238E27FC236}">
                <a16:creationId xmlns:a16="http://schemas.microsoft.com/office/drawing/2014/main" id="{10F50754-6F87-C762-301B-01AF1E1C4AB2}"/>
              </a:ext>
            </a:extLst>
          </p:cNvPr>
          <p:cNvCxnSpPr>
            <a:cxnSpLocks/>
          </p:cNvCxnSpPr>
          <p:nvPr/>
        </p:nvCxnSpPr>
        <p:spPr>
          <a:xfrm flipH="1">
            <a:off x="8498165" y="3376246"/>
            <a:ext cx="3471097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8" name="Conector recto 57">
            <a:extLst>
              <a:ext uri="{FF2B5EF4-FFF2-40B4-BE49-F238E27FC236}">
                <a16:creationId xmlns:a16="http://schemas.microsoft.com/office/drawing/2014/main" id="{C0E386AC-4D06-F76A-9950-BF580266E300}"/>
              </a:ext>
            </a:extLst>
          </p:cNvPr>
          <p:cNvCxnSpPr>
            <a:cxnSpLocks/>
          </p:cNvCxnSpPr>
          <p:nvPr/>
        </p:nvCxnSpPr>
        <p:spPr>
          <a:xfrm flipH="1">
            <a:off x="8498164" y="5754965"/>
            <a:ext cx="3471098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9" name="Conector recto 58">
            <a:extLst>
              <a:ext uri="{FF2B5EF4-FFF2-40B4-BE49-F238E27FC236}">
                <a16:creationId xmlns:a16="http://schemas.microsoft.com/office/drawing/2014/main" id="{22E430A7-73A1-D724-287B-827FB425B470}"/>
              </a:ext>
            </a:extLst>
          </p:cNvPr>
          <p:cNvCxnSpPr>
            <a:cxnSpLocks/>
          </p:cNvCxnSpPr>
          <p:nvPr/>
        </p:nvCxnSpPr>
        <p:spPr>
          <a:xfrm>
            <a:off x="11969262" y="3376246"/>
            <a:ext cx="0" cy="237871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49132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9B61BF-9E4F-780D-89F5-67E796BA7B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n 18" descr="Gráfico, Gráfico de líneas&#10;&#10;El contenido generado por IA puede ser incorrecto.">
            <a:extLst>
              <a:ext uri="{FF2B5EF4-FFF2-40B4-BE49-F238E27FC236}">
                <a16:creationId xmlns:a16="http://schemas.microsoft.com/office/drawing/2014/main" id="{DFA99FB1-B749-5741-2C8E-34074D5D6A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8348" y="2807491"/>
            <a:ext cx="5400678" cy="4050509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5C6DBD85-2CAF-2CEA-0D3E-68CC130AF4EF}"/>
              </a:ext>
            </a:extLst>
          </p:cNvPr>
          <p:cNvSpPr txBox="1"/>
          <p:nvPr/>
        </p:nvSpPr>
        <p:spPr>
          <a:xfrm>
            <a:off x="479834" y="311677"/>
            <a:ext cx="406040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Elastic</a:t>
            </a:r>
            <a:r>
              <a:rPr lang="es-E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constants</a:t>
            </a:r>
            <a:r>
              <a:rPr lang="es-E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s-E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procedure</a:t>
            </a:r>
            <a:endParaRPr lang="es-ES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CuadroTexto 9">
                <a:extLst>
                  <a:ext uri="{FF2B5EF4-FFF2-40B4-BE49-F238E27FC236}">
                    <a16:creationId xmlns:a16="http://schemas.microsoft.com/office/drawing/2014/main" id="{62D6E69C-E707-2EF4-5744-5EB500D27F90}"/>
                  </a:ext>
                </a:extLst>
              </p:cNvPr>
              <p:cNvSpPr txBox="1"/>
              <p:nvPr/>
            </p:nvSpPr>
            <p:spPr>
              <a:xfrm>
                <a:off x="2935344" y="1075627"/>
                <a:ext cx="3029547" cy="145693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ctrlPr>
                            <a:rPr lang="es-ES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s-ES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sSup>
                                <m:sSupPr>
                                  <m:ctrlPr>
                                    <a:rPr lang="es-ES" sz="14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ES" sz="1400" b="1" i="0" smtClean="0">
                                      <a:latin typeface="Cambria Math" panose="02040503050406030204" pitchFamily="18" charset="0"/>
                                    </a:rPr>
                                    <m:t>𝐇</m:t>
                                  </m:r>
                                </m:e>
                                <m:sup>
                                  <m:r>
                                    <m:rPr>
                                      <m:sty m:val="p"/>
                                    </m:rPr>
                                    <a:rPr lang="es-ES" sz="1400" b="0" i="0" smtClean="0">
                                      <a:latin typeface="Cambria Math" panose="02040503050406030204" pitchFamily="18" charset="0"/>
                                    </a:rPr>
                                    <m:t>shear</m:t>
                                  </m:r>
                                </m:sup>
                              </m:sSup>
                              <m:r>
                                <a:rPr lang="es-ES" sz="1400" b="1" i="0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s-ES" sz="1400" b="0" i="1" smtClean="0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s-ES" sz="14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d>
                            <m:dPr>
                              <m:endChr m:val=""/>
                              <m:ctrlPr>
                                <a:rPr lang="es-ES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3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s-ES" sz="1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e>
                                  <m:e>
                                    <m:f>
                                      <m:fPr>
                                        <m:ctrlPr>
                                          <a:rPr lang="es-ES" sz="14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acc>
                                          <m:accPr>
                                            <m:chr m:val="̇"/>
                                            <m:ctrlPr>
                                              <a:rPr lang="es-ES" sz="140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accPr>
                                          <m:e>
                                            <m:r>
                                              <m:rPr>
                                                <m:brk m:alnAt="7"/>
                                              </m:rPr>
                                              <a:rPr lang="es-ES" sz="14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𝜖</m:t>
                                            </m:r>
                                          </m:e>
                                        </m:acc>
                                        <m:r>
                                          <m:rPr>
                                            <m:brk m:alnAt="7"/>
                                          </m:rPr>
                                          <a:rPr lang="es-ES" sz="1400" b="0" i="1" smtClean="0"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num>
                                      <m:den>
                                        <m:r>
                                          <a:rPr lang="es-ES" sz="1400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den>
                                    </m:f>
                                  </m:e>
                                  <m:e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mr>
                                <m:mr>
                                  <m:e>
                                    <m:f>
                                      <m:fPr>
                                        <m:ctrlPr>
                                          <a:rPr lang="es-ES" sz="1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acc>
                                          <m:accPr>
                                            <m:chr m:val="̇"/>
                                            <m:ctrlPr>
                                              <a:rPr lang="es-ES" sz="14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accPr>
                                          <m:e>
                                            <m:r>
                                              <m:rPr>
                                                <m:brk m:alnAt="7"/>
                                              </m:rPr>
                                              <a:rPr lang="es-ES" sz="1400" i="1">
                                                <a:latin typeface="Cambria Math" panose="02040503050406030204" pitchFamily="18" charset="0"/>
                                              </a:rPr>
                                              <m:t>𝜖</m:t>
                                            </m:r>
                                          </m:e>
                                        </m:acc>
                                        <m:r>
                                          <m:rPr>
                                            <m:brk m:alnAt="7"/>
                                          </m:rPr>
                                          <a:rPr lang="es-ES" sz="1400" i="1"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num>
                                      <m:den>
                                        <m:r>
                                          <a:rPr lang="es-ES" sz="1400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den>
                                    </m:f>
                                  </m:e>
                                  <m:e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e>
                                  <m:e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  <m:e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  <m:e>
                                    <m:sSup>
                                      <m:sSupPr>
                                        <m:ctrlPr>
                                          <a:rPr lang="es-ES" sz="1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es-ES" sz="14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es-ES" sz="1400" b="0" i="1" smtClean="0">
                                                <a:latin typeface="Cambria Math" panose="02040503050406030204" pitchFamily="18" charset="0"/>
                                              </a:rPr>
                                              <m:t>1−</m:t>
                                            </m:r>
                                            <m:f>
                                              <m:fPr>
                                                <m:ctrlPr>
                                                  <a:rPr lang="es-ES" sz="1400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fPr>
                                              <m:num>
                                                <m:sSup>
                                                  <m:sSupPr>
                                                    <m:ctrlPr>
                                                      <a:rPr lang="es-ES" sz="1400" b="0" i="1" smtClean="0"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sSupPr>
                                                  <m:e>
                                                    <m:d>
                                                      <m:dPr>
                                                        <m:ctrlPr>
                                                          <a:rPr lang="es-ES" sz="1400" b="0" i="1" smtClean="0">
                                                            <a:latin typeface="Cambria Math" panose="02040503050406030204" pitchFamily="18" charset="0"/>
                                                          </a:rPr>
                                                        </m:ctrlPr>
                                                      </m:dPr>
                                                      <m:e>
                                                        <m:acc>
                                                          <m:accPr>
                                                            <m:chr m:val="̇"/>
                                                            <m:ctrlPr>
                                                              <a:rPr lang="es-ES" sz="1400" b="0" i="1" smtClean="0">
                                                                <a:latin typeface="Cambria Math" panose="02040503050406030204" pitchFamily="18" charset="0"/>
                                                              </a:rPr>
                                                            </m:ctrlPr>
                                                          </m:accPr>
                                                          <m:e>
                                                            <m:r>
                                                              <m:rPr>
                                                                <m:brk m:alnAt="7"/>
                                                              </m:rPr>
                                                              <a:rPr lang="es-ES" sz="1400" b="0" i="1" smtClean="0">
                                                                <a:latin typeface="Cambria Math" panose="02040503050406030204" pitchFamily="18" charset="0"/>
                                                              </a:rPr>
                                                              <m:t>𝜖</m:t>
                                                            </m:r>
                                                          </m:e>
                                                        </m:acc>
                                                        <m:r>
                                                          <m:rPr>
                                                            <m:brk m:alnAt="7"/>
                                                          </m:rPr>
                                                          <a:rPr lang="es-ES" sz="1400" b="0" i="1" smtClean="0">
                                                            <a:latin typeface="Cambria Math" panose="02040503050406030204" pitchFamily="18" charset="0"/>
                                                          </a:rPr>
                                                          <m:t>𝑡</m:t>
                                                        </m:r>
                                                      </m:e>
                                                    </m:d>
                                                  </m:e>
                                                  <m:sup>
                                                    <m:r>
                                                      <m:rPr>
                                                        <m:brk m:alnAt="7"/>
                                                      </m:rPr>
                                                      <a:rPr lang="es-ES" sz="1400" b="0" i="1" smtClean="0">
                                                        <a:latin typeface="Cambria Math" panose="02040503050406030204" pitchFamily="18" charset="0"/>
                                                      </a:rPr>
                                                      <m:t>2</m:t>
                                                    </m:r>
                                                  </m:sup>
                                                </m:sSup>
                                              </m:num>
                                              <m:den>
                                                <m:r>
                                                  <a:rPr lang="es-ES" sz="1400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4</m:t>
                                                </m:r>
                                              </m:den>
                                            </m:f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es-ES" sz="1400" b="0" i="1" smtClean="0">
                                            <a:latin typeface="Cambria Math" panose="02040503050406030204" pitchFamily="18" charset="0"/>
                                          </a:rPr>
                                          <m:t>−1</m:t>
                                        </m:r>
                                      </m:sup>
                                    </m:sSup>
                                  </m:e>
                                </m:mr>
                              </m:m>
                            </m:e>
                          </m:d>
                        </m:e>
                      </m:d>
                    </m:oMath>
                  </m:oMathPara>
                </a14:m>
                <a:endParaRPr lang="es-E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0" name="CuadroTexto 9">
                <a:extLst>
                  <a:ext uri="{FF2B5EF4-FFF2-40B4-BE49-F238E27FC236}">
                    <a16:creationId xmlns:a16="http://schemas.microsoft.com/office/drawing/2014/main" id="{62D6E69C-E707-2EF4-5744-5EB500D27F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5344" y="1075627"/>
                <a:ext cx="3029547" cy="145693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CuadroTexto 10">
                <a:extLst>
                  <a:ext uri="{FF2B5EF4-FFF2-40B4-BE49-F238E27FC236}">
                    <a16:creationId xmlns:a16="http://schemas.microsoft.com/office/drawing/2014/main" id="{B0CE62E0-7AA7-9896-1D1F-F0363D85CE7D}"/>
                  </a:ext>
                </a:extLst>
              </p:cNvPr>
              <p:cNvSpPr txBox="1"/>
              <p:nvPr/>
            </p:nvSpPr>
            <p:spPr>
              <a:xfrm>
                <a:off x="6242795" y="1167574"/>
                <a:ext cx="4775025" cy="12214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we </a:t>
                </a:r>
                <a:r>
                  <a:rPr lang="es-ES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obtain</a:t>
                </a:r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</a:t>
                </a:r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strain</a:t>
                </a:r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tensor </a:t>
                </a:r>
                <a14:m>
                  <m:oMath xmlns:m="http://schemas.openxmlformats.org/officeDocument/2006/math">
                    <m:d>
                      <m:dPr>
                        <m:begChr m:val=""/>
                        <m:ctrlPr>
                          <a:rPr lang="es-ES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s-ES" sz="1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s-ES" sz="1400" b="1" i="1" smtClean="0">
                                <a:latin typeface="Cambria Math" panose="02040503050406030204" pitchFamily="18" charset="0"/>
                              </a:rPr>
                              <m:t>𝝐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es-ES" sz="1400" b="0" i="0" smtClean="0">
                                <a:latin typeface="Cambria Math" panose="02040503050406030204" pitchFamily="18" charset="0"/>
                              </a:rPr>
                              <m:t>shear</m:t>
                            </m:r>
                          </m:sup>
                        </m:sSup>
                        <m:r>
                          <a:rPr lang="es-ES" sz="14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d>
                          <m:dPr>
                            <m:endChr m:val=""/>
                            <m:ctrlPr>
                              <a:rPr lang="es-ES" sz="1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3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s-ES" sz="1400" i="1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m:rPr>
                                      <m:brk m:alnAt="7"/>
                                    </m:rPr>
                                    <a:rPr lang="es-ES" sz="1400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  <m:e>
                                  <m:f>
                                    <m:fPr>
                                      <m:ctrlPr>
                                        <a:rPr lang="es-ES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acc>
                                        <m:accPr>
                                          <m:chr m:val="̇"/>
                                          <m:ctrlPr>
                                            <a:rPr lang="es-ES" sz="1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s-ES" sz="1400" i="1">
                                              <a:latin typeface="Cambria Math" panose="02040503050406030204" pitchFamily="18" charset="0"/>
                                            </a:rPr>
                                            <m:t>𝜖</m:t>
                                          </m:r>
                                        </m:e>
                                      </m:acc>
                                      <m:r>
                                        <m:rPr>
                                          <m:brk m:alnAt="7"/>
                                        </m:rPr>
                                        <a:rPr lang="es-ES" sz="1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num>
                                    <m:den>
                                      <m:r>
                                        <a:rPr lang="es-ES" sz="1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  <m:e>
                                  <m:r>
                                    <a:rPr lang="es-ES" sz="1400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</m:mr>
                              <m:mr>
                                <m:e>
                                  <m:f>
                                    <m:fPr>
                                      <m:ctrlPr>
                                        <a:rPr lang="es-ES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acc>
                                        <m:accPr>
                                          <m:chr m:val="̇"/>
                                          <m:ctrlPr>
                                            <a:rPr lang="es-ES" sz="1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s-ES" sz="1400" i="1">
                                              <a:latin typeface="Cambria Math" panose="02040503050406030204" pitchFamily="18" charset="0"/>
                                            </a:rPr>
                                            <m:t>𝜖</m:t>
                                          </m:r>
                                        </m:e>
                                      </m:acc>
                                      <m:r>
                                        <m:rPr>
                                          <m:brk m:alnAt="7"/>
                                        </m:rPr>
                                        <a:rPr lang="es-ES" sz="1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num>
                                    <m:den>
                                      <m:r>
                                        <a:rPr lang="es-ES" sz="1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  <m:e>
                                  <m:r>
                                    <a:rPr lang="es-ES" sz="1400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  <m:e>
                                  <m:r>
                                    <a:rPr lang="es-ES" sz="1400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es-ES" sz="1400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  <m:e>
                                  <m:r>
                                    <a:rPr lang="es-ES" sz="1400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  <m:e>
                                  <m:sSup>
                                    <m:sSupPr>
                                      <m:ctrlPr>
                                        <a:rPr lang="es-ES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s-ES" sz="1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s-ES" sz="1400" i="1">
                                              <a:latin typeface="Cambria Math" panose="02040503050406030204" pitchFamily="18" charset="0"/>
                                            </a:rPr>
                                            <m:t>1−</m:t>
                                          </m:r>
                                          <m:f>
                                            <m:fPr>
                                              <m:ctrlPr>
                                                <a:rPr lang="es-ES" sz="14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Pr>
                                            <m:num>
                                              <m:sSup>
                                                <m:sSupPr>
                                                  <m:ctrlPr>
                                                    <a:rPr lang="es-ES" sz="1400" i="1"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pPr>
                                                <m:e>
                                                  <m:d>
                                                    <m:dPr>
                                                      <m:ctrlPr>
                                                        <a:rPr lang="es-ES" sz="1400" i="1">
                                                          <a:latin typeface="Cambria Math" panose="02040503050406030204" pitchFamily="18" charset="0"/>
                                                        </a:rPr>
                                                      </m:ctrlPr>
                                                    </m:dPr>
                                                    <m:e>
                                                      <m:acc>
                                                        <m:accPr>
                                                          <m:chr m:val="̇"/>
                                                          <m:ctrlPr>
                                                            <a:rPr lang="es-ES" sz="1400" i="1">
                                                              <a:latin typeface="Cambria Math" panose="02040503050406030204" pitchFamily="18" charset="0"/>
                                                            </a:rPr>
                                                          </m:ctrlPr>
                                                        </m:accPr>
                                                        <m:e>
                                                          <m:r>
                                                            <m:rPr>
                                                              <m:brk m:alnAt="7"/>
                                                            </m:rPr>
                                                            <a:rPr lang="es-ES" sz="1400" i="1">
                                                              <a:latin typeface="Cambria Math" panose="02040503050406030204" pitchFamily="18" charset="0"/>
                                                            </a:rPr>
                                                            <m:t>𝜖</m:t>
                                                          </m:r>
                                                        </m:e>
                                                      </m:acc>
                                                      <m:r>
                                                        <m:rPr>
                                                          <m:brk m:alnAt="7"/>
                                                        </m:rPr>
                                                        <a:rPr lang="es-ES" sz="1400" i="1">
                                                          <a:latin typeface="Cambria Math" panose="02040503050406030204" pitchFamily="18" charset="0"/>
                                                        </a:rPr>
                                                        <m:t>𝑡</m:t>
                                                      </m:r>
                                                    </m:e>
                                                  </m:d>
                                                </m:e>
                                                <m:sup>
                                                  <m:r>
                                                    <m:rPr>
                                                      <m:brk m:alnAt="7"/>
                                                    </m:rPr>
                                                    <a:rPr lang="es-ES" sz="1400" i="1">
                                                      <a:latin typeface="Cambria Math" panose="02040503050406030204" pitchFamily="18" charset="0"/>
                                                    </a:rPr>
                                                    <m:t>2</m:t>
                                                  </m:r>
                                                </m:sup>
                                              </m:sSup>
                                            </m:num>
                                            <m:den>
                                              <m:r>
                                                <a:rPr lang="es-ES" sz="1400" i="1">
                                                  <a:latin typeface="Cambria Math" panose="02040503050406030204" pitchFamily="18" charset="0"/>
                                                </a:rPr>
                                                <m:t>4</m:t>
                                              </m:r>
                                            </m:den>
                                          </m:f>
                                        </m:e>
                                      </m:d>
                                    </m:e>
                                    <m:sup>
                                      <m:r>
                                        <a:rPr lang="es-ES" sz="1400" i="1"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sup>
                                  </m:sSup>
                                </m:e>
                              </m:mr>
                            </m:m>
                          </m:e>
                        </m:d>
                      </m:e>
                    </m:d>
                  </m:oMath>
                </a14:m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</a:p>
            </p:txBody>
          </p:sp>
        </mc:Choice>
        <mc:Fallback>
          <p:sp>
            <p:nvSpPr>
              <p:cNvPr id="11" name="CuadroTexto 10">
                <a:extLst>
                  <a:ext uri="{FF2B5EF4-FFF2-40B4-BE49-F238E27FC236}">
                    <a16:creationId xmlns:a16="http://schemas.microsoft.com/office/drawing/2014/main" id="{B0CE62E0-7AA7-9896-1D1F-F0363D85CE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2795" y="1167574"/>
                <a:ext cx="4775025" cy="1221488"/>
              </a:xfrm>
              <a:prstGeom prst="rect">
                <a:avLst/>
              </a:prstGeom>
              <a:blipFill>
                <a:blip r:embed="rId4"/>
                <a:stretch>
                  <a:fillRect l="-383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CuadroTexto 13">
            <a:extLst>
              <a:ext uri="{FF2B5EF4-FFF2-40B4-BE49-F238E27FC236}">
                <a16:creationId xmlns:a16="http://schemas.microsoft.com/office/drawing/2014/main" id="{3A8C0934-F5CC-7BFB-9C75-7DBB1CA8F2F6}"/>
              </a:ext>
            </a:extLst>
          </p:cNvPr>
          <p:cNvSpPr txBox="1"/>
          <p:nvPr/>
        </p:nvSpPr>
        <p:spPr>
          <a:xfrm>
            <a:off x="733024" y="1593652"/>
            <a:ext cx="609399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Calculation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CuadroTexto 22">
                <a:extLst>
                  <a:ext uri="{FF2B5EF4-FFF2-40B4-BE49-F238E27FC236}">
                    <a16:creationId xmlns:a16="http://schemas.microsoft.com/office/drawing/2014/main" id="{D45FFCF3-364A-9E71-D816-4D4FEE2B0CD5}"/>
                  </a:ext>
                </a:extLst>
              </p:cNvPr>
              <p:cNvSpPr txBox="1"/>
              <p:nvPr/>
            </p:nvSpPr>
            <p:spPr>
              <a:xfrm>
                <a:off x="3619265" y="4280004"/>
                <a:ext cx="2171107" cy="12350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s-ES" b="0" i="0" smtClean="0">
                          <a:latin typeface="Cambria Math" panose="02040503050406030204" pitchFamily="18" charset="0"/>
                        </a:rPr>
                        <m:t>N</m:t>
                      </m:r>
                      <m:r>
                        <a:rPr lang="es-ES" b="0" i="1" smtClean="0">
                          <a:latin typeface="Cambria Math" panose="02040503050406030204" pitchFamily="18" charset="0"/>
                        </a:rPr>
                        <m:t>=3456</m:t>
                      </m:r>
                    </m:oMath>
                  </m:oMathPara>
                </a14:m>
                <a:endParaRPr lang="es-E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es-ES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sub>
                      </m:sSub>
                      <m:r>
                        <a:rPr lang="es-ES" b="0" i="1" smtClean="0">
                          <a:latin typeface="Cambria Math" panose="02040503050406030204" pitchFamily="18" charset="0"/>
                        </a:rPr>
                        <m:t>=2×</m:t>
                      </m:r>
                      <m:sSup>
                        <m:sSupPr>
                          <m:ctrlPr>
                            <a:rPr lang="es-E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ES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s-ES" b="0" i="1" smtClean="0">
                              <a:latin typeface="Cambria Math" panose="02040503050406030204" pitchFamily="18" charset="0"/>
                            </a:rPr>
                            <m:t>−6</m:t>
                          </m:r>
                        </m:sup>
                      </m:sSup>
                      <m:r>
                        <a:rPr lang="es-ES" b="0" i="1" smtClean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s-E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s-ES" b="0" i="0" smtClean="0">
                              <a:latin typeface="Cambria Math" panose="02040503050406030204" pitchFamily="18" charset="0"/>
                            </a:rPr>
                            <m:t>fm</m:t>
                          </m:r>
                        </m:e>
                        <m:sup>
                          <m:r>
                            <a:rPr lang="es-ES" b="0" i="0" smtClean="0">
                              <a:latin typeface="Cambria Math" panose="02040503050406030204" pitchFamily="18" charset="0"/>
                            </a:rPr>
                            <m:t>−3</m:t>
                          </m:r>
                        </m:sup>
                      </m:sSup>
                    </m:oMath>
                  </m:oMathPara>
                </a14:m>
                <a:endParaRPr lang="es-E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s-ES" b="0" i="1" smtClean="0">
                          <a:latin typeface="Cambria Math" panose="02040503050406030204" pitchFamily="18" charset="0"/>
                        </a:rPr>
                        <m:t>=0.1 </m:t>
                      </m:r>
                      <m:r>
                        <m:rPr>
                          <m:sty m:val="p"/>
                        </m:rPr>
                        <a:rPr lang="es-ES" b="0" i="0" smtClean="0">
                          <a:latin typeface="Cambria Math" panose="02040503050406030204" pitchFamily="18" charset="0"/>
                        </a:rPr>
                        <m:t>MeV</m:t>
                      </m:r>
                    </m:oMath>
                  </m:oMathPara>
                </a14:m>
                <a:endParaRPr lang="es-E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s-E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s-ES" b="0" i="1" smtClean="0">
                              <a:latin typeface="Cambria Math" panose="02040503050406030204" pitchFamily="18" charset="0"/>
                            </a:rPr>
                            <m:t>𝜖</m:t>
                          </m:r>
                        </m:e>
                      </m:acc>
                      <m:r>
                        <a:rPr lang="es-ES" b="0" i="1" smtClean="0">
                          <a:latin typeface="Cambria Math" panose="02040503050406030204" pitchFamily="18" charset="0"/>
                        </a:rPr>
                        <m:t>=1×</m:t>
                      </m:r>
                      <m:sSup>
                        <m:sSupPr>
                          <m:ctrlPr>
                            <a:rPr lang="es-E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ES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s-ES" b="0" i="1" smtClean="0">
                              <a:latin typeface="Cambria Math" panose="02040503050406030204" pitchFamily="18" charset="0"/>
                            </a:rPr>
                            <m:t>−6</m:t>
                          </m:r>
                        </m:sup>
                      </m:sSup>
                      <m:r>
                        <a:rPr lang="es-E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s-ES" b="0" i="0" smtClean="0">
                          <a:latin typeface="Cambria Math" panose="02040503050406030204" pitchFamily="18" charset="0"/>
                        </a:rPr>
                        <m:t>c</m:t>
                      </m:r>
                      <m:r>
                        <a:rPr lang="es-ES" b="0" i="0" smtClean="0">
                          <a:latin typeface="Cambria Math" panose="02040503050406030204" pitchFamily="18" charset="0"/>
                        </a:rPr>
                        <m:t>/</m:t>
                      </m:r>
                      <m:r>
                        <m:rPr>
                          <m:sty m:val="p"/>
                        </m:rPr>
                        <a:rPr lang="es-ES" b="0" i="0" smtClean="0">
                          <a:latin typeface="Cambria Math" panose="02040503050406030204" pitchFamily="18" charset="0"/>
                        </a:rPr>
                        <m:t>fm</m:t>
                      </m:r>
                    </m:oMath>
                  </m:oMathPara>
                </a14:m>
                <a:endParaRPr lang="es-E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3" name="CuadroTexto 22">
                <a:extLst>
                  <a:ext uri="{FF2B5EF4-FFF2-40B4-BE49-F238E27FC236}">
                    <a16:creationId xmlns:a16="http://schemas.microsoft.com/office/drawing/2014/main" id="{D45FFCF3-364A-9E71-D816-4D4FEE2B0C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9265" y="4280004"/>
                <a:ext cx="2171107" cy="1235018"/>
              </a:xfrm>
              <a:prstGeom prst="rect">
                <a:avLst/>
              </a:prstGeom>
              <a:blipFill>
                <a:blip r:embed="rId5"/>
                <a:stretch>
                  <a:fillRect b="-985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CuadroTexto 23">
                <a:extLst>
                  <a:ext uri="{FF2B5EF4-FFF2-40B4-BE49-F238E27FC236}">
                    <a16:creationId xmlns:a16="http://schemas.microsoft.com/office/drawing/2014/main" id="{A115D1C2-9E48-B76A-1037-DB9692FD000D}"/>
                  </a:ext>
                </a:extLst>
              </p:cNvPr>
              <p:cNvSpPr txBox="1"/>
              <p:nvPr/>
            </p:nvSpPr>
            <p:spPr>
              <a:xfrm>
                <a:off x="604610" y="2839476"/>
                <a:ext cx="3761286" cy="4958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Thus </a:t>
                </a:r>
                <a:r>
                  <a:rPr lang="es-E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from</a:t>
                </a:r>
                <a:r>
                  <a:rPr lang="es-E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Hooke’s</a:t>
                </a:r>
                <a:r>
                  <a:rPr lang="es-E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law</a:t>
                </a:r>
                <a:r>
                  <a:rPr lang="es-E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E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s-ES" b="0" i="0" smtClean="0">
                            <a:latin typeface="Cambria Math" panose="02040503050406030204" pitchFamily="18" charset="0"/>
                          </a:rPr>
                          <m:t>Π</m:t>
                        </m:r>
                      </m:e>
                      <m:sub>
                        <m:r>
                          <a:rPr lang="es-ES" b="0" i="1" smtClean="0">
                            <a:latin typeface="Cambria Math" panose="02040503050406030204" pitchFamily="18" charset="0"/>
                          </a:rPr>
                          <m:t>𝑥𝑦</m:t>
                        </m:r>
                      </m:sub>
                    </m:sSub>
                    <m:r>
                      <a:rPr lang="es-E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s-E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s-ES" b="0" i="1" smtClean="0">
                            <a:latin typeface="Cambria Math" panose="02040503050406030204" pitchFamily="18" charset="0"/>
                          </a:rPr>
                          <m:t>44</m:t>
                        </m:r>
                      </m:sub>
                    </m:sSub>
                    <m:f>
                      <m:fPr>
                        <m:ctrlPr>
                          <a:rPr lang="es-ES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acc>
                          <m:accPr>
                            <m:chr m:val="̇"/>
                            <m:ctrlPr>
                              <a:rPr lang="es-ES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s-ES" b="0" i="1" smtClean="0">
                                <a:latin typeface="Cambria Math" panose="02040503050406030204" pitchFamily="18" charset="0"/>
                              </a:rPr>
                              <m:t>𝜖</m:t>
                            </m:r>
                          </m:e>
                        </m:acc>
                        <m:r>
                          <a:rPr lang="es-ES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num>
                      <m:den>
                        <m:r>
                          <a:rPr lang="es-ES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s-ES" b="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s-E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4" name="CuadroTexto 23">
                <a:extLst>
                  <a:ext uri="{FF2B5EF4-FFF2-40B4-BE49-F238E27FC236}">
                    <a16:creationId xmlns:a16="http://schemas.microsoft.com/office/drawing/2014/main" id="{A115D1C2-9E48-B76A-1037-DB9692FD00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610" y="2839476"/>
                <a:ext cx="3761286" cy="495841"/>
              </a:xfrm>
              <a:prstGeom prst="rect">
                <a:avLst/>
              </a:prstGeom>
              <a:blipFill>
                <a:blip r:embed="rId6"/>
                <a:stretch>
                  <a:fillRect l="-1297" b="-7407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CuadroTexto 1">
            <a:extLst>
              <a:ext uri="{FF2B5EF4-FFF2-40B4-BE49-F238E27FC236}">
                <a16:creationId xmlns:a16="http://schemas.microsoft.com/office/drawing/2014/main" id="{96C1056A-A6A8-6CF7-638D-6B4C3A0F745B}"/>
              </a:ext>
            </a:extLst>
          </p:cNvPr>
          <p:cNvSpPr txBox="1"/>
          <p:nvPr/>
        </p:nvSpPr>
        <p:spPr>
          <a:xfrm>
            <a:off x="11021279" y="6274052"/>
            <a:ext cx="701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10/11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22EB3DE1-4889-E5DE-A077-7A56914BC9EF}"/>
                  </a:ext>
                </a:extLst>
              </p:cNvPr>
              <p:cNvSpPr txBox="1"/>
              <p:nvPr/>
            </p:nvSpPr>
            <p:spPr>
              <a:xfrm>
                <a:off x="161386" y="4335166"/>
                <a:ext cx="345787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Similar </a:t>
                </a:r>
                <a:r>
                  <a:rPr lang="es-E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procedure</a:t>
                </a:r>
                <a:r>
                  <a:rPr lang="es-E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E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s-ES" b="0" i="1" smtClean="0">
                            <a:latin typeface="Cambria Math" panose="02040503050406030204" pitchFamily="18" charset="0"/>
                          </a:rPr>
                          <m:t>11</m:t>
                        </m:r>
                      </m:sub>
                    </m:sSub>
                  </m:oMath>
                </a14:m>
                <a:r>
                  <a:rPr lang="es-E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E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s-ES" b="0" i="1" smtClean="0">
                            <a:latin typeface="Cambria Math" panose="02040503050406030204" pitchFamily="18" charset="0"/>
                          </a:rPr>
                          <m:t>12</m:t>
                        </m:r>
                      </m:sub>
                    </m:sSub>
                  </m:oMath>
                </a14:m>
                <a:r>
                  <a:rPr lang="es-E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, for a </a:t>
                </a:r>
                <a:r>
                  <a:rPr lang="es-E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tensile</a:t>
                </a:r>
                <a:r>
                  <a:rPr lang="es-E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deformation</a:t>
                </a:r>
                <a:r>
                  <a:rPr lang="es-E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22EB3DE1-4889-E5DE-A077-7A56914BC9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386" y="4335166"/>
                <a:ext cx="3457879" cy="646331"/>
              </a:xfrm>
              <a:prstGeom prst="rect">
                <a:avLst/>
              </a:prstGeom>
              <a:blipFill>
                <a:blip r:embed="rId7"/>
                <a:stretch>
                  <a:fillRect l="-1408" t="-4717" r="-176" b="-14151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CuadroTexto 6">
            <a:extLst>
              <a:ext uri="{FF2B5EF4-FFF2-40B4-BE49-F238E27FC236}">
                <a16:creationId xmlns:a16="http://schemas.microsoft.com/office/drawing/2014/main" id="{551000B3-E367-3991-240C-D9181EEFDC86}"/>
              </a:ext>
            </a:extLst>
          </p:cNvPr>
          <p:cNvSpPr txBox="1"/>
          <p:nvPr/>
        </p:nvSpPr>
        <p:spPr>
          <a:xfrm>
            <a:off x="301367" y="5635919"/>
            <a:ext cx="5135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Barba-González, C.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Albertus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M.A. Pérez-García 2025, in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prep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032858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9681ED86-B87A-6B71-3230-F337F8E5C6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470557"/>
            <a:ext cx="12115800" cy="114300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595F559A-7260-D2C7-9EE9-58CE304448CE}"/>
              </a:ext>
            </a:extLst>
          </p:cNvPr>
          <p:cNvSpPr txBox="1"/>
          <p:nvPr/>
        </p:nvSpPr>
        <p:spPr>
          <a:xfrm>
            <a:off x="645500" y="244443"/>
            <a:ext cx="217078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Conclusions</a:t>
            </a:r>
            <a:endParaRPr lang="es-ES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B72BAFEB-2724-1800-00B4-E2C44D79D391}"/>
                  </a:ext>
                </a:extLst>
              </p:cNvPr>
              <p:cNvSpPr txBox="1"/>
              <p:nvPr/>
            </p:nvSpPr>
            <p:spPr>
              <a:xfrm>
                <a:off x="69597" y="1074203"/>
                <a:ext cx="11849855" cy="40318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Tx/>
                  <a:buChar char="-"/>
                </a:pP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Neutron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star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crust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deformations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can produce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continuous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Gravitational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Waves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deformations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are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only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possible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if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material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strong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enough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doesn’t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break).</a:t>
                </a:r>
              </a:p>
              <a:p>
                <a:pPr marL="285750" indent="-285750">
                  <a:buFontTx/>
                  <a:buChar char="-"/>
                </a:pPr>
                <a:endParaRPr lang="es-ES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285750" indent="-285750">
                  <a:buFontTx/>
                  <a:buChar char="-"/>
                </a:pP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We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have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used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Molecular Dynamics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simulations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with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our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code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E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s-ES" sz="1600" b="0" i="0" smtClean="0">
                            <a:latin typeface="Cambria Math" panose="02040503050406030204" pitchFamily="18" charset="0"/>
                          </a:rPr>
                          <m:t>USAL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s-ES" sz="1600" b="0" i="0" smtClean="0">
                            <a:latin typeface="Cambria Math" panose="02040503050406030204" pitchFamily="18" charset="0"/>
                          </a:rPr>
                          <m:t>MDGE</m:t>
                        </m:r>
                      </m:sub>
                    </m:sSub>
                  </m:oMath>
                </a14:m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introducing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deformation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 a finite-size ion,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screened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interaction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Ewald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summation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set up.</a:t>
                </a:r>
              </a:p>
              <a:p>
                <a:pPr marL="285750" indent="-285750">
                  <a:buFontTx/>
                  <a:buChar char="-"/>
                </a:pPr>
                <a:endParaRPr lang="es-ES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285750" indent="-285750">
                  <a:buFontTx/>
                  <a:buChar char="-"/>
                </a:pP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We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have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loaded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ionic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bcc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lattice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with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both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tensile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(diagonal) and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shearing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(off-diagonal)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deformations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and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computed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stress-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strain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relation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pPr marL="285750" indent="-285750">
                  <a:buFontTx/>
                  <a:buChar char="-"/>
                </a:pPr>
                <a:endParaRPr lang="es-ES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285750" indent="-285750">
                  <a:buFontTx/>
                  <a:buChar char="-"/>
                </a:pP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Lattice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first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departs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from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linear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elastic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regime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into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plastic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deformations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then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breaks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at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strain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E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sz="1600" b="0" i="1" smtClean="0">
                            <a:latin typeface="Cambria Math" panose="02040503050406030204" pitchFamily="18" charset="0"/>
                          </a:rPr>
                          <m:t>𝜖</m:t>
                        </m:r>
                      </m:e>
                      <m:sub>
                        <m:r>
                          <a:rPr lang="es-ES" sz="16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es-ES" sz="1600" b="0" i="1" smtClean="0">
                        <a:latin typeface="Cambria Math" panose="02040503050406030204" pitchFamily="18" charset="0"/>
                      </a:rPr>
                      <m:t>∼0.2</m:t>
                    </m:r>
                  </m:oMath>
                </a14:m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However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for finite-size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ions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metastable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still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ordered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phase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appears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tensile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deformation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introducing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non-trivial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effects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pPr marL="285750" indent="-285750">
                  <a:buFontTx/>
                  <a:buChar char="-"/>
                </a:pPr>
                <a:endParaRPr lang="es-ES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285750" indent="-285750">
                  <a:buFontTx/>
                  <a:buChar char="-"/>
                </a:pP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CGWs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non-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detection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constrains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ellipticity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upper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limit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for future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missions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such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as CE,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advanced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LIGO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or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Einstein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Telescope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pPr marL="285750" indent="-285750">
                  <a:buFontTx/>
                  <a:buChar char="-"/>
                </a:pPr>
                <a:endParaRPr lang="es-ES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285750" indent="-285750">
                  <a:buFontTx/>
                  <a:buChar char="-"/>
                </a:pP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Current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work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calculation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of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elastic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constants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of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outer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crust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bcc</a:t>
                </a:r>
                <a:r>
                  <a:rPr lang="es-ES" sz="1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lattice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effects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of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ionic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finite size.</a:t>
                </a:r>
              </a:p>
              <a:p>
                <a:endParaRPr lang="es-ES" sz="16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B72BAFEB-2724-1800-00B4-E2C44D79D3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97" y="1074203"/>
                <a:ext cx="11849855" cy="4031873"/>
              </a:xfrm>
              <a:prstGeom prst="rect">
                <a:avLst/>
              </a:prstGeom>
              <a:blipFill>
                <a:blip r:embed="rId3"/>
                <a:stretch>
                  <a:fillRect l="-154" t="-453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uadroTexto 2">
            <a:extLst>
              <a:ext uri="{FF2B5EF4-FFF2-40B4-BE49-F238E27FC236}">
                <a16:creationId xmlns:a16="http://schemas.microsoft.com/office/drawing/2014/main" id="{4F354E7E-094E-6BE9-6955-E7A6B00A2E77}"/>
              </a:ext>
            </a:extLst>
          </p:cNvPr>
          <p:cNvSpPr txBox="1"/>
          <p:nvPr/>
        </p:nvSpPr>
        <p:spPr>
          <a:xfrm>
            <a:off x="10849263" y="4982965"/>
            <a:ext cx="693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11/11</a:t>
            </a:r>
          </a:p>
        </p:txBody>
      </p:sp>
    </p:spTree>
    <p:extLst>
      <p:ext uri="{BB962C8B-B14F-4D97-AF65-F5344CB8AC3E}">
        <p14:creationId xmlns:p14="http://schemas.microsoft.com/office/powerpoint/2010/main" val="22868704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85C35D3A-70E3-CC3A-C8CF-19D8605B6198}"/>
              </a:ext>
            </a:extLst>
          </p:cNvPr>
          <p:cNvSpPr txBox="1"/>
          <p:nvPr/>
        </p:nvSpPr>
        <p:spPr>
          <a:xfrm>
            <a:off x="1466850" y="819150"/>
            <a:ext cx="299953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Outline</a:t>
            </a:r>
            <a:r>
              <a:rPr lang="es-E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es-E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s-E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talk</a:t>
            </a:r>
            <a:endParaRPr lang="es-E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A6D986B-B291-3DD5-C417-C0F83680435E}"/>
              </a:ext>
            </a:extLst>
          </p:cNvPr>
          <p:cNvSpPr txBox="1"/>
          <p:nvPr/>
        </p:nvSpPr>
        <p:spPr>
          <a:xfrm>
            <a:off x="1466850" y="2298700"/>
            <a:ext cx="7718780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Neutron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Stars.</a:t>
            </a:r>
          </a:p>
          <a:p>
            <a:pPr marL="285750" indent="-285750">
              <a:buFontTx/>
              <a:buChar char="-"/>
            </a:pP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Continuous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gravitational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waves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isolated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Neutron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Stars. Role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crust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Tx/>
              <a:buChar char="-"/>
            </a:pP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Molecular Dynamics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simulations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Stress and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strain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Tx/>
              <a:buChar char="-"/>
            </a:pP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breaking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strain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ionic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crust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Tx/>
              <a:buChar char="-"/>
            </a:pP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Current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work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elastic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constants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crust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Tx/>
              <a:buChar char="-"/>
            </a:pP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Conclusions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Tx/>
              <a:buChar char="-"/>
            </a:pP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04612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Gráfico, Diagrama, Gráfico de embudo&#10;&#10;El contenido generado por IA puede ser incorrecto.">
            <a:extLst>
              <a:ext uri="{FF2B5EF4-FFF2-40B4-BE49-F238E27FC236}">
                <a16:creationId xmlns:a16="http://schemas.microsoft.com/office/drawing/2014/main" id="{75A0DEF0-97E0-61EE-BF6C-26EAF84FF0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9372" y="975528"/>
            <a:ext cx="4981135" cy="4077478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CF830E85-5D31-EE8C-796A-B83813BB46EF}"/>
              </a:ext>
            </a:extLst>
          </p:cNvPr>
          <p:cNvSpPr txBox="1"/>
          <p:nvPr/>
        </p:nvSpPr>
        <p:spPr>
          <a:xfrm>
            <a:off x="898179" y="397162"/>
            <a:ext cx="3869008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Neutron</a:t>
            </a:r>
            <a:r>
              <a:rPr lang="es-E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Stars in a </a:t>
            </a:r>
            <a:r>
              <a:rPr lang="es-E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nutshell</a:t>
            </a:r>
            <a:endParaRPr lang="es-ES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CuadroTexto 12">
                <a:extLst>
                  <a:ext uri="{FF2B5EF4-FFF2-40B4-BE49-F238E27FC236}">
                    <a16:creationId xmlns:a16="http://schemas.microsoft.com/office/drawing/2014/main" id="{4DF33331-DBFE-5E17-7795-5854E6AA3BD6}"/>
                  </a:ext>
                </a:extLst>
              </p:cNvPr>
              <p:cNvSpPr txBox="1"/>
              <p:nvPr/>
            </p:nvSpPr>
            <p:spPr>
              <a:xfrm>
                <a:off x="655359" y="1918081"/>
                <a:ext cx="5504508" cy="37175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Neutron Stars are </a:t>
                </a:r>
                <a:r>
                  <a:rPr lang="es-E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</a:t>
                </a:r>
                <a:r>
                  <a:rPr lang="es-E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remnants</a:t>
                </a:r>
                <a:r>
                  <a:rPr lang="es-E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of</a:t>
                </a:r>
                <a:r>
                  <a:rPr lang="es-E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evolution</a:t>
                </a:r>
                <a:r>
                  <a:rPr lang="es-E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of</a:t>
                </a:r>
                <a:r>
                  <a:rPr lang="es-E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high</a:t>
                </a:r>
                <a:r>
                  <a:rPr lang="es-E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mass stars (</a:t>
                </a:r>
                <a:r>
                  <a:rPr lang="es-E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from</a:t>
                </a:r>
                <a:r>
                  <a:rPr lang="es-E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8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E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s-ES" b="0" i="1" smtClean="0">
                            <a:latin typeface="Cambria Math" panose="02040503050406030204" pitchFamily="18" charset="0"/>
                          </a:rPr>
                          <m:t>⊙</m:t>
                        </m:r>
                      </m:sub>
                    </m:sSub>
                  </m:oMath>
                </a14:m>
                <a:r>
                  <a:rPr lang="es-E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onwards</a:t>
                </a:r>
                <a:r>
                  <a:rPr lang="es-E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).</a:t>
                </a:r>
              </a:p>
              <a:p>
                <a:endParaRPr lang="es-E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s-E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After </a:t>
                </a:r>
                <a:r>
                  <a:rPr lang="es-E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their</a:t>
                </a:r>
                <a:r>
                  <a:rPr lang="es-E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cores</a:t>
                </a:r>
                <a:r>
                  <a:rPr lang="es-E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collapse</a:t>
                </a:r>
                <a:r>
                  <a:rPr lang="es-E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due</a:t>
                </a:r>
                <a:r>
                  <a:rPr lang="es-E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</a:t>
                </a:r>
                <a:r>
                  <a:rPr lang="es-E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lack</a:t>
                </a:r>
                <a:r>
                  <a:rPr lang="es-E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of</a:t>
                </a:r>
                <a:r>
                  <a:rPr lang="es-E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outwards</a:t>
                </a:r>
                <a:r>
                  <a:rPr lang="es-E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pressure</a:t>
                </a:r>
                <a:r>
                  <a:rPr lang="es-E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s-E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densities</a:t>
                </a:r>
                <a:r>
                  <a:rPr lang="es-E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go</a:t>
                </a:r>
                <a:r>
                  <a:rPr lang="es-E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as </a:t>
                </a:r>
                <a:r>
                  <a:rPr lang="es-E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high</a:t>
                </a:r>
                <a:r>
                  <a:rPr lang="es-E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s-E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ES" i="1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s-ES" i="1">
                            <a:latin typeface="Cambria Math" panose="02040503050406030204" pitchFamily="18" charset="0"/>
                          </a:rPr>
                          <m:t>14</m:t>
                        </m:r>
                      </m:sup>
                    </m:sSup>
                    <m:r>
                      <a:rPr lang="es-ES" i="1">
                        <a:latin typeface="Cambria Math" panose="02040503050406030204" pitchFamily="18" charset="0"/>
                      </a:rPr>
                      <m:t>𝑔</m:t>
                    </m:r>
                    <m:r>
                      <a:rPr lang="es-ES" i="1">
                        <a:latin typeface="Cambria Math" panose="02040503050406030204" pitchFamily="18" charset="0"/>
                      </a:rPr>
                      <m:t>/</m:t>
                    </m:r>
                    <m:r>
                      <a:rPr lang="es-ES" i="1">
                        <a:latin typeface="Cambria Math" panose="02040503050406030204" pitchFamily="18" charset="0"/>
                      </a:rPr>
                      <m:t>𝑐</m:t>
                    </m:r>
                    <m:sSup>
                      <m:sSupPr>
                        <m:ctrlPr>
                          <a:rPr lang="es-E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ES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s-ES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s-E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s-E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triggering</a:t>
                </a:r>
                <a:r>
                  <a:rPr lang="es-E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nuclear </a:t>
                </a:r>
                <a:r>
                  <a:rPr lang="es-E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forces</a:t>
                </a:r>
                <a:r>
                  <a:rPr lang="es-E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that</a:t>
                </a:r>
                <a:r>
                  <a:rPr lang="es-E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stop </a:t>
                </a:r>
                <a:r>
                  <a:rPr lang="es-E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</a:t>
                </a:r>
                <a:r>
                  <a:rPr lang="es-E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collapse</a:t>
                </a:r>
                <a:r>
                  <a:rPr lang="es-E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endParaRPr lang="es-E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s-E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Result</a:t>
                </a:r>
                <a:r>
                  <a:rPr lang="es-E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</a:t>
                </a:r>
                <a:r>
                  <a:rPr lang="es-E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 </a:t>
                </a:r>
                <a:r>
                  <a:rPr lang="es-E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highly</a:t>
                </a:r>
                <a:r>
                  <a:rPr lang="es-E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compact </a:t>
                </a:r>
                <a:r>
                  <a:rPr lang="es-E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object</a:t>
                </a:r>
                <a:r>
                  <a:rPr lang="es-E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of</a:t>
                </a:r>
                <a:r>
                  <a:rPr lang="es-E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mass up </a:t>
                </a:r>
                <a:r>
                  <a:rPr lang="es-E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</a:t>
                </a:r>
                <a:r>
                  <a:rPr lang="es-E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s-ES" b="0" i="1" smtClean="0">
                        <a:latin typeface="Cambria Math" panose="02040503050406030204" pitchFamily="18" charset="0"/>
                      </a:rPr>
                      <m:t>∼2 </m:t>
                    </m:r>
                    <m:sSub>
                      <m:sSubPr>
                        <m:ctrlPr>
                          <a:rPr lang="es-E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s-ES" b="0" i="1" smtClean="0">
                            <a:latin typeface="Cambria Math" panose="02040503050406030204" pitchFamily="18" charset="0"/>
                          </a:rPr>
                          <m:t>⊙</m:t>
                        </m:r>
                      </m:sub>
                    </m:sSub>
                  </m:oMath>
                </a14:m>
                <a:r>
                  <a:rPr lang="es-E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enclosed</a:t>
                </a:r>
                <a:r>
                  <a:rPr lang="es-E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 a </a:t>
                </a:r>
                <a:r>
                  <a:rPr lang="es-E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radius</a:t>
                </a:r>
                <a:r>
                  <a:rPr lang="es-E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of</a:t>
                </a:r>
                <a:r>
                  <a:rPr lang="es-E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s-ES" b="0" i="1" smtClean="0">
                        <a:latin typeface="Cambria Math" panose="02040503050406030204" pitchFamily="18" charset="0"/>
                      </a:rPr>
                      <m:t>∼14</m:t>
                    </m:r>
                  </m:oMath>
                </a14:m>
                <a:r>
                  <a:rPr lang="es-E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km.</a:t>
                </a:r>
              </a:p>
              <a:p>
                <a:endParaRPr lang="es-E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s-E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Detected</a:t>
                </a:r>
                <a:r>
                  <a:rPr lang="es-E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as </a:t>
                </a:r>
                <a:r>
                  <a:rPr lang="es-E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physical</a:t>
                </a:r>
                <a:r>
                  <a:rPr lang="es-E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systems</a:t>
                </a:r>
                <a:r>
                  <a:rPr lang="es-E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 1967 as </a:t>
                </a:r>
                <a:r>
                  <a:rPr lang="es-ES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pulsars</a:t>
                </a:r>
                <a:r>
                  <a:rPr lang="es-E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displaying</a:t>
                </a:r>
                <a:r>
                  <a:rPr lang="es-E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 </a:t>
                </a:r>
                <a:r>
                  <a:rPr lang="es-E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very</a:t>
                </a:r>
                <a:r>
                  <a:rPr lang="es-E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steady</a:t>
                </a:r>
                <a:r>
                  <a:rPr lang="es-E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period</a:t>
                </a:r>
                <a:r>
                  <a:rPr lang="es-E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s-E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although</a:t>
                </a:r>
                <a:r>
                  <a:rPr lang="es-E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slowing</a:t>
                </a:r>
                <a:r>
                  <a:rPr lang="es-E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down</a:t>
                </a:r>
                <a:r>
                  <a:rPr lang="es-E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due</a:t>
                </a:r>
                <a:r>
                  <a:rPr lang="es-E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</a:t>
                </a:r>
                <a:r>
                  <a:rPr lang="es-E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several</a:t>
                </a:r>
                <a:r>
                  <a:rPr lang="es-E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factors</a:t>
                </a:r>
                <a:r>
                  <a:rPr lang="es-E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>
          <p:sp>
            <p:nvSpPr>
              <p:cNvPr id="13" name="CuadroTexto 12">
                <a:extLst>
                  <a:ext uri="{FF2B5EF4-FFF2-40B4-BE49-F238E27FC236}">
                    <a16:creationId xmlns:a16="http://schemas.microsoft.com/office/drawing/2014/main" id="{4DF33331-DBFE-5E17-7795-5854E6AA3B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359" y="1918081"/>
                <a:ext cx="5504508" cy="3717556"/>
              </a:xfrm>
              <a:prstGeom prst="rect">
                <a:avLst/>
              </a:prstGeom>
              <a:blipFill>
                <a:blip r:embed="rId3"/>
                <a:stretch>
                  <a:fillRect l="-998" t="-985" r="-333" b="-1806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17655824-A717-4A74-99B6-F9E92F2D70C5}"/>
              </a:ext>
            </a:extLst>
          </p:cNvPr>
          <p:cNvSpPr txBox="1"/>
          <p:nvPr/>
        </p:nvSpPr>
        <p:spPr>
          <a:xfrm>
            <a:off x="7600674" y="5450971"/>
            <a:ext cx="31428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Credit: 3G Science White Paper</a:t>
            </a: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2D4494E-A6D3-CFA7-7DD5-E3364A631F16}"/>
              </a:ext>
            </a:extLst>
          </p:cNvPr>
          <p:cNvSpPr txBox="1"/>
          <p:nvPr/>
        </p:nvSpPr>
        <p:spPr>
          <a:xfrm>
            <a:off x="11021279" y="6274052"/>
            <a:ext cx="670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>
                <a:latin typeface="TeXGyrePagellaX" panose="00000500000000000000" pitchFamily="50" charset="0"/>
              </a:rPr>
              <a:t>1/11</a:t>
            </a:r>
          </a:p>
        </p:txBody>
      </p:sp>
    </p:spTree>
    <p:extLst>
      <p:ext uri="{BB962C8B-B14F-4D97-AF65-F5344CB8AC3E}">
        <p14:creationId xmlns:p14="http://schemas.microsoft.com/office/powerpoint/2010/main" val="4895716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Imagen 37" descr="Interfaz de usuario gráfica, Aplicación, Histograma&#10;&#10;El contenido generado por IA puede ser incorrecto.">
            <a:extLst>
              <a:ext uri="{FF2B5EF4-FFF2-40B4-BE49-F238E27FC236}">
                <a16:creationId xmlns:a16="http://schemas.microsoft.com/office/drawing/2014/main" id="{3B8F678D-E5C8-7343-5F82-00D9FCC063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3244" y="3311004"/>
            <a:ext cx="4679145" cy="3119431"/>
          </a:xfrm>
          <a:prstGeom prst="rect">
            <a:avLst/>
          </a:prstGeom>
        </p:spPr>
      </p:pic>
      <p:pic>
        <p:nvPicPr>
          <p:cNvPr id="10" name="Imagen 9" descr="Antena en el techo&#10;&#10;El contenido generado por IA puede ser incorrecto.">
            <a:extLst>
              <a:ext uri="{FF2B5EF4-FFF2-40B4-BE49-F238E27FC236}">
                <a16:creationId xmlns:a16="http://schemas.microsoft.com/office/drawing/2014/main" id="{3010AC44-5447-A20E-DE80-620E30B1BE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7620" y="989079"/>
            <a:ext cx="5891251" cy="2439921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BC502186-A162-49E8-F983-BD3FA1140FBA}"/>
              </a:ext>
            </a:extLst>
          </p:cNvPr>
          <p:cNvSpPr txBox="1"/>
          <p:nvPr/>
        </p:nvSpPr>
        <p:spPr>
          <a:xfrm>
            <a:off x="85468" y="82084"/>
            <a:ext cx="8199681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Motivation</a:t>
            </a:r>
            <a:r>
              <a:rPr lang="es-E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NS </a:t>
            </a:r>
            <a:r>
              <a:rPr lang="es-E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mountains</a:t>
            </a:r>
            <a:r>
              <a:rPr lang="es-E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s-E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Continuous</a:t>
            </a:r>
            <a:r>
              <a:rPr lang="es-E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gravitational</a:t>
            </a:r>
            <a:r>
              <a:rPr lang="es-E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waves</a:t>
            </a:r>
            <a:r>
              <a:rPr lang="es-E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CuadroTexto 1">
                <a:extLst>
                  <a:ext uri="{FF2B5EF4-FFF2-40B4-BE49-F238E27FC236}">
                    <a16:creationId xmlns:a16="http://schemas.microsoft.com/office/drawing/2014/main" id="{936B9277-E49A-8957-C07C-F6CC09C1BC0B}"/>
                  </a:ext>
                </a:extLst>
              </p:cNvPr>
              <p:cNvSpPr txBox="1"/>
              <p:nvPr/>
            </p:nvSpPr>
            <p:spPr>
              <a:xfrm>
                <a:off x="121373" y="901833"/>
                <a:ext cx="6890475" cy="18240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14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Ellipticity</a:t>
                </a:r>
                <a:r>
                  <a:rPr lang="es-ES" sz="14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4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or</a:t>
                </a:r>
                <a:r>
                  <a:rPr lang="es-ES" sz="14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4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precession</a:t>
                </a:r>
                <a:r>
                  <a:rPr lang="es-ES" sz="14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can produce </a:t>
                </a:r>
                <a:r>
                  <a:rPr lang="es-ES" sz="14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gravitational</a:t>
                </a:r>
                <a:r>
                  <a:rPr lang="es-ES" sz="14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4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waves</a:t>
                </a:r>
                <a:r>
                  <a:rPr lang="es-ES" sz="14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4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when</a:t>
                </a:r>
                <a:r>
                  <a:rPr lang="es-ES" sz="14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4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</a:t>
                </a:r>
                <a:r>
                  <a:rPr lang="es-ES" sz="14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4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body</a:t>
                </a:r>
                <a:r>
                  <a:rPr lang="es-ES" sz="14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4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</a:t>
                </a:r>
                <a:r>
                  <a:rPr lang="es-ES" sz="14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spinning.</a:t>
                </a:r>
              </a:p>
              <a:p>
                <a:endParaRPr lang="es-ES" sz="1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s-ES" sz="14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This</a:t>
                </a:r>
                <a:r>
                  <a:rPr lang="es-ES" sz="14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4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emission</a:t>
                </a:r>
                <a:r>
                  <a:rPr lang="es-ES" sz="14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4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</a:t>
                </a:r>
                <a:r>
                  <a:rPr lang="es-ES" sz="14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4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not</a:t>
                </a:r>
                <a:r>
                  <a:rPr lang="es-ES" sz="14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4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cataclismic</a:t>
                </a:r>
                <a:r>
                  <a:rPr lang="es-ES" sz="14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s-ES" sz="14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but</a:t>
                </a:r>
                <a:r>
                  <a:rPr lang="es-ES" sz="14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4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rather</a:t>
                </a:r>
                <a:r>
                  <a:rPr lang="es-ES" sz="14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4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continuous</a:t>
                </a:r>
                <a:r>
                  <a:rPr lang="es-ES" sz="14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es-ES" sz="14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It</a:t>
                </a:r>
                <a:r>
                  <a:rPr lang="es-ES" sz="14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4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arises</a:t>
                </a:r>
                <a:r>
                  <a:rPr lang="es-ES" sz="14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4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from</a:t>
                </a:r>
                <a:r>
                  <a:rPr lang="es-ES" sz="14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4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</a:t>
                </a:r>
                <a:r>
                  <a:rPr lang="es-ES" sz="14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4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asymmetry</a:t>
                </a:r>
                <a:r>
                  <a:rPr lang="es-ES" sz="14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4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that</a:t>
                </a:r>
                <a:r>
                  <a:rPr lang="es-ES" sz="14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induces a multipolar </a:t>
                </a:r>
                <a:r>
                  <a:rPr lang="es-ES" sz="14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moment</a:t>
                </a:r>
                <a:r>
                  <a:rPr lang="es-ES" sz="14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endParaRPr lang="es-ES" sz="1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s-E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𝑙𝑚</m:t>
                          </m:r>
                        </m:sub>
                      </m:sSub>
                      <m:r>
                        <a:rPr lang="es-ES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=∫</m:t>
                      </m:r>
                      <m:r>
                        <a:rPr lang="es-ES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𝛿</m:t>
                      </m:r>
                      <m:sSub>
                        <m:sSubPr>
                          <m:ctrlPr>
                            <a:rPr lang="es-E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es-E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𝑙𝑚</m:t>
                          </m:r>
                        </m:sub>
                      </m:sSub>
                      <m:d>
                        <m:dPr>
                          <m:ctrlPr>
                            <a:rPr lang="es-E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E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</m:d>
                      <m:sSup>
                        <m:sSupPr>
                          <m:ctrlPr>
                            <a:rPr lang="es-E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E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s-E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𝑙</m:t>
                          </m:r>
                          <m:r>
                            <a:rPr lang="es-E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+2</m:t>
                          </m:r>
                        </m:sup>
                      </m:sSup>
                      <m:r>
                        <a:rPr lang="es-ES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𝑑𝑟</m:t>
                      </m:r>
                    </m:oMath>
                  </m:oMathPara>
                </a14:m>
                <a:endParaRPr lang="es-ES" sz="1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s-ES" sz="1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s-ES" sz="1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" name="CuadroTexto 1">
                <a:extLst>
                  <a:ext uri="{FF2B5EF4-FFF2-40B4-BE49-F238E27FC236}">
                    <a16:creationId xmlns:a16="http://schemas.microsoft.com/office/drawing/2014/main" id="{936B9277-E49A-8957-C07C-F6CC09C1BC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373" y="901833"/>
                <a:ext cx="6890475" cy="1824025"/>
              </a:xfrm>
              <a:prstGeom prst="rect">
                <a:avLst/>
              </a:prstGeom>
              <a:blipFill>
                <a:blip r:embed="rId4"/>
                <a:stretch>
                  <a:fillRect l="-265" t="-669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CuadroTexto 20">
            <a:extLst>
              <a:ext uri="{FF2B5EF4-FFF2-40B4-BE49-F238E27FC236}">
                <a16:creationId xmlns:a16="http://schemas.microsoft.com/office/drawing/2014/main" id="{B410B6B2-0458-4F05-A19F-62BDFA3DD2F4}"/>
              </a:ext>
            </a:extLst>
          </p:cNvPr>
          <p:cNvSpPr txBox="1"/>
          <p:nvPr/>
        </p:nvSpPr>
        <p:spPr>
          <a:xfrm>
            <a:off x="353187" y="2468806"/>
            <a:ext cx="634443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deformation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(“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mountain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”) can produce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asymmetry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but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size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mountain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constrained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how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resistant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crust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lattice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crust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breaks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expected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mountain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would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not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sustained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2" name="Elipse 21">
            <a:extLst>
              <a:ext uri="{FF2B5EF4-FFF2-40B4-BE49-F238E27FC236}">
                <a16:creationId xmlns:a16="http://schemas.microsoft.com/office/drawing/2014/main" id="{5755CACE-5C33-AFB0-EFBC-49F85AE34B46}"/>
              </a:ext>
            </a:extLst>
          </p:cNvPr>
          <p:cNvSpPr/>
          <p:nvPr/>
        </p:nvSpPr>
        <p:spPr>
          <a:xfrm>
            <a:off x="566723" y="4550046"/>
            <a:ext cx="1334278" cy="133427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4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" name="Conector recto 22">
            <a:extLst>
              <a:ext uri="{FF2B5EF4-FFF2-40B4-BE49-F238E27FC236}">
                <a16:creationId xmlns:a16="http://schemas.microsoft.com/office/drawing/2014/main" id="{F1FF021C-A262-B9AD-ECA3-6F47FE2492B9}"/>
              </a:ext>
            </a:extLst>
          </p:cNvPr>
          <p:cNvCxnSpPr>
            <a:cxnSpLocks/>
          </p:cNvCxnSpPr>
          <p:nvPr/>
        </p:nvCxnSpPr>
        <p:spPr>
          <a:xfrm>
            <a:off x="1233861" y="4232160"/>
            <a:ext cx="0" cy="40687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23">
            <a:extLst>
              <a:ext uri="{FF2B5EF4-FFF2-40B4-BE49-F238E27FC236}">
                <a16:creationId xmlns:a16="http://schemas.microsoft.com/office/drawing/2014/main" id="{291FBA42-3EC6-CF5D-6AEA-5B9FEF3926BE}"/>
              </a:ext>
            </a:extLst>
          </p:cNvPr>
          <p:cNvCxnSpPr>
            <a:cxnSpLocks/>
          </p:cNvCxnSpPr>
          <p:nvPr/>
        </p:nvCxnSpPr>
        <p:spPr>
          <a:xfrm>
            <a:off x="1233862" y="5680884"/>
            <a:ext cx="0" cy="40687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Elipse 24">
            <a:extLst>
              <a:ext uri="{FF2B5EF4-FFF2-40B4-BE49-F238E27FC236}">
                <a16:creationId xmlns:a16="http://schemas.microsoft.com/office/drawing/2014/main" id="{D2720283-713C-934F-9598-E11B6E514B15}"/>
              </a:ext>
            </a:extLst>
          </p:cNvPr>
          <p:cNvSpPr/>
          <p:nvPr/>
        </p:nvSpPr>
        <p:spPr>
          <a:xfrm>
            <a:off x="888137" y="4344352"/>
            <a:ext cx="691449" cy="152948"/>
          </a:xfrm>
          <a:prstGeom prst="ellipse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4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7" name="Conector recto 26">
            <a:extLst>
              <a:ext uri="{FF2B5EF4-FFF2-40B4-BE49-F238E27FC236}">
                <a16:creationId xmlns:a16="http://schemas.microsoft.com/office/drawing/2014/main" id="{E4BAAEDC-61F9-E02D-6A78-A75899617CA0}"/>
              </a:ext>
            </a:extLst>
          </p:cNvPr>
          <p:cNvCxnSpPr>
            <a:cxnSpLocks/>
          </p:cNvCxnSpPr>
          <p:nvPr/>
        </p:nvCxnSpPr>
        <p:spPr>
          <a:xfrm>
            <a:off x="1263834" y="4450540"/>
            <a:ext cx="72379" cy="4917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cto 27">
            <a:extLst>
              <a:ext uri="{FF2B5EF4-FFF2-40B4-BE49-F238E27FC236}">
                <a16:creationId xmlns:a16="http://schemas.microsoft.com/office/drawing/2014/main" id="{0C53D19C-42A7-6604-EE58-B452BA3B1C8D}"/>
              </a:ext>
            </a:extLst>
          </p:cNvPr>
          <p:cNvCxnSpPr>
            <a:cxnSpLocks/>
          </p:cNvCxnSpPr>
          <p:nvPr/>
        </p:nvCxnSpPr>
        <p:spPr>
          <a:xfrm flipV="1">
            <a:off x="1264245" y="4489821"/>
            <a:ext cx="67963" cy="6022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Forma libre: forma 28">
            <a:extLst>
              <a:ext uri="{FF2B5EF4-FFF2-40B4-BE49-F238E27FC236}">
                <a16:creationId xmlns:a16="http://schemas.microsoft.com/office/drawing/2014/main" id="{F12836B7-7913-5140-AE37-8FB822DC2475}"/>
              </a:ext>
            </a:extLst>
          </p:cNvPr>
          <p:cNvSpPr/>
          <p:nvPr/>
        </p:nvSpPr>
        <p:spPr>
          <a:xfrm>
            <a:off x="1579586" y="4675174"/>
            <a:ext cx="430674" cy="391093"/>
          </a:xfrm>
          <a:custGeom>
            <a:avLst/>
            <a:gdLst>
              <a:gd name="connsiteX0" fmla="*/ 0 w 430674"/>
              <a:gd name="connsiteY0" fmla="*/ 48193 h 391093"/>
              <a:gd name="connsiteX1" fmla="*/ 425450 w 430674"/>
              <a:gd name="connsiteY1" fmla="*/ 29143 h 391093"/>
              <a:gd name="connsiteX2" fmla="*/ 234950 w 430674"/>
              <a:gd name="connsiteY2" fmla="*/ 391093 h 391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30674" h="391093">
                <a:moveTo>
                  <a:pt x="0" y="48193"/>
                </a:moveTo>
                <a:cubicBezTo>
                  <a:pt x="193146" y="10093"/>
                  <a:pt x="386292" y="-28007"/>
                  <a:pt x="425450" y="29143"/>
                </a:cubicBezTo>
                <a:cubicBezTo>
                  <a:pt x="464608" y="86293"/>
                  <a:pt x="271992" y="327593"/>
                  <a:pt x="234950" y="391093"/>
                </a:cubicBezTo>
              </a:path>
            </a:pathLst>
          </a:custGeom>
          <a:solidFill>
            <a:schemeClr val="tx2">
              <a:lumMod val="75000"/>
              <a:lumOff val="2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4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2" name="CuadroTexto 31">
                <a:extLst>
                  <a:ext uri="{FF2B5EF4-FFF2-40B4-BE49-F238E27FC236}">
                    <a16:creationId xmlns:a16="http://schemas.microsoft.com/office/drawing/2014/main" id="{9F6C44C2-222E-3961-CFEF-102117946CFE}"/>
                  </a:ext>
                </a:extLst>
              </p:cNvPr>
              <p:cNvSpPr txBox="1"/>
              <p:nvPr/>
            </p:nvSpPr>
            <p:spPr>
              <a:xfrm>
                <a:off x="7224633" y="4329213"/>
                <a:ext cx="4084195" cy="6919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14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Fiducial </a:t>
                </a:r>
                <a:r>
                  <a:rPr lang="es-ES" sz="14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Strain</a:t>
                </a:r>
                <a:r>
                  <a:rPr lang="es-ES" sz="14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s-ES" sz="1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sz="1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s-ES" sz="1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s-ES" sz="1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s-ES" sz="1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ES" sz="1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s-ES" sz="1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−25</m:t>
                        </m:r>
                      </m:sup>
                    </m:sSup>
                    <m:d>
                      <m:dPr>
                        <m:ctrlPr>
                          <a:rPr lang="es-ES" sz="1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s-ES" sz="1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s-ES" sz="1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1 </m:t>
                            </m:r>
                            <m:r>
                              <a:rPr lang="es-ES" sz="1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𝑘𝑝𝑐</m:t>
                            </m:r>
                          </m:num>
                          <m:den>
                            <m:r>
                              <a:rPr lang="es-ES" sz="1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𝐷</m:t>
                            </m:r>
                          </m:den>
                        </m:f>
                      </m:e>
                    </m:d>
                    <m:d>
                      <m:dPr>
                        <m:ctrlPr>
                          <a:rPr lang="es-ES" sz="1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s-ES" sz="1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s-ES" sz="1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</m:num>
                          <m:den>
                            <m:r>
                              <a:rPr lang="es-ES" sz="1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1.05×</m:t>
                            </m:r>
                            <m:sSup>
                              <m:sSupPr>
                                <m:ctrlPr>
                                  <a:rPr lang="es-ES" sz="1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s-ES" sz="1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10</m:t>
                                </m:r>
                              </m:e>
                              <m:sup>
                                <m:r>
                                  <a:rPr lang="es-ES" sz="1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−6</m:t>
                                </m:r>
                              </m:sup>
                            </m:sSup>
                          </m:den>
                        </m:f>
                      </m:e>
                    </m:d>
                    <m:d>
                      <m:dPr>
                        <m:ctrlPr>
                          <a:rPr lang="es-ES" sz="1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s-ES" sz="1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s-ES" sz="1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s-ES" sz="1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𝐼</m:t>
                                </m:r>
                              </m:e>
                              <m:sub>
                                <m:r>
                                  <a:rPr lang="es-ES" sz="1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𝑧𝑧</m:t>
                                </m:r>
                              </m:sub>
                            </m:sSub>
                          </m:num>
                          <m:den>
                            <m:sSup>
                              <m:sSupPr>
                                <m:ctrlPr>
                                  <a:rPr lang="es-ES" sz="1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s-ES" sz="1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10</m:t>
                                </m:r>
                              </m:e>
                              <m:sup>
                                <m:r>
                                  <a:rPr lang="es-ES" sz="1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38</m:t>
                                </m:r>
                              </m:sup>
                            </m:sSup>
                            <m:r>
                              <a:rPr lang="es-ES" sz="1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𝑘𝑔</m:t>
                            </m:r>
                            <m:r>
                              <a:rPr lang="es-ES" sz="1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sSup>
                              <m:sSupPr>
                                <m:ctrlPr>
                                  <a:rPr lang="es-ES" sz="1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s-ES" sz="1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  <m:sup>
                                <m:r>
                                  <a:rPr lang="es-ES" sz="1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d>
                    <m:sSup>
                      <m:sSupPr>
                        <m:ctrlPr>
                          <a:rPr lang="es-ES" sz="1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s-ES" sz="1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s-ES" sz="1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s-ES" sz="1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num>
                              <m:den>
                                <m:r>
                                  <a:rPr lang="es-ES" sz="1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300 </m:t>
                                </m:r>
                                <m:r>
                                  <a:rPr lang="es-ES" sz="1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𝐻𝑧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s-ES" sz="1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s-ES" sz="14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mc:Choice>
        <mc:Fallback>
          <p:sp>
            <p:nvSpPr>
              <p:cNvPr id="32" name="CuadroTexto 31">
                <a:extLst>
                  <a:ext uri="{FF2B5EF4-FFF2-40B4-BE49-F238E27FC236}">
                    <a16:creationId xmlns:a16="http://schemas.microsoft.com/office/drawing/2014/main" id="{9F6C44C2-222E-3961-CFEF-102117946C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4633" y="4329213"/>
                <a:ext cx="4084195" cy="691921"/>
              </a:xfrm>
              <a:prstGeom prst="rect">
                <a:avLst/>
              </a:prstGeom>
              <a:blipFill>
                <a:blip r:embed="rId5"/>
                <a:stretch>
                  <a:fillRect l="-448" t="-1754" b="-877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CuadroTexto 32">
            <a:extLst>
              <a:ext uri="{FF2B5EF4-FFF2-40B4-BE49-F238E27FC236}">
                <a16:creationId xmlns:a16="http://schemas.microsoft.com/office/drawing/2014/main" id="{B59DAAB1-D41E-AFE9-FC99-B983F71015F9}"/>
              </a:ext>
            </a:extLst>
          </p:cNvPr>
          <p:cNvSpPr txBox="1"/>
          <p:nvPr/>
        </p:nvSpPr>
        <p:spPr>
          <a:xfrm>
            <a:off x="7224633" y="3715101"/>
            <a:ext cx="9509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Ellipticity</a:t>
            </a:r>
            <a:r>
              <a:rPr lang="es-ES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0" name="CuadroTexto 39">
                <a:extLst>
                  <a:ext uri="{FF2B5EF4-FFF2-40B4-BE49-F238E27FC236}">
                    <a16:creationId xmlns:a16="http://schemas.microsoft.com/office/drawing/2014/main" id="{AF1E5208-73F0-0323-5F22-F712B56D1373}"/>
                  </a:ext>
                </a:extLst>
              </p:cNvPr>
              <p:cNvSpPr txBox="1"/>
              <p:nvPr/>
            </p:nvSpPr>
            <p:spPr>
              <a:xfrm>
                <a:off x="7617846" y="3582610"/>
                <a:ext cx="3189401" cy="5366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s-ES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E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E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s-E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𝑥𝑥</m:t>
                              </m:r>
                            </m:sub>
                          </m:sSub>
                          <m:r>
                            <a:rPr lang="es-E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s-E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s-E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𝑦𝑦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s-E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s-E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𝑧𝑧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s-E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0" name="CuadroTexto 39">
                <a:extLst>
                  <a:ext uri="{FF2B5EF4-FFF2-40B4-BE49-F238E27FC236}">
                    <a16:creationId xmlns:a16="http://schemas.microsoft.com/office/drawing/2014/main" id="{AF1E5208-73F0-0323-5F22-F712B56D13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7846" y="3582610"/>
                <a:ext cx="3189401" cy="53668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1" name="CuadroTexto 40">
                <a:extLst>
                  <a:ext uri="{FF2B5EF4-FFF2-40B4-BE49-F238E27FC236}">
                    <a16:creationId xmlns:a16="http://schemas.microsoft.com/office/drawing/2014/main" id="{504AE3A5-2FA4-163D-25E3-F0E1004225BE}"/>
                  </a:ext>
                </a:extLst>
              </p:cNvPr>
              <p:cNvSpPr txBox="1"/>
              <p:nvPr/>
            </p:nvSpPr>
            <p:spPr>
              <a:xfrm>
                <a:off x="6868485" y="5442370"/>
                <a:ext cx="5473498" cy="4789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sz="1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sz="12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b>
                          <m:r>
                            <a:rPr lang="es-ES" sz="1200" b="0" i="1" smtClean="0">
                              <a:latin typeface="Cambria Math" panose="02040503050406030204" pitchFamily="18" charset="0"/>
                            </a:rPr>
                            <m:t>𝑚𝑎𝑥</m:t>
                          </m:r>
                        </m:sub>
                      </m:sSub>
                      <m:r>
                        <a:rPr lang="es-ES" sz="1200" b="0" i="1" smtClean="0">
                          <a:latin typeface="Cambria Math" panose="02040503050406030204" pitchFamily="18" charset="0"/>
                        </a:rPr>
                        <m:t>=3,4×</m:t>
                      </m:r>
                      <m:sSup>
                        <m:sSupPr>
                          <m:ctrlPr>
                            <a:rPr lang="es-ES" sz="1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ES" sz="12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s-ES" sz="1200" b="0" i="1" smtClean="0">
                              <a:latin typeface="Cambria Math" panose="02040503050406030204" pitchFamily="18" charset="0"/>
                            </a:rPr>
                            <m:t>−7</m:t>
                          </m:r>
                        </m:sup>
                      </m:sSup>
                      <m:d>
                        <m:dPr>
                          <m:begChr m:val=""/>
                          <m:ctrlPr>
                            <a:rPr lang="es-ES" sz="1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endChr m:val=""/>
                              <m:ctrlPr>
                                <a:rPr lang="es-ES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s-ES" sz="12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s-ES" sz="12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s-ES" sz="1200" b="0" i="1" smtClean="0">
                                          <a:latin typeface="Cambria Math" panose="02040503050406030204" pitchFamily="18" charset="0"/>
                                        </a:rPr>
                                        <m:t>𝜖</m:t>
                                      </m:r>
                                    </m:e>
                                    <m:sub>
                                      <m:r>
                                        <a:rPr lang="es-ES" sz="1200" b="0" i="1" smtClean="0">
                                          <a:latin typeface="Cambria Math" panose="02040503050406030204" pitchFamily="18" charset="0"/>
                                        </a:rPr>
                                        <m:t>𝑏</m:t>
                                      </m:r>
                                    </m:sub>
                                  </m:sSub>
                                </m:num>
                                <m:den>
                                  <m:sSup>
                                    <m:sSupPr>
                                      <m:ctrlPr>
                                        <a:rPr lang="es-ES" sz="12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s-ES" sz="1200" b="0" i="1" smtClean="0">
                                          <a:latin typeface="Cambria Math" panose="02040503050406030204" pitchFamily="18" charset="0"/>
                                        </a:rPr>
                                        <m:t>10</m:t>
                                      </m:r>
                                    </m:e>
                                    <m:sup>
                                      <m:r>
                                        <a:rPr lang="es-ES" sz="1200" b="0" i="1" smtClean="0">
                                          <a:latin typeface="Cambria Math" panose="02040503050406030204" pitchFamily="18" charset="0"/>
                                        </a:rPr>
                                        <m:t>−2</m:t>
                                      </m:r>
                                    </m:sup>
                                  </m:sSup>
                                </m:den>
                              </m:f>
                            </m:e>
                          </m:d>
                        </m:e>
                      </m:d>
                      <m:d>
                        <m:dPr>
                          <m:begChr m:val=""/>
                          <m:ctrlPr>
                            <a:rPr lang="es-ES" sz="1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endChr m:val=""/>
                              <m:ctrlPr>
                                <a:rPr lang="es-ES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s-ES" sz="12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s-ES" sz="1200" b="0" i="1" smtClean="0">
                                      <a:latin typeface="Cambria Math" panose="02040503050406030204" pitchFamily="18" charset="0"/>
                                    </a:rPr>
                                    <m:t>1.4 </m:t>
                                  </m:r>
                                  <m:sSub>
                                    <m:sSubPr>
                                      <m:ctrlPr>
                                        <a:rPr lang="es-ES" sz="12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s-ES" sz="1200" b="0" i="1" smtClean="0">
                                          <a:latin typeface="Cambria Math" panose="02040503050406030204" pitchFamily="18" charset="0"/>
                                        </a:rPr>
                                        <m:t>𝑀</m:t>
                                      </m:r>
                                    </m:e>
                                    <m:sub>
                                      <m:r>
                                        <a:rPr lang="es-ES" sz="1200" b="0" i="1" smtClean="0">
                                          <a:latin typeface="Cambria Math" panose="02040503050406030204" pitchFamily="18" charset="0"/>
                                        </a:rPr>
                                        <m:t>⊙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s-ES" sz="1200" b="0" i="1" smtClean="0">
                                      <a:latin typeface="Cambria Math" panose="02040503050406030204" pitchFamily="18" charset="0"/>
                                    </a:rPr>
                                    <m:t>𝑀</m:t>
                                  </m:r>
                                </m:den>
                              </m:f>
                            </m:e>
                          </m:d>
                        </m:e>
                      </m:d>
                      <m:d>
                        <m:dPr>
                          <m:begChr m:val=""/>
                          <m:ctrlPr>
                            <a:rPr lang="es-ES" sz="1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endChr m:val=""/>
                              <m:ctrlPr>
                                <a:rPr lang="es-ES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s-ES" sz="12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s-ES" sz="1200" b="0" i="1" smtClean="0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num>
                                <m:den>
                                  <m:r>
                                    <a:rPr lang="es-ES" sz="1200" b="0" i="1" smtClean="0">
                                      <a:latin typeface="Cambria Math" panose="02040503050406030204" pitchFamily="18" charset="0"/>
                                    </a:rPr>
                                    <m:t>10 </m:t>
                                  </m:r>
                                  <m:r>
                                    <a:rPr lang="es-ES" sz="1200" b="0" i="1" smtClean="0">
                                      <a:latin typeface="Cambria Math" panose="02040503050406030204" pitchFamily="18" charset="0"/>
                                    </a:rPr>
                                    <m:t>𝑘𝑚</m:t>
                                  </m:r>
                                </m:den>
                              </m:f>
                            </m:e>
                          </m:d>
                        </m:e>
                      </m:d>
                      <m:d>
                        <m:dPr>
                          <m:begChr m:val=""/>
                          <m:endChr m:val="]"/>
                          <m:ctrlPr>
                            <a:rPr lang="es-ES" sz="1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["/>
                              <m:endChr m:val=""/>
                              <m:ctrlPr>
                                <a:rPr lang="es-ES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s-ES" sz="1200" b="0" i="1" smtClean="0">
                                  <a:latin typeface="Cambria Math" panose="02040503050406030204" pitchFamily="18" charset="0"/>
                                </a:rPr>
                                <m:t>1+0.7</m:t>
                              </m:r>
                              <m:d>
                                <m:dPr>
                                  <m:begChr m:val=""/>
                                  <m:ctrlPr>
                                    <a:rPr lang="es-ES" sz="12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d>
                                    <m:dPr>
                                      <m:endChr m:val=""/>
                                      <m:ctrlPr>
                                        <a:rPr lang="es-ES" sz="12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ctrlPr>
                                            <a:rPr lang="es-ES" sz="12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s-ES" sz="1200" b="0" i="1" smtClean="0">
                                              <a:latin typeface="Cambria Math" panose="02040503050406030204" pitchFamily="18" charset="0"/>
                                            </a:rPr>
                                            <m:t>𝑀</m:t>
                                          </m:r>
                                        </m:num>
                                        <m:den>
                                          <m:r>
                                            <a:rPr lang="es-ES" sz="1200" b="0" i="1" smtClean="0">
                                              <a:latin typeface="Cambria Math" panose="02040503050406030204" pitchFamily="18" charset="0"/>
                                            </a:rPr>
                                            <m:t>1.4 </m:t>
                                          </m:r>
                                          <m:sSub>
                                            <m:sSubPr>
                                              <m:ctrlPr>
                                                <a:rPr lang="es-ES" sz="1200" b="0" i="1" smtClean="0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s-ES" sz="1200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𝑀</m:t>
                                              </m:r>
                                            </m:e>
                                            <m:sub>
                                              <m:r>
                                                <a:rPr lang="es-ES" sz="1200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⊙</m:t>
                                              </m:r>
                                            </m:sub>
                                          </m:sSub>
                                        </m:den>
                                      </m:f>
                                    </m:e>
                                  </m:d>
                                </m:e>
                              </m:d>
                              <m:d>
                                <m:dPr>
                                  <m:ctrlPr>
                                    <a:rPr lang="es-ES" sz="12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s-ES" sz="12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s-ES" sz="1200" b="0" i="1" smtClean="0">
                                          <a:latin typeface="Cambria Math" panose="02040503050406030204" pitchFamily="18" charset="0"/>
                                        </a:rPr>
                                        <m:t>10 </m:t>
                                      </m:r>
                                      <m:r>
                                        <a:rPr lang="es-ES" sz="1200" b="0" i="1" smtClean="0">
                                          <a:latin typeface="Cambria Math" panose="02040503050406030204" pitchFamily="18" charset="0"/>
                                        </a:rPr>
                                        <m:t>𝑘𝑚</m:t>
                                      </m:r>
                                    </m:num>
                                    <m:den>
                                      <m:r>
                                        <a:rPr lang="es-ES" sz="1200" b="0" i="1" smtClean="0">
                                          <a:latin typeface="Cambria Math" panose="02040503050406030204" pitchFamily="18" charset="0"/>
                                        </a:rPr>
                                        <m:t>𝑅</m:t>
                                      </m:r>
                                    </m:den>
                                  </m:f>
                                </m:e>
                              </m:d>
                            </m:e>
                          </m:d>
                        </m:e>
                      </m:d>
                    </m:oMath>
                  </m:oMathPara>
                </a14:m>
                <a:endParaRPr lang="es-ES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1" name="CuadroTexto 40">
                <a:extLst>
                  <a:ext uri="{FF2B5EF4-FFF2-40B4-BE49-F238E27FC236}">
                    <a16:creationId xmlns:a16="http://schemas.microsoft.com/office/drawing/2014/main" id="{504AE3A5-2FA4-163D-25E3-F0E1004225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8485" y="5442370"/>
                <a:ext cx="5473498" cy="478977"/>
              </a:xfrm>
              <a:prstGeom prst="rect">
                <a:avLst/>
              </a:prstGeom>
              <a:blipFill>
                <a:blip r:embed="rId7"/>
                <a:stretch>
                  <a:fillRect t="-233333" r="-14031" b="-332051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CuadroTexto 41">
            <a:extLst>
              <a:ext uri="{FF2B5EF4-FFF2-40B4-BE49-F238E27FC236}">
                <a16:creationId xmlns:a16="http://schemas.microsoft.com/office/drawing/2014/main" id="{65324BC9-BA1D-75C2-0521-22F0B5F9910D}"/>
              </a:ext>
            </a:extLst>
          </p:cNvPr>
          <p:cNvSpPr txBox="1"/>
          <p:nvPr/>
        </p:nvSpPr>
        <p:spPr>
          <a:xfrm>
            <a:off x="7304086" y="5076368"/>
            <a:ext cx="18539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Maximum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ellipticity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3" name="CuadroTexto 42">
                <a:extLst>
                  <a:ext uri="{FF2B5EF4-FFF2-40B4-BE49-F238E27FC236}">
                    <a16:creationId xmlns:a16="http://schemas.microsoft.com/office/drawing/2014/main" id="{55440806-046C-30BA-EDF6-B58F83532007}"/>
                  </a:ext>
                </a:extLst>
              </p:cNvPr>
              <p:cNvSpPr txBox="1"/>
              <p:nvPr/>
            </p:nvSpPr>
            <p:spPr>
              <a:xfrm>
                <a:off x="7304086" y="6255960"/>
                <a:ext cx="194931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s-ES" sz="1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sz="1400" b="0" i="1" smtClean="0">
                            <a:latin typeface="Cambria Math" panose="02040503050406030204" pitchFamily="18" charset="0"/>
                          </a:rPr>
                          <m:t>𝜖</m:t>
                        </m:r>
                      </m:e>
                      <m:sub>
                        <m:r>
                          <a:rPr lang="es-ES" sz="14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</m:oMath>
                </a14:m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</a:t>
                </a:r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</a:t>
                </a:r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breaking</a:t>
                </a:r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strain</a:t>
                </a:r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>
          <p:sp>
            <p:nvSpPr>
              <p:cNvPr id="43" name="CuadroTexto 42">
                <a:extLst>
                  <a:ext uri="{FF2B5EF4-FFF2-40B4-BE49-F238E27FC236}">
                    <a16:creationId xmlns:a16="http://schemas.microsoft.com/office/drawing/2014/main" id="{55440806-046C-30BA-EDF6-B58F835320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4086" y="6255960"/>
                <a:ext cx="1949316" cy="307777"/>
              </a:xfrm>
              <a:prstGeom prst="rect">
                <a:avLst/>
              </a:prstGeom>
              <a:blipFill>
                <a:blip r:embed="rId8"/>
                <a:stretch>
                  <a:fillRect t="-3922" b="-19608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uadroTexto 3">
            <a:extLst>
              <a:ext uri="{FF2B5EF4-FFF2-40B4-BE49-F238E27FC236}">
                <a16:creationId xmlns:a16="http://schemas.microsoft.com/office/drawing/2014/main" id="{D93ACBB9-11A8-112F-1F03-4D7C6B224FB1}"/>
              </a:ext>
            </a:extLst>
          </p:cNvPr>
          <p:cNvSpPr txBox="1"/>
          <p:nvPr/>
        </p:nvSpPr>
        <p:spPr>
          <a:xfrm>
            <a:off x="8046492" y="479991"/>
            <a:ext cx="2339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Ushomirsky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 al. 2000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771BD53-CD8D-A6ED-4B15-2E2A4279773B}"/>
              </a:ext>
            </a:extLst>
          </p:cNvPr>
          <p:cNvSpPr txBox="1"/>
          <p:nvPr/>
        </p:nvSpPr>
        <p:spPr>
          <a:xfrm>
            <a:off x="9154328" y="4123409"/>
            <a:ext cx="2666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Sieniawska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Bejger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2019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69D4257-CF57-BA80-4194-C7B72B618CE0}"/>
              </a:ext>
            </a:extLst>
          </p:cNvPr>
          <p:cNvSpPr txBox="1"/>
          <p:nvPr/>
        </p:nvSpPr>
        <p:spPr>
          <a:xfrm>
            <a:off x="11021279" y="6274052"/>
            <a:ext cx="586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2/11</a:t>
            </a:r>
          </a:p>
        </p:txBody>
      </p:sp>
    </p:spTree>
    <p:extLst>
      <p:ext uri="{BB962C8B-B14F-4D97-AF65-F5344CB8AC3E}">
        <p14:creationId xmlns:p14="http://schemas.microsoft.com/office/powerpoint/2010/main" val="6602690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arcador de contenido 4" descr="Diagrama&#10;&#10;Descripción generada automáticamente">
            <a:extLst>
              <a:ext uri="{FF2B5EF4-FFF2-40B4-BE49-F238E27FC236}">
                <a16:creationId xmlns:a16="http://schemas.microsoft.com/office/drawing/2014/main" id="{BF312C47-5AC8-F99E-DADF-CA4BD56C58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0086" y="640714"/>
            <a:ext cx="6194623" cy="3043738"/>
          </a:xfrm>
        </p:spPr>
      </p:pic>
      <p:sp>
        <p:nvSpPr>
          <p:cNvPr id="20" name="CuadroTexto 4">
            <a:extLst>
              <a:ext uri="{FF2B5EF4-FFF2-40B4-BE49-F238E27FC236}">
                <a16:creationId xmlns:a16="http://schemas.microsoft.com/office/drawing/2014/main" id="{83DA24B4-FA55-6AE3-23FD-50161C9FAD71}"/>
              </a:ext>
            </a:extLst>
          </p:cNvPr>
          <p:cNvSpPr txBox="1"/>
          <p:nvPr/>
        </p:nvSpPr>
        <p:spPr>
          <a:xfrm>
            <a:off x="676750" y="165988"/>
            <a:ext cx="677788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Neutron</a:t>
            </a:r>
            <a:r>
              <a:rPr lang="es-E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Star</a:t>
            </a:r>
            <a:r>
              <a:rPr lang="es-E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outer</a:t>
            </a:r>
            <a:r>
              <a:rPr lang="es-E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crust</a:t>
            </a:r>
            <a:r>
              <a:rPr lang="es-E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s-E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Ionic</a:t>
            </a:r>
            <a:r>
              <a:rPr lang="es-E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plasmas.</a:t>
            </a:r>
          </a:p>
        </p:txBody>
      </p:sp>
      <p:sp>
        <p:nvSpPr>
          <p:cNvPr id="22" name="CuadroTexto 6">
            <a:extLst>
              <a:ext uri="{FF2B5EF4-FFF2-40B4-BE49-F238E27FC236}">
                <a16:creationId xmlns:a16="http://schemas.microsoft.com/office/drawing/2014/main" id="{B05044F9-5E42-A4CB-CE6A-8C67D27CDA5B}"/>
              </a:ext>
            </a:extLst>
          </p:cNvPr>
          <p:cNvSpPr txBox="1"/>
          <p:nvPr/>
        </p:nvSpPr>
        <p:spPr>
          <a:xfrm>
            <a:off x="0" y="3105835"/>
            <a:ext cx="2077813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Chamel</a:t>
            </a:r>
            <a:r>
              <a:rPr lang="es-E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es-E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Haensel</a:t>
            </a:r>
            <a:r>
              <a:rPr lang="es-E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2007</a:t>
            </a:r>
          </a:p>
        </p:txBody>
      </p:sp>
      <p:sp>
        <p:nvSpPr>
          <p:cNvPr id="23" name="CuadroTexto 15">
            <a:extLst>
              <a:ext uri="{FF2B5EF4-FFF2-40B4-BE49-F238E27FC236}">
                <a16:creationId xmlns:a16="http://schemas.microsoft.com/office/drawing/2014/main" id="{4A311072-873F-EEF3-CDDE-F04BED4EFCE1}"/>
              </a:ext>
            </a:extLst>
          </p:cNvPr>
          <p:cNvSpPr txBox="1"/>
          <p:nvPr/>
        </p:nvSpPr>
        <p:spPr>
          <a:xfrm>
            <a:off x="2695616" y="3605180"/>
            <a:ext cx="5148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4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Ions</a:t>
            </a:r>
            <a:endParaRPr lang="es-ES" sz="1400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4" name="Conector recto 23">
            <a:extLst>
              <a:ext uri="{FF2B5EF4-FFF2-40B4-BE49-F238E27FC236}">
                <a16:creationId xmlns:a16="http://schemas.microsoft.com/office/drawing/2014/main" id="{AC11CEC7-DAD7-C98D-1B29-F058ACD990D1}"/>
              </a:ext>
            </a:extLst>
          </p:cNvPr>
          <p:cNvCxnSpPr/>
          <p:nvPr/>
        </p:nvCxnSpPr>
        <p:spPr>
          <a:xfrm>
            <a:off x="5888631" y="3895187"/>
            <a:ext cx="0" cy="257516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5" name="CuadroTexto 18">
            <a:extLst>
              <a:ext uri="{FF2B5EF4-FFF2-40B4-BE49-F238E27FC236}">
                <a16:creationId xmlns:a16="http://schemas.microsoft.com/office/drawing/2014/main" id="{56F02EF0-2490-B415-6FAA-1820683FB50B}"/>
              </a:ext>
            </a:extLst>
          </p:cNvPr>
          <p:cNvSpPr txBox="1"/>
          <p:nvPr/>
        </p:nvSpPr>
        <p:spPr>
          <a:xfrm>
            <a:off x="374929" y="4205161"/>
            <a:ext cx="2423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48FB57BD-150C-9050-029E-2CAFF15A0AC6}"/>
                  </a:ext>
                </a:extLst>
              </p:cNvPr>
              <p:cNvSpPr txBox="1"/>
              <p:nvPr/>
            </p:nvSpPr>
            <p:spPr>
              <a:xfrm>
                <a:off x="658852" y="4064254"/>
                <a:ext cx="4617265" cy="24622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 </a:t>
                </a:r>
                <a:r>
                  <a:rPr lang="es-ES" sz="1400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56</a:t>
                </a:r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Fe in </a:t>
                </a:r>
                <a:r>
                  <a:rPr lang="es-ES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</a:t>
                </a:r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envelope</a:t>
                </a:r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s-ES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heavier</a:t>
                </a:r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nuclei</a:t>
                </a:r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as density </a:t>
                </a:r>
                <a:r>
                  <a:rPr lang="es-ES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grows</a:t>
                </a:r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</a:p>
              <a:p>
                <a:endParaRPr lang="es-E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 De Broglie </a:t>
                </a:r>
                <a:r>
                  <a:rPr lang="es-ES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wavelength</a:t>
                </a:r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ES" sz="1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sz="1400" b="0" i="1" smtClean="0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s-ES" sz="1400" b="0" i="1" smtClean="0">
                            <a:latin typeface="Cambria Math" panose="02040503050406030204" pitchFamily="18" charset="0"/>
                          </a:rPr>
                          <m:t>𝑑𝐵</m:t>
                        </m:r>
                      </m:sub>
                    </m:sSub>
                    <m:r>
                      <a:rPr lang="es-ES" sz="1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≪</m:t>
                    </m:r>
                    <m:r>
                      <a:rPr lang="es-ES" sz="1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𝑙</m:t>
                    </m:r>
                  </m:oMath>
                </a14:m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</a:t>
                </a:r>
                <a:r>
                  <a:rPr lang="es-ES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inter-ion</a:t>
                </a:r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distance</a:t>
                </a:r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). </a:t>
                </a:r>
                <a:b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Non </a:t>
                </a:r>
                <a:r>
                  <a:rPr lang="es-ES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degenerate</a:t>
                </a:r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non </a:t>
                </a:r>
                <a:r>
                  <a:rPr lang="es-ES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relativistic</a:t>
                </a:r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endParaRPr lang="es-E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 </a:t>
                </a:r>
                <a:r>
                  <a:rPr lang="es-ES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Electrostatic</a:t>
                </a:r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interactions</a:t>
                </a:r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s-ES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screened</a:t>
                </a:r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by</a:t>
                </a:r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</a:t>
                </a:r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electron</a:t>
                </a:r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gas.</a:t>
                </a:r>
              </a:p>
              <a:p>
                <a:endParaRPr lang="es-E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s-ES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We</a:t>
                </a:r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take</a:t>
                </a:r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ionic</a:t>
                </a:r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composition</a:t>
                </a:r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from</a:t>
                </a:r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unified</a:t>
                </a:r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functional</a:t>
                </a:r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models</a:t>
                </a:r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(Pearson et al. 2018).</a:t>
                </a:r>
              </a:p>
              <a:p>
                <a:endParaRPr lang="es-E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s-E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48FB57BD-150C-9050-029E-2CAFF15A0A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852" y="4064254"/>
                <a:ext cx="4617265" cy="2462213"/>
              </a:xfrm>
              <a:prstGeom prst="rect">
                <a:avLst/>
              </a:prstGeom>
              <a:blipFill>
                <a:blip r:embed="rId3"/>
                <a:stretch>
                  <a:fillRect l="-396" t="-495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uadroTexto 3">
            <a:extLst>
              <a:ext uri="{FF2B5EF4-FFF2-40B4-BE49-F238E27FC236}">
                <a16:creationId xmlns:a16="http://schemas.microsoft.com/office/drawing/2014/main" id="{E8ED3719-8E50-D25F-50AA-7619539209E1}"/>
              </a:ext>
            </a:extLst>
          </p:cNvPr>
          <p:cNvSpPr txBox="1"/>
          <p:nvPr/>
        </p:nvSpPr>
        <p:spPr>
          <a:xfrm>
            <a:off x="8652130" y="3605180"/>
            <a:ext cx="9107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Electrons</a:t>
            </a:r>
            <a:endParaRPr lang="es-ES" sz="1400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uadroTexto 4">
                <a:extLst>
                  <a:ext uri="{FF2B5EF4-FFF2-40B4-BE49-F238E27FC236}">
                    <a16:creationId xmlns:a16="http://schemas.microsoft.com/office/drawing/2014/main" id="{531530F4-1792-BE06-4EDB-A27B26A4F1D9}"/>
                  </a:ext>
                </a:extLst>
              </p:cNvPr>
              <p:cNvSpPr txBox="1"/>
              <p:nvPr/>
            </p:nvSpPr>
            <p:spPr>
              <a:xfrm>
                <a:off x="6683674" y="4114977"/>
                <a:ext cx="5318205" cy="21355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 </a:t>
                </a:r>
                <a:r>
                  <a:rPr lang="es-ES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Electron</a:t>
                </a:r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density </a:t>
                </a:r>
                <a:r>
                  <a:rPr lang="es-ES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such</a:t>
                </a:r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that</a:t>
                </a:r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system</a:t>
                </a:r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</a:t>
                </a:r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charge</a:t>
                </a:r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neutral.</a:t>
                </a:r>
              </a:p>
              <a:p>
                <a:endParaRPr lang="es-E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 </a:t>
                </a:r>
                <a:r>
                  <a:rPr lang="es-ES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Degenerate</a:t>
                </a:r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fermion</a:t>
                </a:r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gas: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ES" sz="1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sz="1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s-ES" sz="1400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sub>
                    </m:sSub>
                    <m:r>
                      <a:rPr lang="es-ES" sz="1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≫</m:t>
                    </m:r>
                    <m:r>
                      <a:rPr lang="es-ES" sz="1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endParaRPr lang="es-E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 </a:t>
                </a:r>
                <a:r>
                  <a:rPr lang="es-ES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Ultrarelativistic</a:t>
                </a:r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regime</a:t>
                </a:r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s-ES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relativistic</a:t>
                </a:r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parameter</a:t>
                </a:r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ES" sz="1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sz="1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s-ES" sz="1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  <m:r>
                      <a:rPr lang="es-ES" sz="1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s-ES" sz="1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s-ES" sz="1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ES" sz="1400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s-ES" sz="1400" b="0" i="1" smtClean="0">
                                <a:latin typeface="Cambria Math" panose="02040503050406030204" pitchFamily="18" charset="0"/>
                              </a:rPr>
                              <m:t>𝐹</m:t>
                            </m:r>
                            <m:r>
                              <a:rPr lang="es-ES" sz="14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s-ES" sz="1400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  <m:r>
                          <a:rPr lang="es-ES" sz="1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</m:num>
                      <m:den>
                        <m:sSub>
                          <m:sSubPr>
                            <m:ctrlPr>
                              <a:rPr lang="es-ES" sz="1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ES" sz="14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s-ES" sz="1400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</m:den>
                    </m:f>
                    <m:r>
                      <a:rPr lang="es-ES" sz="1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≫1</m:t>
                    </m:r>
                  </m:oMath>
                </a14:m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pPr marL="285750" indent="-285750">
                  <a:buFontTx/>
                  <a:buChar char="-"/>
                </a:pPr>
                <a:endParaRPr lang="es-E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 Non-</a:t>
                </a:r>
                <a:r>
                  <a:rPr lang="es-ES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static</a:t>
                </a:r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s-ES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they</a:t>
                </a:r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respond</a:t>
                </a:r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</a:t>
                </a:r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</a:t>
                </a:r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ion’s</a:t>
                </a:r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presence</a:t>
                </a:r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:r>
                  <a:rPr lang="es-ES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screen</a:t>
                </a:r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</a:t>
                </a:r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inter-ionic</a:t>
                </a:r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interaction</a:t>
                </a:r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endParaRPr lang="es-E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" name="CuadroTexto 4">
                <a:extLst>
                  <a:ext uri="{FF2B5EF4-FFF2-40B4-BE49-F238E27FC236}">
                    <a16:creationId xmlns:a16="http://schemas.microsoft.com/office/drawing/2014/main" id="{531530F4-1792-BE06-4EDB-A27B26A4F1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3674" y="4114977"/>
                <a:ext cx="5318205" cy="2135585"/>
              </a:xfrm>
              <a:prstGeom prst="rect">
                <a:avLst/>
              </a:prstGeom>
              <a:blipFill>
                <a:blip r:embed="rId4"/>
                <a:stretch>
                  <a:fillRect l="-344" t="-571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CuadroTexto 7">
                <a:extLst>
                  <a:ext uri="{FF2B5EF4-FFF2-40B4-BE49-F238E27FC236}">
                    <a16:creationId xmlns:a16="http://schemas.microsoft.com/office/drawing/2014/main" id="{9F71336F-764E-6EE1-9EAB-FF5744395D0D}"/>
                  </a:ext>
                </a:extLst>
              </p:cNvPr>
              <p:cNvSpPr txBox="1"/>
              <p:nvPr/>
            </p:nvSpPr>
            <p:spPr>
              <a:xfrm>
                <a:off x="8050649" y="1276004"/>
                <a:ext cx="2389775" cy="16677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sz="25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s-ES" sz="2500" b="0" i="0" smtClean="0">
                              <a:latin typeface="Cambria Math" panose="02040503050406030204" pitchFamily="18" charset="0"/>
                            </a:rPr>
                            <m:t>Γ</m:t>
                          </m:r>
                        </m:e>
                        <m:sub>
                          <m:r>
                            <a:rPr lang="es-ES" sz="25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sub>
                      </m:sSub>
                      <m:r>
                        <a:rPr lang="es-ES" sz="25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ES" sz="25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s-ES" sz="25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ES" sz="2500" b="0" i="1" smtClean="0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p>
                              <m:r>
                                <a:rPr lang="es-ES" sz="25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s-ES" sz="2500" b="0" i="1" smtClean="0">
                              <a:latin typeface="Cambria Math" panose="02040503050406030204" pitchFamily="18" charset="0"/>
                            </a:rPr>
                            <m:t>𝑙𝑇</m:t>
                          </m:r>
                        </m:den>
                      </m:f>
                    </m:oMath>
                  </m:oMathPara>
                </a14:m>
                <a:endParaRPr lang="es-ES" sz="2500" b="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/>
                <a:r>
                  <a:rPr lang="es-ES" sz="2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s-ES" sz="2500" i="1">
                        <a:latin typeface="Cambria Math" panose="02040503050406030204" pitchFamily="18" charset="0"/>
                      </a:rPr>
                      <m:t>𝑙</m:t>
                    </m:r>
                    <m:r>
                      <a:rPr lang="es-ES" sz="25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s-ES" sz="25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s-ES" sz="25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s-ES" sz="25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s-ES" sz="25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ES" sz="2500" i="1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es-ES" sz="2500" i="1">
                                        <a:latin typeface="Cambria Math" panose="02040503050406030204" pitchFamily="18" charset="0"/>
                                      </a:rPr>
                                      <m:t>𝐼</m:t>
                                    </m:r>
                                  </m:sub>
                                </m:sSub>
                              </m:num>
                              <m:den>
                                <m:f>
                                  <m:fPr>
                                    <m:type m:val="skw"/>
                                    <m:ctrlPr>
                                      <a:rPr lang="es-ES" sz="25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s-ES" sz="2500" i="1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  <m:r>
                                      <a:rPr lang="es-ES" sz="2500" i="1">
                                        <a:latin typeface="Cambria Math" panose="02040503050406030204" pitchFamily="18" charset="0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es-ES" sz="2500" i="1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den>
                                </m:f>
                              </m:den>
                            </m:f>
                          </m:e>
                        </m:d>
                      </m:e>
                      <m:sup>
                        <m:f>
                          <m:fPr>
                            <m:ctrlPr>
                              <a:rPr lang="es-ES" sz="25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s-ES" sz="25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s-ES" sz="25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sup>
                    </m:sSup>
                  </m:oMath>
                </a14:m>
                <a:endParaRPr lang="es-ES" sz="25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8" name="CuadroTexto 7">
                <a:extLst>
                  <a:ext uri="{FF2B5EF4-FFF2-40B4-BE49-F238E27FC236}">
                    <a16:creationId xmlns:a16="http://schemas.microsoft.com/office/drawing/2014/main" id="{9F71336F-764E-6EE1-9EAB-FF5744395D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0649" y="1276004"/>
                <a:ext cx="2389775" cy="166776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CuadroTexto 8">
            <a:extLst>
              <a:ext uri="{FF2B5EF4-FFF2-40B4-BE49-F238E27FC236}">
                <a16:creationId xmlns:a16="http://schemas.microsoft.com/office/drawing/2014/main" id="{1C393FEB-F978-7E9A-6E68-E1E8356F7994}"/>
              </a:ext>
            </a:extLst>
          </p:cNvPr>
          <p:cNvSpPr txBox="1"/>
          <p:nvPr/>
        </p:nvSpPr>
        <p:spPr>
          <a:xfrm>
            <a:off x="7916852" y="965845"/>
            <a:ext cx="27366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Coulomb plasma </a:t>
            </a:r>
            <a:r>
              <a:rPr lang="es-E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parameter</a:t>
            </a:r>
            <a:endParaRPr lang="es-E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B85B901-1039-6480-1640-6F4BE8182384}"/>
              </a:ext>
            </a:extLst>
          </p:cNvPr>
          <p:cNvSpPr txBox="1"/>
          <p:nvPr/>
        </p:nvSpPr>
        <p:spPr>
          <a:xfrm>
            <a:off x="11021279" y="6274052"/>
            <a:ext cx="586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3/11</a:t>
            </a:r>
          </a:p>
        </p:txBody>
      </p:sp>
    </p:spTree>
    <p:extLst>
      <p:ext uri="{BB962C8B-B14F-4D97-AF65-F5344CB8AC3E}">
        <p14:creationId xmlns:p14="http://schemas.microsoft.com/office/powerpoint/2010/main" val="4666057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diferente, foto, colgando, montón&#10;&#10;El contenido generado por IA puede ser incorrecto.">
            <a:extLst>
              <a:ext uri="{FF2B5EF4-FFF2-40B4-BE49-F238E27FC236}">
                <a16:creationId xmlns:a16="http://schemas.microsoft.com/office/drawing/2014/main" id="{EC739B5C-41A2-0FD0-B295-F157CC62B0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4012" y="4069487"/>
            <a:ext cx="6869376" cy="2944019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A2F56C7B-E3DD-7000-0410-21247A0191E6}"/>
              </a:ext>
            </a:extLst>
          </p:cNvPr>
          <p:cNvSpPr txBox="1"/>
          <p:nvPr/>
        </p:nvSpPr>
        <p:spPr>
          <a:xfrm>
            <a:off x="676750" y="261238"/>
            <a:ext cx="719357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Molecular Dynamics in </a:t>
            </a:r>
            <a:r>
              <a:rPr lang="es-E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s-E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NS </a:t>
            </a:r>
            <a:r>
              <a:rPr lang="es-E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outer</a:t>
            </a:r>
            <a:r>
              <a:rPr lang="es-E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crust</a:t>
            </a:r>
            <a:r>
              <a:rPr lang="es-E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7" name="Imagen 6" descr="Un circuito electrónico&#10;&#10;El contenido generado por IA puede ser incorrecto.">
            <a:extLst>
              <a:ext uri="{FF2B5EF4-FFF2-40B4-BE49-F238E27FC236}">
                <a16:creationId xmlns:a16="http://schemas.microsoft.com/office/drawing/2014/main" id="{8B5996AE-F536-F09E-0526-DBED5E3CE4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9547" y="824705"/>
            <a:ext cx="3730478" cy="1411986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A7040AFE-8746-7248-6963-4158B216AC84}"/>
              </a:ext>
            </a:extLst>
          </p:cNvPr>
          <p:cNvSpPr txBox="1"/>
          <p:nvPr/>
        </p:nvSpPr>
        <p:spPr>
          <a:xfrm>
            <a:off x="8771984" y="2308530"/>
            <a:ext cx="18774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MareNostrum5 @ BSC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1D964C0-7F7E-9AFF-9B90-E34CCB5F308E}"/>
              </a:ext>
            </a:extLst>
          </p:cNvPr>
          <p:cNvSpPr txBox="1"/>
          <p:nvPr/>
        </p:nvSpPr>
        <p:spPr>
          <a:xfrm>
            <a:off x="333773" y="1062956"/>
            <a:ext cx="73342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Molecular Dynamics (MD) </a:t>
            </a:r>
            <a:r>
              <a:rPr lang="es-E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es-E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s-E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technique</a:t>
            </a:r>
            <a:r>
              <a:rPr lang="es-E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es-E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computationally</a:t>
            </a:r>
            <a:r>
              <a:rPr lang="es-E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integrates</a:t>
            </a:r>
            <a:r>
              <a:rPr lang="es-E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s-E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equations</a:t>
            </a:r>
            <a:r>
              <a:rPr lang="es-E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es-E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motion</a:t>
            </a:r>
            <a:r>
              <a:rPr lang="es-E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es-E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set </a:t>
            </a:r>
            <a:r>
              <a:rPr lang="es-E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es-E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600" i="1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N</a:t>
            </a:r>
            <a:r>
              <a:rPr lang="es-E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interacting</a:t>
            </a:r>
            <a:r>
              <a:rPr lang="es-E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particles</a:t>
            </a:r>
            <a:r>
              <a:rPr lang="es-E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CuadroTexto 9">
                <a:extLst>
                  <a:ext uri="{FF2B5EF4-FFF2-40B4-BE49-F238E27FC236}">
                    <a16:creationId xmlns:a16="http://schemas.microsoft.com/office/drawing/2014/main" id="{2EE11CF7-C2CA-9C74-3C00-7C4F13C78028}"/>
                  </a:ext>
                </a:extLst>
              </p:cNvPr>
              <p:cNvSpPr txBox="1"/>
              <p:nvPr/>
            </p:nvSpPr>
            <p:spPr>
              <a:xfrm>
                <a:off x="445227" y="1749651"/>
                <a:ext cx="7222795" cy="110895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s-E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s-E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s-ES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s-E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s-E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d>
                          <m:dPr>
                            <m:begChr m:val="⟨"/>
                            <m:endChr m:val="⟩"/>
                            <m:ctrlPr>
                              <a:rPr lang="es-E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acc>
                              <m:accPr>
                                <m:chr m:val="⃗"/>
                                <m:ctrlPr>
                                  <a:rPr lang="es-ES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sSub>
                                  <m:sSubPr>
                                    <m:ctrlPr>
                                      <a:rPr lang="es-E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ES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s-ES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acc>
                          </m:e>
                        </m:d>
                      </m:num>
                      <m:den>
                        <m:r>
                          <a:rPr lang="es-E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s-E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s-E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s-E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s-ES" b="0" i="1" smtClean="0">
                        <a:latin typeface="Cambria Math" panose="02040503050406030204" pitchFamily="18" charset="0"/>
                      </a:rPr>
                      <m:t>=−</m:t>
                    </m:r>
                    <m:sSub>
                      <m:sSubPr>
                        <m:ctrlPr>
                          <a:rPr lang="es-E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s-ES" b="0" i="0" smtClean="0">
                            <a:latin typeface="Cambria Math" panose="02040503050406030204" pitchFamily="18" charset="0"/>
                          </a:rPr>
                          <m:t>∇</m:t>
                        </m:r>
                      </m:e>
                      <m:sub>
                        <m:r>
                          <a:rPr lang="es-E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s-ES" b="0" i="1" smtClean="0">
                        <a:latin typeface="Cambria Math" panose="02040503050406030204" pitchFamily="18" charset="0"/>
                      </a:rPr>
                      <m:t>𝑈</m:t>
                    </m:r>
                  </m:oMath>
                </a14:m>
                <a:r>
                  <a:rPr lang="es-ES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endParaRPr lang="es-ES" sz="14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where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s-ES" sz="1600" b="0" i="1" smtClean="0">
                        <a:latin typeface="Cambria Math" panose="02040503050406030204" pitchFamily="18" charset="0"/>
                      </a:rPr>
                      <m:t>𝑈</m:t>
                    </m:r>
                  </m:oMath>
                </a14:m>
                <a:r>
                  <a:rPr lang="es-ES" sz="1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total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potential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energy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generated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by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s-ES" sz="1600" i="1">
                        <a:latin typeface="Cambria Math" panose="02040503050406030204" pitchFamily="18" charset="0"/>
                      </a:rPr>
                      <m:t>𝑁</m:t>
                    </m:r>
                    <m:r>
                      <a:rPr lang="es-ES" sz="1600" i="1"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remaining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ions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endParaRPr lang="es-ES" sz="16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s-E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0" name="CuadroTexto 9">
                <a:extLst>
                  <a:ext uri="{FF2B5EF4-FFF2-40B4-BE49-F238E27FC236}">
                    <a16:creationId xmlns:a16="http://schemas.microsoft.com/office/drawing/2014/main" id="{2EE11CF7-C2CA-9C74-3C00-7C4F13C780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227" y="1749651"/>
                <a:ext cx="7222795" cy="1108958"/>
              </a:xfrm>
              <a:prstGeom prst="rect">
                <a:avLst/>
              </a:prstGeom>
              <a:blipFill>
                <a:blip r:embed="rId4"/>
                <a:stretch>
                  <a:fillRect l="-1688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CuadroTexto 11">
                <a:extLst>
                  <a:ext uri="{FF2B5EF4-FFF2-40B4-BE49-F238E27FC236}">
                    <a16:creationId xmlns:a16="http://schemas.microsoft.com/office/drawing/2014/main" id="{905A9A6E-9F59-8045-2D36-DB34B8328387}"/>
                  </a:ext>
                </a:extLst>
              </p:cNvPr>
              <p:cNvSpPr txBox="1"/>
              <p:nvPr/>
            </p:nvSpPr>
            <p:spPr>
              <a:xfrm>
                <a:off x="115385" y="2858609"/>
                <a:ext cx="5005729" cy="33833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Integration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method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velocity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Verlet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algorithm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in 4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steps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endParaRPr lang="es-ES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s-ES" sz="16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s-ES" sz="16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</m:acc>
                        </m:e>
                        <m:sub>
                          <m:r>
                            <a:rPr lang="es-ES" sz="16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s-ES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ES" sz="16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s-ES" sz="16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m:rPr>
                              <m:sty m:val="p"/>
                            </m:rPr>
                            <a:rPr lang="es-ES" sz="1600" b="0" i="0" smtClean="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s-ES" sz="16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s-ES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ES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s-E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s-ES" sz="16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</m:acc>
                        </m:e>
                        <m:sub>
                          <m:r>
                            <a:rPr lang="es-ES" sz="16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s-ES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ES" sz="16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s-ES" sz="16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s-ES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s-E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s-ES" sz="16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</m:acc>
                        </m:e>
                        <m:sub>
                          <m:r>
                            <a:rPr lang="es-ES" sz="16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s-ES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ES" sz="16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m:rPr>
                          <m:sty m:val="p"/>
                        </m:rPr>
                        <a:rPr lang="es-ES" sz="1600" b="0" i="0" smtClean="0">
                          <a:latin typeface="Cambria Math" panose="02040503050406030204" pitchFamily="18" charset="0"/>
                        </a:rPr>
                        <m:t>Δt</m:t>
                      </m:r>
                      <m:r>
                        <a:rPr lang="es-ES" sz="1600" b="0" i="0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s-ES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ES" sz="1600" b="0" i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s-ES" sz="1600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b>
                        <m:sSubPr>
                          <m:ctrlPr>
                            <a:rPr lang="es-ES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s-E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s-ES" sz="16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acc>
                        </m:e>
                        <m:sub>
                          <m:r>
                            <a:rPr lang="es-ES" sz="16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s-ES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ES" sz="16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m:rPr>
                          <m:sty m:val="p"/>
                        </m:rPr>
                        <a:rPr lang="es-ES" sz="1600" b="0" i="0" smtClean="0">
                          <a:latin typeface="Cambria Math" panose="02040503050406030204" pitchFamily="18" charset="0"/>
                        </a:rPr>
                        <m:t>Δ</m:t>
                      </m:r>
                      <m:sSup>
                        <m:sSupPr>
                          <m:ctrlPr>
                            <a:rPr lang="es-ES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s-ES" sz="1600" b="0" i="0" smtClean="0">
                              <a:latin typeface="Cambria Math" panose="02040503050406030204" pitchFamily="18" charset="0"/>
                            </a:rPr>
                            <m:t>t</m:t>
                          </m:r>
                        </m:e>
                        <m:sup>
                          <m:r>
                            <a:rPr lang="es-ES" sz="1600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s-ES" sz="1600" b="0" i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s-ES" sz="1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𝒪</m:t>
                      </m:r>
                      <m:r>
                        <m:rPr>
                          <m:nor/>
                        </m:rPr>
                        <a:rPr lang="es-ES" sz="1600" b="0" i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m:rPr>
                          <m:sty m:val="p"/>
                        </m:rPr>
                        <a:rPr lang="es-ES" sz="1600" b="0" i="1" smtClean="0">
                          <a:latin typeface="Cambria Math" panose="02040503050406030204" pitchFamily="18" charset="0"/>
                        </a:rPr>
                        <m:t>Δ</m:t>
                      </m:r>
                      <m:sSup>
                        <m:sSupPr>
                          <m:ctrlPr>
                            <a:rPr lang="es-ES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ES" sz="16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s-ES" sz="16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s-ES" sz="16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ES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s-ES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s-ES" sz="16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s-ES" sz="16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</m:acc>
                        </m:e>
                        <m:sub>
                          <m:r>
                            <a:rPr lang="es-ES" sz="16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s-ES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ES" sz="16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s-ES" sz="16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s-E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es-ES" sz="1600" b="0" i="0" smtClean="0">
                                  <a:latin typeface="Cambria Math" panose="02040503050406030204" pitchFamily="18" charset="0"/>
                                </a:rPr>
                                <m:t>Δ</m:t>
                              </m:r>
                              <m:r>
                                <a:rPr lang="es-ES" sz="16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num>
                            <m:den>
                              <m:r>
                                <a:rPr lang="es-ES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es-ES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ES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s-E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s-ES" sz="16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</m:acc>
                        </m:e>
                        <m:sub>
                          <m:r>
                            <a:rPr lang="es-ES" sz="16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s-ES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ES" sz="16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s-ES" sz="16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s-ES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ES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s-ES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b>
                        <m:sSubPr>
                          <m:ctrlPr>
                            <a:rPr lang="es-ES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s-ES" sz="16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s-ES" sz="16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acc>
                        </m:e>
                        <m:sub>
                          <m:r>
                            <a:rPr lang="es-ES" sz="160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s-ES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ES" sz="16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m:rPr>
                          <m:sty m:val="p"/>
                        </m:rPr>
                        <a:rPr lang="es-ES" sz="1600" b="0" i="0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s-ES" sz="1600" b="0" i="1" smtClean="0"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s-ES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s-ES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sz="16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s-E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s-ES" sz="16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acc>
                        </m:e>
                        <m:sub>
                          <m:r>
                            <a:rPr lang="es-ES" sz="1600" b="0" i="1" dirty="0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s-ES" sz="1600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ES" sz="1600" b="0" i="1" dirty="0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s-ES" sz="1600" b="0" i="1" dirty="0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m:rPr>
                              <m:sty m:val="p"/>
                            </m:rPr>
                            <a:rPr lang="es-ES" sz="1600" b="0" i="0" dirty="0" smtClean="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s-ES" sz="1600" b="0" i="1" dirty="0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s-ES" sz="1600" b="0" i="1" dirty="0" smtClean="0">
                          <a:latin typeface="Cambria Math" panose="02040503050406030204" pitchFamily="18" charset="0"/>
                        </a:rPr>
                        <m:t>=−</m:t>
                      </m:r>
                      <m:sSub>
                        <m:sSubPr>
                          <m:ctrlPr>
                            <a:rPr lang="es-ES" sz="16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s-ES" sz="1600" b="0" i="0" dirty="0" smtClean="0">
                              <a:latin typeface="Cambria Math" panose="02040503050406030204" pitchFamily="18" charset="0"/>
                            </a:rPr>
                            <m:t>∇</m:t>
                          </m:r>
                        </m:e>
                        <m:sub>
                          <m:r>
                            <a:rPr lang="es-ES" sz="1600" b="0" i="1" dirty="0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s-ES" sz="1600" b="0" i="1" dirty="0" smtClean="0">
                          <a:latin typeface="Cambria Math" panose="02040503050406030204" pitchFamily="18" charset="0"/>
                        </a:rPr>
                        <m:t>𝑈</m:t>
                      </m:r>
                      <m:r>
                        <a:rPr lang="es-ES" sz="1600" b="0" i="1" dirty="0" smtClean="0">
                          <a:latin typeface="Cambria Math" panose="02040503050406030204" pitchFamily="18" charset="0"/>
                        </a:rPr>
                        <m:t>(</m:t>
                      </m:r>
                      <m:d>
                        <m:dPr>
                          <m:begChr m:val="{"/>
                          <m:endChr m:val="}"/>
                          <m:ctrlPr>
                            <a:rPr lang="es-ES" sz="1600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s-ES" sz="16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s-ES" sz="16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s-ES" sz="1600" b="0" i="1" dirty="0" smtClean="0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</m:acc>
                            </m:e>
                            <m:sub>
                              <m:r>
                                <a:rPr lang="es-ES" sz="1600" b="0" i="1" dirty="0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d>
                            <m:dPr>
                              <m:ctrlPr>
                                <a:rPr lang="es-ES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s-ES" sz="16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s-ES" sz="16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m:rPr>
                                  <m:sty m:val="p"/>
                                </m:rPr>
                                <a:rPr lang="es-ES" sz="1600">
                                  <a:latin typeface="Cambria Math" panose="02040503050406030204" pitchFamily="18" charset="0"/>
                                </a:rPr>
                                <m:t>Δ</m:t>
                              </m:r>
                              <m:r>
                                <a:rPr lang="es-ES" sz="16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</m:d>
                      <m:r>
                        <a:rPr lang="es-ES" sz="16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ES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s-ES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s-ES" sz="16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s-ES" sz="1600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</m:acc>
                        </m:e>
                        <m:sub>
                          <m:r>
                            <a:rPr lang="es-ES" sz="160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s-ES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ES" sz="16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s-ES" sz="160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m:rPr>
                              <m:sty m:val="p"/>
                            </m:rPr>
                            <a:rPr lang="es-ES" sz="1600" b="0" i="0" smtClean="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s-ES" sz="16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s-ES" sz="16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ES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s-ES" sz="16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s-ES" sz="1600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</m:acc>
                        </m:e>
                        <m:sub>
                          <m:r>
                            <a:rPr lang="es-ES" sz="160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s-ES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ES" sz="16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s-ES" sz="1600" i="1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s-ES" sz="1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es-ES" sz="1600">
                                  <a:latin typeface="Cambria Math" panose="02040503050406030204" pitchFamily="18" charset="0"/>
                                </a:rPr>
                                <m:t>Δ</m:t>
                              </m:r>
                              <m:r>
                                <a:rPr lang="es-ES" sz="16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num>
                            <m:den>
                              <m:r>
                                <a:rPr lang="es-ES" sz="1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es-ES" sz="16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s-ES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ES" sz="16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s-ES" sz="16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b>
                        <m:sSubPr>
                          <m:ctrlPr>
                            <a:rPr lang="es-ES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s-ES" sz="16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s-ES" sz="16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acc>
                        </m:e>
                        <m:sub>
                          <m:r>
                            <a:rPr lang="es-ES" sz="160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s-ES" sz="1600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ES" sz="1600" i="1" dirty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s-ES" sz="1600" i="1" dirty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m:rPr>
                              <m:sty m:val="p"/>
                            </m:rPr>
                            <a:rPr lang="es-ES" sz="1600" dirty="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s-ES" sz="1600" i="1" dirty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m:rPr>
                          <m:sty m:val="p"/>
                        </m:rPr>
                        <a:rPr lang="es-ES" sz="160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s-ES" sz="1600" i="1"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s-ES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s-ES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2" name="CuadroTexto 11">
                <a:extLst>
                  <a:ext uri="{FF2B5EF4-FFF2-40B4-BE49-F238E27FC236}">
                    <a16:creationId xmlns:a16="http://schemas.microsoft.com/office/drawing/2014/main" id="{905A9A6E-9F59-8045-2D36-DB34B83283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385" y="2858609"/>
                <a:ext cx="5005729" cy="3383362"/>
              </a:xfrm>
              <a:prstGeom prst="rect">
                <a:avLst/>
              </a:prstGeom>
              <a:blipFill>
                <a:blip r:embed="rId5"/>
                <a:stretch>
                  <a:fillRect l="-731" t="-541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CuadroTexto 5">
                <a:extLst>
                  <a:ext uri="{FF2B5EF4-FFF2-40B4-BE49-F238E27FC236}">
                    <a16:creationId xmlns:a16="http://schemas.microsoft.com/office/drawing/2014/main" id="{4F948BAD-77DF-31CF-A1F5-F77CE2C9B1CA}"/>
                  </a:ext>
                </a:extLst>
              </p:cNvPr>
              <p:cNvSpPr txBox="1"/>
              <p:nvPr/>
            </p:nvSpPr>
            <p:spPr>
              <a:xfrm>
                <a:off x="6018482" y="2733289"/>
                <a:ext cx="6034863" cy="18464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Our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aim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probe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system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thermodynamic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limit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</a:p>
              <a:p>
                <a:endParaRPr lang="es-ES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285750" indent="-285750">
                  <a:buFontTx/>
                  <a:buChar char="-"/>
                </a:pPr>
                <a:r>
                  <a:rPr lang="es-ES" sz="1600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Periodic</a:t>
                </a:r>
                <a:r>
                  <a:rPr lang="es-ES" sz="16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Boundary</a:t>
                </a:r>
                <a:r>
                  <a:rPr lang="es-ES" sz="16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Conditions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there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are copies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of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each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particles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at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ES" sz="16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es-ES" sz="1600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s-ES" sz="16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</m:acc>
                      </m:e>
                      <m:sub>
                        <m:r>
                          <a:rPr lang="es-ES" sz="1600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s-ES" sz="1600" b="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s-ES" sz="1600" b="0" i="1" dirty="0" smtClean="0">
                            <a:latin typeface="Cambria Math" panose="02040503050406030204" pitchFamily="18" charset="0"/>
                          </a:rPr>
                          <m:t>𝑙𝑚𝑛</m:t>
                        </m:r>
                      </m:sub>
                    </m:sSub>
                    <m:r>
                      <a:rPr lang="es-ES" sz="1600" b="0" i="1" dirty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s-ES" sz="16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es-ES" sz="1600" b="0" i="1" dirty="0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s-ES" sz="1600" b="0" i="1" dirty="0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</m:acc>
                      </m:e>
                      <m:sub>
                        <m:r>
                          <a:rPr lang="es-ES" sz="1600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s-ES" sz="1600" b="0" i="1" dirty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s-ES" sz="1600" b="0" i="1" dirty="0" smtClean="0">
                        <a:latin typeface="Cambria Math" panose="02040503050406030204" pitchFamily="18" charset="0"/>
                      </a:rPr>
                      <m:t>𝑙</m:t>
                    </m:r>
                    <m:sSub>
                      <m:sSubPr>
                        <m:ctrlPr>
                          <a:rPr lang="es-ES" sz="16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es-ES" sz="1600" b="0" i="1" dirty="0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s-ES" sz="1600" b="0" i="1" dirty="0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</m:acc>
                      </m:e>
                      <m:sub>
                        <m:r>
                          <a:rPr lang="es-ES" sz="16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s-ES" sz="1600" b="0" i="1" dirty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s-ES" sz="1600" b="0" i="1" dirty="0" smtClean="0">
                        <a:latin typeface="Cambria Math" panose="02040503050406030204" pitchFamily="18" charset="0"/>
                      </a:rPr>
                      <m:t>𝑚</m:t>
                    </m:r>
                    <m:sSub>
                      <m:sSubPr>
                        <m:ctrlPr>
                          <a:rPr lang="es-ES" sz="16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es-ES" sz="1600" b="0" i="1" dirty="0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s-ES" sz="1600" b="0" i="1" dirty="0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</m:acc>
                      </m:e>
                      <m:sub>
                        <m:r>
                          <a:rPr lang="es-ES" sz="16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s-ES" sz="1600" b="0" i="1" dirty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s-ES" sz="1600" b="0" i="1" dirty="0" smtClean="0">
                        <a:latin typeface="Cambria Math" panose="02040503050406030204" pitchFamily="18" charset="0"/>
                      </a:rPr>
                      <m:t>𝑛</m:t>
                    </m:r>
                    <m:sSub>
                      <m:sSubPr>
                        <m:ctrlPr>
                          <a:rPr lang="es-ES" sz="16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es-ES" sz="1600" b="0" i="1" dirty="0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s-ES" sz="1600" b="0" i="1" dirty="0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</m:acc>
                      </m:e>
                      <m:sub>
                        <m:r>
                          <a:rPr lang="es-ES" sz="1600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s-ES" sz="1600" b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and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s-ES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s-ES" sz="1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s-ES" sz="1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s-ES" sz="16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</m:acc>
                          </m:e>
                          <m:sub>
                            <m:r>
                              <a:rPr lang="es-ES" sz="1600" b="0" i="1" smtClean="0">
                                <a:latin typeface="Cambria Math" panose="02040503050406030204" pitchFamily="18" charset="0"/>
                              </a:rPr>
                              <m:t>1,2,3</m:t>
                            </m:r>
                          </m:sub>
                        </m:sSub>
                      </m:e>
                    </m:d>
                  </m:oMath>
                </a14:m>
                <a:r>
                  <a:rPr lang="es-ES" sz="1600" b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lie </a:t>
                </a:r>
                <a:r>
                  <a:rPr lang="es-ES" sz="1600" b="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on</a:t>
                </a:r>
                <a:r>
                  <a:rPr lang="es-ES" sz="1600" b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b="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</a:t>
                </a:r>
                <a:r>
                  <a:rPr lang="es-ES" sz="1600" b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b="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box’s</a:t>
                </a:r>
                <a:r>
                  <a:rPr lang="es-ES" sz="1600" b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b="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sides</a:t>
                </a:r>
                <a:r>
                  <a:rPr lang="es-ES" sz="1600" b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pPr marL="285750" indent="-285750">
                  <a:buFontTx/>
                  <a:buChar char="-"/>
                </a:pPr>
                <a:r>
                  <a:rPr lang="es-ES" sz="1600" b="0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Minimum</a:t>
                </a:r>
                <a:r>
                  <a:rPr lang="es-ES" sz="1600" b="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b="0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Image</a:t>
                </a:r>
                <a:r>
                  <a:rPr lang="es-ES" sz="1600" b="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b="0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Convention</a:t>
                </a:r>
                <a:r>
                  <a: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a particle </a:t>
                </a:r>
                <a14:m>
                  <m:oMath xmlns:m="http://schemas.openxmlformats.org/officeDocument/2006/math">
                    <m:r>
                      <a:rPr lang="es-ES" sz="1600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s-ES" sz="1600" b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b="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only</a:t>
                </a:r>
                <a:r>
                  <a:rPr lang="es-ES" sz="1600" b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b="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sees</a:t>
                </a:r>
                <a:r>
                  <a:rPr lang="es-ES" sz="1600" b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b="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</a:t>
                </a:r>
                <a:r>
                  <a:rPr lang="es-ES" sz="1600" b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b="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closest</a:t>
                </a:r>
                <a:r>
                  <a:rPr lang="es-ES" sz="1600" b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b="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image</a:t>
                </a:r>
                <a:r>
                  <a:rPr lang="es-ES" sz="1600" b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b="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of</a:t>
                </a:r>
                <a:r>
                  <a:rPr lang="es-ES" sz="1600" b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s-ES" sz="1600" b="0" i="1" smtClean="0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s-ES" sz="1600" b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b="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out</a:t>
                </a:r>
                <a:r>
                  <a:rPr lang="es-ES" sz="1600" b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b="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of</a:t>
                </a:r>
                <a:r>
                  <a:rPr lang="es-ES" sz="1600" b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b="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all</a:t>
                </a:r>
                <a:r>
                  <a:rPr lang="es-ES" sz="1600" b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b="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</a:t>
                </a:r>
                <a:r>
                  <a:rPr lang="es-ES" sz="1600" b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infinite copies.</a:t>
                </a:r>
              </a:p>
              <a:p>
                <a:pPr marL="285750" indent="-285750">
                  <a:buFontTx/>
                  <a:buChar char="-"/>
                </a:pPr>
                <a:endParaRPr lang="es-ES" sz="1600" b="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" name="CuadroTexto 5">
                <a:extLst>
                  <a:ext uri="{FF2B5EF4-FFF2-40B4-BE49-F238E27FC236}">
                    <a16:creationId xmlns:a16="http://schemas.microsoft.com/office/drawing/2014/main" id="{4F948BAD-77DF-31CF-A1F5-F77CE2C9B1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8482" y="2733289"/>
                <a:ext cx="6034863" cy="1846403"/>
              </a:xfrm>
              <a:prstGeom prst="rect">
                <a:avLst/>
              </a:prstGeom>
              <a:blipFill>
                <a:blip r:embed="rId6"/>
                <a:stretch>
                  <a:fillRect l="-505" t="-990" r="-404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CuadroTexto 10">
            <a:extLst>
              <a:ext uri="{FF2B5EF4-FFF2-40B4-BE49-F238E27FC236}">
                <a16:creationId xmlns:a16="http://schemas.microsoft.com/office/drawing/2014/main" id="{5FAA6654-A4C3-170F-72D1-AA60BC0B3797}"/>
              </a:ext>
            </a:extLst>
          </p:cNvPr>
          <p:cNvSpPr txBox="1"/>
          <p:nvPr/>
        </p:nvSpPr>
        <p:spPr>
          <a:xfrm>
            <a:off x="1555858" y="6129583"/>
            <a:ext cx="27372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Allen &amp;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Tildesley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2017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E622083-91FF-4313-3DB2-BD6B5E85B3A0}"/>
              </a:ext>
            </a:extLst>
          </p:cNvPr>
          <p:cNvSpPr txBox="1"/>
          <p:nvPr/>
        </p:nvSpPr>
        <p:spPr>
          <a:xfrm>
            <a:off x="11021279" y="6274052"/>
            <a:ext cx="586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4/11</a:t>
            </a:r>
          </a:p>
        </p:txBody>
      </p:sp>
    </p:spTree>
    <p:extLst>
      <p:ext uri="{BB962C8B-B14F-4D97-AF65-F5344CB8AC3E}">
        <p14:creationId xmlns:p14="http://schemas.microsoft.com/office/powerpoint/2010/main" val="28912458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A51418-5AB2-7BE0-7899-76DFBA969D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CDBC1700-EAD0-943D-2A3C-ACE38CC4E003}"/>
              </a:ext>
            </a:extLst>
          </p:cNvPr>
          <p:cNvSpPr txBox="1"/>
          <p:nvPr/>
        </p:nvSpPr>
        <p:spPr>
          <a:xfrm>
            <a:off x="676750" y="145024"/>
            <a:ext cx="719357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Molecular Dynamics in </a:t>
            </a:r>
            <a:r>
              <a:rPr lang="es-E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s-E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NS </a:t>
            </a:r>
            <a:r>
              <a:rPr lang="es-E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outer</a:t>
            </a:r>
            <a:r>
              <a:rPr lang="es-E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crust</a:t>
            </a:r>
            <a:r>
              <a:rPr lang="es-E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CuadroTexto 1">
                <a:extLst>
                  <a:ext uri="{FF2B5EF4-FFF2-40B4-BE49-F238E27FC236}">
                    <a16:creationId xmlns:a16="http://schemas.microsoft.com/office/drawing/2014/main" id="{29F19443-71CA-AB0E-64BA-DD93AEA3D316}"/>
                  </a:ext>
                </a:extLst>
              </p:cNvPr>
              <p:cNvSpPr txBox="1"/>
              <p:nvPr/>
            </p:nvSpPr>
            <p:spPr>
              <a:xfrm>
                <a:off x="9299457" y="1367866"/>
                <a:ext cx="2500300" cy="29386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s-ES" sz="14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Π</m:t>
                          </m:r>
                        </m:e>
                        <m:sub>
                          <m:r>
                            <a:rPr lang="es-E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𝛼𝛽</m:t>
                          </m:r>
                        </m:sub>
                      </m:sSub>
                      <m:r>
                        <a:rPr lang="es-ES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s-E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s-ES" sz="14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Π</m:t>
                          </m:r>
                        </m:e>
                        <m:sub>
                          <m:r>
                            <a:rPr lang="es-E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𝛼𝛽</m:t>
                          </m:r>
                        </m:sub>
                        <m:sup>
                          <m:r>
                            <a:rPr lang="es-E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𝑟𝑒𝑎𝑙</m:t>
                          </m:r>
                        </m:sup>
                      </m:sSubSup>
                      <m:r>
                        <a:rPr lang="es-ES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s-E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s-ES" sz="14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Π</m:t>
                          </m:r>
                        </m:e>
                        <m:sub>
                          <m:r>
                            <a:rPr lang="es-E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𝛼𝛽</m:t>
                          </m:r>
                        </m:sub>
                        <m:sup>
                          <m:r>
                            <a:rPr lang="es-E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𝑟𝑒𝑐𝑖𝑝</m:t>
                          </m:r>
                        </m:sup>
                      </m:sSubSup>
                      <m:r>
                        <a:rPr lang="es-ES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s-E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s-ES" sz="14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Π</m:t>
                          </m:r>
                        </m:e>
                        <m:sub>
                          <m:r>
                            <a:rPr lang="es-E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𝛼𝛽</m:t>
                          </m:r>
                        </m:sub>
                        <m:sup>
                          <m:r>
                            <a:rPr lang="es-E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𝑣𝑜𝑙𝑢𝑚𝑒</m:t>
                          </m:r>
                        </m:sup>
                      </m:sSubSup>
                    </m:oMath>
                  </m:oMathPara>
                </a14:m>
                <a:endParaRPr lang="es-ES" sz="1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" name="CuadroTexto 1">
                <a:extLst>
                  <a:ext uri="{FF2B5EF4-FFF2-40B4-BE49-F238E27FC236}">
                    <a16:creationId xmlns:a16="http://schemas.microsoft.com/office/drawing/2014/main" id="{29F19443-71CA-AB0E-64BA-DD93AEA3D3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99457" y="1367866"/>
                <a:ext cx="2500300" cy="293863"/>
              </a:xfrm>
              <a:prstGeom prst="rect">
                <a:avLst/>
              </a:prstGeom>
              <a:blipFill>
                <a:blip r:embed="rId3"/>
                <a:stretch>
                  <a:fillRect l="-1220" b="-18367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A2844E41-D89E-902D-62F7-1192B3057EE7}"/>
                  </a:ext>
                </a:extLst>
              </p:cNvPr>
              <p:cNvSpPr txBox="1"/>
              <p:nvPr/>
            </p:nvSpPr>
            <p:spPr>
              <a:xfrm>
                <a:off x="6652948" y="2065115"/>
                <a:ext cx="3179397" cy="63017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s-E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s-ES" sz="14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Π</m:t>
                          </m:r>
                        </m:e>
                        <m:sub>
                          <m:r>
                            <a:rPr lang="es-E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𝛼𝛽</m:t>
                          </m:r>
                        </m:sub>
                        <m:sup>
                          <m:r>
                            <a:rPr lang="es-E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𝑟𝑒𝑎𝑙</m:t>
                          </m:r>
                        </m:sup>
                      </m:sSubSup>
                      <m:r>
                        <a:rPr lang="es-ES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E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E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s-E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s-E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s-E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s-E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s-E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s-E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s-E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≠</m:t>
                          </m:r>
                          <m:r>
                            <a:rPr lang="es-E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es-E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sSub>
                            <m:sSubPr>
                              <m:ctrlPr>
                                <a:rPr lang="es-E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s-E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sub>
                          </m:sSub>
                        </m:sup>
                        <m:e>
                          <m:d>
                            <m:dPr>
                              <m:ctrlPr>
                                <a:rPr lang="es-E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s-E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s-E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es-E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𝑖𝑗</m:t>
                                  </m:r>
                                  <m:r>
                                    <a:rPr lang="es-E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s-E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sub>
                                <m:sup>
                                  <m:r>
                                    <a:rPr lang="es-E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𝑟𝑒𝑎𝑙</m:t>
                                  </m:r>
                                </m:sup>
                              </m:sSubSup>
                              <m:sSub>
                                <m:sSubPr>
                                  <m:ctrlPr>
                                    <a:rPr lang="es-E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E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es-E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𝑖𝑗</m:t>
                                  </m:r>
                                  <m:r>
                                    <a:rPr lang="es-E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s-E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𝛽</m:t>
                                  </m:r>
                                </m:sub>
                              </m:sSub>
                              <m:r>
                                <a:rPr lang="es-E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lang="es-E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s-E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es-E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𝑖𝑗</m:t>
                                  </m:r>
                                  <m:r>
                                    <a:rPr lang="es-E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s-E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𝛽</m:t>
                                  </m:r>
                                </m:sub>
                                <m:sup>
                                  <m:r>
                                    <a:rPr lang="es-E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𝑟𝑒𝑎𝑙</m:t>
                                  </m:r>
                                </m:sup>
                              </m:sSubSup>
                              <m:sSub>
                                <m:sSubPr>
                                  <m:ctrlPr>
                                    <a:rPr lang="es-E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E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es-E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𝑖𝑗</m:t>
                                  </m:r>
                                  <m:r>
                                    <a:rPr lang="es-E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s-E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</m:oMath>
                  </m:oMathPara>
                </a14:m>
                <a:endParaRPr lang="es-ES" sz="1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A2844E41-D89E-902D-62F7-1192B3057E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2948" y="2065115"/>
                <a:ext cx="3179397" cy="63017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CuadroTexto 7">
                <a:extLst>
                  <a:ext uri="{FF2B5EF4-FFF2-40B4-BE49-F238E27FC236}">
                    <a16:creationId xmlns:a16="http://schemas.microsoft.com/office/drawing/2014/main" id="{F8A90DD7-D104-E626-9E87-AA5BD4768826}"/>
                  </a:ext>
                </a:extLst>
              </p:cNvPr>
              <p:cNvSpPr txBox="1"/>
              <p:nvPr/>
            </p:nvSpPr>
            <p:spPr>
              <a:xfrm>
                <a:off x="6652948" y="3053568"/>
                <a:ext cx="5037789" cy="141243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s-E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s-ES" sz="14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Π</m:t>
                          </m:r>
                        </m:e>
                        <m:sub>
                          <m:r>
                            <a:rPr lang="es-E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𝛼𝛽</m:t>
                          </m:r>
                        </m:sub>
                        <m:sup>
                          <m:r>
                            <a:rPr lang="es-E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𝑟𝑒𝑐𝑖𝑝</m:t>
                          </m:r>
                        </m:sup>
                      </m:sSubSup>
                      <m:r>
                        <a:rPr lang="es-ES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E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E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s-E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s-E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acc>
                            <m:accPr>
                              <m:chr m:val="⃗"/>
                              <m:ctrlPr>
                                <a:rPr lang="es-E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s-E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</m:acc>
                          <m:r>
                            <a:rPr lang="es-ES" sz="1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≠</m:t>
                          </m:r>
                          <m:r>
                            <a:rPr lang="es-E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s-E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nary>
                            <m:naryPr>
                              <m:chr m:val="∑"/>
                              <m:ctrlPr>
                                <a:rPr lang="es-E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s-E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s-E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s-E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  <m:sup>
                              <m:sSub>
                                <m:sSubPr>
                                  <m:ctrlPr>
                                    <a:rPr lang="es-E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E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lang="es-E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sub>
                              </m:sSub>
                            </m:sup>
                            <m:e>
                              <m:f>
                                <m:fPr>
                                  <m:ctrlPr>
                                    <a:rPr lang="es-E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s-E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  <m:r>
                                    <a:rPr lang="es-E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s-ES" sz="1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s-ES" sz="1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𝑉</m:t>
                                      </m:r>
                                    </m:e>
                                    <m:sup>
                                      <m:r>
                                        <a:rPr lang="es-ES" sz="1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d>
                                    <m:dPr>
                                      <m:ctrlPr>
                                        <a:rPr lang="es-ES" sz="1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p>
                                        <m:sSupPr>
                                          <m:ctrlPr>
                                            <a:rPr lang="es-ES" sz="1400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s-ES" sz="1400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𝑘</m:t>
                                          </m:r>
                                        </m:e>
                                        <m:sup>
                                          <m:r>
                                            <a:rPr lang="es-ES" sz="1400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  <m:r>
                                        <a:rPr lang="es-ES" sz="1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f>
                                        <m:fPr>
                                          <m:type m:val="skw"/>
                                          <m:ctrlPr>
                                            <a:rPr lang="es-ES" sz="1400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s-ES" sz="1400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num>
                                        <m:den>
                                          <m:sSubSup>
                                            <m:sSubSupPr>
                                              <m:ctrlPr>
                                                <a:rPr lang="es-ES" sz="1400" b="0" i="1" smtClean="0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SupPr>
                                            <m:e>
                                              <m:r>
                                                <a:rPr lang="es-ES" sz="1400" b="0" i="1" smtClean="0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𝜆</m:t>
                                              </m:r>
                                            </m:e>
                                            <m:sub>
                                              <m:r>
                                                <a:rPr lang="es-ES" sz="1400" b="0" i="1" smtClean="0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𝑒</m:t>
                                              </m:r>
                                            </m:sub>
                                            <m:sup>
                                              <m:r>
                                                <a:rPr lang="es-ES" sz="1400" b="0" i="1" smtClean="0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2</m:t>
                                              </m:r>
                                            </m:sup>
                                          </m:sSubSup>
                                        </m:den>
                                      </m:f>
                                    </m:e>
                                  </m:d>
                                </m:den>
                              </m:f>
                              <m:sSup>
                                <m:sSupPr>
                                  <m:ctrlPr>
                                    <a:rPr lang="es-E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E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f>
                                    <m:fPr>
                                      <m:type m:val="skw"/>
                                      <m:ctrlPr>
                                        <a:rPr lang="es-ES" sz="1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s-ES" sz="1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sSup>
                                        <m:sSupPr>
                                          <m:ctrlPr>
                                            <a:rPr lang="es-ES" sz="1400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s-ES" sz="1400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𝑘</m:t>
                                          </m:r>
                                        </m:e>
                                        <m:sup>
                                          <m:r>
                                            <a:rPr lang="es-ES" sz="1400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s-ES" sz="1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4</m:t>
                                      </m:r>
                                    </m:den>
                                  </m:f>
                                  <m:d>
                                    <m:dPr>
                                      <m:ctrlPr>
                                        <a:rPr lang="es-ES" sz="1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type m:val="skw"/>
                                          <m:ctrlPr>
                                            <a:rPr lang="es-ES" sz="1400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s-ES" sz="1400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num>
                                        <m:den>
                                          <m:sSub>
                                            <m:sSubPr>
                                              <m:ctrlPr>
                                                <a:rPr lang="es-ES" sz="1400" b="0" i="1" smtClean="0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s-ES" sz="1400" b="0" i="1" smtClean="0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𝑎</m:t>
                                              </m:r>
                                            </m:e>
                                            <m:sub>
                                              <m:r>
                                                <a:rPr lang="es-ES" sz="1400" b="0" i="1" smtClean="0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𝑖</m:t>
                                              </m:r>
                                            </m:sub>
                                          </m:sSub>
                                        </m:den>
                                      </m:f>
                                      <m:r>
                                        <a:rPr lang="es-ES" sz="1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f>
                                        <m:fPr>
                                          <m:type m:val="skw"/>
                                          <m:ctrlPr>
                                            <a:rPr lang="es-ES" sz="1400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s-ES" sz="1400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num>
                                        <m:den>
                                          <m:sSub>
                                            <m:sSubPr>
                                              <m:ctrlPr>
                                                <a:rPr lang="es-ES" sz="1400" b="0" i="1" smtClean="0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s-ES" sz="1400" b="0" i="1" smtClean="0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𝛼</m:t>
                                              </m:r>
                                            </m:e>
                                            <m:sub>
                                              <m:r>
                                                <a:rPr lang="es-ES" sz="1400" b="0" i="1" smtClean="0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𝐸𝑤𝑎𝑙𝑑</m:t>
                                              </m:r>
                                            </m:sub>
                                          </m:sSub>
                                        </m:den>
                                      </m:f>
                                    </m:e>
                                  </m:d>
                                </m:sup>
                              </m:sSup>
                              <m:sSup>
                                <m:sSupPr>
                                  <m:ctrlPr>
                                    <a:rPr lang="es-E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E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s-E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acc>
                                    <m:accPr>
                                      <m:chr m:val="⃗"/>
                                      <m:ctrlPr>
                                        <a:rPr lang="es-ES" sz="1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s-ES" sz="1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</m:acc>
                                  <m:r>
                                    <a:rPr lang="es-E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.</m:t>
                                  </m:r>
                                  <m:d>
                                    <m:dPr>
                                      <m:ctrlPr>
                                        <a:rPr lang="es-ES" sz="1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s-ES" sz="1400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acc>
                                            <m:accPr>
                                              <m:chr m:val="⃗"/>
                                              <m:ctrlPr>
                                                <a:rPr lang="es-ES" sz="1400" b="0" i="1" smtClean="0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accPr>
                                            <m:e>
                                              <m:r>
                                                <a:rPr lang="es-ES" sz="1400" b="0" i="1" smtClean="0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𝑟</m:t>
                                              </m:r>
                                            </m:e>
                                          </m:acc>
                                        </m:e>
                                        <m:sub>
                                          <m:r>
                                            <a:rPr lang="es-ES" sz="1400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  <m:r>
                                        <a:rPr lang="es-ES" sz="1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sSub>
                                        <m:sSubPr>
                                          <m:ctrlPr>
                                            <a:rPr lang="es-ES" sz="1400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acc>
                                            <m:accPr>
                                              <m:chr m:val="⃗"/>
                                              <m:ctrlPr>
                                                <a:rPr lang="es-ES" sz="1400" b="0" i="1" smtClean="0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accPr>
                                            <m:e>
                                              <m:r>
                                                <a:rPr lang="es-ES" sz="1400" b="0" i="1" smtClean="0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𝑟</m:t>
                                              </m:r>
                                            </m:e>
                                          </m:acc>
                                        </m:e>
                                        <m:sub>
                                          <m:r>
                                            <a:rPr lang="es-ES" sz="1400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</m:e>
                                  </m:d>
                                </m:sup>
                              </m:sSup>
                              <m:r>
                                <a:rPr lang="es-E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×</m:t>
                              </m:r>
                            </m:e>
                          </m:nary>
                        </m:e>
                      </m:nary>
                    </m:oMath>
                  </m:oMathPara>
                </a14:m>
                <a:endParaRPr lang="es-ES" sz="1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s-ES" sz="1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s-E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𝛿</m:t>
                              </m:r>
                            </m:e>
                            <m:sub>
                              <m:r>
                                <a:rPr lang="es-E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𝛼𝛽</m:t>
                              </m:r>
                            </m:sub>
                          </m:sSub>
                          <m:r>
                            <a:rPr lang="es-E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−2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s-E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s-E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s-E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s-E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den>
                              </m:f>
                              <m:d>
                                <m:dPr>
                                  <m:ctrlPr>
                                    <a:rPr lang="es-E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s-ES" sz="1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s-ES" sz="1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es-ES" sz="1400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s-ES" sz="1400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𝑎</m:t>
                                          </m:r>
                                        </m:e>
                                        <m:sub>
                                          <m:r>
                                            <a:rPr lang="es-ES" sz="1400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</m:den>
                                  </m:f>
                                  <m:r>
                                    <a:rPr lang="es-E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es-ES" sz="1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s-ES" sz="1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es-ES" sz="1400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s-ES" sz="1400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𝛼</m:t>
                                          </m:r>
                                        </m:e>
                                        <m:sub>
                                          <m:r>
                                            <a:rPr lang="es-ES" sz="1400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𝐸𝑤𝑎𝑙𝑑</m:t>
                                          </m:r>
                                        </m:sub>
                                      </m:sSub>
                                    </m:den>
                                  </m:f>
                                </m:e>
                              </m:d>
                              <m:r>
                                <a:rPr lang="es-E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s-E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s-E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d>
                                    <m:dPr>
                                      <m:ctrlPr>
                                        <a:rPr lang="es-ES" sz="1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p>
                                        <m:sSupPr>
                                          <m:ctrlPr>
                                            <a:rPr lang="es-ES" sz="1400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s-ES" sz="1400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𝑘</m:t>
                                          </m:r>
                                        </m:e>
                                        <m:sup>
                                          <m:r>
                                            <a:rPr lang="es-ES" sz="1400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  <m:r>
                                        <a:rPr lang="es-ES" sz="1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f>
                                        <m:fPr>
                                          <m:type m:val="skw"/>
                                          <m:ctrlPr>
                                            <a:rPr lang="es-ES" sz="1400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s-ES" sz="1400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num>
                                        <m:den>
                                          <m:sSubSup>
                                            <m:sSubSupPr>
                                              <m:ctrlPr>
                                                <a:rPr lang="es-ES" sz="1400" b="0" i="1" smtClean="0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SupPr>
                                            <m:e>
                                              <m:r>
                                                <a:rPr lang="es-ES" sz="1400" b="0" i="1" smtClean="0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𝜆</m:t>
                                              </m:r>
                                            </m:e>
                                            <m:sub>
                                              <m:r>
                                                <a:rPr lang="es-ES" sz="1400" b="0" i="1" smtClean="0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𝑒</m:t>
                                              </m:r>
                                            </m:sub>
                                            <m:sup>
                                              <m:r>
                                                <a:rPr lang="es-ES" sz="1400" b="0" i="1" smtClean="0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2</m:t>
                                              </m:r>
                                            </m:sup>
                                          </m:sSubSup>
                                        </m:den>
                                      </m:f>
                                    </m:e>
                                  </m:d>
                                </m:den>
                              </m:f>
                            </m:e>
                          </m:d>
                          <m:sSub>
                            <m:sSubPr>
                              <m:ctrlPr>
                                <a:rPr lang="es-E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s-E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sub>
                          </m:sSub>
                          <m:sSub>
                            <m:sSubPr>
                              <m:ctrlPr>
                                <a:rPr lang="es-E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s-E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s-ES" sz="1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8" name="CuadroTexto 7">
                <a:extLst>
                  <a:ext uri="{FF2B5EF4-FFF2-40B4-BE49-F238E27FC236}">
                    <a16:creationId xmlns:a16="http://schemas.microsoft.com/office/drawing/2014/main" id="{F8A90DD7-D104-E626-9E87-AA5BD47688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2948" y="3053568"/>
                <a:ext cx="5037789" cy="141243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CuadroTexto 9">
                <a:extLst>
                  <a:ext uri="{FF2B5EF4-FFF2-40B4-BE49-F238E27FC236}">
                    <a16:creationId xmlns:a16="http://schemas.microsoft.com/office/drawing/2014/main" id="{D1BFC250-3A37-17A5-0805-EC3BC0E9B1B8}"/>
                  </a:ext>
                </a:extLst>
              </p:cNvPr>
              <p:cNvSpPr txBox="1"/>
              <p:nvPr/>
            </p:nvSpPr>
            <p:spPr>
              <a:xfrm>
                <a:off x="6652948" y="4721081"/>
                <a:ext cx="4377352" cy="63017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s-E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s-ES" sz="14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Π</m:t>
                          </m:r>
                        </m:e>
                        <m:sub>
                          <m:r>
                            <a:rPr lang="es-E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𝛼𝛽</m:t>
                          </m:r>
                        </m:sub>
                        <m:sup>
                          <m:r>
                            <a:rPr lang="es-E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𝑣𝑜𝑙𝑢𝑚𝑒</m:t>
                          </m:r>
                        </m:sup>
                      </m:sSubSup>
                      <m:r>
                        <a:rPr lang="es-ES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s-E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E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s-E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  <m:sSub>
                            <m:sSubPr>
                              <m:ctrlPr>
                                <a:rPr lang="es-E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𝛿</m:t>
                              </m:r>
                            </m:e>
                            <m:sub>
                              <m:r>
                                <a:rPr lang="es-E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𝛼𝛽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es-E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E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p>
                              <m:r>
                                <a:rPr lang="es-E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nary>
                        <m:naryPr>
                          <m:chr m:val="∑"/>
                          <m:ctrlPr>
                            <a:rPr lang="es-E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s-E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s-E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=1 </m:t>
                          </m:r>
                        </m:sub>
                        <m:sup>
                          <m:sSub>
                            <m:sSubPr>
                              <m:ctrlPr>
                                <a:rPr lang="es-E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s-E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sup>
                        <m:e>
                          <m:nary>
                            <m:naryPr>
                              <m:chr m:val="∑"/>
                              <m:ctrlPr>
                                <a:rPr lang="es-E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s-E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s-E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sSub>
                                <m:sSubPr>
                                  <m:ctrlPr>
                                    <a:rPr lang="es-E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E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lang="es-E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sup>
                            <m:e>
                              <m:sSub>
                                <m:sSubPr>
                                  <m:ctrlPr>
                                    <a:rPr lang="es-E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E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𝑍</m:t>
                                  </m:r>
                                </m:e>
                                <m:sub>
                                  <m:r>
                                    <a:rPr lang="es-E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nary>
                                <m:naryPr>
                                  <m:ctrlPr>
                                    <a:rPr lang="es-E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s-E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  <m:sup>
                                  <m:r>
                                    <a:rPr lang="es-E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∞</m:t>
                                  </m:r>
                                </m:sup>
                                <m:e>
                                  <m:sSup>
                                    <m:sSupPr>
                                      <m:ctrlPr>
                                        <a:rPr lang="es-ES" sz="1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s-ES" sz="1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p>
                                      <m:r>
                                        <a:rPr lang="es-ES" sz="1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′2</m:t>
                                      </m:r>
                                    </m:sup>
                                  </m:sSup>
                                  <m:sSub>
                                    <m:sSubPr>
                                      <m:ctrlPr>
                                        <a:rPr lang="es-ES" sz="1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s-ES" sz="1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𝜙</m:t>
                                      </m:r>
                                    </m:e>
                                    <m:sub>
                                      <m:r>
                                        <a:rPr lang="es-ES" sz="1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𝑠h𝑜𝑟𝑡</m:t>
                                      </m:r>
                                      <m:r>
                                        <a:rPr lang="es-ES" sz="1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s-ES" sz="1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𝑟𝑎𝑛𝑔𝑒</m:t>
                                      </m:r>
                                      <m:r>
                                        <a:rPr lang="es-ES" sz="1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s-ES" sz="1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s-ES" sz="1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p>
                                        <m:sSupPr>
                                          <m:ctrlPr>
                                            <a:rPr lang="es-ES" sz="1400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s-ES" sz="1400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𝑟</m:t>
                                          </m:r>
                                        </m:e>
                                        <m:sup>
                                          <m:r>
                                            <a:rPr lang="es-ES" sz="1400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′</m:t>
                                          </m:r>
                                        </m:sup>
                                      </m:sSup>
                                    </m:e>
                                  </m:d>
                                  <m:r>
                                    <a:rPr lang="es-E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𝑑𝑟</m:t>
                                  </m:r>
                                  <m:r>
                                    <a:rPr lang="es-E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e>
                              </m:nary>
                            </m:e>
                          </m:nary>
                        </m:e>
                      </m:nary>
                    </m:oMath>
                  </m:oMathPara>
                </a14:m>
                <a:endParaRPr lang="es-ES" sz="1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0" name="CuadroTexto 9">
                <a:extLst>
                  <a:ext uri="{FF2B5EF4-FFF2-40B4-BE49-F238E27FC236}">
                    <a16:creationId xmlns:a16="http://schemas.microsoft.com/office/drawing/2014/main" id="{D1BFC250-3A37-17A5-0805-EC3BC0E9B1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2948" y="4721081"/>
                <a:ext cx="4377352" cy="63017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CuadroTexto 11">
                <a:extLst>
                  <a:ext uri="{FF2B5EF4-FFF2-40B4-BE49-F238E27FC236}">
                    <a16:creationId xmlns:a16="http://schemas.microsoft.com/office/drawing/2014/main" id="{0FED003D-9A17-CDC8-1E0E-941C1376EA79}"/>
                  </a:ext>
                </a:extLst>
              </p:cNvPr>
              <p:cNvSpPr txBox="1"/>
              <p:nvPr/>
            </p:nvSpPr>
            <p:spPr>
              <a:xfrm>
                <a:off x="6652948" y="1195854"/>
                <a:ext cx="2248500" cy="6058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s-E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s-ES" sz="14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Π</m:t>
                          </m:r>
                        </m:e>
                        <m:sub>
                          <m:r>
                            <a:rPr lang="es-E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𝛼𝛽</m:t>
                          </m:r>
                        </m:sub>
                        <m:sup>
                          <m:r>
                            <a:rPr lang="es-E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𝑡𝑜𝑡</m:t>
                          </m:r>
                        </m:sup>
                      </m:sSubSup>
                      <m:r>
                        <a:rPr lang="es-ES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E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E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s-E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E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p>
                              <m:r>
                                <a:rPr lang="es-E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  <m:nary>
                        <m:naryPr>
                          <m:chr m:val="∑"/>
                          <m:ctrlPr>
                            <a:rPr lang="es-E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s-E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s-E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sSub>
                            <m:sSubPr>
                              <m:ctrlPr>
                                <a:rPr lang="es-E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s-E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sub>
                          </m:sSub>
                        </m:sup>
                        <m:e>
                          <m:sSub>
                            <m:sSubPr>
                              <m:ctrlPr>
                                <a:rPr lang="es-E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s-E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sub>
                          </m:sSub>
                          <m:sSub>
                            <m:sSubPr>
                              <m:ctrlPr>
                                <a:rPr lang="es-E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es-E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acc>
                                    <m:accPr>
                                      <m:chr m:val="⃗"/>
                                      <m:ctrlPr>
                                        <a:rPr lang="es-ES" sz="1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s-ES" sz="1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</m:acc>
                                </m:e>
                              </m:acc>
                            </m:e>
                            <m:sub>
                              <m:r>
                                <a:rPr lang="es-E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s-E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sub>
                          </m:sSub>
                          <m:sSub>
                            <m:sSubPr>
                              <m:ctrlPr>
                                <a:rPr lang="es-ES" sz="1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es-ES" sz="1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acc>
                                    <m:accPr>
                                      <m:chr m:val="⃗"/>
                                      <m:ctrlPr>
                                        <a:rPr lang="es-ES" sz="14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s-ES" sz="14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</m:acc>
                                </m:e>
                              </m:acc>
                            </m:e>
                            <m:sub>
                              <m:r>
                                <a:rPr lang="es-ES" sz="1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s-E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sub>
                          </m:sSub>
                        </m:e>
                      </m:nary>
                      <m:r>
                        <a:rPr lang="es-ES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s-E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s-ES" sz="14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Π</m:t>
                          </m:r>
                        </m:e>
                        <m:sub>
                          <m:r>
                            <a:rPr lang="es-E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𝛼𝛽</m:t>
                          </m:r>
                        </m:sub>
                      </m:sSub>
                    </m:oMath>
                  </m:oMathPara>
                </a14:m>
                <a:endParaRPr lang="es-ES" sz="1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2" name="CuadroTexto 11">
                <a:extLst>
                  <a:ext uri="{FF2B5EF4-FFF2-40B4-BE49-F238E27FC236}">
                    <a16:creationId xmlns:a16="http://schemas.microsoft.com/office/drawing/2014/main" id="{0FED003D-9A17-CDC8-1E0E-941C1376EA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2948" y="1195854"/>
                <a:ext cx="2248500" cy="60580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2BF2AF57-DAB2-3DFF-5880-800E92D879D4}"/>
              </a:ext>
            </a:extLst>
          </p:cNvPr>
          <p:cNvCxnSpPr/>
          <p:nvPr/>
        </p:nvCxnSpPr>
        <p:spPr>
          <a:xfrm>
            <a:off x="6255945" y="1430448"/>
            <a:ext cx="0" cy="490697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CBEAD085-7D3F-8204-B958-F4BEAAC6C57D}"/>
              </a:ext>
            </a:extLst>
          </p:cNvPr>
          <p:cNvSpPr txBox="1"/>
          <p:nvPr/>
        </p:nvSpPr>
        <p:spPr>
          <a:xfrm>
            <a:off x="198177" y="3119456"/>
            <a:ext cx="537742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Extraction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physical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quantities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must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done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only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after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system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has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been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carried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equilibrium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and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averaging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over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time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steps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perform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equilibration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rescaling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particles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velocities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during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2nd step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velocity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Verlet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algorithm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CuadroTexto 6">
                <a:extLst>
                  <a:ext uri="{FF2B5EF4-FFF2-40B4-BE49-F238E27FC236}">
                    <a16:creationId xmlns:a16="http://schemas.microsoft.com/office/drawing/2014/main" id="{2A075BA7-7D3A-24DF-B632-D9B6CC2474B5}"/>
                  </a:ext>
                </a:extLst>
              </p:cNvPr>
              <p:cNvSpPr txBox="1"/>
              <p:nvPr/>
            </p:nvSpPr>
            <p:spPr>
              <a:xfrm>
                <a:off x="6787253" y="6013852"/>
                <a:ext cx="2023311" cy="5203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s-E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E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E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s-E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m:rPr>
                          <m:sty m:val="p"/>
                        </m:rPr>
                        <a:rPr lang="es-ES" b="0" i="0" smtClean="0">
                          <a:latin typeface="Cambria Math" panose="02040503050406030204" pitchFamily="18" charset="0"/>
                        </a:rPr>
                        <m:t>Tr</m:t>
                      </m:r>
                      <m:d>
                        <m:dPr>
                          <m:ctrlPr>
                            <a:rPr lang="es-E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s-ES" b="0" i="0" smtClean="0">
                              <a:latin typeface="Cambria Math" panose="02040503050406030204" pitchFamily="18" charset="0"/>
                            </a:rPr>
                            <m:t>Π</m:t>
                          </m:r>
                        </m:e>
                      </m:d>
                      <m:r>
                        <a:rPr lang="es-E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s-ES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s-E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ES" b="0" i="1" smtClean="0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s-E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E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7" name="CuadroTexto 6">
                <a:extLst>
                  <a:ext uri="{FF2B5EF4-FFF2-40B4-BE49-F238E27FC236}">
                    <a16:creationId xmlns:a16="http://schemas.microsoft.com/office/drawing/2014/main" id="{2A075BA7-7D3A-24DF-B632-D9B6CC2474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7253" y="6013852"/>
                <a:ext cx="2023311" cy="52039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CuadroTexto 10">
            <a:extLst>
              <a:ext uri="{FF2B5EF4-FFF2-40B4-BE49-F238E27FC236}">
                <a16:creationId xmlns:a16="http://schemas.microsoft.com/office/drawing/2014/main" id="{B86D7547-A0D9-0042-9ABE-95DBE006BCBF}"/>
              </a:ext>
            </a:extLst>
          </p:cNvPr>
          <p:cNvSpPr txBox="1"/>
          <p:nvPr/>
        </p:nvSpPr>
        <p:spPr>
          <a:xfrm>
            <a:off x="6791434" y="5558590"/>
            <a:ext cx="1787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Equation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State</a:t>
            </a: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CuadroTexto 12">
                <a:extLst>
                  <a:ext uri="{FF2B5EF4-FFF2-40B4-BE49-F238E27FC236}">
                    <a16:creationId xmlns:a16="http://schemas.microsoft.com/office/drawing/2014/main" id="{4F90C368-A309-B57E-83B6-C8B215D478BC}"/>
                  </a:ext>
                </a:extLst>
              </p:cNvPr>
              <p:cNvSpPr txBox="1"/>
              <p:nvPr/>
            </p:nvSpPr>
            <p:spPr>
              <a:xfrm>
                <a:off x="8737622" y="6143215"/>
                <a:ext cx="202497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b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s-ES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s-ES" b="0" i="1" smtClean="0">
                        <a:latin typeface="Cambria Math" panose="02040503050406030204" pitchFamily="18" charset="0"/>
                      </a:rPr>
                      <m:t>≡</m:t>
                    </m:r>
                  </m:oMath>
                </a14:m>
                <a:r>
                  <a:rPr lang="es-E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energy</a:t>
                </a:r>
                <a:r>
                  <a:rPr lang="es-E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density</a:t>
                </a:r>
              </a:p>
            </p:txBody>
          </p:sp>
        </mc:Choice>
        <mc:Fallback>
          <p:sp>
            <p:nvSpPr>
              <p:cNvPr id="13" name="CuadroTexto 12">
                <a:extLst>
                  <a:ext uri="{FF2B5EF4-FFF2-40B4-BE49-F238E27FC236}">
                    <a16:creationId xmlns:a16="http://schemas.microsoft.com/office/drawing/2014/main" id="{4F90C368-A309-B57E-83B6-C8B215D478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37622" y="6143215"/>
                <a:ext cx="2024978" cy="369332"/>
              </a:xfrm>
              <a:prstGeom prst="rect">
                <a:avLst/>
              </a:prstGeom>
              <a:blipFill>
                <a:blip r:embed="rId9"/>
                <a:stretch>
                  <a:fillRect l="-2402" t="-10000" r="-1802" b="-26667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56DB2776-F429-B69D-8644-391F232688E9}"/>
                  </a:ext>
                </a:extLst>
              </p:cNvPr>
              <p:cNvSpPr txBox="1"/>
              <p:nvPr/>
            </p:nvSpPr>
            <p:spPr>
              <a:xfrm>
                <a:off x="1874822" y="2206886"/>
                <a:ext cx="2444387" cy="90691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s-ES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Π</m:t>
                      </m:r>
                      <m:r>
                        <a:rPr lang="es-E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s-E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s-ES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s-E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s-ES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Π</m:t>
                                    </m:r>
                                  </m:e>
                                  <m:sub>
                                    <m:r>
                                      <a:rPr lang="es-E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𝑥𝑥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s-E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s-ES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Π</m:t>
                                    </m:r>
                                  </m:e>
                                  <m:sub>
                                    <m:r>
                                      <a:rPr lang="es-E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𝑥𝑦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s-E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s-ES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Π</m:t>
                                    </m:r>
                                  </m:e>
                                  <m:sub>
                                    <m:r>
                                      <a:rPr lang="es-E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𝑥𝑧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s-E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s-ES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Π</m:t>
                                    </m:r>
                                  </m:e>
                                  <m:sub>
                                    <m:r>
                                      <a:rPr lang="es-E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𝑦𝑥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s-E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s-ES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Π</m:t>
                                    </m:r>
                                  </m:e>
                                  <m:sub>
                                    <m:r>
                                      <a:rPr lang="es-E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𝑦𝑦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s-E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s-ES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Π</m:t>
                                    </m:r>
                                  </m:e>
                                  <m:sub>
                                    <m:r>
                                      <a:rPr lang="es-E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𝑦𝑧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s-E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s-ES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Π</m:t>
                                    </m:r>
                                  </m:e>
                                  <m:sub>
                                    <m:r>
                                      <a:rPr lang="es-E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𝑧𝑥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s-E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s-ES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Π</m:t>
                                    </m:r>
                                  </m:e>
                                  <m:sub>
                                    <m:r>
                                      <a:rPr lang="es-E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𝑧𝑦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s-E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s-ES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Π</m:t>
                                    </m:r>
                                  </m:e>
                                  <m:sub>
                                    <m:r>
                                      <a:rPr lang="es-E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𝑧𝑧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s-ES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56DB2776-F429-B69D-8644-391F232688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4822" y="2206886"/>
                <a:ext cx="2444387" cy="90691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CuadroTexto 18">
                <a:extLst>
                  <a:ext uri="{FF2B5EF4-FFF2-40B4-BE49-F238E27FC236}">
                    <a16:creationId xmlns:a16="http://schemas.microsoft.com/office/drawing/2014/main" id="{912FF2BB-E858-D62F-D592-507C92B5879D}"/>
                  </a:ext>
                </a:extLst>
              </p:cNvPr>
              <p:cNvSpPr txBox="1"/>
              <p:nvPr/>
            </p:nvSpPr>
            <p:spPr>
              <a:xfrm>
                <a:off x="962941" y="1653138"/>
                <a:ext cx="4099581" cy="3916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Stress tensor (</a:t>
                </a:r>
                <a:r>
                  <a:rPr lang="es-ES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spacial</a:t>
                </a:r>
                <a:r>
                  <a:rPr lang="es-ES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3x3 </a:t>
                </a:r>
                <a:r>
                  <a:rPr lang="es-ES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part</a:t>
                </a:r>
                <a:r>
                  <a:rPr lang="es-ES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of</a:t>
                </a:r>
                <a:r>
                  <a:rPr lang="es-ES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E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s-E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𝜇𝜈</m:t>
                        </m:r>
                      </m:sub>
                    </m:sSub>
                  </m:oMath>
                </a14:m>
                <a:r>
                  <a:rPr lang="es-ES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):</a:t>
                </a:r>
              </a:p>
            </p:txBody>
          </p:sp>
        </mc:Choice>
        <mc:Fallback>
          <p:sp>
            <p:nvSpPr>
              <p:cNvPr id="19" name="CuadroTexto 18">
                <a:extLst>
                  <a:ext uri="{FF2B5EF4-FFF2-40B4-BE49-F238E27FC236}">
                    <a16:creationId xmlns:a16="http://schemas.microsoft.com/office/drawing/2014/main" id="{912FF2BB-E858-D62F-D592-507C92B587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2941" y="1653138"/>
                <a:ext cx="4099581" cy="391646"/>
              </a:xfrm>
              <a:prstGeom prst="rect">
                <a:avLst/>
              </a:prstGeom>
              <a:blipFill>
                <a:blip r:embed="rId11"/>
                <a:stretch>
                  <a:fillRect l="-1339" t="-7813" b="-18750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761DE02D-F8AE-7106-1D53-C58C3579A74C}"/>
              </a:ext>
            </a:extLst>
          </p:cNvPr>
          <p:cNvSpPr txBox="1"/>
          <p:nvPr/>
        </p:nvSpPr>
        <p:spPr>
          <a:xfrm>
            <a:off x="11021279" y="6274052"/>
            <a:ext cx="586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5/11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ACE0458F-057E-1899-00D9-15391123BCA0}"/>
              </a:ext>
            </a:extLst>
          </p:cNvPr>
          <p:cNvSpPr txBox="1"/>
          <p:nvPr/>
        </p:nvSpPr>
        <p:spPr>
          <a:xfrm>
            <a:off x="348014" y="5335048"/>
            <a:ext cx="537244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Barba-González, </a:t>
            </a:r>
            <a:r>
              <a:rPr lang="es-E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Albertus</a:t>
            </a:r>
            <a:r>
              <a:rPr lang="es-E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Pérez-García, PRC (2022) arXiv:2207.14323</a:t>
            </a:r>
          </a:p>
          <a:p>
            <a:pPr algn="ctr"/>
            <a:endParaRPr lang="es-E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s-E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236140D0-8B65-B74C-5115-DFBD397E0A1B}"/>
              </a:ext>
            </a:extLst>
          </p:cNvPr>
          <p:cNvSpPr txBox="1"/>
          <p:nvPr/>
        </p:nvSpPr>
        <p:spPr>
          <a:xfrm>
            <a:off x="147126" y="5976939"/>
            <a:ext cx="58070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Barba-González, </a:t>
            </a:r>
            <a:r>
              <a:rPr lang="es-E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Albertus</a:t>
            </a:r>
            <a:r>
              <a:rPr lang="es-E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Pérez-García, MNRAS 528, 3498-3508 (2024).</a:t>
            </a:r>
            <a:br>
              <a:rPr lang="es-E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E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arXiv:2312.16252</a:t>
            </a:r>
          </a:p>
        </p:txBody>
      </p:sp>
    </p:spTree>
    <p:extLst>
      <p:ext uri="{BB962C8B-B14F-4D97-AF65-F5344CB8AC3E}">
        <p14:creationId xmlns:p14="http://schemas.microsoft.com/office/powerpoint/2010/main" val="41544621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Imagen que contiene diferente, foto, colgando, montón&#10;&#10;El contenido generado por IA puede ser incorrecto.">
            <a:extLst>
              <a:ext uri="{FF2B5EF4-FFF2-40B4-BE49-F238E27FC236}">
                <a16:creationId xmlns:a16="http://schemas.microsoft.com/office/drawing/2014/main" id="{7B72FC2E-36D3-9EFE-E1B7-63947B4564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6241" y="448747"/>
            <a:ext cx="5595072" cy="2397888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37C61FCA-A936-1648-E342-B4040F6BAE8A}"/>
              </a:ext>
            </a:extLst>
          </p:cNvPr>
          <p:cNvSpPr txBox="1"/>
          <p:nvPr/>
        </p:nvSpPr>
        <p:spPr>
          <a:xfrm>
            <a:off x="778598" y="353084"/>
            <a:ext cx="762324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Calculating</a:t>
            </a:r>
            <a:r>
              <a:rPr lang="es-E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s-E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breaking</a:t>
            </a:r>
            <a:r>
              <a:rPr lang="es-E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strain</a:t>
            </a:r>
            <a:r>
              <a:rPr lang="es-E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using</a:t>
            </a:r>
            <a:r>
              <a:rPr lang="es-E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MD </a:t>
            </a:r>
            <a:r>
              <a:rPr lang="es-E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simulations</a:t>
            </a:r>
            <a:r>
              <a:rPr lang="es-E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CuadroTexto 5">
                <a:extLst>
                  <a:ext uri="{FF2B5EF4-FFF2-40B4-BE49-F238E27FC236}">
                    <a16:creationId xmlns:a16="http://schemas.microsoft.com/office/drawing/2014/main" id="{B4A086E6-4692-D7B0-7CA8-AF9A1F75B37D}"/>
                  </a:ext>
                </a:extLst>
              </p:cNvPr>
              <p:cNvSpPr txBox="1"/>
              <p:nvPr/>
            </p:nvSpPr>
            <p:spPr>
              <a:xfrm>
                <a:off x="353085" y="1069759"/>
                <a:ext cx="5576591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Deformations</a:t>
                </a:r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included</a:t>
                </a:r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ES" sz="1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s-ES" sz="1400" b="0" i="0" smtClean="0">
                            <a:latin typeface="Cambria Math" panose="02040503050406030204" pitchFamily="18" charset="0"/>
                          </a:rPr>
                          <m:t>USAL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s-ES" sz="1400" b="0" i="0" smtClean="0">
                            <a:latin typeface="Cambria Math" panose="02040503050406030204" pitchFamily="18" charset="0"/>
                          </a:rPr>
                          <m:t>MDGE</m:t>
                        </m:r>
                      </m:sub>
                    </m:sSub>
                  </m:oMath>
                </a14:m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via</a:t>
                </a:r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</a:t>
                </a:r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so-</a:t>
                </a:r>
                <a:r>
                  <a:rPr lang="es-ES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called</a:t>
                </a:r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deformation</a:t>
                </a:r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matrix</a:t>
                </a:r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>
          <p:sp>
            <p:nvSpPr>
              <p:cNvPr id="6" name="CuadroTexto 5">
                <a:extLst>
                  <a:ext uri="{FF2B5EF4-FFF2-40B4-BE49-F238E27FC236}">
                    <a16:creationId xmlns:a16="http://schemas.microsoft.com/office/drawing/2014/main" id="{B4A086E6-4692-D7B0-7CA8-AF9A1F75B3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085" y="1069759"/>
                <a:ext cx="5576591" cy="307777"/>
              </a:xfrm>
              <a:prstGeom prst="rect">
                <a:avLst/>
              </a:prstGeom>
              <a:blipFill>
                <a:blip r:embed="rId3"/>
                <a:stretch>
                  <a:fillRect l="-328" t="-1961" b="-19608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CuadroTexto 6">
                <a:extLst>
                  <a:ext uri="{FF2B5EF4-FFF2-40B4-BE49-F238E27FC236}">
                    <a16:creationId xmlns:a16="http://schemas.microsoft.com/office/drawing/2014/main" id="{1A7C765B-79EB-8735-42FA-796FE5DE9771}"/>
                  </a:ext>
                </a:extLst>
              </p:cNvPr>
              <p:cNvSpPr txBox="1"/>
              <p:nvPr/>
            </p:nvSpPr>
            <p:spPr>
              <a:xfrm>
                <a:off x="2661634" y="1495809"/>
                <a:ext cx="144039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s-E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</a:t>
                </a:r>
                <a14:m>
                  <m:oMath xmlns:m="http://schemas.openxmlformats.org/officeDocument/2006/math">
                    <m:r>
                      <a:rPr lang="es-ES" b="0" i="1" smtClean="0">
                        <a:latin typeface="Cambria Math" panose="02040503050406030204" pitchFamily="18" charset="0"/>
                      </a:rPr>
                      <m:t>=[</m:t>
                    </m:r>
                    <m:sSub>
                      <m:sSubPr>
                        <m:ctrlPr>
                          <a:rPr lang="es-E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es-ES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s-E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</m:acc>
                      </m:e>
                      <m:sub>
                        <m:r>
                          <a:rPr lang="es-E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s-ES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s-E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es-ES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s-E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</m:acc>
                      </m:e>
                      <m:sub>
                        <m:r>
                          <a:rPr lang="es-E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s-ES" b="0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s-E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es-ES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s-E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</m:acc>
                      </m:e>
                      <m:sub>
                        <m:r>
                          <a:rPr lang="es-E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s-E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s-E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7" name="CuadroTexto 6">
                <a:extLst>
                  <a:ext uri="{FF2B5EF4-FFF2-40B4-BE49-F238E27FC236}">
                    <a16:creationId xmlns:a16="http://schemas.microsoft.com/office/drawing/2014/main" id="{1A7C765B-79EB-8735-42FA-796FE5DE97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1634" y="1495809"/>
                <a:ext cx="1440394" cy="276999"/>
              </a:xfrm>
              <a:prstGeom prst="rect">
                <a:avLst/>
              </a:prstGeom>
              <a:blipFill>
                <a:blip r:embed="rId4"/>
                <a:stretch>
                  <a:fillRect l="-10169" t="-43478" r="-13559" b="-50000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CuadroTexto 8">
            <a:extLst>
              <a:ext uri="{FF2B5EF4-FFF2-40B4-BE49-F238E27FC236}">
                <a16:creationId xmlns:a16="http://schemas.microsoft.com/office/drawing/2014/main" id="{4A83C152-129B-7C05-B958-7FA061315975}"/>
              </a:ext>
            </a:extLst>
          </p:cNvPr>
          <p:cNvSpPr txBox="1"/>
          <p:nvPr/>
        </p:nvSpPr>
        <p:spPr>
          <a:xfrm>
            <a:off x="353085" y="2005585"/>
            <a:ext cx="2704587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enter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three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ways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endParaRPr lang="es-E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Periodic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Boundary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Conditions</a:t>
            </a:r>
            <a:endParaRPr lang="es-E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Minimum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Image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Convention</a:t>
            </a:r>
            <a:endParaRPr lang="es-E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Ewald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summation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CuadroTexto 9">
                <a:extLst>
                  <a:ext uri="{FF2B5EF4-FFF2-40B4-BE49-F238E27FC236}">
                    <a16:creationId xmlns:a16="http://schemas.microsoft.com/office/drawing/2014/main" id="{F792A948-302B-F054-626C-5CC874527573}"/>
                  </a:ext>
                </a:extLst>
              </p:cNvPr>
              <p:cNvSpPr txBox="1"/>
              <p:nvPr/>
            </p:nvSpPr>
            <p:spPr>
              <a:xfrm>
                <a:off x="3740704" y="2697665"/>
                <a:ext cx="2031004" cy="26924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s-ES" sz="1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s-ES" sz="1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</m:acc>
                      <m:r>
                        <a:rPr lang="es-ES" sz="1400" b="0" i="1" smtClean="0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s-ES" sz="1400" b="0" i="1" smtClean="0">
                          <a:latin typeface="Cambria Math" panose="02040503050406030204" pitchFamily="18" charset="0"/>
                        </a:rPr>
                        <m:t>𝜋</m:t>
                      </m:r>
                      <m:sSup>
                        <m:sSupPr>
                          <m:ctrlPr>
                            <a:rPr lang="es-ES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s-ES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s-ES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ES" sz="1400" b="1" i="0" smtClean="0">
                                      <a:latin typeface="Cambria Math" panose="02040503050406030204" pitchFamily="18" charset="0"/>
                                    </a:rPr>
                                    <m:t>𝐇</m:t>
                                  </m:r>
                                </m:e>
                                <m:sup>
                                  <m:r>
                                    <a:rPr lang="es-ES" sz="1400" b="0" i="0" smtClean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m:rPr>
                              <m:sty m:val="p"/>
                            </m:rPr>
                            <a:rPr lang="es-ES" sz="1400" b="0" i="0" smtClean="0">
                              <a:latin typeface="Cambria Math" panose="02040503050406030204" pitchFamily="18" charset="0"/>
                            </a:rPr>
                            <m:t>T</m:t>
                          </m:r>
                        </m:sup>
                      </m:sSup>
                      <m:r>
                        <a:rPr lang="es-ES" sz="1400" b="0" i="1" smtClean="0">
                          <a:latin typeface="Cambria Math" panose="02040503050406030204" pitchFamily="18" charset="0"/>
                        </a:rPr>
                        <m:t> (</m:t>
                      </m:r>
                      <m:sSub>
                        <m:sSubPr>
                          <m:ctrlPr>
                            <a:rPr lang="es-ES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sz="1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es-ES" sz="1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s-ES" sz="1400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s-ES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sz="1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es-ES" sz="14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es-ES" sz="1400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s-ES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sz="1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es-ES" sz="14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  <m:r>
                        <a:rPr lang="es-ES" sz="1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E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0" name="CuadroTexto 9">
                <a:extLst>
                  <a:ext uri="{FF2B5EF4-FFF2-40B4-BE49-F238E27FC236}">
                    <a16:creationId xmlns:a16="http://schemas.microsoft.com/office/drawing/2014/main" id="{F792A948-302B-F054-626C-5CC8745275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0704" y="2697665"/>
                <a:ext cx="2031004" cy="269241"/>
              </a:xfrm>
              <a:prstGeom prst="rect">
                <a:avLst/>
              </a:prstGeom>
              <a:blipFill>
                <a:blip r:embed="rId5"/>
                <a:stretch>
                  <a:fillRect l="-1802" r="-2703" b="-20455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CuadroTexto 10">
            <a:extLst>
              <a:ext uri="{FF2B5EF4-FFF2-40B4-BE49-F238E27FC236}">
                <a16:creationId xmlns:a16="http://schemas.microsoft.com/office/drawing/2014/main" id="{AEE71232-0F58-8946-2737-9B88FDC83BAB}"/>
              </a:ext>
            </a:extLst>
          </p:cNvPr>
          <p:cNvSpPr txBox="1"/>
          <p:nvPr/>
        </p:nvSpPr>
        <p:spPr>
          <a:xfrm>
            <a:off x="486761" y="3401839"/>
            <a:ext cx="29643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consider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two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deformation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matrices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6529FDAF-FFF3-C874-BA32-01C286697EF1}"/>
                  </a:ext>
                </a:extLst>
              </p:cNvPr>
              <p:cNvSpPr txBox="1"/>
              <p:nvPr/>
            </p:nvSpPr>
            <p:spPr>
              <a:xfrm>
                <a:off x="778598" y="5235713"/>
                <a:ext cx="3029547" cy="14569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ctrlPr>
                            <a:rPr lang="es-ES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s-ES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sSup>
                                <m:sSupPr>
                                  <m:ctrlPr>
                                    <a:rPr lang="es-ES" sz="14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ES" sz="1400" b="1" i="0" smtClean="0">
                                      <a:latin typeface="Cambria Math" panose="02040503050406030204" pitchFamily="18" charset="0"/>
                                    </a:rPr>
                                    <m:t>𝐇</m:t>
                                  </m:r>
                                </m:e>
                                <m:sup>
                                  <m:r>
                                    <m:rPr>
                                      <m:sty m:val="p"/>
                                    </m:rPr>
                                    <a:rPr lang="es-ES" sz="1400" b="0" i="0" smtClean="0">
                                      <a:latin typeface="Cambria Math" panose="02040503050406030204" pitchFamily="18" charset="0"/>
                                    </a:rPr>
                                    <m:t>shear</m:t>
                                  </m:r>
                                </m:sup>
                              </m:sSup>
                              <m:r>
                                <a:rPr lang="es-ES" sz="1400" b="1" i="0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s-ES" sz="1400" b="0" i="1" smtClean="0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s-ES" sz="14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d>
                            <m:dPr>
                              <m:endChr m:val=""/>
                              <m:ctrlPr>
                                <a:rPr lang="es-ES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3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s-ES" sz="1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e>
                                  <m:e>
                                    <m:f>
                                      <m:fPr>
                                        <m:ctrlPr>
                                          <a:rPr lang="es-ES" sz="14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acc>
                                          <m:accPr>
                                            <m:chr m:val="̇"/>
                                            <m:ctrlPr>
                                              <a:rPr lang="es-ES" sz="140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accPr>
                                          <m:e>
                                            <m:r>
                                              <m:rPr>
                                                <m:brk m:alnAt="7"/>
                                              </m:rPr>
                                              <a:rPr lang="es-ES" sz="14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𝜖</m:t>
                                            </m:r>
                                          </m:e>
                                        </m:acc>
                                        <m:r>
                                          <m:rPr>
                                            <m:brk m:alnAt="7"/>
                                          </m:rPr>
                                          <a:rPr lang="es-ES" sz="1400" b="0" i="1" smtClean="0"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num>
                                      <m:den>
                                        <m:r>
                                          <a:rPr lang="es-ES" sz="1400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den>
                                    </m:f>
                                  </m:e>
                                  <m:e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mr>
                                <m:mr>
                                  <m:e>
                                    <m:f>
                                      <m:fPr>
                                        <m:ctrlPr>
                                          <a:rPr lang="es-ES" sz="1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acc>
                                          <m:accPr>
                                            <m:chr m:val="̇"/>
                                            <m:ctrlPr>
                                              <a:rPr lang="es-ES" sz="14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accPr>
                                          <m:e>
                                            <m:r>
                                              <m:rPr>
                                                <m:brk m:alnAt="7"/>
                                              </m:rPr>
                                              <a:rPr lang="es-ES" sz="1400" i="1">
                                                <a:latin typeface="Cambria Math" panose="02040503050406030204" pitchFamily="18" charset="0"/>
                                              </a:rPr>
                                              <m:t>𝜖</m:t>
                                            </m:r>
                                          </m:e>
                                        </m:acc>
                                        <m:r>
                                          <m:rPr>
                                            <m:brk m:alnAt="7"/>
                                          </m:rPr>
                                          <a:rPr lang="es-ES" sz="1400" i="1"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num>
                                      <m:den>
                                        <m:r>
                                          <a:rPr lang="es-ES" sz="1400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den>
                                    </m:f>
                                  </m:e>
                                  <m:e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e>
                                  <m:e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  <m:e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  <m:e>
                                    <m:sSup>
                                      <m:sSupPr>
                                        <m:ctrlPr>
                                          <a:rPr lang="es-ES" sz="1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es-ES" sz="14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es-ES" sz="1400" b="0" i="1" smtClean="0">
                                                <a:latin typeface="Cambria Math" panose="02040503050406030204" pitchFamily="18" charset="0"/>
                                              </a:rPr>
                                              <m:t>1−</m:t>
                                            </m:r>
                                            <m:f>
                                              <m:fPr>
                                                <m:ctrlPr>
                                                  <a:rPr lang="es-ES" sz="1400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fPr>
                                              <m:num>
                                                <m:sSup>
                                                  <m:sSupPr>
                                                    <m:ctrlPr>
                                                      <a:rPr lang="es-ES" sz="1400" b="0" i="1" smtClean="0"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sSupPr>
                                                  <m:e>
                                                    <m:d>
                                                      <m:dPr>
                                                        <m:ctrlPr>
                                                          <a:rPr lang="es-ES" sz="1400" b="0" i="1" smtClean="0">
                                                            <a:latin typeface="Cambria Math" panose="02040503050406030204" pitchFamily="18" charset="0"/>
                                                          </a:rPr>
                                                        </m:ctrlPr>
                                                      </m:dPr>
                                                      <m:e>
                                                        <m:acc>
                                                          <m:accPr>
                                                            <m:chr m:val="̇"/>
                                                            <m:ctrlPr>
                                                              <a:rPr lang="es-ES" sz="1400" b="0" i="1" smtClean="0">
                                                                <a:latin typeface="Cambria Math" panose="02040503050406030204" pitchFamily="18" charset="0"/>
                                                              </a:rPr>
                                                            </m:ctrlPr>
                                                          </m:accPr>
                                                          <m:e>
                                                            <m:r>
                                                              <m:rPr>
                                                                <m:brk m:alnAt="7"/>
                                                              </m:rPr>
                                                              <a:rPr lang="es-ES" sz="1400" b="0" i="1" smtClean="0">
                                                                <a:latin typeface="Cambria Math" panose="02040503050406030204" pitchFamily="18" charset="0"/>
                                                              </a:rPr>
                                                              <m:t>𝜖</m:t>
                                                            </m:r>
                                                          </m:e>
                                                        </m:acc>
                                                        <m:r>
                                                          <m:rPr>
                                                            <m:brk m:alnAt="7"/>
                                                          </m:rPr>
                                                          <a:rPr lang="es-ES" sz="1400" b="0" i="1" smtClean="0">
                                                            <a:latin typeface="Cambria Math" panose="02040503050406030204" pitchFamily="18" charset="0"/>
                                                          </a:rPr>
                                                          <m:t>𝑡</m:t>
                                                        </m:r>
                                                      </m:e>
                                                    </m:d>
                                                  </m:e>
                                                  <m:sup>
                                                    <m:r>
                                                      <m:rPr>
                                                        <m:brk m:alnAt="7"/>
                                                      </m:rPr>
                                                      <a:rPr lang="es-ES" sz="1400" b="0" i="1" smtClean="0">
                                                        <a:latin typeface="Cambria Math" panose="02040503050406030204" pitchFamily="18" charset="0"/>
                                                      </a:rPr>
                                                      <m:t>2</m:t>
                                                    </m:r>
                                                  </m:sup>
                                                </m:sSup>
                                              </m:num>
                                              <m:den>
                                                <m:r>
                                                  <a:rPr lang="es-ES" sz="1400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4</m:t>
                                                </m:r>
                                              </m:den>
                                            </m:f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es-ES" sz="1400" b="0" i="1" smtClean="0">
                                            <a:latin typeface="Cambria Math" panose="02040503050406030204" pitchFamily="18" charset="0"/>
                                          </a:rPr>
                                          <m:t>−1</m:t>
                                        </m:r>
                                      </m:sup>
                                    </m:sSup>
                                  </m:e>
                                </m:mr>
                              </m:m>
                            </m:e>
                          </m:d>
                        </m:e>
                      </m:d>
                    </m:oMath>
                  </m:oMathPara>
                </a14:m>
                <a:endParaRPr lang="es-E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6529FDAF-FFF3-C874-BA32-01C286697E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598" y="5235713"/>
                <a:ext cx="3029547" cy="145693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CuadroTexto 11">
                <a:extLst>
                  <a:ext uri="{FF2B5EF4-FFF2-40B4-BE49-F238E27FC236}">
                    <a16:creationId xmlns:a16="http://schemas.microsoft.com/office/drawing/2014/main" id="{DCFCA80D-74AF-3F5C-1BE1-7E12C6BC93DD}"/>
                  </a:ext>
                </a:extLst>
              </p:cNvPr>
              <p:cNvSpPr txBox="1"/>
              <p:nvPr/>
            </p:nvSpPr>
            <p:spPr>
              <a:xfrm>
                <a:off x="561316" y="3891095"/>
                <a:ext cx="3351623" cy="116313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ctrlPr>
                            <a:rPr lang="es-ES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s-ES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sSup>
                                <m:sSupPr>
                                  <m:ctrlPr>
                                    <a:rPr lang="es-ES" sz="14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ES" sz="1400" b="1" i="0" smtClean="0">
                                      <a:latin typeface="Cambria Math" panose="02040503050406030204" pitchFamily="18" charset="0"/>
                                    </a:rPr>
                                    <m:t>𝐇</m:t>
                                  </m:r>
                                </m:e>
                                <m:sup>
                                  <m:r>
                                    <m:rPr>
                                      <m:sty m:val="p"/>
                                    </m:rPr>
                                    <a:rPr lang="es-ES" sz="1400" b="0" i="0" smtClean="0">
                                      <a:latin typeface="Cambria Math" panose="02040503050406030204" pitchFamily="18" charset="0"/>
                                    </a:rPr>
                                    <m:t>tensile</m:t>
                                  </m:r>
                                </m:sup>
                              </m:sSup>
                              <m:r>
                                <a:rPr lang="es-ES" sz="1400" b="1" i="0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s-ES" sz="1400" b="0" i="1" smtClean="0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s-ES" sz="14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d>
                            <m:dPr>
                              <m:endChr m:val=""/>
                              <m:ctrlPr>
                                <a:rPr lang="es-ES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3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s-ES" sz="1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f>
                                      <m:fPr>
                                        <m:ctrlPr>
                                          <a:rPr lang="es-ES" sz="14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s-ES" sz="1400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num>
                                      <m:den>
                                        <m:rad>
                                          <m:radPr>
                                            <m:degHide m:val="on"/>
                                            <m:ctrlPr>
                                              <a:rPr lang="es-ES" sz="140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radPr>
                                          <m:deg/>
                                          <m:e>
                                            <m:r>
                                              <a:rPr lang="es-ES" sz="1400" b="0" i="1" smtClean="0">
                                                <a:latin typeface="Cambria Math" panose="02040503050406030204" pitchFamily="18" charset="0"/>
                                              </a:rPr>
                                              <m:t>1+</m:t>
                                            </m:r>
                                            <m:acc>
                                              <m:accPr>
                                                <m:chr m:val="̇"/>
                                                <m:ctrlPr>
                                                  <a:rPr lang="es-ES" sz="1400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accPr>
                                              <m:e>
                                                <m:r>
                                                  <a:rPr lang="es-ES" sz="1400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𝜖</m:t>
                                                </m:r>
                                              </m:e>
                                            </m:acc>
                                            <m:r>
                                              <a:rPr lang="es-ES" sz="14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𝑡</m:t>
                                            </m:r>
                                          </m:e>
                                        </m:rad>
                                      </m:den>
                                    </m:f>
                                  </m:e>
                                  <m:e>
                                    <m:r>
                                      <a:rPr lang="es-ES" sz="140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  <m:e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  <m:e>
                                    <m:f>
                                      <m:fPr>
                                        <m:ctrlPr>
                                          <a:rPr lang="es-ES" sz="1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s-ES" sz="1400" i="1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num>
                                      <m:den>
                                        <m:rad>
                                          <m:radPr>
                                            <m:degHide m:val="on"/>
                                            <m:ctrlPr>
                                              <a:rPr lang="es-ES" sz="14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radPr>
                                          <m:deg/>
                                          <m:e>
                                            <m:r>
                                              <a:rPr lang="es-ES" sz="1400" i="1">
                                                <a:latin typeface="Cambria Math" panose="02040503050406030204" pitchFamily="18" charset="0"/>
                                              </a:rPr>
                                              <m:t>1+</m:t>
                                            </m:r>
                                            <m:acc>
                                              <m:accPr>
                                                <m:chr m:val="̇"/>
                                                <m:ctrlPr>
                                                  <a:rPr lang="es-ES" sz="1400" i="1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accPr>
                                              <m:e>
                                                <m:r>
                                                  <a:rPr lang="es-ES" sz="1400" i="1">
                                                    <a:latin typeface="Cambria Math" panose="02040503050406030204" pitchFamily="18" charset="0"/>
                                                  </a:rPr>
                                                  <m:t>𝜖</m:t>
                                                </m:r>
                                              </m:e>
                                            </m:acc>
                                            <m:r>
                                              <a:rPr lang="es-ES" sz="1400" i="1">
                                                <a:latin typeface="Cambria Math" panose="02040503050406030204" pitchFamily="18" charset="0"/>
                                              </a:rPr>
                                              <m:t>𝑡</m:t>
                                            </m:r>
                                          </m:e>
                                        </m:rad>
                                      </m:den>
                                    </m:f>
                                  </m:e>
                                  <m:e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  <m:e>
                                    <m:r>
                                      <a:rPr lang="es-ES" sz="1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  <m:e>
                                    <m:r>
                                      <a:rPr lang="es-ES" sz="1400" i="1">
                                        <a:latin typeface="Cambria Math" panose="02040503050406030204" pitchFamily="18" charset="0"/>
                                      </a:rPr>
                                      <m:t>1+</m:t>
                                    </m:r>
                                    <m:acc>
                                      <m:accPr>
                                        <m:chr m:val="̇"/>
                                        <m:ctrlPr>
                                          <a:rPr lang="es-ES" sz="1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s-ES" sz="1400" i="1">
                                            <a:latin typeface="Cambria Math" panose="02040503050406030204" pitchFamily="18" charset="0"/>
                                          </a:rPr>
                                          <m:t>𝜖</m:t>
                                        </m:r>
                                      </m:e>
                                    </m:acc>
                                    <m:r>
                                      <a:rPr lang="es-ES" sz="1400" i="1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</m:mr>
                              </m:m>
                            </m:e>
                          </m:d>
                        </m:e>
                      </m:d>
                    </m:oMath>
                  </m:oMathPara>
                </a14:m>
                <a:endParaRPr lang="es-E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2" name="CuadroTexto 11">
                <a:extLst>
                  <a:ext uri="{FF2B5EF4-FFF2-40B4-BE49-F238E27FC236}">
                    <a16:creationId xmlns:a16="http://schemas.microsoft.com/office/drawing/2014/main" id="{DCFCA80D-74AF-3F5C-1BE1-7E12C6BC93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316" y="3891095"/>
                <a:ext cx="3351623" cy="116313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CuadroTexto 12">
            <a:extLst>
              <a:ext uri="{FF2B5EF4-FFF2-40B4-BE49-F238E27FC236}">
                <a16:creationId xmlns:a16="http://schemas.microsoft.com/office/drawing/2014/main" id="{60879A99-536C-4073-7599-3D7CC8337AB3}"/>
              </a:ext>
            </a:extLst>
          </p:cNvPr>
          <p:cNvSpPr txBox="1"/>
          <p:nvPr/>
        </p:nvSpPr>
        <p:spPr>
          <a:xfrm>
            <a:off x="4150433" y="3816633"/>
            <a:ext cx="235901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Tensile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deformation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stretching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box in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direction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compressing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s-E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directions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4E50513F-E10D-1C10-C106-95053C405251}"/>
              </a:ext>
            </a:extLst>
          </p:cNvPr>
          <p:cNvSpPr txBox="1"/>
          <p:nvPr/>
        </p:nvSpPr>
        <p:spPr>
          <a:xfrm>
            <a:off x="4248881" y="5556072"/>
            <a:ext cx="15151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Shear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deformation</a:t>
            </a:r>
            <a:endParaRPr lang="es-E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Flecha: a la derecha 16">
            <a:extLst>
              <a:ext uri="{FF2B5EF4-FFF2-40B4-BE49-F238E27FC236}">
                <a16:creationId xmlns:a16="http://schemas.microsoft.com/office/drawing/2014/main" id="{8B4B7750-5675-3FC6-0001-7450AF5D4B16}"/>
              </a:ext>
            </a:extLst>
          </p:cNvPr>
          <p:cNvSpPr/>
          <p:nvPr/>
        </p:nvSpPr>
        <p:spPr>
          <a:xfrm rot="19325404">
            <a:off x="5994622" y="5437631"/>
            <a:ext cx="884140" cy="23688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28169943-125D-0543-AB4B-BF1F2C0C3F9F}"/>
                  </a:ext>
                </a:extLst>
              </p:cNvPr>
              <p:cNvSpPr txBox="1"/>
              <p:nvPr/>
            </p:nvSpPr>
            <p:spPr>
              <a:xfrm>
                <a:off x="4248881" y="6029133"/>
                <a:ext cx="2609366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es-ES" sz="14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0" i="1" smtClean="0">
                            <a:latin typeface="Cambria Math" panose="02040503050406030204" pitchFamily="18" charset="0"/>
                          </a:rPr>
                          <m:t>𝜖</m:t>
                        </m:r>
                      </m:e>
                    </m:acc>
                  </m:oMath>
                </a14:m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</a:t>
                </a:r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</a:t>
                </a:r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strain</a:t>
                </a:r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rate, </a:t>
                </a:r>
                <a:r>
                  <a:rPr lang="es-ES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deformation</a:t>
                </a:r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 relative </a:t>
                </a:r>
                <a:r>
                  <a:rPr lang="es-ES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units</a:t>
                </a:r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28169943-125D-0543-AB4B-BF1F2C0C3F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8881" y="6029133"/>
                <a:ext cx="2609366" cy="430887"/>
              </a:xfrm>
              <a:prstGeom prst="rect">
                <a:avLst/>
              </a:prstGeom>
              <a:blipFill>
                <a:blip r:embed="rId8"/>
                <a:stretch>
                  <a:fillRect l="-4206" t="-12676" b="-23944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n 3" descr="Gráfico, Gráfico de dispersión&#10;&#10;El contenido generado por IA puede ser incorrecto.">
            <a:extLst>
              <a:ext uri="{FF2B5EF4-FFF2-40B4-BE49-F238E27FC236}">
                <a16:creationId xmlns:a16="http://schemas.microsoft.com/office/drawing/2014/main" id="{6AB61638-C8F9-3F09-4002-F869EBFEC9E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0069" y="2678602"/>
            <a:ext cx="3964782" cy="3964782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08799FE7-ACAE-B4D3-6DB6-C5F14B37BA22}"/>
              </a:ext>
            </a:extLst>
          </p:cNvPr>
          <p:cNvSpPr txBox="1"/>
          <p:nvPr/>
        </p:nvSpPr>
        <p:spPr>
          <a:xfrm>
            <a:off x="11021279" y="6274052"/>
            <a:ext cx="586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6/11</a:t>
            </a:r>
          </a:p>
        </p:txBody>
      </p:sp>
    </p:spTree>
    <p:extLst>
      <p:ext uri="{BB962C8B-B14F-4D97-AF65-F5344CB8AC3E}">
        <p14:creationId xmlns:p14="http://schemas.microsoft.com/office/powerpoint/2010/main" val="36095447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Marcador de contenido 5" descr="Gráfico, Gráfico de dispersión&#10;&#10;El contenido generado por IA puede ser incorrecto.">
            <a:extLst>
              <a:ext uri="{FF2B5EF4-FFF2-40B4-BE49-F238E27FC236}">
                <a16:creationId xmlns:a16="http://schemas.microsoft.com/office/drawing/2014/main" id="{52F9B7FE-5F19-41DE-D98B-6B896FE8E7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4564" y="3565933"/>
            <a:ext cx="5907436" cy="1969145"/>
          </a:xfrm>
        </p:spPr>
      </p:pic>
      <p:pic>
        <p:nvPicPr>
          <p:cNvPr id="11" name="Imagen 10" descr="Gráfico, Gráfico de líneas&#10;&#10;El contenido generado por IA puede ser incorrecto.">
            <a:extLst>
              <a:ext uri="{FF2B5EF4-FFF2-40B4-BE49-F238E27FC236}">
                <a16:creationId xmlns:a16="http://schemas.microsoft.com/office/drawing/2014/main" id="{B58A2693-C460-EC8C-EDA9-FBD4342E7D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84" y="548339"/>
            <a:ext cx="5680753" cy="4647890"/>
          </a:xfrm>
          <a:prstGeom prst="rect">
            <a:avLst/>
          </a:prstGeom>
        </p:spPr>
      </p:pic>
      <p:pic>
        <p:nvPicPr>
          <p:cNvPr id="8" name="Imagen 7" descr="Diagrama&#10;&#10;El contenido generado por IA puede ser incorrecto.">
            <a:extLst>
              <a:ext uri="{FF2B5EF4-FFF2-40B4-BE49-F238E27FC236}">
                <a16:creationId xmlns:a16="http://schemas.microsoft.com/office/drawing/2014/main" id="{027D1A4F-5039-EFFB-69EF-42A0AA7385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3510" y="-390400"/>
            <a:ext cx="5277731" cy="3958299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B75B1B97-1CAE-EF17-DDC0-12CE7195D659}"/>
              </a:ext>
            </a:extLst>
          </p:cNvPr>
          <p:cNvSpPr txBox="1"/>
          <p:nvPr/>
        </p:nvSpPr>
        <p:spPr>
          <a:xfrm>
            <a:off x="240834" y="261500"/>
            <a:ext cx="609686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Breaking</a:t>
            </a:r>
            <a:r>
              <a:rPr lang="es-E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strain</a:t>
            </a:r>
            <a:r>
              <a:rPr lang="es-E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s-E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  <a:r>
              <a:rPr lang="es-E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s-E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interpretation</a:t>
            </a:r>
            <a:r>
              <a:rPr lang="es-E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60E6AF0-D35E-E915-E5A3-4859A0547D0A}"/>
              </a:ext>
            </a:extLst>
          </p:cNvPr>
          <p:cNvSpPr txBox="1"/>
          <p:nvPr/>
        </p:nvSpPr>
        <p:spPr>
          <a:xfrm>
            <a:off x="636686" y="5070890"/>
            <a:ext cx="41857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Elastic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regime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means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deformation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still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reversible.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CuadroTexto 12">
                <a:extLst>
                  <a:ext uri="{FF2B5EF4-FFF2-40B4-BE49-F238E27FC236}">
                    <a16:creationId xmlns:a16="http://schemas.microsoft.com/office/drawing/2014/main" id="{0C0D425A-441A-7C97-24AD-3E580A3A85F4}"/>
                  </a:ext>
                </a:extLst>
              </p:cNvPr>
              <p:cNvSpPr txBox="1"/>
              <p:nvPr/>
            </p:nvSpPr>
            <p:spPr>
              <a:xfrm>
                <a:off x="636686" y="5458354"/>
                <a:ext cx="1281568" cy="23461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s-ES" sz="1400" b="0" i="0" smtClean="0">
                              <a:latin typeface="Cambria Math" panose="02040503050406030204" pitchFamily="18" charset="0"/>
                            </a:rPr>
                            <m:t>Π</m:t>
                          </m:r>
                        </m:e>
                        <m:sub>
                          <m:r>
                            <a:rPr lang="es-ES" sz="1400" b="0" i="1" smtClean="0">
                              <a:latin typeface="Cambria Math" panose="02040503050406030204" pitchFamily="18" charset="0"/>
                            </a:rPr>
                            <m:t>𝛼𝛽</m:t>
                          </m:r>
                        </m:sub>
                      </m:sSub>
                      <m:r>
                        <a:rPr lang="es-ES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ES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sz="14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s-ES" sz="1400" b="0" i="1" smtClean="0">
                              <a:latin typeface="Cambria Math" panose="02040503050406030204" pitchFamily="18" charset="0"/>
                            </a:rPr>
                            <m:t>𝛼𝛽𝜇𝜈</m:t>
                          </m:r>
                        </m:sub>
                      </m:sSub>
                      <m:sSub>
                        <m:sSubPr>
                          <m:ctrlPr>
                            <a:rPr lang="es-ES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sz="1400" b="0" i="1" smtClean="0">
                              <a:latin typeface="Cambria Math" panose="02040503050406030204" pitchFamily="18" charset="0"/>
                            </a:rPr>
                            <m:t>𝜖</m:t>
                          </m:r>
                        </m:e>
                        <m:sub>
                          <m:r>
                            <a:rPr lang="es-ES" sz="1400" b="0" i="1" smtClean="0">
                              <a:latin typeface="Cambria Math" panose="02040503050406030204" pitchFamily="18" charset="0"/>
                            </a:rPr>
                            <m:t>𝜇𝜈</m:t>
                          </m:r>
                        </m:sub>
                      </m:sSub>
                    </m:oMath>
                  </m:oMathPara>
                </a14:m>
                <a:endParaRPr lang="es-E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3" name="CuadroTexto 12">
                <a:extLst>
                  <a:ext uri="{FF2B5EF4-FFF2-40B4-BE49-F238E27FC236}">
                    <a16:creationId xmlns:a16="http://schemas.microsoft.com/office/drawing/2014/main" id="{0C0D425A-441A-7C97-24AD-3E580A3A85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686" y="5458354"/>
                <a:ext cx="1281568" cy="234616"/>
              </a:xfrm>
              <a:prstGeom prst="rect">
                <a:avLst/>
              </a:prstGeom>
              <a:blipFill>
                <a:blip r:embed="rId5"/>
                <a:stretch>
                  <a:fillRect l="-2370" r="-474" b="-23077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CuadroTexto 13">
            <a:extLst>
              <a:ext uri="{FF2B5EF4-FFF2-40B4-BE49-F238E27FC236}">
                <a16:creationId xmlns:a16="http://schemas.microsoft.com/office/drawing/2014/main" id="{BCCD7E4B-D8BB-AD5E-A78F-31B5101F19E0}"/>
              </a:ext>
            </a:extLst>
          </p:cNvPr>
          <p:cNvSpPr txBox="1"/>
          <p:nvPr/>
        </p:nvSpPr>
        <p:spPr>
          <a:xfrm>
            <a:off x="1949494" y="5404249"/>
            <a:ext cx="21948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Linear stress-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strain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relation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D82B9530-239A-81E6-6F03-052EDFFC9BCC}"/>
              </a:ext>
            </a:extLst>
          </p:cNvPr>
          <p:cNvSpPr txBox="1"/>
          <p:nvPr/>
        </p:nvSpPr>
        <p:spPr>
          <a:xfrm>
            <a:off x="636686" y="5788445"/>
            <a:ext cx="49764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strain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grows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system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first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yields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then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breaks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Depending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ion size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these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occur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simultaneously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delay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8C708A81-D1DC-9888-1AC9-B694AD12D341}"/>
              </a:ext>
            </a:extLst>
          </p:cNvPr>
          <p:cNvSpPr txBox="1"/>
          <p:nvPr/>
        </p:nvSpPr>
        <p:spPr>
          <a:xfrm>
            <a:off x="5813096" y="5481257"/>
            <a:ext cx="527773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realistic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simulations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following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sequence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appears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Elastic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regime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→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Departure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linear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behavior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→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Amorphous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pase →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Dissolution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es-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liquid</a:t>
            </a:r>
            <a:endParaRPr lang="es-E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A7F9373-180D-60D7-F860-7C676CE2CDAF}"/>
              </a:ext>
            </a:extLst>
          </p:cNvPr>
          <p:cNvSpPr txBox="1"/>
          <p:nvPr/>
        </p:nvSpPr>
        <p:spPr>
          <a:xfrm>
            <a:off x="11021279" y="6274052"/>
            <a:ext cx="586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7/11</a:t>
            </a:r>
          </a:p>
        </p:txBody>
      </p:sp>
    </p:spTree>
    <p:extLst>
      <p:ext uri="{BB962C8B-B14F-4D97-AF65-F5344CB8AC3E}">
        <p14:creationId xmlns:p14="http://schemas.microsoft.com/office/powerpoint/2010/main" val="78646522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640</TotalTime>
  <Words>1316</Words>
  <Application>Microsoft Office PowerPoint</Application>
  <PresentationFormat>Panorámica</PresentationFormat>
  <Paragraphs>186</Paragraphs>
  <Slides>13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20" baseType="lpstr">
      <vt:lpstr>Aptos</vt:lpstr>
      <vt:lpstr>Aptos Display</vt:lpstr>
      <vt:lpstr>Arial</vt:lpstr>
      <vt:lpstr>Cambria Math</vt:lpstr>
      <vt:lpstr>TeXGyrePagellaX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DAVID BARBA GONZÁLEZ</dc:creator>
  <cp:lastModifiedBy>DAVID BARBA GONZÁLEZ</cp:lastModifiedBy>
  <cp:revision>8</cp:revision>
  <dcterms:created xsi:type="dcterms:W3CDTF">2025-06-21T14:14:08Z</dcterms:created>
  <dcterms:modified xsi:type="dcterms:W3CDTF">2025-06-25T06:58:10Z</dcterms:modified>
</cp:coreProperties>
</file>