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8"/>
  </p:notesMasterIdLst>
  <p:sldIdLst>
    <p:sldId id="256" r:id="rId2"/>
    <p:sldId id="271" r:id="rId3"/>
    <p:sldId id="281" r:id="rId4"/>
    <p:sldId id="262" r:id="rId5"/>
    <p:sldId id="283" r:id="rId6"/>
    <p:sldId id="273" r:id="rId7"/>
    <p:sldId id="282" r:id="rId8"/>
    <p:sldId id="278" r:id="rId9"/>
    <p:sldId id="263" r:id="rId10"/>
    <p:sldId id="277" r:id="rId11"/>
    <p:sldId id="275" r:id="rId12"/>
    <p:sldId id="279" r:id="rId13"/>
    <p:sldId id="284" r:id="rId14"/>
    <p:sldId id="280" r:id="rId15"/>
    <p:sldId id="268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400"/>
    <a:srgbClr val="E48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70" y="10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603BD-38C1-4E7B-A5ED-F0112EC4BB17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2A92E-70D7-4F79-BABA-6C775284C09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37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A92E-70D7-4F79-BABA-6C775284C09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2315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A92E-70D7-4F79-BABA-6C775284C09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03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1775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954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54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04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7273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92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0655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29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s-ES"/>
              <a:t>25/06/2025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90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773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s-ES"/>
              <a:t>25/06/2025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C8AEB5C-8933-461A-A1D3-7F3E9F7A24B2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18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EB0F9917-77A0-AD42-A6E2-1BCD1A2B26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2457" r="26075" b="11719"/>
          <a:stretch>
            <a:fillRect/>
          </a:stretch>
        </p:blipFill>
        <p:spPr>
          <a:xfrm>
            <a:off x="6223819" y="-665374"/>
            <a:ext cx="6823586" cy="68470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27B11DE-99FA-1491-0D03-D40772546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0" y="758952"/>
            <a:ext cx="5848350" cy="3566160"/>
          </a:xfrm>
        </p:spPr>
        <p:txBody>
          <a:bodyPr>
            <a:noAutofit/>
          </a:bodyPr>
          <a:lstStyle/>
          <a:p>
            <a:r>
              <a:rPr lang="en-US" sz="5400" noProof="0" dirty="0">
                <a:solidFill>
                  <a:schemeClr val="bg1"/>
                </a:solidFill>
              </a:rPr>
              <a:t>The QNM-Shadow correspondence in strong-gravity </a:t>
            </a:r>
            <a:r>
              <a:rPr lang="en-US" sz="5400" noProof="0" dirty="0" err="1">
                <a:solidFill>
                  <a:schemeClr val="bg1"/>
                </a:solidFill>
              </a:rPr>
              <a:t>multimessenger</a:t>
            </a:r>
            <a:r>
              <a:rPr lang="en-US" sz="5400" noProof="0" dirty="0">
                <a:solidFill>
                  <a:schemeClr val="bg1"/>
                </a:solidFill>
              </a:rPr>
              <a:t> astrophysics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80EB0E-4AC9-FEAA-3AE7-C39D7B5C4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650" y="4455619"/>
            <a:ext cx="5848349" cy="1726105"/>
          </a:xfrm>
        </p:spPr>
        <p:txBody>
          <a:bodyPr>
            <a:normAutofit/>
          </a:bodyPr>
          <a:lstStyle/>
          <a:p>
            <a:r>
              <a:rPr lang="en-US" b="1" cap="none" noProof="0" dirty="0">
                <a:solidFill>
                  <a:schemeClr val="bg1"/>
                </a:solidFill>
                <a:latin typeface="+mn-lt"/>
              </a:rPr>
              <a:t>David Díaz-Guerra,</a:t>
            </a:r>
            <a:r>
              <a:rPr lang="en-US" cap="none" dirty="0">
                <a:solidFill>
                  <a:schemeClr val="bg1"/>
                </a:solidFill>
              </a:rPr>
              <a:t> </a:t>
            </a:r>
          </a:p>
          <a:p>
            <a:r>
              <a:rPr lang="en-US" cap="none" dirty="0">
                <a:solidFill>
                  <a:schemeClr val="bg1"/>
                </a:solidFill>
              </a:rPr>
              <a:t>Diego Rubiera-García</a:t>
            </a:r>
            <a:endParaRPr lang="en-US" b="1" cap="none" noProof="0" dirty="0">
              <a:solidFill>
                <a:schemeClr val="bg1"/>
              </a:solidFill>
              <a:latin typeface="+mn-lt"/>
            </a:endParaRPr>
          </a:p>
          <a:p>
            <a:r>
              <a:rPr lang="en-US" cap="none" noProof="0" dirty="0">
                <a:solidFill>
                  <a:schemeClr val="bg1"/>
                </a:solidFill>
                <a:latin typeface="+mn-lt"/>
              </a:rPr>
              <a:t>Universidad Complutense de Madrid</a:t>
            </a:r>
          </a:p>
        </p:txBody>
      </p:sp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D176ABFB-50C7-6222-7A7E-467FD062567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7" r="20341" b="35594"/>
          <a:stretch>
            <a:fillRect/>
          </a:stretch>
        </p:blipFill>
        <p:spPr>
          <a:xfrm>
            <a:off x="6096000" y="4738488"/>
            <a:ext cx="1461318" cy="1360560"/>
          </a:xfrm>
          <a:prstGeom prst="rect">
            <a:avLst/>
          </a:prstGeom>
        </p:spPr>
      </p:pic>
      <p:pic>
        <p:nvPicPr>
          <p:cNvPr id="10" name="Imagen 9" descr="Imagen que contiene Histograma&#10;&#10;El contenido generado por IA puede ser incorrecto.">
            <a:extLst>
              <a:ext uri="{FF2B5EF4-FFF2-40B4-BE49-F238E27FC236}">
                <a16:creationId xmlns:a16="http://schemas.microsoft.com/office/drawing/2014/main" id="{2E923384-6530-F7EF-DF71-BFEE9F68DB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79" y="4325112"/>
            <a:ext cx="3820378" cy="192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69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50ACC-EC4E-9C2B-043B-B674CE47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6BDE9671-47F6-8108-EF73-7D41F1D2B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Testing GR with imaging</a:t>
            </a:r>
          </a:p>
        </p:txBody>
      </p:sp>
      <p:pic>
        <p:nvPicPr>
          <p:cNvPr id="14" name="Marcador de contenido 13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D837F2A-1B0C-1A8A-E926-EB8E11B8F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>
            <a:fillRect/>
          </a:stretch>
        </p:blipFill>
        <p:spPr>
          <a:xfrm>
            <a:off x="311186" y="1933010"/>
            <a:ext cx="9372528" cy="4131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562DE7-EBB6-9EE2-B02A-646B356DE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762B130-F510-C42F-2A68-84ED89257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912E20-40A6-1735-653B-AFE5E54C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10</a:t>
            </a:fld>
            <a:endParaRPr lang="en-US" noProof="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F2FCCA1-6D82-C84E-63F1-474A02344C4B}"/>
              </a:ext>
            </a:extLst>
          </p:cNvPr>
          <p:cNvSpPr txBox="1"/>
          <p:nvPr/>
        </p:nvSpPr>
        <p:spPr>
          <a:xfrm>
            <a:off x="4164012" y="4829022"/>
            <a:ext cx="17526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Lensed disk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8B272BB-3759-30EC-283C-E544773AFFFF}"/>
              </a:ext>
            </a:extLst>
          </p:cNvPr>
          <p:cNvSpPr txBox="1"/>
          <p:nvPr/>
        </p:nvSpPr>
        <p:spPr>
          <a:xfrm>
            <a:off x="3884622" y="2779131"/>
            <a:ext cx="17526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Photon rings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73ADAC44-38DE-40D4-04EF-B5B9C0B51553}"/>
              </a:ext>
            </a:extLst>
          </p:cNvPr>
          <p:cNvCxnSpPr>
            <a:stCxn id="7" idx="1"/>
          </p:cNvCxnSpPr>
          <p:nvPr/>
        </p:nvCxnSpPr>
        <p:spPr>
          <a:xfrm flipH="1">
            <a:off x="2503497" y="2963797"/>
            <a:ext cx="1381125" cy="37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AC3F9C4-BF14-9629-E91C-99A833FAE4E6}"/>
              </a:ext>
            </a:extLst>
          </p:cNvPr>
          <p:cNvCxnSpPr>
            <a:stCxn id="7" idx="3"/>
          </p:cNvCxnSpPr>
          <p:nvPr/>
        </p:nvCxnSpPr>
        <p:spPr>
          <a:xfrm>
            <a:off x="5637222" y="2963797"/>
            <a:ext cx="1838325" cy="710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706F5C5C-CD51-6133-1F56-619432AA1723}"/>
              </a:ext>
            </a:extLst>
          </p:cNvPr>
          <p:cNvCxnSpPr>
            <a:cxnSpLocks/>
          </p:cNvCxnSpPr>
          <p:nvPr/>
        </p:nvCxnSpPr>
        <p:spPr>
          <a:xfrm flipH="1" flipV="1">
            <a:off x="3244850" y="4301972"/>
            <a:ext cx="876300" cy="711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82D20E32-B719-4923-6792-B18F09ABFE81}"/>
              </a:ext>
            </a:extLst>
          </p:cNvPr>
          <p:cNvCxnSpPr/>
          <p:nvPr/>
        </p:nvCxnSpPr>
        <p:spPr>
          <a:xfrm flipV="1">
            <a:off x="6006559" y="4829022"/>
            <a:ext cx="814388" cy="190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904FE27E-803D-01CA-EB6E-5F82D78E2EC0}"/>
              </a:ext>
            </a:extLst>
          </p:cNvPr>
          <p:cNvSpPr txBox="1"/>
          <p:nvPr/>
        </p:nvSpPr>
        <p:spPr>
          <a:xfrm>
            <a:off x="6413753" y="5719127"/>
            <a:ext cx="3123137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D. Díaz-Guerra, D. Rubiera-García, [25xx.x]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7E31DBE0-59CB-FA48-3134-B2861AD1A6DE}"/>
                  </a:ext>
                </a:extLst>
              </p:cNvPr>
              <p:cNvSpPr txBox="1"/>
              <p:nvPr/>
            </p:nvSpPr>
            <p:spPr>
              <a:xfrm>
                <a:off x="8437896" y="360566"/>
                <a:ext cx="3596535" cy="1222642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NON-SINGULAR BLACK HOLE</a:t>
                </a:r>
              </a:p>
              <a:p>
                <a:r>
                  <a:rPr lang="en-US" noProof="0" dirty="0"/>
                  <a:t>- Palatini: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r>
                  <a:rPr lang="en-US" noProof="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b="0" i="0" noProof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𝜈𝜎</m:t>
                        </m:r>
                      </m:sub>
                      <m:sup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bSup>
                  </m:oMath>
                </a14:m>
                <a:r>
                  <a:rPr lang="en-US" noProof="0" dirty="0"/>
                  <a:t> are independent</a:t>
                </a:r>
              </a:p>
              <a:p>
                <a:r>
                  <a:rPr lang="en-US" noProof="0" dirty="0"/>
                  <a:t>-  Anisotropic fluid</a:t>
                </a:r>
              </a:p>
            </p:txBody>
          </p:sp>
        </mc:Choice>
        <mc:Fallback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7E31DBE0-59CB-FA48-3134-B2861AD1A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896" y="360566"/>
                <a:ext cx="3596535" cy="1222642"/>
              </a:xfrm>
              <a:prstGeom prst="rect">
                <a:avLst/>
              </a:prstGeom>
              <a:blipFill>
                <a:blip r:embed="rId3"/>
                <a:stretch>
                  <a:fillRect l="-1180" t="-1471" b="-5882"/>
                </a:stretch>
              </a:blipFill>
              <a:ln/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1D92C5E6-08D3-EB2A-A0B1-54F2DFEC43B7}"/>
              </a:ext>
            </a:extLst>
          </p:cNvPr>
          <p:cNvSpPr txBox="1"/>
          <p:nvPr/>
        </p:nvSpPr>
        <p:spPr>
          <a:xfrm>
            <a:off x="839007" y="5009376"/>
            <a:ext cx="1323975" cy="36933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Shadow</a:t>
            </a:r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636475-ED5D-02A0-76E1-5539E3926513}"/>
              </a:ext>
            </a:extLst>
          </p:cNvPr>
          <p:cNvSpPr txBox="1"/>
          <p:nvPr/>
        </p:nvSpPr>
        <p:spPr>
          <a:xfrm>
            <a:off x="9761057" y="2021417"/>
            <a:ext cx="24328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noProof="0" dirty="0"/>
              <a:t>Quantitative Features:</a:t>
            </a:r>
            <a:r>
              <a:rPr lang="en-US" noProof="0" dirty="0"/>
              <a:t>  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Lensed disk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The shadow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photon rings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6742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monitor, parada, medidor, cerca&#10;&#10;El contenido generado por IA puede ser incorrecto.">
            <a:extLst>
              <a:ext uri="{FF2B5EF4-FFF2-40B4-BE49-F238E27FC236}">
                <a16:creationId xmlns:a16="http://schemas.microsoft.com/office/drawing/2014/main" id="{7D400E71-7D94-AD76-7C43-1C079FA63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7" y="4200525"/>
            <a:ext cx="11449050" cy="1975553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Marcador de contenido 1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209DF946-4B06-1C4B-87CA-926C1CA40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1320097"/>
            <a:ext cx="11449054" cy="1975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Marcador de contenido 6">
            <a:extLst>
              <a:ext uri="{FF2B5EF4-FFF2-40B4-BE49-F238E27FC236}">
                <a16:creationId xmlns:a16="http://schemas.microsoft.com/office/drawing/2014/main" id="{0E8032BD-163C-35B6-370A-672466FDE303}"/>
              </a:ext>
            </a:extLst>
          </p:cNvPr>
          <p:cNvSpPr txBox="1">
            <a:spLocks/>
          </p:cNvSpPr>
          <p:nvPr/>
        </p:nvSpPr>
        <p:spPr>
          <a:xfrm>
            <a:off x="300033" y="929355"/>
            <a:ext cx="3074670" cy="39074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>
                <a:latin typeface="Alegreya Sans" panose="00000500000000000000" pitchFamily="2" charset="0"/>
              </a:rPr>
              <a:t>Schwarzschild black hole</a:t>
            </a:r>
          </a:p>
        </p:txBody>
      </p:sp>
      <p:sp>
        <p:nvSpPr>
          <p:cNvPr id="16" name="Marcador de contenido 6">
            <a:extLst>
              <a:ext uri="{FF2B5EF4-FFF2-40B4-BE49-F238E27FC236}">
                <a16:creationId xmlns:a16="http://schemas.microsoft.com/office/drawing/2014/main" id="{16BA14AB-1B6F-B777-C1D4-E99569D0392C}"/>
              </a:ext>
            </a:extLst>
          </p:cNvPr>
          <p:cNvSpPr txBox="1">
            <a:spLocks/>
          </p:cNvSpPr>
          <p:nvPr/>
        </p:nvSpPr>
        <p:spPr>
          <a:xfrm>
            <a:off x="300033" y="3809783"/>
            <a:ext cx="3074670" cy="39074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>
                <a:solidFill>
                  <a:schemeClr val="accent2"/>
                </a:solidFill>
                <a:latin typeface="Alegreya Sans" panose="00000500000000000000" pitchFamily="2" charset="0"/>
              </a:rPr>
              <a:t>Non-singular black hole</a:t>
            </a: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2149A62-D0D0-2369-4DB9-F6AA025ED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012527A-A4D8-804B-A54B-0B363236E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2EAEEC-D6A0-3E25-6B8C-F3DBE9788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2898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D1C36-9E48-8ECE-ADBB-F68D884B5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Measuring the Lyapunov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B7DDB75-6D3D-792D-89FF-89334D9D36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79276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noProof="0" dirty="0"/>
                  <a:t>The exact value of the Lyapunov exponent needs the limit of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noProof="0" dirty="0"/>
                  <a:t>, but…</a:t>
                </a:r>
              </a:p>
              <a:p>
                <a:r>
                  <a:rPr lang="en-US" noProof="0" dirty="0"/>
                  <a:t>From the rings obtained with the image, we can </a:t>
                </a:r>
                <a:r>
                  <a:rPr lang="en-US" b="1" noProof="0" dirty="0"/>
                  <a:t>approximate</a:t>
                </a:r>
                <a:r>
                  <a:rPr lang="en-US" noProof="0" dirty="0"/>
                  <a:t> the Lyapunov exponent,</a:t>
                </a:r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B7DDB75-6D3D-792D-89FF-89334D9D36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792761"/>
              </a:xfrm>
              <a:blipFill>
                <a:blip r:embed="rId2"/>
                <a:stretch>
                  <a:fillRect l="-606" t="-13077" b="-923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4D4C83-66D0-AD32-86AC-7FCF9964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4D83CA-E18D-1C45-C344-540531E8F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ED50AF-81A4-7431-D6AC-59493E49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C7BB34DB-6D63-D979-91DD-42578C112FD5}"/>
              </a:ext>
            </a:extLst>
          </p:cNvPr>
          <p:cNvSpPr/>
          <p:nvPr/>
        </p:nvSpPr>
        <p:spPr>
          <a:xfrm>
            <a:off x="3848100" y="3429000"/>
            <a:ext cx="1076325" cy="126855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65C03F4-44BB-B6E3-26FA-62D9E0A78D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231"/>
          <a:stretch>
            <a:fillRect/>
          </a:stretch>
        </p:blipFill>
        <p:spPr>
          <a:xfrm>
            <a:off x="3918901" y="3159360"/>
            <a:ext cx="4121151" cy="15381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BADF995-D377-FB25-30E0-8DD6A9A325BC}"/>
                  </a:ext>
                </a:extLst>
              </p:cNvPr>
              <p:cNvSpPr txBox="1"/>
              <p:nvPr/>
            </p:nvSpPr>
            <p:spPr>
              <a:xfrm>
                <a:off x="1219200" y="2638495"/>
                <a:ext cx="3705225" cy="646331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The ratio of widths,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of subsequent rings,</a:t>
                </a:r>
                <a:endParaRPr lang="es-ES" dirty="0"/>
              </a:p>
            </p:txBody>
          </p:sp>
        </mc:Choice>
        <mc:Fallback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BADF995-D377-FB25-30E0-8DD6A9A3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638495"/>
                <a:ext cx="3705225" cy="646331"/>
              </a:xfrm>
              <a:prstGeom prst="rect">
                <a:avLst/>
              </a:prstGeom>
              <a:blipFill>
                <a:blip r:embed="rId4"/>
                <a:stretch>
                  <a:fillRect l="-980" t="-3636" b="-1272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BE72751C-6454-D421-EB24-D87380F7B1F3}"/>
              </a:ext>
            </a:extLst>
          </p:cNvPr>
          <p:cNvSpPr txBox="1"/>
          <p:nvPr/>
        </p:nvSpPr>
        <p:spPr>
          <a:xfrm>
            <a:off x="5046345" y="2695282"/>
            <a:ext cx="3705225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ratio of intensities of the peaks,</a:t>
            </a:r>
            <a:endParaRPr lang="es-ES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1AE86DD9-0F55-2F5F-DB5F-5501067D06B8}"/>
              </a:ext>
            </a:extLst>
          </p:cNvPr>
          <p:cNvSpPr/>
          <p:nvPr/>
        </p:nvSpPr>
        <p:spPr>
          <a:xfrm>
            <a:off x="5482113" y="3429000"/>
            <a:ext cx="1076325" cy="126855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Marcador de contenido 2">
                <a:extLst>
                  <a:ext uri="{FF2B5EF4-FFF2-40B4-BE49-F238E27FC236}">
                    <a16:creationId xmlns:a16="http://schemas.microsoft.com/office/drawing/2014/main" id="{FE9C4209-8A48-40AD-74D4-112B28BF76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1075" y="5120641"/>
                <a:ext cx="10058400" cy="792761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As we go beyond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, the rings do not depend on the physics of the accretion disk, yielding a pure </a:t>
                </a:r>
                <a:r>
                  <a:rPr lang="en-US" b="1" dirty="0"/>
                  <a:t>spacetime</a:t>
                </a:r>
                <a:r>
                  <a:rPr lang="en-US" dirty="0"/>
                  <a:t> measurement.</a:t>
                </a:r>
              </a:p>
            </p:txBody>
          </p:sp>
        </mc:Choice>
        <mc:Fallback>
          <p:sp>
            <p:nvSpPr>
              <p:cNvPr id="13" name="Marcador de contenido 2">
                <a:extLst>
                  <a:ext uri="{FF2B5EF4-FFF2-40B4-BE49-F238E27FC236}">
                    <a16:creationId xmlns:a16="http://schemas.microsoft.com/office/drawing/2014/main" id="{FE9C4209-8A48-40AD-74D4-112B28BF7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075" y="5120641"/>
                <a:ext cx="10058400" cy="792761"/>
              </a:xfrm>
              <a:prstGeom prst="rect">
                <a:avLst/>
              </a:prstGeom>
              <a:blipFill>
                <a:blip r:embed="rId5"/>
                <a:stretch>
                  <a:fillRect l="-667" t="-846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676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94FA3-0B0E-12FE-C5D8-3FAFE506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QNM-Shadow correspondence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FC870D-3E98-573C-ADF4-C358BD60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564466"/>
          </a:xfrm>
        </p:spPr>
        <p:txBody>
          <a:bodyPr>
            <a:normAutofit/>
          </a:bodyPr>
          <a:lstStyle/>
          <a:p>
            <a:r>
              <a:rPr lang="en-US" dirty="0"/>
              <a:t>1. We measure the </a:t>
            </a:r>
            <a:r>
              <a:rPr lang="en-US" b="1" dirty="0"/>
              <a:t>shadow</a:t>
            </a:r>
            <a:r>
              <a:rPr lang="en-US" dirty="0"/>
              <a:t>, and </a:t>
            </a:r>
            <a:r>
              <a:rPr lang="en-US" b="1" dirty="0"/>
              <a:t>photon ring's</a:t>
            </a:r>
            <a:r>
              <a:rPr lang="en-US" dirty="0"/>
              <a:t> location on the image.</a:t>
            </a:r>
            <a:endParaRPr lang="en-US" b="1" dirty="0"/>
          </a:p>
          <a:p>
            <a:r>
              <a:rPr lang="en-US" dirty="0"/>
              <a:t>2. From the photon rings, we can approximate the Lyapunov exponent.</a:t>
            </a:r>
          </a:p>
          <a:p>
            <a:r>
              <a:rPr lang="en-US" dirty="0"/>
              <a:t>3. </a:t>
            </a:r>
            <a:r>
              <a:rPr lang="en-US" b="1" dirty="0"/>
              <a:t>Use </a:t>
            </a:r>
            <a:r>
              <a:rPr lang="en-US" dirty="0"/>
              <a:t>the correspondence</a:t>
            </a:r>
          </a:p>
          <a:p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712CCB-1294-7768-03AC-12115E81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C83CE1-9D18-B748-D792-BBBAF6A0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F06A36-9ED4-876A-A188-F9A42801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13</a:t>
            </a:fld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383856E3-862A-8BDE-A578-A640E52797D0}"/>
                  </a:ext>
                </a:extLst>
              </p:cNvPr>
              <p:cNvSpPr txBox="1"/>
              <p:nvPr/>
            </p:nvSpPr>
            <p:spPr>
              <a:xfrm>
                <a:off x="4769701" y="2704522"/>
                <a:ext cx="2466986" cy="615630"/>
              </a:xfrm>
              <a:prstGeom prst="roundRect">
                <a:avLst/>
              </a:prstGeom>
              <a:noFill/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𝑝𝑠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383856E3-862A-8BDE-A578-A640E5279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01" y="2704522"/>
                <a:ext cx="2466986" cy="61563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8D5F7EDA-9949-67CA-A830-4F615DECC143}"/>
              </a:ext>
            </a:extLst>
          </p:cNvPr>
          <p:cNvSpPr txBox="1"/>
          <p:nvPr/>
        </p:nvSpPr>
        <p:spPr>
          <a:xfrm>
            <a:off x="1350231" y="4208951"/>
            <a:ext cx="9305925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BH Shadows aren’t just still images — they encode the background spacetime where GWs propagate.</a:t>
            </a:r>
            <a:br>
              <a:rPr lang="en-US" sz="2400" dirty="0"/>
            </a:br>
            <a:r>
              <a:rPr lang="en-US" sz="2400" dirty="0"/>
              <a:t>We might combine both to cross-check and constrain the black hole geometry.</a:t>
            </a:r>
            <a:endParaRPr lang="es-ES" sz="2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FE7B1E2-E746-A3A7-617C-6B870DC956D6}"/>
              </a:ext>
            </a:extLst>
          </p:cNvPr>
          <p:cNvSpPr txBox="1"/>
          <p:nvPr/>
        </p:nvSpPr>
        <p:spPr>
          <a:xfrm>
            <a:off x="1350231" y="3454246"/>
            <a:ext cx="549342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legreya Sans" panose="00000500000000000000" pitchFamily="2" charset="0"/>
              </a:rPr>
              <a:t>Can we use it to check quantities between fields?</a:t>
            </a:r>
          </a:p>
          <a:p>
            <a:pPr algn="ctr"/>
            <a:r>
              <a:rPr lang="en-US" dirty="0">
                <a:latin typeface="Alegreya Sans" panose="00000500000000000000" pitchFamily="2" charset="0"/>
              </a:rPr>
              <a:t>Yes, approximately.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9263114-AA66-C555-0BF5-A6707D0D6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305" y="1803034"/>
            <a:ext cx="2688681" cy="196782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4E821ED-1703-B8F3-411A-66FAF7164FB7}"/>
              </a:ext>
            </a:extLst>
          </p:cNvPr>
          <p:cNvSpPr txBox="1"/>
          <p:nvPr/>
        </p:nvSpPr>
        <p:spPr>
          <a:xfrm>
            <a:off x="9333187" y="3823578"/>
            <a:ext cx="1761533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Nollert</a:t>
            </a:r>
            <a:r>
              <a:rPr lang="en-US" sz="1400" dirty="0"/>
              <a:t> [CQG16.R159]</a:t>
            </a:r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3130767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239771D5-DC57-6165-45B6-B45F6645F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Discussion and </a:t>
            </a:r>
            <a:r>
              <a:rPr lang="en-US" dirty="0"/>
              <a:t>c</a:t>
            </a:r>
            <a:r>
              <a:rPr lang="en-US" noProof="0" dirty="0" err="1"/>
              <a:t>autionary</a:t>
            </a:r>
            <a:r>
              <a:rPr lang="en-US" noProof="0" dirty="0"/>
              <a:t> tale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006E8BC1-16B9-CE76-927E-A244B64E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507316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AS OF TODAY, we can NOT resolve the rings.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noProof="0" dirty="0" err="1"/>
              <a:t>ngEHT</a:t>
            </a:r>
            <a:r>
              <a:rPr lang="en-US" noProof="0" dirty="0"/>
              <a:t> and Black Hole explorer will resolve the first ring, hopefully also the second ring.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Even measuring the two photon rings, the Lyapunov exponent calculated is an approximation.</a:t>
            </a:r>
          </a:p>
          <a:p>
            <a:pPr marL="383096" lvl="1" indent="90488">
              <a:buFont typeface="Arial" panose="020B0604020202020204" pitchFamily="34" charset="0"/>
              <a:buChar char="•"/>
            </a:pPr>
            <a:r>
              <a:rPr lang="en-US" dirty="0"/>
              <a:t>Useful, but still an approximation!</a:t>
            </a:r>
          </a:p>
          <a:p>
            <a:pPr marL="0" indent="0">
              <a:buNone/>
            </a:pPr>
            <a:r>
              <a:rPr lang="en-US" dirty="0"/>
              <a:t>Gravitational waves do NOT follow ray-optics. The </a:t>
            </a:r>
            <a:r>
              <a:rPr lang="en-US" dirty="0" err="1"/>
              <a:t>Eikonal</a:t>
            </a:r>
            <a:r>
              <a:rPr lang="en-US" dirty="0"/>
              <a:t> limit just yields an idealized high frequency wave of any spin on curved spacetime.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need to keep study the theoretical implications of this correspondence, and new ways to exploit it. Such that, in the future, we can do </a:t>
            </a:r>
            <a:r>
              <a:rPr lang="en-US" b="1" dirty="0"/>
              <a:t>strong-gravity </a:t>
            </a:r>
            <a:r>
              <a:rPr lang="en-US" b="1" dirty="0" err="1"/>
              <a:t>multimessenger</a:t>
            </a:r>
            <a:r>
              <a:rPr lang="en-US" b="1" dirty="0"/>
              <a:t> astrophysics</a:t>
            </a:r>
            <a:r>
              <a:rPr lang="en-US" dirty="0"/>
              <a:t>.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B16109-AB70-A2C3-6585-A7463ECF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C74F0-11F4-0A69-C256-B44085139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9CFC1A-BB34-1600-5109-DCDC38F4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14</a:t>
            </a:fld>
            <a:endParaRPr lang="en-US" noProof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B221BA8-FA9F-EF64-D787-EC3C6ECEDF5F}"/>
              </a:ext>
            </a:extLst>
          </p:cNvPr>
          <p:cNvSpPr txBox="1"/>
          <p:nvPr/>
        </p:nvSpPr>
        <p:spPr>
          <a:xfrm>
            <a:off x="2017401" y="5356973"/>
            <a:ext cx="815719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legreya Sans" panose="00000500000000000000" pitchFamily="2" charset="0"/>
              </a:rPr>
              <a:t>Or do they show extra physics?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legreya Sans" panose="00000500000000000000" pitchFamily="2" charset="0"/>
              </a:rPr>
              <a:t> </a:t>
            </a:r>
            <a:r>
              <a:rPr lang="es-ES" dirty="0" err="1">
                <a:latin typeface="Alegreya Sans" panose="00000500000000000000" pitchFamily="2" charset="0"/>
              </a:rPr>
              <a:t>We</a:t>
            </a:r>
            <a:r>
              <a:rPr lang="es-ES" dirty="0">
                <a:latin typeface="Alegreya Sans" panose="00000500000000000000" pitchFamily="2" charset="0"/>
              </a:rPr>
              <a:t> do </a:t>
            </a:r>
            <a:r>
              <a:rPr lang="es-ES" dirty="0" err="1">
                <a:latin typeface="Alegreya Sans" panose="00000500000000000000" pitchFamily="2" charset="0"/>
              </a:rPr>
              <a:t>not</a:t>
            </a:r>
            <a:r>
              <a:rPr lang="es-ES" dirty="0">
                <a:latin typeface="Alegreya Sans" panose="00000500000000000000" pitchFamily="2" charset="0"/>
              </a:rPr>
              <a:t> </a:t>
            </a:r>
            <a:r>
              <a:rPr lang="es-ES" dirty="0" err="1">
                <a:latin typeface="Alegreya Sans" panose="00000500000000000000" pitchFamily="2" charset="0"/>
              </a:rPr>
              <a:t>now</a:t>
            </a:r>
            <a:r>
              <a:rPr lang="es-ES" dirty="0">
                <a:latin typeface="Alegreya Sans" panose="00000500000000000000" pitchFamily="2" charset="0"/>
              </a:rPr>
              <a:t>, </a:t>
            </a:r>
            <a:r>
              <a:rPr lang="es-ES" dirty="0" err="1">
                <a:latin typeface="Alegreya Sans" panose="00000500000000000000" pitchFamily="2" charset="0"/>
              </a:rPr>
              <a:t>yet</a:t>
            </a:r>
            <a:r>
              <a:rPr lang="es-ES" dirty="0">
                <a:latin typeface="Alegreya Sans" panose="00000500000000000000" pitchFamily="2" charset="0"/>
              </a:rPr>
              <a:t>…</a:t>
            </a:r>
            <a:endParaRPr lang="en-US" dirty="0">
              <a:latin typeface="Alegreya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890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CAC33-9CC8-EC28-66F0-5B44AF99B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Conclusions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BBCCDE-3B03-126D-4618-E2055D319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noProof="0" dirty="0"/>
              <a:t>  </a:t>
            </a:r>
            <a:r>
              <a:rPr lang="en-US" sz="2400" dirty="0"/>
              <a:t>Black Hole </a:t>
            </a:r>
            <a:r>
              <a:rPr lang="en-US" sz="2400" noProof="0" dirty="0"/>
              <a:t>Imaging offers a direct look at strong-field spacetime. </a:t>
            </a:r>
          </a:p>
          <a:p>
            <a:pPr lvl="1"/>
            <a:r>
              <a:rPr lang="en-US" sz="2000" noProof="0" dirty="0"/>
              <a:t>Null geodesics + lensing → shadow, photon ring, Lyapunov</a:t>
            </a:r>
          </a:p>
          <a:p>
            <a:pPr lvl="1"/>
            <a:r>
              <a:rPr lang="en-US" sz="2000" noProof="0" dirty="0"/>
              <a:t>In the inner photon ring, </a:t>
            </a:r>
            <a:r>
              <a:rPr lang="en-US" sz="2000" dirty="0"/>
              <a:t>e</a:t>
            </a:r>
            <a:r>
              <a:rPr lang="en-US" sz="2000" noProof="0" dirty="0"/>
              <a:t>mission is secondary; geometry is the main aspect.</a:t>
            </a:r>
          </a:p>
          <a:p>
            <a:pPr marL="0" indent="0">
              <a:buNone/>
            </a:pPr>
            <a:r>
              <a:rPr lang="en-US" sz="2400" dirty="0"/>
              <a:t>GWs and imaging are </a:t>
            </a:r>
            <a:r>
              <a:rPr lang="en-US" sz="2400" b="1" dirty="0"/>
              <a:t>deeply complementary tools</a:t>
            </a:r>
            <a:r>
              <a:rPr lang="en-US" sz="2400" dirty="0"/>
              <a:t> for strong gravity:</a:t>
            </a:r>
          </a:p>
          <a:p>
            <a:pPr lvl="1"/>
            <a:r>
              <a:rPr lang="en-US" sz="2000" noProof="0" dirty="0"/>
              <a:t>The QNM-shadow correspondence is useful to compare and test results between the shadow and GW</a:t>
            </a:r>
            <a:r>
              <a:rPr lang="en-US" sz="2000" dirty="0"/>
              <a:t>,</a:t>
            </a:r>
            <a:r>
              <a:rPr lang="en-US" sz="2000" noProof="0" dirty="0"/>
              <a:t> or even test new physics.</a:t>
            </a:r>
          </a:p>
          <a:p>
            <a:pPr lvl="1"/>
            <a:r>
              <a:rPr lang="en-US" sz="2000" noProof="0" dirty="0"/>
              <a:t>We can keep looking for new hints of deviations of the standard picture in strong-gravity.</a:t>
            </a:r>
            <a:endParaRPr lang="en-US" sz="2000" dirty="0"/>
          </a:p>
          <a:p>
            <a:pPr lvl="1"/>
            <a:endParaRPr lang="en-US" sz="2000" noProof="0" dirty="0"/>
          </a:p>
          <a:p>
            <a:pPr marL="0" lvl="1" indent="0">
              <a:buNone/>
            </a:pPr>
            <a:r>
              <a:rPr lang="en-US" sz="2000" noProof="0" dirty="0"/>
              <a:t>We are still taking the </a:t>
            </a:r>
            <a:r>
              <a:rPr lang="en-US" sz="2000" b="1" noProof="0" dirty="0"/>
              <a:t>first steps for strong-gravity </a:t>
            </a:r>
            <a:r>
              <a:rPr lang="en-US" sz="2000" b="1" noProof="0" dirty="0" err="1"/>
              <a:t>multimessenger</a:t>
            </a:r>
            <a:r>
              <a:rPr lang="en-US" sz="2000" b="1" noProof="0" dirty="0"/>
              <a:t> astrophysics</a:t>
            </a:r>
            <a:r>
              <a:rPr lang="en-US" sz="2000" noProof="0" dirty="0"/>
              <a:t>, but we there is a lot of work to do…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BD21E1-9697-3000-2FF2-C3E39284E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58B994-5BB5-FF62-6796-B5328F47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5E90F6-FF08-B8C3-72B2-4A5B2326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2139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1AD74AE-9D3A-7F67-B96C-7F0DD5B7B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your attention!</a:t>
            </a:r>
          </a:p>
        </p:txBody>
      </p:sp>
      <p:pic>
        <p:nvPicPr>
          <p:cNvPr id="6" name="Marcador de contenido 5" descr="Imagen que contiene taza, pez, tabla, vidrio&#10;&#10;El contenido generado por IA puede ser incorrecto.">
            <a:extLst>
              <a:ext uri="{FF2B5EF4-FFF2-40B4-BE49-F238E27FC236}">
                <a16:creationId xmlns:a16="http://schemas.microsoft.com/office/drawing/2014/main" id="{D15ADFB2-DF5D-32DF-FC57-400ABF33672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" b="20370"/>
          <a:stretch>
            <a:fillRect/>
          </a:stretch>
        </p:blipFill>
        <p:spPr>
          <a:xfrm>
            <a:off x="15" y="0"/>
            <a:ext cx="12191985" cy="4915076"/>
          </a:xfrm>
          <a:prstGeom prst="rect">
            <a:avLst/>
          </a:prstGeom>
        </p:spPr>
      </p:pic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0396D2-3984-D464-4A1C-A2B11DDE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57415D7-B887-4A0D-9952-E8EA93B6E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0AB2F0-9D99-C265-E1CB-56A1AF88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282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291A63C-2981-8298-7DC9-6C577938B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Imaging and gravitational waves – Testing strong gravity</a:t>
            </a: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BD99E1D5-3DAC-4E94-8715-6B4D4DC56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1" y="386080"/>
            <a:ext cx="6781799" cy="5984240"/>
          </a:xfrm>
        </p:spPr>
        <p:txBody>
          <a:bodyPr>
            <a:normAutofit/>
          </a:bodyPr>
          <a:lstStyle/>
          <a:p>
            <a:r>
              <a:rPr lang="en-US" dirty="0"/>
              <a:t>Black hole shadows and gravitational waves explore the same aspects — the near-horizon regime — but from different angles.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Ringdown (from GWs): </a:t>
            </a:r>
            <a:r>
              <a:rPr lang="en-US" dirty="0"/>
              <a:t>captures the dynamical response of spacetime after a merger.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Shadow (from imaging): </a:t>
            </a:r>
            <a:r>
              <a:rPr lang="en-US" dirty="0"/>
              <a:t>reveals the stationary structure of spacetime through light bending.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both tools to test General Relativity and its extensions: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Modified gravity: e.g., Gauss–Bonnet, f(R)f(R), Lovelock.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Scalar–tensor theories: Brans–Dicke, </a:t>
            </a:r>
            <a:r>
              <a:rPr lang="en-US" dirty="0" err="1"/>
              <a:t>dilaton</a:t>
            </a:r>
            <a:r>
              <a:rPr lang="en-US" dirty="0"/>
              <a:t>, </a:t>
            </a:r>
            <a:r>
              <a:rPr lang="en-US" dirty="0" err="1"/>
              <a:t>Horndeski</a:t>
            </a:r>
            <a:r>
              <a:rPr lang="en-US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Metric-affine formulations and non-Riemannian geometries.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Search for exotic compact objects: boson stars, </a:t>
            </a:r>
            <a:r>
              <a:rPr lang="en-US" dirty="0" err="1"/>
              <a:t>gravastars</a:t>
            </a:r>
            <a:r>
              <a:rPr lang="en-US" dirty="0"/>
              <a:t>, fuzzballs…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Look for signatures of quantum gravity near the event horizon.</a:t>
            </a:r>
          </a:p>
          <a:p>
            <a:endParaRPr lang="en-US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B21D7AF-533D-A193-50B2-3A6E512E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C2063E3-F3BC-07AA-2BFE-98013275A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822EBA-5DD7-931B-0D01-AA7E0949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2</a:t>
            </a:fld>
            <a:endParaRPr lang="en-US" noProof="0" dirty="0"/>
          </a:p>
        </p:txBody>
      </p:sp>
      <p:pic>
        <p:nvPicPr>
          <p:cNvPr id="19" name="Marcador de contenido 9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20A299BC-8156-A4E5-7193-AD86B3522960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6" r="23810" b="10402"/>
          <a:stretch>
            <a:fillRect/>
          </a:stretch>
        </p:blipFill>
        <p:spPr>
          <a:xfrm>
            <a:off x="-1" y="2880359"/>
            <a:ext cx="4053841" cy="3977641"/>
          </a:xfr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3AFDF34-DBCD-8D38-55E5-78FDD212EFAC}"/>
              </a:ext>
            </a:extLst>
          </p:cNvPr>
          <p:cNvSpPr txBox="1"/>
          <p:nvPr/>
        </p:nvSpPr>
        <p:spPr>
          <a:xfrm>
            <a:off x="2133600" y="6550223"/>
            <a:ext cx="1870177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EHT </a:t>
            </a:r>
            <a:r>
              <a:rPr lang="es-ES" sz="1400" dirty="0" err="1"/>
              <a:t>Collaboration</a:t>
            </a:r>
            <a:r>
              <a:rPr lang="es-ES" sz="1400" dirty="0"/>
              <a:t> 2019</a:t>
            </a:r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238575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042E03DD-E118-92AC-3CAC-7BFDA978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questions…</a:t>
            </a:r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D60191E8-4CF9-30A1-2535-F6F62234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8593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400" dirty="0">
                <a:latin typeface="Alegreya Sans" panose="00000500000000000000" pitchFamily="2" charset="0"/>
              </a:rPr>
              <a:t>If both fields are measuring the spacetime at its extreme…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2EBE6-3C35-A63E-4606-4220DB67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AF6D37-3ED4-C13F-6808-4D30532D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Iberian Gravitational Wave Meeting '25</a:t>
            </a:r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72F754-E262-38D1-9D49-D544B2A7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3</a:t>
            </a:fld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156F9F-14C2-9992-E0E4-ED5F2027140B}"/>
              </a:ext>
            </a:extLst>
          </p:cNvPr>
          <p:cNvSpPr txBox="1"/>
          <p:nvPr/>
        </p:nvSpPr>
        <p:spPr>
          <a:xfrm>
            <a:off x="1781175" y="3008784"/>
            <a:ext cx="862965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Clr>
                <a:srgbClr val="E48312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Alegreya Sans" panose="00000500000000000000" pitchFamily="2" charset="0"/>
              </a:rPr>
              <a:t>Is there any quantity from imaging that relates to one from gravitational waves?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AF6419F-2A4A-1DB8-ADCE-81AFDA83FE19}"/>
              </a:ext>
            </a:extLst>
          </p:cNvPr>
          <p:cNvSpPr txBox="1"/>
          <p:nvPr/>
        </p:nvSpPr>
        <p:spPr>
          <a:xfrm>
            <a:off x="1781175" y="4238626"/>
            <a:ext cx="862965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Clr>
                <a:srgbClr val="E48312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Alegreya Sans" panose="00000500000000000000" pitchFamily="2" charset="0"/>
              </a:rPr>
              <a:t>Can we use it to check quantities between fields?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DD1F0B7-6023-D8BA-CC2B-486213532E53}"/>
              </a:ext>
            </a:extLst>
          </p:cNvPr>
          <p:cNvSpPr txBox="1"/>
          <p:nvPr/>
        </p:nvSpPr>
        <p:spPr>
          <a:xfrm>
            <a:off x="1781175" y="5084926"/>
            <a:ext cx="862965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Clr>
                <a:srgbClr val="E48312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Alegreya Sans" panose="00000500000000000000" pitchFamily="2" charset="0"/>
              </a:rPr>
              <a:t>Can it show extra physics?</a:t>
            </a:r>
          </a:p>
        </p:txBody>
      </p:sp>
    </p:spTree>
    <p:extLst>
      <p:ext uri="{BB962C8B-B14F-4D97-AF65-F5344CB8AC3E}">
        <p14:creationId xmlns:p14="http://schemas.microsoft.com/office/powerpoint/2010/main" val="357873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8773E-FFC7-8948-0929-B9B0261F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Null geodesics on curved spacetimes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57C166-A109-9CC5-E2E0-B3D045839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364566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en-US" sz="2000" noProof="0" dirty="0"/>
              <a:t>Extreme lensing effects:</a:t>
            </a:r>
          </a:p>
          <a:p>
            <a:pPr lvl="1"/>
            <a:r>
              <a:rPr lang="en-US" sz="2000" noProof="0" dirty="0"/>
              <a:t>Strong bending near a particular region: the </a:t>
            </a:r>
            <a:r>
              <a:rPr lang="en-US" sz="2000" b="1" noProof="0" dirty="0">
                <a:highlight>
                  <a:srgbClr val="FFFF00"/>
                </a:highlight>
              </a:rPr>
              <a:t>p</a:t>
            </a:r>
            <a:r>
              <a:rPr lang="en-US" sz="2000" b="1" dirty="0" err="1">
                <a:highlight>
                  <a:srgbClr val="FFFF00"/>
                </a:highlight>
              </a:rPr>
              <a:t>hoton</a:t>
            </a:r>
            <a:r>
              <a:rPr lang="en-US" sz="2000" b="1" dirty="0">
                <a:highlight>
                  <a:srgbClr val="FFFF00"/>
                </a:highlight>
              </a:rPr>
              <a:t> sphere.</a:t>
            </a:r>
            <a:endParaRPr lang="en-US" sz="2000" noProof="0" dirty="0">
              <a:highlight>
                <a:srgbClr val="FFFF00"/>
              </a:highlight>
            </a:endParaRPr>
          </a:p>
          <a:p>
            <a:pPr lvl="1"/>
            <a:r>
              <a:rPr lang="en-US" sz="2000" dirty="0"/>
              <a:t>The photon sphere limits the region where:</a:t>
            </a:r>
          </a:p>
          <a:p>
            <a:pPr lvl="2"/>
            <a:r>
              <a:rPr lang="en-US" sz="1200" dirty="0"/>
              <a:t>photons go back to infinity, and</a:t>
            </a:r>
          </a:p>
          <a:p>
            <a:pPr lvl="2"/>
            <a:r>
              <a:rPr lang="en-US" sz="1200" dirty="0"/>
              <a:t>photons that are captured (by a horizon or a surface). </a:t>
            </a:r>
            <a:endParaRPr lang="en-US" sz="2000" noProof="0" dirty="0"/>
          </a:p>
          <a:p>
            <a:pPr lvl="1"/>
            <a:endParaRPr lang="en-US" sz="2000" noProof="0" dirty="0"/>
          </a:p>
          <a:p>
            <a:pPr marL="201168" lvl="1" indent="0">
              <a:buNone/>
            </a:pPr>
            <a:r>
              <a:rPr lang="en-US" sz="2000" noProof="0" dirty="0"/>
              <a:t>The projected region (for the observer) from where no light comes from is the </a:t>
            </a:r>
            <a:r>
              <a:rPr lang="en-US" sz="2000" b="1" noProof="0" dirty="0"/>
              <a:t>shadow.</a:t>
            </a:r>
          </a:p>
          <a:p>
            <a:pPr marL="201168" lvl="1" indent="0">
              <a:buNone/>
            </a:pPr>
            <a:endParaRPr lang="en-US" sz="2000" noProof="0" dirty="0"/>
          </a:p>
          <a:p>
            <a:pPr marL="201168" lvl="1" indent="0">
              <a:buNone/>
            </a:pPr>
            <a:r>
              <a:rPr lang="en-US" sz="2000" noProof="0" dirty="0"/>
              <a:t>Near the photon sphere, photons can turn around the</a:t>
            </a:r>
            <a:r>
              <a:rPr lang="en-US" sz="2000" dirty="0"/>
              <a:t> object multiple times: leading to multiple images: the </a:t>
            </a:r>
            <a:r>
              <a:rPr lang="en-US" sz="2000" b="1" dirty="0"/>
              <a:t>photon rings.</a:t>
            </a:r>
            <a:endParaRPr lang="en-US" sz="2000" noProof="0" dirty="0"/>
          </a:p>
        </p:txBody>
      </p:sp>
      <p:pic>
        <p:nvPicPr>
          <p:cNvPr id="14" name="Marcador de contenido 13" descr="Diagrama&#10;&#10;El contenido generado por IA puede ser incorrecto.">
            <a:extLst>
              <a:ext uri="{FF2B5EF4-FFF2-40B4-BE49-F238E27FC236}">
                <a16:creationId xmlns:a16="http://schemas.microsoft.com/office/drawing/2014/main" id="{88FE2907-8345-0FE5-515B-8ACEB9F36E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211917"/>
            <a:ext cx="4937125" cy="3291416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CB6D40-C584-BF6F-6671-2CF911954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7C41B1-8578-ADC0-B6C6-D911C7EF4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208CD7-1008-DB5C-0D0F-4C9028DE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4</a:t>
            </a:fld>
            <a:endParaRPr lang="en-US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21662BA-C7E1-2D0C-38BE-8D2268D80ACB}"/>
              </a:ext>
            </a:extLst>
          </p:cNvPr>
          <p:cNvGrpSpPr/>
          <p:nvPr/>
        </p:nvGrpSpPr>
        <p:grpSpPr>
          <a:xfrm>
            <a:off x="6218238" y="2211917"/>
            <a:ext cx="5618103" cy="3160183"/>
            <a:chOff x="6218238" y="2211917"/>
            <a:chExt cx="5618103" cy="3160183"/>
          </a:xfrm>
        </p:grpSpPr>
        <p:pic>
          <p:nvPicPr>
            <p:cNvPr id="9" name="Imagen 8" descr="Diagrama, Esquemático&#10;&#10;El contenido generado por IA puede ser incorrecto.">
              <a:extLst>
                <a:ext uri="{FF2B5EF4-FFF2-40B4-BE49-F238E27FC236}">
                  <a16:creationId xmlns:a16="http://schemas.microsoft.com/office/drawing/2014/main" id="{B8D7CD8D-9B72-F279-263E-D80ACBAD2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8238" y="2211917"/>
              <a:ext cx="5618103" cy="3160183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F803D4A1-BF6B-4612-9200-22CF293C233B}"/>
                </a:ext>
              </a:extLst>
            </p:cNvPr>
            <p:cNvSpPr txBox="1"/>
            <p:nvPr/>
          </p:nvSpPr>
          <p:spPr>
            <a:xfrm>
              <a:off x="10322226" y="5064323"/>
              <a:ext cx="1514115" cy="307777"/>
            </a:xfrm>
            <a:prstGeom prst="rect">
              <a:avLst/>
            </a:prstGeom>
            <a:solidFill>
              <a:schemeClr val="dk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noProof="0" dirty="0"/>
                <a:t>Hugo Spinelli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611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4A332-1D8F-E7A5-354D-C48F2FBBC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instability of photon paths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806559-16EE-7844-A425-9FC5298F5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7480901" cy="1583266"/>
          </a:xfrm>
        </p:spPr>
        <p:txBody>
          <a:bodyPr>
            <a:normAutofit/>
          </a:bodyPr>
          <a:lstStyle/>
          <a:p>
            <a:r>
              <a:rPr lang="en-US" dirty="0"/>
              <a:t>These orbits around the photon sphere are </a:t>
            </a:r>
            <a:r>
              <a:rPr lang="en-US" b="1" dirty="0"/>
              <a:t>not stable</a:t>
            </a:r>
            <a:r>
              <a:rPr lang="en-US" dirty="0"/>
              <a:t> — they sit at a </a:t>
            </a:r>
            <a:r>
              <a:rPr lang="en-US" b="1" dirty="0"/>
              <a:t>maximum of the effective null geodesic radial potential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small inward or outward deviation causes the photon to be captured or escaping.</a:t>
            </a:r>
          </a:p>
          <a:p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CAC34A-90E3-CD34-73DB-7A01F85D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09583E-B02C-0ABB-BE0A-7C8987A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56CA82-C4B7-2738-D334-B50C7B129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5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78EF8B3-5367-9924-F83C-63C93B46E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22" y="3651995"/>
            <a:ext cx="3512219" cy="243845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C227B79-33E7-9CB3-6485-2CDF5AB2DB48}"/>
              </a:ext>
            </a:extLst>
          </p:cNvPr>
          <p:cNvSpPr txBox="1"/>
          <p:nvPr/>
        </p:nvSpPr>
        <p:spPr>
          <a:xfrm>
            <a:off x="2422120" y="6005671"/>
            <a:ext cx="701374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MTW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338844-EF1B-6CA5-052B-BECAA6E30B9D}"/>
              </a:ext>
            </a:extLst>
          </p:cNvPr>
          <p:cNvSpPr txBox="1"/>
          <p:nvPr/>
        </p:nvSpPr>
        <p:spPr>
          <a:xfrm>
            <a:off x="1475971" y="3707632"/>
            <a:ext cx="946149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Photon sphere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3119460-FBE8-82B7-C1B1-8C4B072B2AFC}"/>
              </a:ext>
            </a:extLst>
          </p:cNvPr>
          <p:cNvCxnSpPr/>
          <p:nvPr/>
        </p:nvCxnSpPr>
        <p:spPr>
          <a:xfrm flipV="1">
            <a:off x="1936750" y="4251401"/>
            <a:ext cx="0" cy="123825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1838A3FA-3F44-532E-0651-C07670F0EBF8}"/>
              </a:ext>
            </a:extLst>
          </p:cNvPr>
          <p:cNvSpPr txBox="1">
            <a:spLocks/>
          </p:cNvSpPr>
          <p:nvPr/>
        </p:nvSpPr>
        <p:spPr>
          <a:xfrm>
            <a:off x="3324225" y="3552241"/>
            <a:ext cx="5253956" cy="116388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The </a:t>
            </a:r>
            <a:r>
              <a:rPr lang="es-ES" b="1" dirty="0" err="1"/>
              <a:t>Lyapunov</a:t>
            </a:r>
            <a:r>
              <a:rPr lang="es-ES" b="1" dirty="0"/>
              <a:t> </a:t>
            </a:r>
            <a:r>
              <a:rPr lang="es-ES" b="1" dirty="0" err="1"/>
              <a:t>exponent</a:t>
            </a:r>
            <a:r>
              <a:rPr lang="es-ES" b="1" dirty="0"/>
              <a:t> </a:t>
            </a:r>
            <a:r>
              <a:rPr lang="es-ES" dirty="0" err="1"/>
              <a:t>quantifies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b="1" dirty="0" err="1"/>
              <a:t>exponential</a:t>
            </a:r>
            <a:r>
              <a:rPr lang="es-ES" b="1" dirty="0"/>
              <a:t> </a:t>
            </a:r>
            <a:r>
              <a:rPr lang="es-ES" b="1" dirty="0" err="1"/>
              <a:t>rate</a:t>
            </a:r>
            <a:r>
              <a:rPr lang="es-ES" b="1" dirty="0"/>
              <a:t> at </a:t>
            </a:r>
            <a:r>
              <a:rPr lang="es-ES" b="1" dirty="0" err="1"/>
              <a:t>which</a:t>
            </a:r>
            <a:r>
              <a:rPr lang="es-ES" b="1" dirty="0"/>
              <a:t> </a:t>
            </a:r>
            <a:r>
              <a:rPr lang="es-ES" b="1" dirty="0" err="1"/>
              <a:t>nearby</a:t>
            </a:r>
            <a:r>
              <a:rPr lang="es-ES" b="1" dirty="0"/>
              <a:t> </a:t>
            </a:r>
            <a:r>
              <a:rPr lang="es-ES" b="1" dirty="0" err="1"/>
              <a:t>trajectories</a:t>
            </a:r>
            <a:r>
              <a:rPr lang="es-ES" b="1" dirty="0"/>
              <a:t> diverge</a:t>
            </a:r>
            <a:r>
              <a:rPr lang="es-ES" dirty="0"/>
              <a:t>:</a:t>
            </a:r>
          </a:p>
          <a:p>
            <a:pPr/>
            <a:endParaRPr lang="es-ES" dirty="0"/>
          </a:p>
          <a:p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4F0968C7-47C6-FA10-B463-EDB3F97E7B99}"/>
                  </a:ext>
                </a:extLst>
              </p:cNvPr>
              <p:cNvSpPr txBox="1"/>
              <p:nvPr/>
            </p:nvSpPr>
            <p:spPr>
              <a:xfrm>
                <a:off x="2837926" y="4386645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𝑝𝑠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s-ES" dirty="0"/>
              </a:p>
            </p:txBody>
          </p:sp>
        </mc:Choice>
        <mc:Fallback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4F0968C7-47C6-FA10-B463-EDB3F97E7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926" y="4386645"/>
                <a:ext cx="60960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n 20" descr="Imagen que contiene cd&#10;&#10;El contenido generado por IA puede ser incorrecto.">
            <a:extLst>
              <a:ext uri="{FF2B5EF4-FFF2-40B4-BE49-F238E27FC236}">
                <a16:creationId xmlns:a16="http://schemas.microsoft.com/office/drawing/2014/main" id="{21817875-DF4A-BCDE-1BD7-45B837F4B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626" y="858847"/>
            <a:ext cx="3678747" cy="3980519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F368F025-375B-3937-943C-DAD667DD1A02}"/>
              </a:ext>
            </a:extLst>
          </p:cNvPr>
          <p:cNvSpPr txBox="1"/>
          <p:nvPr/>
        </p:nvSpPr>
        <p:spPr>
          <a:xfrm>
            <a:off x="10321400" y="4448200"/>
            <a:ext cx="1514115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John F. Lindner</a:t>
            </a:r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82583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B2948-1D73-FEA7-EB75-1BE49D72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QNM-Shadow correspondence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963CE15-9EA4-FEAC-229D-0BE8090F6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1" y="2046643"/>
            <a:ext cx="9782174" cy="1297516"/>
          </a:xfrm>
        </p:spPr>
        <p:txBody>
          <a:bodyPr>
            <a:normAutofit/>
          </a:bodyPr>
          <a:lstStyle/>
          <a:p>
            <a:pPr algn="ctr"/>
            <a:r>
              <a:rPr lang="en-US" sz="2400" noProof="0" dirty="0">
                <a:latin typeface="Alegreya Sans" panose="00000500000000000000" pitchFamily="2" charset="0"/>
              </a:rPr>
              <a:t>The </a:t>
            </a:r>
            <a:r>
              <a:rPr lang="en-US" sz="2400" b="1" noProof="0" dirty="0">
                <a:solidFill>
                  <a:srgbClr val="E48312"/>
                </a:solidFill>
                <a:latin typeface="Alegreya Sans" panose="00000500000000000000" pitchFamily="2" charset="0"/>
              </a:rPr>
              <a:t>instability</a:t>
            </a:r>
            <a:r>
              <a:rPr lang="en-US" sz="2400" noProof="0" dirty="0">
                <a:solidFill>
                  <a:srgbClr val="E48312"/>
                </a:solidFill>
                <a:latin typeface="Alegreya Sans" panose="00000500000000000000" pitchFamily="2" charset="0"/>
              </a:rPr>
              <a:t> of the photon paths near the photon sphere</a:t>
            </a:r>
            <a:r>
              <a:rPr lang="en-US" sz="2400" noProof="0" dirty="0">
                <a:latin typeface="Alegreya Sans" panose="00000500000000000000" pitchFamily="2" charset="0"/>
              </a:rPr>
              <a:t> of the object is related to the </a:t>
            </a:r>
            <a:r>
              <a:rPr lang="en-US" sz="2400" noProof="0" dirty="0">
                <a:solidFill>
                  <a:schemeClr val="bg2">
                    <a:lumMod val="50000"/>
                  </a:schemeClr>
                </a:solidFill>
                <a:latin typeface="Alegreya Sans" panose="00000500000000000000" pitchFamily="2" charset="0"/>
              </a:rPr>
              <a:t>instability of the gravitational radiation through the </a:t>
            </a:r>
            <a:r>
              <a:rPr lang="en-US" sz="2400" noProof="0" dirty="0" err="1">
                <a:solidFill>
                  <a:schemeClr val="bg2">
                    <a:lumMod val="50000"/>
                  </a:schemeClr>
                </a:solidFill>
                <a:latin typeface="Alegreya Sans" panose="00000500000000000000" pitchFamily="2" charset="0"/>
              </a:rPr>
              <a:t>quasinormal</a:t>
            </a:r>
            <a:r>
              <a:rPr lang="en-US" sz="2400" noProof="0" dirty="0">
                <a:solidFill>
                  <a:schemeClr val="bg2">
                    <a:lumMod val="50000"/>
                  </a:schemeClr>
                </a:solidFill>
                <a:latin typeface="Alegreya Sans" panose="00000500000000000000" pitchFamily="2" charset="0"/>
              </a:rPr>
              <a:t> modes of oscillation</a:t>
            </a:r>
            <a:r>
              <a:rPr lang="en-US" sz="2400" noProof="0" dirty="0">
                <a:latin typeface="Alegreya Sans" panose="00000500000000000000" pitchFamily="2" charset="0"/>
              </a:rPr>
              <a:t> in the </a:t>
            </a:r>
            <a:r>
              <a:rPr lang="en-US" sz="2400" b="1" noProof="0" dirty="0" err="1">
                <a:latin typeface="Alegreya Sans" panose="00000500000000000000" pitchFamily="2" charset="0"/>
              </a:rPr>
              <a:t>eikonal</a:t>
            </a:r>
            <a:r>
              <a:rPr lang="en-US" sz="2400" b="1" noProof="0" dirty="0">
                <a:latin typeface="Alegreya Sans" panose="00000500000000000000" pitchFamily="2" charset="0"/>
              </a:rPr>
              <a:t> limit</a:t>
            </a:r>
            <a:r>
              <a:rPr lang="en-US" sz="2400" noProof="0" dirty="0">
                <a:latin typeface="Alegreya Sans" panose="00000500000000000000" pitchFamily="2" charset="0"/>
              </a:rPr>
              <a:t>.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A0A37D1-35AF-B3C6-0B5C-32417F1A0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2BACBE-701C-60B4-E212-3843BF57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FFC1D80-4722-AB5E-E837-1F1C4422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6</a:t>
            </a:fld>
            <a:endParaRPr lang="en-US" noProof="0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BBEA2A53-7EA0-3EFF-05BF-0D1EF7D09B6F}"/>
              </a:ext>
            </a:extLst>
          </p:cNvPr>
          <p:cNvSpPr/>
          <p:nvPr/>
        </p:nvSpPr>
        <p:spPr>
          <a:xfrm>
            <a:off x="4706791" y="3589574"/>
            <a:ext cx="1046480" cy="735773"/>
          </a:xfrm>
          <a:prstGeom prst="roundRect">
            <a:avLst/>
          </a:prstGeom>
          <a:solidFill>
            <a:srgbClr val="E4831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88C34991-6855-9D1B-7640-EA0FD65D20F3}"/>
              </a:ext>
            </a:extLst>
          </p:cNvPr>
          <p:cNvSpPr/>
          <p:nvPr/>
        </p:nvSpPr>
        <p:spPr>
          <a:xfrm>
            <a:off x="6444153" y="3589574"/>
            <a:ext cx="1046480" cy="735772"/>
          </a:xfrm>
          <a:prstGeom prst="roundRect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1D3C94F-BBEE-D356-9FFD-C7EBDE1C8E48}"/>
                  </a:ext>
                </a:extLst>
              </p:cNvPr>
              <p:cNvSpPr txBox="1"/>
              <p:nvPr/>
            </p:nvSpPr>
            <p:spPr>
              <a:xfrm>
                <a:off x="4295764" y="3354402"/>
                <a:ext cx="3606800" cy="1092569"/>
              </a:xfrm>
              <a:prstGeom prst="roundRect">
                <a:avLst/>
              </a:prstGeom>
              <a:no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5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5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s-ES" sz="5400" b="0" i="1" smtClean="0">
                              <a:latin typeface="Cambria Math" panose="02040503050406030204" pitchFamily="18" charset="0"/>
                            </a:rPr>
                            <m:t>𝑝𝑠</m:t>
                          </m:r>
                        </m:sub>
                      </m:sSub>
                      <m:r>
                        <a:rPr lang="es-ES" sz="5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s-ES" sz="5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54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5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1D3C94F-BBEE-D356-9FFD-C7EBDE1C8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64" y="3354402"/>
                <a:ext cx="3606800" cy="109256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619B54A1-3185-3BDF-F00A-8A510DA3CB5A}"/>
              </a:ext>
            </a:extLst>
          </p:cNvPr>
          <p:cNvSpPr txBox="1"/>
          <p:nvPr/>
        </p:nvSpPr>
        <p:spPr>
          <a:xfrm>
            <a:off x="5382746" y="4536306"/>
            <a:ext cx="1514115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V. Cardoso et.al</a:t>
            </a:r>
            <a:r>
              <a:rPr lang="en-US" sz="1400" dirty="0"/>
              <a:t>. [0812.1806]</a:t>
            </a:r>
            <a:endParaRPr lang="en-US" sz="1400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32C126-125E-FB36-32E0-0BEC9CACA7BC}"/>
              </a:ext>
            </a:extLst>
          </p:cNvPr>
          <p:cNvSpPr txBox="1"/>
          <p:nvPr/>
        </p:nvSpPr>
        <p:spPr>
          <a:xfrm>
            <a:off x="2017401" y="5356973"/>
            <a:ext cx="81571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legreya Sans" panose="00000500000000000000" pitchFamily="2" charset="0"/>
              </a:rPr>
              <a:t>Is there any quantity from imaging that relates to one from gravitational waves? 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legreya Sans" panose="00000500000000000000" pitchFamily="2" charset="0"/>
              </a:rPr>
              <a:t> </a:t>
            </a:r>
            <a:r>
              <a:rPr lang="en-US" dirty="0">
                <a:latin typeface="Alegreya Sans" panose="00000500000000000000" pitchFamily="2" charset="0"/>
              </a:rPr>
              <a:t>Yes, but…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503F1C8-674A-67B6-677E-6B649BF0F150}"/>
              </a:ext>
            </a:extLst>
          </p:cNvPr>
          <p:cNvSpPr txBox="1"/>
          <p:nvPr/>
        </p:nvSpPr>
        <p:spPr>
          <a:xfrm>
            <a:off x="2805138" y="3634294"/>
            <a:ext cx="13944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dirty="0"/>
              <a:t>Lyapunov exponent</a:t>
            </a:r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6EA1177-74CF-F235-779B-8B4080456FBF}"/>
              </a:ext>
            </a:extLst>
          </p:cNvPr>
          <p:cNvSpPr txBox="1"/>
          <p:nvPr/>
        </p:nvSpPr>
        <p:spPr>
          <a:xfrm>
            <a:off x="7998718" y="3634293"/>
            <a:ext cx="1394472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Imaginary</a:t>
            </a:r>
          </a:p>
          <a:p>
            <a:r>
              <a:rPr lang="en-US" dirty="0"/>
              <a:t>Freq. of QNM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927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A336636D-0C86-AC5B-CFC1-C6A5D2EC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Simulating exotic objects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1AABC1F-63C2-E5E3-BC7C-5FC2F85D3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Null GEODESICS + EMISSION = BLACK HOLE IMAGE</a:t>
            </a:r>
            <a:endParaRPr lang="es-ES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854216-B161-7089-AB09-468119AD1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25/06/2025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3497B8-8D8B-C45A-7BFA-6E1409E6E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Iberian Gravitational Wave Meeting '25</a:t>
            </a: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B45155-D149-7306-B7E5-079BAB68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9569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227032-A627-D0C3-1D79-024F01CA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emission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53195C-AA5E-8BB2-5913-6C67045D91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en-US" sz="2000" noProof="0" dirty="0"/>
              <a:t>The matter that accretes into the black hole emits EM radiation.</a:t>
            </a:r>
          </a:p>
          <a:p>
            <a:pPr marL="201168" lvl="1" indent="0">
              <a:buNone/>
            </a:pPr>
            <a:endParaRPr lang="en-US" sz="2000" noProof="0" dirty="0"/>
          </a:p>
          <a:p>
            <a:pPr marL="201168" lvl="1" indent="0">
              <a:buNone/>
            </a:pPr>
            <a:r>
              <a:rPr lang="en-US" sz="2000" noProof="0" dirty="0"/>
              <a:t>The accretion disk (to deep into fluid dynamics, plasma physics, astrophysical observations)</a:t>
            </a:r>
          </a:p>
          <a:p>
            <a:pPr lvl="1"/>
            <a:r>
              <a:rPr lang="en-US" sz="2000" noProof="0" dirty="0"/>
              <a:t>Geometrically thin</a:t>
            </a:r>
          </a:p>
          <a:p>
            <a:pPr lvl="1"/>
            <a:r>
              <a:rPr lang="en-US" sz="2000" noProof="0" dirty="0"/>
              <a:t>Optically thin</a:t>
            </a:r>
          </a:p>
          <a:p>
            <a:pPr lvl="1"/>
            <a:r>
              <a:rPr lang="en-US" sz="2000" noProof="0" dirty="0"/>
              <a:t> Semi-analytic profile based on GRMHD simulations.</a:t>
            </a:r>
          </a:p>
          <a:p>
            <a:pPr lvl="1"/>
            <a:endParaRPr lang="en-US" sz="2000" noProof="0" dirty="0"/>
          </a:p>
          <a:p>
            <a:pPr marL="201168" lvl="1" indent="0">
              <a:buNone/>
            </a:pPr>
            <a:r>
              <a:rPr lang="en-US" sz="2000" noProof="0" dirty="0"/>
              <a:t>All together in a GPU-accelerated code (some metrics are expensive)</a:t>
            </a:r>
          </a:p>
          <a:p>
            <a:endParaRPr lang="en-US" noProof="0" dirty="0"/>
          </a:p>
        </p:txBody>
      </p:sp>
      <p:pic>
        <p:nvPicPr>
          <p:cNvPr id="9" name="Marcador de contenido 8" descr="Una pantalla de un video juego&#10;&#10;El contenido generado por IA puede ser incorrecto.">
            <a:extLst>
              <a:ext uri="{FF2B5EF4-FFF2-40B4-BE49-F238E27FC236}">
                <a16:creationId xmlns:a16="http://schemas.microsoft.com/office/drawing/2014/main" id="{B9AC0133-72C0-3730-6D41-8D38C8DE42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1" y="111440"/>
            <a:ext cx="4543424" cy="6052999"/>
          </a:xfrm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5B38FE-F74D-2A18-C298-BFB1F045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C5FADE-01DD-CA49-DD80-2D0F5205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FA83DA-5A91-9A92-2497-97A35735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6938DA0-1124-D9F0-4139-DA5EE299D5FB}"/>
              </a:ext>
            </a:extLst>
          </p:cNvPr>
          <p:cNvSpPr txBox="1"/>
          <p:nvPr/>
        </p:nvSpPr>
        <p:spPr>
          <a:xfrm>
            <a:off x="7772400" y="5850447"/>
            <a:ext cx="3642173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 J.A. Biretta et al., Hubble Heritage Tea</a:t>
            </a:r>
          </a:p>
        </p:txBody>
      </p:sp>
    </p:spTree>
    <p:extLst>
      <p:ext uri="{BB962C8B-B14F-4D97-AF65-F5344CB8AC3E}">
        <p14:creationId xmlns:p14="http://schemas.microsoft.com/office/powerpoint/2010/main" val="222639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7E555-B7B2-BF2C-CC0A-16CE93583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black hole image</a:t>
            </a:r>
          </a:p>
        </p:txBody>
      </p:sp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0F3D081A-AB1D-03F3-E55B-C92F1FCAD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" t="-1" r="1" b="1864"/>
          <a:stretch>
            <a:fillRect/>
          </a:stretch>
        </p:blipFill>
        <p:spPr>
          <a:xfrm>
            <a:off x="6161088" y="1992247"/>
            <a:ext cx="4710111" cy="3964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DC600F-31CB-BE58-164C-3EB47961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25/06/2025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ED21BFE-7C91-F228-1868-654A6760E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Iberian Gravitational Wave Meeting '25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6844EC8-DED4-5BAD-352E-574174A1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EB5C-8933-461A-A1D3-7F3E9F7A24B2}" type="slidenum">
              <a:rPr lang="en-US" noProof="0" smtClean="0"/>
              <a:t>9</a:t>
            </a:fld>
            <a:endParaRPr lang="en-US" noProof="0" dirty="0"/>
          </a:p>
        </p:txBody>
      </p:sp>
      <p:pic>
        <p:nvPicPr>
          <p:cNvPr id="7" name="Marcador de contenido 9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85367F8E-75B3-B174-6639-40E3C8E13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4" t="20234" r="33870" b="30435"/>
          <a:stretch>
            <a:fillRect/>
          </a:stretch>
        </p:blipFill>
        <p:spPr>
          <a:xfrm>
            <a:off x="1447801" y="1992247"/>
            <a:ext cx="4133850" cy="379895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B949D1B-2095-D3AC-E62A-B7A05F944752}"/>
              </a:ext>
            </a:extLst>
          </p:cNvPr>
          <p:cNvSpPr txBox="1"/>
          <p:nvPr/>
        </p:nvSpPr>
        <p:spPr>
          <a:xfrm>
            <a:off x="4067536" y="5483423"/>
            <a:ext cx="1514115" cy="30777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EHT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69CA701-55C0-003C-C148-CE643FA01EC5}"/>
              </a:ext>
            </a:extLst>
          </p:cNvPr>
          <p:cNvSpPr txBox="1"/>
          <p:nvPr/>
        </p:nvSpPr>
        <p:spPr>
          <a:xfrm>
            <a:off x="5033963" y="4935975"/>
            <a:ext cx="17526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Lensed disk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FF48BDF-C918-25C9-CF31-B63F3EEC0414}"/>
              </a:ext>
            </a:extLst>
          </p:cNvPr>
          <p:cNvCxnSpPr/>
          <p:nvPr/>
        </p:nvCxnSpPr>
        <p:spPr>
          <a:xfrm flipH="1" flipV="1">
            <a:off x="4033838" y="4574025"/>
            <a:ext cx="1000125" cy="552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55D3FF5B-2149-02C1-425B-8B20483BCB22}"/>
              </a:ext>
            </a:extLst>
          </p:cNvPr>
          <p:cNvCxnSpPr/>
          <p:nvPr/>
        </p:nvCxnSpPr>
        <p:spPr>
          <a:xfrm flipV="1">
            <a:off x="6829425" y="4935975"/>
            <a:ext cx="814388" cy="190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A5F8282-28C0-EECC-172E-DD831720E6E6}"/>
              </a:ext>
            </a:extLst>
          </p:cNvPr>
          <p:cNvSpPr txBox="1"/>
          <p:nvPr/>
        </p:nvSpPr>
        <p:spPr>
          <a:xfrm>
            <a:off x="4857751" y="2519660"/>
            <a:ext cx="17526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Photon rings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BEAE6BB-60B3-7A4D-3CCC-629DAE534B71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6610351" y="2704326"/>
            <a:ext cx="1898638" cy="54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18456F8-90FD-28AD-882A-DD945E0F6847}"/>
              </a:ext>
            </a:extLst>
          </p:cNvPr>
          <p:cNvSpPr txBox="1"/>
          <p:nvPr/>
        </p:nvSpPr>
        <p:spPr>
          <a:xfrm>
            <a:off x="4278314" y="2653545"/>
            <a:ext cx="396721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noProof="0" dirty="0"/>
              <a:t>??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459BA49-66B1-7EDC-01E5-D3EE03F9135F}"/>
              </a:ext>
            </a:extLst>
          </p:cNvPr>
          <p:cNvSpPr txBox="1"/>
          <p:nvPr/>
        </p:nvSpPr>
        <p:spPr>
          <a:xfrm>
            <a:off x="4857751" y="3812120"/>
            <a:ext cx="175260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Shadow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F66EC79F-0AAA-E5E9-ED25-02CF2EB022AB}"/>
              </a:ext>
            </a:extLst>
          </p:cNvPr>
          <p:cNvCxnSpPr>
            <a:cxnSpLocks/>
          </p:cNvCxnSpPr>
          <p:nvPr/>
        </p:nvCxnSpPr>
        <p:spPr>
          <a:xfrm flipH="1" flipV="1">
            <a:off x="3569551" y="3822347"/>
            <a:ext cx="1255042" cy="187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A0A022FC-59A9-FCC3-D244-E331431CF341}"/>
              </a:ext>
            </a:extLst>
          </p:cNvPr>
          <p:cNvCxnSpPr>
            <a:cxnSpLocks/>
          </p:cNvCxnSpPr>
          <p:nvPr/>
        </p:nvCxnSpPr>
        <p:spPr>
          <a:xfrm>
            <a:off x="6547823" y="3974273"/>
            <a:ext cx="14150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3674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legreya">
      <a:majorFont>
        <a:latin typeface="Alegreya Sans"/>
        <a:ea typeface=""/>
        <a:cs typeface=""/>
      </a:majorFont>
      <a:minorFont>
        <a:latin typeface="Alegreya Sans"/>
        <a:ea typeface=""/>
        <a:cs typeface="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11017</TotalTime>
  <Words>1089</Words>
  <Application>Microsoft Office PowerPoint</Application>
  <PresentationFormat>Panorámica</PresentationFormat>
  <Paragraphs>162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Alegreya Sans</vt:lpstr>
      <vt:lpstr>Aptos</vt:lpstr>
      <vt:lpstr>Arial</vt:lpstr>
      <vt:lpstr>Calibri</vt:lpstr>
      <vt:lpstr>Cambria Math</vt:lpstr>
      <vt:lpstr>Wingdings</vt:lpstr>
      <vt:lpstr>Retrospección</vt:lpstr>
      <vt:lpstr>The QNM-Shadow correspondence in strong-gravity multimessenger astrophysics</vt:lpstr>
      <vt:lpstr>Imaging and gravitational waves – Testing strong gravity</vt:lpstr>
      <vt:lpstr>Some questions…</vt:lpstr>
      <vt:lpstr>Null geodesics on curved spacetimes</vt:lpstr>
      <vt:lpstr>The instability of photon paths</vt:lpstr>
      <vt:lpstr>The QNM-Shadow correspondence</vt:lpstr>
      <vt:lpstr>Simulating exotic objects</vt:lpstr>
      <vt:lpstr>The emission</vt:lpstr>
      <vt:lpstr>The black hole image</vt:lpstr>
      <vt:lpstr>Testing GR with imaging</vt:lpstr>
      <vt:lpstr>Presentación de PowerPoint</vt:lpstr>
      <vt:lpstr>Measuring the Lyapunov</vt:lpstr>
      <vt:lpstr>Using the QNM-Shadow correspondence</vt:lpstr>
      <vt:lpstr>Discussion and cautionary tale</vt:lpstr>
      <vt:lpstr>Conclusions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DÍAZ GUERRA SANCHEZ</dc:creator>
  <cp:lastModifiedBy>DAVID DÍAZ GUERRA SANCHEZ</cp:lastModifiedBy>
  <cp:revision>50</cp:revision>
  <dcterms:created xsi:type="dcterms:W3CDTF">2025-06-17T07:28:53Z</dcterms:created>
  <dcterms:modified xsi:type="dcterms:W3CDTF">2025-06-25T07:46:07Z</dcterms:modified>
</cp:coreProperties>
</file>