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8" r:id="rId2"/>
  </p:sldMasterIdLst>
  <p:notesMasterIdLst>
    <p:notesMasterId r:id="rId57"/>
  </p:notesMasterIdLst>
  <p:sldIdLst>
    <p:sldId id="257" r:id="rId3"/>
    <p:sldId id="270" r:id="rId4"/>
    <p:sldId id="337" r:id="rId5"/>
    <p:sldId id="261" r:id="rId6"/>
    <p:sldId id="264" r:id="rId7"/>
    <p:sldId id="263" r:id="rId8"/>
    <p:sldId id="338" r:id="rId9"/>
    <p:sldId id="267" r:id="rId10"/>
    <p:sldId id="268" r:id="rId11"/>
    <p:sldId id="341" r:id="rId12"/>
    <p:sldId id="342" r:id="rId13"/>
    <p:sldId id="299" r:id="rId14"/>
    <p:sldId id="269" r:id="rId15"/>
    <p:sldId id="300" r:id="rId16"/>
    <p:sldId id="343" r:id="rId17"/>
    <p:sldId id="339" r:id="rId18"/>
    <p:sldId id="340" r:id="rId19"/>
    <p:sldId id="350" r:id="rId20"/>
    <p:sldId id="351" r:id="rId21"/>
    <p:sldId id="366" r:id="rId22"/>
    <p:sldId id="367" r:id="rId23"/>
    <p:sldId id="368" r:id="rId24"/>
    <p:sldId id="348" r:id="rId25"/>
    <p:sldId id="349" r:id="rId26"/>
    <p:sldId id="271" r:id="rId27"/>
    <p:sldId id="277" r:id="rId28"/>
    <p:sldId id="369" r:id="rId29"/>
    <p:sldId id="280" r:id="rId30"/>
    <p:sldId id="370" r:id="rId31"/>
    <p:sldId id="353" r:id="rId32"/>
    <p:sldId id="354" r:id="rId33"/>
    <p:sldId id="291" r:id="rId34"/>
    <p:sldId id="345" r:id="rId35"/>
    <p:sldId id="381" r:id="rId36"/>
    <p:sldId id="372" r:id="rId37"/>
    <p:sldId id="386" r:id="rId38"/>
    <p:sldId id="371" r:id="rId39"/>
    <p:sldId id="335" r:id="rId40"/>
    <p:sldId id="356" r:id="rId41"/>
    <p:sldId id="373" r:id="rId42"/>
    <p:sldId id="374" r:id="rId43"/>
    <p:sldId id="375" r:id="rId44"/>
    <p:sldId id="376" r:id="rId45"/>
    <p:sldId id="378" r:id="rId46"/>
    <p:sldId id="377" r:id="rId47"/>
    <p:sldId id="384" r:id="rId48"/>
    <p:sldId id="383" r:id="rId49"/>
    <p:sldId id="380" r:id="rId50"/>
    <p:sldId id="379" r:id="rId51"/>
    <p:sldId id="385" r:id="rId52"/>
    <p:sldId id="313" r:id="rId53"/>
    <p:sldId id="358" r:id="rId54"/>
    <p:sldId id="306" r:id="rId55"/>
    <p:sldId id="382" r:id="rId56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37"/>
    <p:restoredTop sz="96104"/>
  </p:normalViewPr>
  <p:slideViewPr>
    <p:cSldViewPr snapToGrid="0">
      <p:cViewPr varScale="1">
        <p:scale>
          <a:sx n="107" d="100"/>
          <a:sy n="107" d="100"/>
        </p:scale>
        <p:origin x="16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62847-B0D5-45AF-82D8-D00813BB94A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4B3DC7A-DE74-494D-8F0A-5D29F1C41E55}">
      <dgm:prSet/>
      <dgm:spPr/>
      <dgm:t>
        <a:bodyPr/>
        <a:lstStyle/>
        <a:p>
          <a:r>
            <a:rPr lang="en-US">
              <a:solidFill>
                <a:schemeClr val="tx2"/>
              </a:solidFill>
            </a:rPr>
            <a:t>Speed of GW = speed of light</a:t>
          </a:r>
          <a:endParaRPr lang="en-US" dirty="0">
            <a:solidFill>
              <a:schemeClr val="tx2"/>
            </a:solidFill>
          </a:endParaRPr>
        </a:p>
      </dgm:t>
    </dgm:pt>
    <dgm:pt modelId="{C13B9CC7-FB1E-4ADF-A15B-F7A89E1C7BB1}" type="parTrans" cxnId="{722F952F-BEAA-43FE-9E28-0FA8BD388640}">
      <dgm:prSet/>
      <dgm:spPr/>
      <dgm:t>
        <a:bodyPr/>
        <a:lstStyle/>
        <a:p>
          <a:endParaRPr lang="en-US"/>
        </a:p>
      </dgm:t>
    </dgm:pt>
    <dgm:pt modelId="{2F0EEAB5-A100-4B77-8F68-41A2999E44F5}" type="sibTrans" cxnId="{722F952F-BEAA-43FE-9E28-0FA8BD388640}">
      <dgm:prSet/>
      <dgm:spPr/>
      <dgm:t>
        <a:bodyPr/>
        <a:lstStyle/>
        <a:p>
          <a:endParaRPr lang="en-US"/>
        </a:p>
      </dgm:t>
    </dgm:pt>
    <dgm:pt modelId="{1D18BC67-F6DE-4601-A294-2EC5709C09B1}">
      <dgm:prSet/>
      <dgm:spPr/>
      <dgm:t>
        <a:bodyPr/>
        <a:lstStyle/>
        <a:p>
          <a:r>
            <a:rPr lang="en-US">
              <a:solidFill>
                <a:schemeClr val="accent1">
                  <a:lumMod val="60000"/>
                  <a:lumOff val="40000"/>
                </a:schemeClr>
              </a:solidFill>
            </a:rPr>
            <a:t>Rules out many non-GR ‘dark energy’ theories</a:t>
          </a:r>
          <a:endParaRPr lang="en-US" dirty="0">
            <a:solidFill>
              <a:schemeClr val="accent1">
                <a:lumMod val="60000"/>
                <a:lumOff val="40000"/>
              </a:schemeClr>
            </a:solidFill>
          </a:endParaRPr>
        </a:p>
      </dgm:t>
    </dgm:pt>
    <dgm:pt modelId="{944F17CB-5453-4FEA-876C-347BD8E5FF05}" type="parTrans" cxnId="{7E72AA16-F890-4F1E-BCA0-3C76AC1DF2A3}">
      <dgm:prSet/>
      <dgm:spPr/>
      <dgm:t>
        <a:bodyPr/>
        <a:lstStyle/>
        <a:p>
          <a:endParaRPr lang="en-US"/>
        </a:p>
      </dgm:t>
    </dgm:pt>
    <dgm:pt modelId="{FEB50DF9-C8AA-4514-A84A-76F2A35CA8B5}" type="sibTrans" cxnId="{7E72AA16-F890-4F1E-BCA0-3C76AC1DF2A3}">
      <dgm:prSet/>
      <dgm:spPr/>
      <dgm:t>
        <a:bodyPr/>
        <a:lstStyle/>
        <a:p>
          <a:endParaRPr lang="en-US"/>
        </a:p>
      </dgm:t>
    </dgm:pt>
    <dgm:pt modelId="{4093AAC4-F6E0-4F3B-BB61-680C6564B160}">
      <dgm:prSet/>
      <dgm:spPr/>
      <dgm:t>
        <a:bodyPr/>
        <a:lstStyle/>
        <a:p>
          <a:r>
            <a:rPr lang="en-US">
              <a:solidFill>
                <a:schemeClr val="tx2"/>
              </a:solidFill>
            </a:rPr>
            <a:t>Heavy element nucleosynthesis in NS collisions</a:t>
          </a:r>
          <a:endParaRPr lang="en-US" dirty="0">
            <a:solidFill>
              <a:schemeClr val="tx2"/>
            </a:solidFill>
          </a:endParaRPr>
        </a:p>
      </dgm:t>
    </dgm:pt>
    <dgm:pt modelId="{1D502BA5-610A-4D24-BBF3-8CEBDAB0F36A}" type="parTrans" cxnId="{E60731BC-E44E-48BE-BFF1-7A6B4BE6562A}">
      <dgm:prSet/>
      <dgm:spPr/>
      <dgm:t>
        <a:bodyPr/>
        <a:lstStyle/>
        <a:p>
          <a:endParaRPr lang="en-US"/>
        </a:p>
      </dgm:t>
    </dgm:pt>
    <dgm:pt modelId="{22E6F2CA-FC32-4448-B52B-479014657666}" type="sibTrans" cxnId="{E60731BC-E44E-48BE-BFF1-7A6B4BE6562A}">
      <dgm:prSet/>
      <dgm:spPr/>
      <dgm:t>
        <a:bodyPr/>
        <a:lstStyle/>
        <a:p>
          <a:endParaRPr lang="en-US"/>
        </a:p>
      </dgm:t>
    </dgm:pt>
    <dgm:pt modelId="{B291EB4B-E155-4CD4-9AA7-35D7E96CC262}">
      <dgm:prSet/>
      <dgm:spPr/>
      <dgm:t>
        <a:bodyPr/>
        <a:lstStyle/>
        <a:p>
          <a:r>
            <a:rPr lang="en-US">
              <a:solidFill>
                <a:schemeClr val="tx2"/>
              </a:solidFill>
            </a:rPr>
            <a:t>Independent estimate of Hubble constant</a:t>
          </a:r>
          <a:endParaRPr lang="en-US" dirty="0">
            <a:solidFill>
              <a:schemeClr val="tx2"/>
            </a:solidFill>
          </a:endParaRPr>
        </a:p>
      </dgm:t>
    </dgm:pt>
    <dgm:pt modelId="{1A56BFCF-1A30-4716-8EF5-29E1E3304349}" type="parTrans" cxnId="{62FA3F4A-0177-4C5D-AD3B-318B1FBB9CF6}">
      <dgm:prSet/>
      <dgm:spPr/>
      <dgm:t>
        <a:bodyPr/>
        <a:lstStyle/>
        <a:p>
          <a:endParaRPr lang="en-US"/>
        </a:p>
      </dgm:t>
    </dgm:pt>
    <dgm:pt modelId="{6BE2143F-4AAA-4D6A-8FDE-3F52E7A21A83}" type="sibTrans" cxnId="{62FA3F4A-0177-4C5D-AD3B-318B1FBB9CF6}">
      <dgm:prSet/>
      <dgm:spPr/>
      <dgm:t>
        <a:bodyPr/>
        <a:lstStyle/>
        <a:p>
          <a:endParaRPr lang="en-US"/>
        </a:p>
      </dgm:t>
    </dgm:pt>
    <dgm:pt modelId="{DD7CCFAA-AF51-4F22-A8A7-A8AC1AA098B6}">
      <dgm:prSet/>
      <dgm:spPr/>
      <dgm:t>
        <a:bodyPr/>
        <a:lstStyle/>
        <a:p>
          <a:r>
            <a:rPr lang="en-US">
              <a:solidFill>
                <a:schemeClr val="tx2"/>
              </a:solidFill>
            </a:rPr>
            <a:t>Bounds on NS tidal deformability &amp; equation of state</a:t>
          </a:r>
          <a:endParaRPr lang="en-US" dirty="0">
            <a:solidFill>
              <a:schemeClr val="tx2"/>
            </a:solidFill>
          </a:endParaRPr>
        </a:p>
      </dgm:t>
    </dgm:pt>
    <dgm:pt modelId="{3500E5FF-8447-4FFA-B1FE-85BCF5C2DB44}" type="parTrans" cxnId="{D1DEC762-A6CE-48BB-9960-9799AC3C268A}">
      <dgm:prSet/>
      <dgm:spPr/>
      <dgm:t>
        <a:bodyPr/>
        <a:lstStyle/>
        <a:p>
          <a:endParaRPr lang="en-US"/>
        </a:p>
      </dgm:t>
    </dgm:pt>
    <dgm:pt modelId="{A3CC016D-9E02-410C-93B5-8A1F772C1712}" type="sibTrans" cxnId="{D1DEC762-A6CE-48BB-9960-9799AC3C268A}">
      <dgm:prSet/>
      <dgm:spPr/>
      <dgm:t>
        <a:bodyPr/>
        <a:lstStyle/>
        <a:p>
          <a:endParaRPr lang="en-US"/>
        </a:p>
      </dgm:t>
    </dgm:pt>
    <dgm:pt modelId="{02A3E074-B658-4EA5-946B-5D98BDEF76B6}">
      <dgm:prSet/>
      <dgm:spPr/>
      <dgm:t>
        <a:bodyPr/>
        <a:lstStyle/>
        <a:p>
          <a:r>
            <a:rPr lang="en-US">
              <a:solidFill>
                <a:schemeClr val="tx2"/>
              </a:solidFill>
            </a:rPr>
            <a:t>Bounds on high energy neutrino emission (IceCube, Pierre Auger)</a:t>
          </a:r>
          <a:endParaRPr lang="en-US" dirty="0">
            <a:solidFill>
              <a:schemeClr val="tx2"/>
            </a:solidFill>
          </a:endParaRPr>
        </a:p>
      </dgm:t>
    </dgm:pt>
    <dgm:pt modelId="{C91F2E41-FFB9-432E-B5CF-C06C887350F7}" type="parTrans" cxnId="{343471FC-2EC2-4F74-8DA3-84F0E8FB2D28}">
      <dgm:prSet/>
      <dgm:spPr/>
      <dgm:t>
        <a:bodyPr/>
        <a:lstStyle/>
        <a:p>
          <a:endParaRPr lang="en-US"/>
        </a:p>
      </dgm:t>
    </dgm:pt>
    <dgm:pt modelId="{EC028033-BAFB-41AE-8B3B-81DB6FC15390}" type="sibTrans" cxnId="{343471FC-2EC2-4F74-8DA3-84F0E8FB2D28}">
      <dgm:prSet/>
      <dgm:spPr/>
      <dgm:t>
        <a:bodyPr/>
        <a:lstStyle/>
        <a:p>
          <a:endParaRPr lang="en-US"/>
        </a:p>
      </dgm:t>
    </dgm:pt>
    <dgm:pt modelId="{F511FD1E-C107-EB4A-9B70-5601F3029E1D}" type="pres">
      <dgm:prSet presAssocID="{0A062847-B0D5-45AF-82D8-D00813BB94A9}" presName="linear" presStyleCnt="0">
        <dgm:presLayoutVars>
          <dgm:animLvl val="lvl"/>
          <dgm:resizeHandles val="exact"/>
        </dgm:presLayoutVars>
      </dgm:prSet>
      <dgm:spPr/>
    </dgm:pt>
    <dgm:pt modelId="{117ABA4A-3B43-D043-9667-D904539D7908}" type="pres">
      <dgm:prSet presAssocID="{74B3DC7A-DE74-494D-8F0A-5D29F1C41E55}" presName="parentText" presStyleLbl="node1" presStyleIdx="0" presStyleCnt="5" custLinFactNeighborX="211">
        <dgm:presLayoutVars>
          <dgm:chMax val="0"/>
          <dgm:bulletEnabled val="1"/>
        </dgm:presLayoutVars>
      </dgm:prSet>
      <dgm:spPr/>
    </dgm:pt>
    <dgm:pt modelId="{967DFBB2-FA67-7546-B4E5-078C66A624A1}" type="pres">
      <dgm:prSet presAssocID="{74B3DC7A-DE74-494D-8F0A-5D29F1C41E55}" presName="childText" presStyleLbl="revTx" presStyleIdx="0" presStyleCnt="1">
        <dgm:presLayoutVars>
          <dgm:bulletEnabled val="1"/>
        </dgm:presLayoutVars>
      </dgm:prSet>
      <dgm:spPr/>
    </dgm:pt>
    <dgm:pt modelId="{4DA8E145-E0EF-6849-BC2C-3F47866B32DA}" type="pres">
      <dgm:prSet presAssocID="{4093AAC4-F6E0-4F3B-BB61-680C6564B16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52ECE87-7633-B54D-AEB3-7604A5B8E578}" type="pres">
      <dgm:prSet presAssocID="{22E6F2CA-FC32-4448-B52B-479014657666}" presName="spacer" presStyleCnt="0"/>
      <dgm:spPr/>
    </dgm:pt>
    <dgm:pt modelId="{53D82897-8506-E74B-86B1-B8501A538471}" type="pres">
      <dgm:prSet presAssocID="{B291EB4B-E155-4CD4-9AA7-35D7E96CC26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8876A78-7F95-5141-A31B-890911075EEB}" type="pres">
      <dgm:prSet presAssocID="{6BE2143F-4AAA-4D6A-8FDE-3F52E7A21A83}" presName="spacer" presStyleCnt="0"/>
      <dgm:spPr/>
    </dgm:pt>
    <dgm:pt modelId="{AB910F24-45C9-314A-9152-C0AF67C7A657}" type="pres">
      <dgm:prSet presAssocID="{DD7CCFAA-AF51-4F22-A8A7-A8AC1AA098B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4FA1049-5089-994B-AA00-9D43854196F5}" type="pres">
      <dgm:prSet presAssocID="{A3CC016D-9E02-410C-93B5-8A1F772C1712}" presName="spacer" presStyleCnt="0"/>
      <dgm:spPr/>
    </dgm:pt>
    <dgm:pt modelId="{5FD048C6-C341-B548-9911-9DAD0E0C4A6E}" type="pres">
      <dgm:prSet presAssocID="{02A3E074-B658-4EA5-946B-5D98BDEF76B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E72AA16-F890-4F1E-BCA0-3C76AC1DF2A3}" srcId="{74B3DC7A-DE74-494D-8F0A-5D29F1C41E55}" destId="{1D18BC67-F6DE-4601-A294-2EC5709C09B1}" srcOrd="0" destOrd="0" parTransId="{944F17CB-5453-4FEA-876C-347BD8E5FF05}" sibTransId="{FEB50DF9-C8AA-4514-A84A-76F2A35CA8B5}"/>
    <dgm:cxn modelId="{B49FAF2C-606C-354C-A513-702700052814}" type="presOf" srcId="{DD7CCFAA-AF51-4F22-A8A7-A8AC1AA098B6}" destId="{AB910F24-45C9-314A-9152-C0AF67C7A657}" srcOrd="0" destOrd="0" presId="urn:microsoft.com/office/officeart/2005/8/layout/vList2"/>
    <dgm:cxn modelId="{722F952F-BEAA-43FE-9E28-0FA8BD388640}" srcId="{0A062847-B0D5-45AF-82D8-D00813BB94A9}" destId="{74B3DC7A-DE74-494D-8F0A-5D29F1C41E55}" srcOrd="0" destOrd="0" parTransId="{C13B9CC7-FB1E-4ADF-A15B-F7A89E1C7BB1}" sibTransId="{2F0EEAB5-A100-4B77-8F68-41A2999E44F5}"/>
    <dgm:cxn modelId="{04D3A647-E8E5-AD45-979B-53F1F048BD77}" type="presOf" srcId="{0A062847-B0D5-45AF-82D8-D00813BB94A9}" destId="{F511FD1E-C107-EB4A-9B70-5601F3029E1D}" srcOrd="0" destOrd="0" presId="urn:microsoft.com/office/officeart/2005/8/layout/vList2"/>
    <dgm:cxn modelId="{62FA3F4A-0177-4C5D-AD3B-318B1FBB9CF6}" srcId="{0A062847-B0D5-45AF-82D8-D00813BB94A9}" destId="{B291EB4B-E155-4CD4-9AA7-35D7E96CC262}" srcOrd="2" destOrd="0" parTransId="{1A56BFCF-1A30-4716-8EF5-29E1E3304349}" sibTransId="{6BE2143F-4AAA-4D6A-8FDE-3F52E7A21A83}"/>
    <dgm:cxn modelId="{D1DEC762-A6CE-48BB-9960-9799AC3C268A}" srcId="{0A062847-B0D5-45AF-82D8-D00813BB94A9}" destId="{DD7CCFAA-AF51-4F22-A8A7-A8AC1AA098B6}" srcOrd="3" destOrd="0" parTransId="{3500E5FF-8447-4FFA-B1FE-85BCF5C2DB44}" sibTransId="{A3CC016D-9E02-410C-93B5-8A1F772C1712}"/>
    <dgm:cxn modelId="{BFF6827D-45C1-A743-8FB7-EF193C7D14FE}" type="presOf" srcId="{B291EB4B-E155-4CD4-9AA7-35D7E96CC262}" destId="{53D82897-8506-E74B-86B1-B8501A538471}" srcOrd="0" destOrd="0" presId="urn:microsoft.com/office/officeart/2005/8/layout/vList2"/>
    <dgm:cxn modelId="{EF29F791-F2B2-F44A-90F4-4304E9197764}" type="presOf" srcId="{02A3E074-B658-4EA5-946B-5D98BDEF76B6}" destId="{5FD048C6-C341-B548-9911-9DAD0E0C4A6E}" srcOrd="0" destOrd="0" presId="urn:microsoft.com/office/officeart/2005/8/layout/vList2"/>
    <dgm:cxn modelId="{046280B3-DA27-8C49-B135-1A856CB3081B}" type="presOf" srcId="{4093AAC4-F6E0-4F3B-BB61-680C6564B160}" destId="{4DA8E145-E0EF-6849-BC2C-3F47866B32DA}" srcOrd="0" destOrd="0" presId="urn:microsoft.com/office/officeart/2005/8/layout/vList2"/>
    <dgm:cxn modelId="{E60731BC-E44E-48BE-BFF1-7A6B4BE6562A}" srcId="{0A062847-B0D5-45AF-82D8-D00813BB94A9}" destId="{4093AAC4-F6E0-4F3B-BB61-680C6564B160}" srcOrd="1" destOrd="0" parTransId="{1D502BA5-610A-4D24-BBF3-8CEBDAB0F36A}" sibTransId="{22E6F2CA-FC32-4448-B52B-479014657666}"/>
    <dgm:cxn modelId="{42AB2DC1-9470-5647-A1CA-CF4D67127F8A}" type="presOf" srcId="{74B3DC7A-DE74-494D-8F0A-5D29F1C41E55}" destId="{117ABA4A-3B43-D043-9667-D904539D7908}" srcOrd="0" destOrd="0" presId="urn:microsoft.com/office/officeart/2005/8/layout/vList2"/>
    <dgm:cxn modelId="{18F1AEC9-6B65-9544-A3AD-893D3CE1C988}" type="presOf" srcId="{1D18BC67-F6DE-4601-A294-2EC5709C09B1}" destId="{967DFBB2-FA67-7546-B4E5-078C66A624A1}" srcOrd="0" destOrd="0" presId="urn:microsoft.com/office/officeart/2005/8/layout/vList2"/>
    <dgm:cxn modelId="{343471FC-2EC2-4F74-8DA3-84F0E8FB2D28}" srcId="{0A062847-B0D5-45AF-82D8-D00813BB94A9}" destId="{02A3E074-B658-4EA5-946B-5D98BDEF76B6}" srcOrd="4" destOrd="0" parTransId="{C91F2E41-FFB9-432E-B5CF-C06C887350F7}" sibTransId="{EC028033-BAFB-41AE-8B3B-81DB6FC15390}"/>
    <dgm:cxn modelId="{EB1905DF-FF2A-CD4E-8F08-B51CA627A7AF}" type="presParOf" srcId="{F511FD1E-C107-EB4A-9B70-5601F3029E1D}" destId="{117ABA4A-3B43-D043-9667-D904539D7908}" srcOrd="0" destOrd="0" presId="urn:microsoft.com/office/officeart/2005/8/layout/vList2"/>
    <dgm:cxn modelId="{E5517C78-FB1D-9448-9614-6A21537414B5}" type="presParOf" srcId="{F511FD1E-C107-EB4A-9B70-5601F3029E1D}" destId="{967DFBB2-FA67-7546-B4E5-078C66A624A1}" srcOrd="1" destOrd="0" presId="urn:microsoft.com/office/officeart/2005/8/layout/vList2"/>
    <dgm:cxn modelId="{C4726D56-DC85-9E41-8517-DC3D165A327E}" type="presParOf" srcId="{F511FD1E-C107-EB4A-9B70-5601F3029E1D}" destId="{4DA8E145-E0EF-6849-BC2C-3F47866B32DA}" srcOrd="2" destOrd="0" presId="urn:microsoft.com/office/officeart/2005/8/layout/vList2"/>
    <dgm:cxn modelId="{A481BCE8-5D0C-4D40-B124-BD8D5C4ED3DE}" type="presParOf" srcId="{F511FD1E-C107-EB4A-9B70-5601F3029E1D}" destId="{C52ECE87-7633-B54D-AEB3-7604A5B8E578}" srcOrd="3" destOrd="0" presId="urn:microsoft.com/office/officeart/2005/8/layout/vList2"/>
    <dgm:cxn modelId="{1A5B4AE1-3B50-F848-9B76-D132765E2197}" type="presParOf" srcId="{F511FD1E-C107-EB4A-9B70-5601F3029E1D}" destId="{53D82897-8506-E74B-86B1-B8501A538471}" srcOrd="4" destOrd="0" presId="urn:microsoft.com/office/officeart/2005/8/layout/vList2"/>
    <dgm:cxn modelId="{CA9EE71D-264D-AE40-949E-F89FB8DAAA46}" type="presParOf" srcId="{F511FD1E-C107-EB4A-9B70-5601F3029E1D}" destId="{08876A78-7F95-5141-A31B-890911075EEB}" srcOrd="5" destOrd="0" presId="urn:microsoft.com/office/officeart/2005/8/layout/vList2"/>
    <dgm:cxn modelId="{D7D60058-7920-6144-9838-6EFCC4F045B2}" type="presParOf" srcId="{F511FD1E-C107-EB4A-9B70-5601F3029E1D}" destId="{AB910F24-45C9-314A-9152-C0AF67C7A657}" srcOrd="6" destOrd="0" presId="urn:microsoft.com/office/officeart/2005/8/layout/vList2"/>
    <dgm:cxn modelId="{B09A5EC3-6E51-6E43-9E0B-3E1BEAFEB6C0}" type="presParOf" srcId="{F511FD1E-C107-EB4A-9B70-5601F3029E1D}" destId="{74FA1049-5089-994B-AA00-9D43854196F5}" srcOrd="7" destOrd="0" presId="urn:microsoft.com/office/officeart/2005/8/layout/vList2"/>
    <dgm:cxn modelId="{E5E3DBD3-33AF-C24F-ADE7-97294A949029}" type="presParOf" srcId="{F511FD1E-C107-EB4A-9B70-5601F3029E1D}" destId="{5FD048C6-C341-B548-9911-9DAD0E0C4A6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ABA4A-3B43-D043-9667-D904539D7908}">
      <dsp:nvSpPr>
        <dsp:cNvPr id="0" name=""/>
        <dsp:cNvSpPr/>
      </dsp:nvSpPr>
      <dsp:spPr>
        <a:xfrm>
          <a:off x="0" y="34208"/>
          <a:ext cx="4553808" cy="79450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2"/>
              </a:solidFill>
            </a:rPr>
            <a:t>Speed of GW = speed of light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38784" y="72992"/>
        <a:ext cx="4476240" cy="716935"/>
      </dsp:txXfrm>
    </dsp:sp>
    <dsp:sp modelId="{967DFBB2-FA67-7546-B4E5-078C66A624A1}">
      <dsp:nvSpPr>
        <dsp:cNvPr id="0" name=""/>
        <dsp:cNvSpPr/>
      </dsp:nvSpPr>
      <dsp:spPr>
        <a:xfrm>
          <a:off x="0" y="828711"/>
          <a:ext cx="4553808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58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1">
                  <a:lumMod val="60000"/>
                  <a:lumOff val="40000"/>
                </a:schemeClr>
              </a:solidFill>
            </a:rPr>
            <a:t>Rules out many non-GR ‘dark energy’ theories</a:t>
          </a:r>
          <a:endParaRPr lang="en-US" sz="1600" kern="1200" dirty="0">
            <a:solidFill>
              <a:schemeClr val="accent1">
                <a:lumMod val="60000"/>
                <a:lumOff val="40000"/>
              </a:schemeClr>
            </a:solidFill>
          </a:endParaRPr>
        </a:p>
      </dsp:txBody>
      <dsp:txXfrm>
        <a:off x="0" y="828711"/>
        <a:ext cx="4553808" cy="331200"/>
      </dsp:txXfrm>
    </dsp:sp>
    <dsp:sp modelId="{4DA8E145-E0EF-6849-BC2C-3F47866B32DA}">
      <dsp:nvSpPr>
        <dsp:cNvPr id="0" name=""/>
        <dsp:cNvSpPr/>
      </dsp:nvSpPr>
      <dsp:spPr>
        <a:xfrm>
          <a:off x="0" y="1159911"/>
          <a:ext cx="4553808" cy="794503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2"/>
              </a:solidFill>
            </a:rPr>
            <a:t>Heavy element nucleosynthesis in NS collisions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38784" y="1198695"/>
        <a:ext cx="4476240" cy="716935"/>
      </dsp:txXfrm>
    </dsp:sp>
    <dsp:sp modelId="{53D82897-8506-E74B-86B1-B8501A538471}">
      <dsp:nvSpPr>
        <dsp:cNvPr id="0" name=""/>
        <dsp:cNvSpPr/>
      </dsp:nvSpPr>
      <dsp:spPr>
        <a:xfrm>
          <a:off x="0" y="2012014"/>
          <a:ext cx="4553808" cy="794503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2"/>
              </a:solidFill>
            </a:rPr>
            <a:t>Independent estimate of Hubble constant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38784" y="2050798"/>
        <a:ext cx="4476240" cy="716935"/>
      </dsp:txXfrm>
    </dsp:sp>
    <dsp:sp modelId="{AB910F24-45C9-314A-9152-C0AF67C7A657}">
      <dsp:nvSpPr>
        <dsp:cNvPr id="0" name=""/>
        <dsp:cNvSpPr/>
      </dsp:nvSpPr>
      <dsp:spPr>
        <a:xfrm>
          <a:off x="0" y="2864118"/>
          <a:ext cx="4553808" cy="794503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2"/>
              </a:solidFill>
            </a:rPr>
            <a:t>Bounds on NS tidal deformability &amp; equation of state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38784" y="2902902"/>
        <a:ext cx="4476240" cy="716935"/>
      </dsp:txXfrm>
    </dsp:sp>
    <dsp:sp modelId="{5FD048C6-C341-B548-9911-9DAD0E0C4A6E}">
      <dsp:nvSpPr>
        <dsp:cNvPr id="0" name=""/>
        <dsp:cNvSpPr/>
      </dsp:nvSpPr>
      <dsp:spPr>
        <a:xfrm>
          <a:off x="0" y="3716221"/>
          <a:ext cx="4553808" cy="794503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2"/>
              </a:solidFill>
            </a:rPr>
            <a:t>Bounds on high energy neutrino emission (IceCube, Pierre Auger)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38784" y="3755005"/>
        <a:ext cx="4476240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551F7-7C4D-EE45-A51A-BA2C8616B052}" type="datetimeFigureOut">
              <a:rPr lang="en-US" smtClean="0"/>
              <a:t>6/22/25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C6561-88E6-8946-B4D6-55C011732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74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823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874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969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98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098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E99F7-070D-3AAD-EA38-F7DCB6EAE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F2F5D7-4F91-F776-F861-BD597B573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0B624-F35C-44B7-3AEB-7B917BE57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4A148-ECBB-62F1-F80E-2AA0F9C54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214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E03C5-B452-15F7-4BA2-12573C97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7D6E83-A4A3-CF38-426D-B017276EF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3727F4-8181-26E7-671B-DF3D9294C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52569-A01E-50DB-A093-BFB1CEFEB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6786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A4B67-89D8-EA6D-411F-420271290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CFDE4E-31AF-F48F-C292-DF037ACCFA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315D7F-4B9B-9BB5-D6C1-DAD8DE5DA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A84CA-0DD9-589B-7E6C-A05DA07F2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107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A425B-9079-C91D-6D87-A4FCCC06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0382F-028A-F513-B50E-C53BB2B105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DC4398-745B-A256-6829-C1584A64D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4126E-5EBE-165D-FF00-75328D61AF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878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409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65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F750D-288F-B64E-97D8-CA8C71C6E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82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F750D-288F-B64E-97D8-CA8C71C6E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447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F750D-288F-B64E-97D8-CA8C71C6E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39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F750D-288F-B64E-97D8-CA8C71C6E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425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F750D-288F-B64E-97D8-CA8C71C6E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44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74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A9DF8-B55F-CAA8-501C-C62658EFE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E48D79-300D-126F-8874-9AC15D915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9DC60-D8E2-0A71-2E62-449767F56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AD2D8-5BE4-ACD2-DA6B-1A8DB5799D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F750D-288F-B64E-97D8-CA8C71C6EAF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24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03F80-DF62-2F42-8D2B-24466BF8CE6E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7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CF9F-9B31-864E-A949-DEC2707B732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41DB-ABF0-0C40-9F6F-5E403D8499B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5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83934" y="609600"/>
            <a:ext cx="8376138" cy="502920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837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marL="0" lvl="0" indent="0" algn="l" defTabSz="83753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</a:pPr>
            <a:r>
              <a:rPr lang="en-US" dirty="0"/>
              <a:t>Click here to enter slide subtitle (location in presentation)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383930" y="1129179"/>
            <a:ext cx="8376138" cy="40203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here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6"/>
            <a:r>
              <a:rPr lang="en-US" noProof="0" dirty="0"/>
              <a:t>Seventh</a:t>
            </a:r>
            <a:r>
              <a:rPr lang="en-US" dirty="0"/>
              <a:t>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949440" y="5487577"/>
            <a:ext cx="0" cy="89768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1313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C7B4FCA-D758-EB48-BD46-5EEF226FD218}" type="slidenum">
              <a:rPr lang="en-US" smtClean="0">
                <a:solidFill>
                  <a:srgbClr val="313131"/>
                </a:solidFill>
              </a:rPr>
              <a:pPr/>
              <a:t>‹#›</a:t>
            </a:fld>
            <a:endParaRPr lang="en-US">
              <a:solidFill>
                <a:srgbClr val="31313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3932" y="228600"/>
            <a:ext cx="8376140" cy="358140"/>
          </a:xfrm>
        </p:spPr>
        <p:txBody>
          <a:bodyPr/>
          <a:lstStyle>
            <a:lvl1pPr>
              <a:defRPr sz="2333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1867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83934" y="609600"/>
            <a:ext cx="8376138" cy="502920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837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marL="0" lvl="0" indent="0" algn="l" defTabSz="83753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</a:pPr>
            <a:r>
              <a:rPr lang="en-US" dirty="0"/>
              <a:t>Click here to enter slide subtitle (location in presentation)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383930" y="1129179"/>
            <a:ext cx="8376138" cy="40203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here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6"/>
            <a:r>
              <a:rPr lang="en-US" noProof="0" dirty="0"/>
              <a:t>Seventh</a:t>
            </a:r>
            <a:r>
              <a:rPr lang="en-US" dirty="0"/>
              <a:t>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949440" y="5487577"/>
            <a:ext cx="0" cy="89768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1313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C7B4FCA-D758-EB48-BD46-5EEF226FD218}" type="slidenum">
              <a:rPr lang="en-US" smtClean="0">
                <a:solidFill>
                  <a:srgbClr val="313131"/>
                </a:solidFill>
              </a:rPr>
              <a:pPr/>
              <a:t>‹#›</a:t>
            </a:fld>
            <a:endParaRPr lang="en-US">
              <a:solidFill>
                <a:srgbClr val="31313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3932" y="228600"/>
            <a:ext cx="8376140" cy="358140"/>
          </a:xfrm>
        </p:spPr>
        <p:txBody>
          <a:bodyPr/>
          <a:lstStyle>
            <a:lvl1pPr>
              <a:defRPr sz="2333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408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03F80-DF62-2F42-8D2B-24466BF8CE6E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14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Cambria" panose="02040503050406030204" pitchFamily="18" charset="0"/>
              </a:defRPr>
            </a:lvl1pPr>
            <a:lvl2pPr>
              <a:defRPr baseline="0">
                <a:solidFill>
                  <a:schemeClr val="bg1"/>
                </a:solidFill>
                <a:latin typeface="Cambria" panose="02040503050406030204" pitchFamily="18" charset="0"/>
              </a:defRPr>
            </a:lvl2pPr>
            <a:lvl3pPr>
              <a:defRPr baseline="0">
                <a:solidFill>
                  <a:schemeClr val="bg1"/>
                </a:solidFill>
                <a:latin typeface="Cambria" panose="02040503050406030204" pitchFamily="18" charset="0"/>
              </a:defRPr>
            </a:lvl3pPr>
            <a:lvl4pPr>
              <a:defRPr baseline="0">
                <a:solidFill>
                  <a:schemeClr val="bg1"/>
                </a:solidFill>
                <a:latin typeface="Cambria" panose="02040503050406030204" pitchFamily="18" charset="0"/>
              </a:defRPr>
            </a:lvl4pPr>
            <a:lvl5pPr>
              <a:defRPr baseline="0">
                <a:solidFill>
                  <a:schemeClr val="bg1"/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770E-CFCE-3949-882B-4D122355A87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2602" y="5340324"/>
            <a:ext cx="2133600" cy="304271"/>
          </a:xfrm>
        </p:spPr>
        <p:txBody>
          <a:bodyPr/>
          <a:lstStyle>
            <a:lvl1pPr>
              <a:defRPr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fld id="{CFACC497-1778-9C4F-921E-8E03730CF7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99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A2EC-49D8-544B-AC45-02F65B7FDDDF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68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2BF7-FD47-684D-BAC2-62716D8A66B3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83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9875-1109-B842-8518-B5B18898798E}" type="datetime1">
              <a:rPr lang="en-US" smtClean="0"/>
              <a:t>6/22/25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19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BFCA-DD6E-064C-8E9D-342C588C88D6}" type="datetime1">
              <a:rPr lang="en-US" smtClean="0"/>
              <a:t>6/22/25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6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770E-CFCE-3949-882B-4D122355A87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53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E46B-3EAD-4E45-9E33-67E0336B241A}" type="datetime1">
              <a:rPr lang="en-US" smtClean="0"/>
              <a:t>6/22/25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22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717F-4166-1241-8C16-F4ED649153ED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79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A890-CDBB-EF4D-AE6E-FA9B4CE1D7FA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01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CF9F-9B31-864E-A949-DEC2707B732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12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41DB-ABF0-0C40-9F6F-5E403D8499B1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7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83934" y="609600"/>
            <a:ext cx="8376138" cy="502920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837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marL="0" lvl="0" indent="0" algn="l" defTabSz="83753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</a:pPr>
            <a:r>
              <a:rPr lang="en-US" dirty="0"/>
              <a:t>Click here to enter slide subtitle (location in presentation)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383930" y="1129179"/>
            <a:ext cx="8376138" cy="40203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here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6"/>
            <a:r>
              <a:rPr lang="en-US" noProof="0" dirty="0"/>
              <a:t>Seventh</a:t>
            </a:r>
            <a:r>
              <a:rPr lang="en-US" dirty="0"/>
              <a:t>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949440" y="5487577"/>
            <a:ext cx="0" cy="89768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1313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C7B4FCA-D758-EB48-BD46-5EEF226FD218}" type="slidenum">
              <a:rPr lang="en-US" smtClean="0">
                <a:solidFill>
                  <a:srgbClr val="313131"/>
                </a:solidFill>
              </a:rPr>
              <a:pPr/>
              <a:t>‹#›</a:t>
            </a:fld>
            <a:endParaRPr lang="en-US">
              <a:solidFill>
                <a:srgbClr val="31313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3932" y="228600"/>
            <a:ext cx="8376140" cy="358140"/>
          </a:xfrm>
        </p:spPr>
        <p:txBody>
          <a:bodyPr/>
          <a:lstStyle>
            <a:lvl1pPr>
              <a:defRPr sz="2333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245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83934" y="609600"/>
            <a:ext cx="8376138" cy="502920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837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marL="0" lvl="0" indent="0" algn="l" defTabSz="83753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</a:pPr>
            <a:r>
              <a:rPr lang="en-US" dirty="0"/>
              <a:t>Click here to enter slide subtitle (location in presentation)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383930" y="1129179"/>
            <a:ext cx="8376138" cy="40203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here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6"/>
            <a:r>
              <a:rPr lang="en-US" noProof="0" dirty="0"/>
              <a:t>Seventh</a:t>
            </a:r>
            <a:r>
              <a:rPr lang="en-US" dirty="0"/>
              <a:t>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949440" y="5487577"/>
            <a:ext cx="0" cy="89768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1313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C7B4FCA-D758-EB48-BD46-5EEF226FD218}" type="slidenum">
              <a:rPr lang="en-US" smtClean="0">
                <a:solidFill>
                  <a:srgbClr val="313131"/>
                </a:solidFill>
              </a:rPr>
              <a:pPr/>
              <a:t>‹#›</a:t>
            </a:fld>
            <a:endParaRPr lang="en-US">
              <a:solidFill>
                <a:srgbClr val="31313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3932" y="228600"/>
            <a:ext cx="8376140" cy="358140"/>
          </a:xfrm>
        </p:spPr>
        <p:txBody>
          <a:bodyPr/>
          <a:lstStyle>
            <a:lvl1pPr>
              <a:defRPr sz="2333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878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49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A2EC-49D8-544B-AC45-02F65B7FDDDF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4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2BF7-FD47-684D-BAC2-62716D8A66B3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3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9875-1109-B842-8518-B5B18898798E}" type="datetime1">
              <a:rPr lang="en-US" smtClean="0"/>
              <a:t>6/22/25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6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BFCA-DD6E-064C-8E9D-342C588C88D6}" type="datetime1">
              <a:rPr lang="en-US" smtClean="0"/>
              <a:t>6/22/25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8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E46B-3EAD-4E45-9E33-67E0336B241A}" type="datetime1">
              <a:rPr lang="en-US" smtClean="0"/>
              <a:t>6/22/25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9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717F-4166-1241-8C16-F4ED649153ED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7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A890-CDBB-EF4D-AE6E-FA9B4CE1D7FA}" type="datetime1">
              <a:rPr lang="en-US" smtClean="0"/>
              <a:t>6/22/25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4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85000"/>
                <a:lumOff val="15000"/>
              </a:schemeClr>
            </a:gs>
            <a:gs pos="33000">
              <a:schemeClr val="tx2">
                <a:lumMod val="75000"/>
              </a:schemeClr>
            </a:gs>
            <a:gs pos="6700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E0D49-148B-A048-8680-B8126585DC24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D818E-44E9-B542-8FBF-7F317DEBE3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6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ftr="0" dt="0"/>
  <p:txStyles>
    <p:titleStyle>
      <a:lvl1pPr algn="ctr" defTabSz="380985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Gill Sans"/>
          <a:ea typeface="+mj-ea"/>
          <a:cs typeface="Gill Sans"/>
        </a:defRPr>
      </a:lvl1pPr>
    </p:titleStyle>
    <p:bodyStyle>
      <a:lvl1pPr marL="285739" indent="-285739" algn="l" defTabSz="3809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380985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3809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380985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380985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85000"/>
                <a:lumOff val="15000"/>
              </a:schemeClr>
            </a:gs>
            <a:gs pos="33000">
              <a:schemeClr val="tx2">
                <a:lumMod val="75000"/>
              </a:schemeClr>
            </a:gs>
            <a:gs pos="67000">
              <a:schemeClr val="tx2">
                <a:lumMod val="75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E0D49-148B-A048-8680-B8126585DC24}" type="datetime1">
              <a:rPr lang="en-US" smtClean="0"/>
              <a:t>6/22/25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31D818E-44E9-B542-8FBF-7F317DEBE3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9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ftr="0" dt="0"/>
  <p:txStyles>
    <p:titleStyle>
      <a:lvl1pPr algn="ctr" defTabSz="380985" rtl="0" eaLnBrk="1" latinLnBrk="0" hangingPunct="1">
        <a:spcBef>
          <a:spcPct val="0"/>
        </a:spcBef>
        <a:buNone/>
        <a:defRPr sz="3667" kern="1200">
          <a:solidFill>
            <a:schemeClr val="bg1"/>
          </a:solidFill>
          <a:latin typeface="Gill Sans"/>
          <a:ea typeface="+mj-ea"/>
          <a:cs typeface="Gill Sans"/>
        </a:defRPr>
      </a:lvl1pPr>
    </p:titleStyle>
    <p:bodyStyle>
      <a:lvl1pPr marL="285739" indent="-285739" algn="l" defTabSz="3809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bg1"/>
          </a:solidFill>
          <a:latin typeface="+mn-lt"/>
          <a:ea typeface="+mn-ea"/>
          <a:cs typeface="+mn-cs"/>
        </a:defRPr>
      </a:lvl1pPr>
      <a:lvl2pPr marL="619100" indent="-238115" algn="l" defTabSz="380985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bg1"/>
          </a:solidFill>
          <a:latin typeface="+mn-lt"/>
          <a:ea typeface="+mn-ea"/>
          <a:cs typeface="+mn-cs"/>
        </a:defRPr>
      </a:lvl2pPr>
      <a:lvl3pPr marL="952462" indent="-190492" algn="l" defTabSz="3809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33447" indent="-190492" algn="l" defTabSz="380985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bg1"/>
          </a:solidFill>
          <a:latin typeface="+mn-lt"/>
          <a:ea typeface="+mn-ea"/>
          <a:cs typeface="+mn-cs"/>
        </a:defRPr>
      </a:lvl4pPr>
      <a:lvl5pPr marL="1714431" indent="-190492" algn="l" defTabSz="380985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bg1"/>
          </a:solidFill>
          <a:latin typeface="+mn-lt"/>
          <a:ea typeface="+mn-ea"/>
          <a:cs typeface="+mn-cs"/>
        </a:defRPr>
      </a:lvl5pPr>
      <a:lvl6pPr marL="209541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go.org/science/Publication-O3aPopulation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www.ligo.org/science/Publication-O3bAstroDist/" TargetMode="Externa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www.gw-openscience.org/eventapi/html/GWTC-3/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hyperlink" Target="https://zenodo.org/record/5655785" TargetMode="External"/><Relationship Id="rId4" Type="http://schemas.openxmlformats.org/officeDocument/2006/relationships/hyperlink" Target="https://dcc.ligo.org/LIGO-P2100239/public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db.ligo.org/superevents/public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dcc.ligo.org/LIGO-T2400403/public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F7A4D0-D6D0-82D1-8CA1-C14ECB2DF28F}"/>
              </a:ext>
            </a:extLst>
          </p:cNvPr>
          <p:cNvSpPr/>
          <p:nvPr/>
        </p:nvSpPr>
        <p:spPr>
          <a:xfrm>
            <a:off x="372800" y="4784858"/>
            <a:ext cx="5738216" cy="9301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9451EC-9287-3512-73F8-1E4F3D89B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1" y="4790602"/>
            <a:ext cx="709243" cy="4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4BC91C9-4E48-2C4E-3DDE-1726FE2BF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84" y="4784859"/>
            <a:ext cx="3078032" cy="46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9026466-461B-0D59-4E03-8A306E6DC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848" y="4804319"/>
            <a:ext cx="1428693" cy="45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208471A-9BCB-37CC-40A5-AE02E0A90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01" y="5289947"/>
            <a:ext cx="5334000" cy="4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9638" y="3726601"/>
            <a:ext cx="7753104" cy="930141"/>
          </a:xfr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000" dirty="0">
                <a:ln w="635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56030" dist="31385" dir="3600000" algn="tl" rotWithShape="0">
                    <a:srgbClr val="000000">
                      <a:alpha val="70000"/>
                    </a:srgbClr>
                  </a:outerShdw>
                </a:effectLst>
                <a:latin typeface="Gill Sans"/>
                <a:cs typeface="Gill Sans"/>
              </a:rPr>
              <a:t>Iberian GW Meeting – 23 June 2025</a:t>
            </a:r>
          </a:p>
          <a:p>
            <a:pPr algn="r">
              <a:lnSpc>
                <a:spcPct val="120000"/>
              </a:lnSpc>
            </a:pPr>
            <a:r>
              <a:rPr lang="en-US" sz="2000" dirty="0">
                <a:ln w="635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56030" dist="31385" dir="3600000" algn="tl" rotWithShape="0">
                    <a:srgbClr val="000000">
                      <a:alpha val="70000"/>
                    </a:srgbClr>
                  </a:outerShdw>
                </a:effectLst>
                <a:latin typeface="Gill Sans"/>
                <a:cs typeface="Gill Sans"/>
              </a:rPr>
              <a:t>T.  Dent, for the LVK Collaborations</a:t>
            </a:r>
          </a:p>
          <a:p>
            <a:pPr algn="l"/>
            <a:endParaRPr lang="en-US" sz="2000" dirty="0">
              <a:ln w="6350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156030" dist="31385" dir="3600000" algn="tl" rotWithShape="0">
                  <a:srgbClr val="000000">
                    <a:alpha val="70000"/>
                  </a:srgbClr>
                </a:outerShdw>
              </a:effectLst>
              <a:latin typeface="Gill Sans"/>
              <a:cs typeface="Gill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13363" y="5469641"/>
            <a:ext cx="15215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 Credit: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NASA/GSFC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05539ED-2AB6-8DDD-4D2D-286B0B252DD8}"/>
              </a:ext>
            </a:extLst>
          </p:cNvPr>
          <p:cNvSpPr txBox="1">
            <a:spLocks/>
          </p:cNvSpPr>
          <p:nvPr/>
        </p:nvSpPr>
        <p:spPr>
          <a:xfrm>
            <a:off x="214632" y="2401591"/>
            <a:ext cx="7407798" cy="14204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76200" tIns="38100" rIns="76200" bIns="3810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Gill Sans"/>
                <a:ea typeface="+mj-ea"/>
                <a:cs typeface="Gill Sans"/>
              </a:defRPr>
            </a:lvl1pPr>
          </a:lstStyle>
          <a:p>
            <a:pPr algn="l">
              <a:defRPr/>
            </a:pPr>
            <a:r>
              <a:rPr lang="en-GB" sz="3200" b="1" dirty="0">
                <a:ln>
                  <a:solidFill>
                    <a:schemeClr val="accent2"/>
                  </a:solidFill>
                </a:ln>
                <a:solidFill>
                  <a:schemeClr val="bg1"/>
                </a:solidFill>
                <a:effectLst/>
              </a:rPr>
              <a:t>O4 LIGO-Virgo-KAGRA</a:t>
            </a:r>
            <a:br>
              <a:rPr lang="en-GB" sz="3200" b="1" dirty="0">
                <a:ln>
                  <a:solidFill>
                    <a:schemeClr val="accent2"/>
                  </a:solidFill>
                </a:ln>
                <a:solidFill>
                  <a:schemeClr val="bg1"/>
                </a:solidFill>
                <a:effectLst/>
              </a:rPr>
            </a:br>
            <a:r>
              <a:rPr lang="en-GB" sz="3200" b="1" dirty="0">
                <a:ln>
                  <a:solidFill>
                    <a:schemeClr val="accent2"/>
                  </a:solidFill>
                </a:ln>
                <a:solidFill>
                  <a:schemeClr val="bg1"/>
                </a:solidFill>
                <a:effectLst/>
              </a:rPr>
              <a:t>Network Status &amp; Plans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90889D-FB10-2568-1124-7A1779858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5" r="7675" b="7982"/>
          <a:stretch/>
        </p:blipFill>
        <p:spPr bwMode="auto">
          <a:xfrm>
            <a:off x="7622430" y="37451"/>
            <a:ext cx="1521570" cy="114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585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Down to &lt;𝟣e–𝟤𝟥: Suppress noise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94197" y="1567362"/>
            <a:ext cx="3877581" cy="3047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>
                <a:latin typeface="Cambria"/>
                <a:cs typeface="Cambria"/>
              </a:rPr>
              <a:t>Seismic noise reduction</a:t>
            </a:r>
          </a:p>
          <a:p>
            <a:pPr lvl="1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Active seismic isolation</a:t>
            </a:r>
          </a:p>
          <a:p>
            <a:pPr lvl="1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Quadruple pendulum</a:t>
            </a:r>
            <a:br>
              <a:rPr lang="en-US" sz="2200" dirty="0">
                <a:latin typeface="Cambria"/>
                <a:cs typeface="Cambria"/>
              </a:rPr>
            </a:br>
            <a:r>
              <a:rPr lang="en-US" sz="2200" dirty="0">
                <a:latin typeface="Cambria"/>
                <a:cs typeface="Cambria"/>
              </a:rPr>
              <a:t>suspension</a:t>
            </a:r>
          </a:p>
          <a:p>
            <a:pPr lvl="1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~𝟣𝟢 orders of magnitude displacement noise suppression above 𝟣𝟢Hz</a:t>
            </a:r>
          </a:p>
          <a:p>
            <a:pPr lvl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10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5" name="Picture 4" descr="Screen Shot 2016-09-06 at 18.20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27" y="1186911"/>
            <a:ext cx="2484749" cy="438911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137931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Precision Interferometry : </a:t>
            </a:r>
            <a:br>
              <a:rPr lang="en-US" sz="3000" dirty="0"/>
            </a:br>
            <a:r>
              <a:rPr lang="en-US" sz="3000" dirty="0"/>
              <a:t>Understanding Measurement Noises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751177" y="1281781"/>
            <a:ext cx="2451748" cy="4188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380985">
              <a:lnSpc>
                <a:spcPct val="130000"/>
              </a:lnSpc>
              <a:defRPr/>
            </a:pPr>
            <a:r>
              <a:rPr lang="en-US" sz="1500" u="sng" dirty="0">
                <a:solidFill>
                  <a:prstClr val="white"/>
                </a:solidFill>
                <a:latin typeface="Cambria" panose="02040503050406030204" pitchFamily="18" charset="0"/>
              </a:rPr>
              <a:t>Fundamental Noises </a:t>
            </a:r>
          </a:p>
          <a:p>
            <a:pPr marL="213366" indent="-213366" defTabSz="380985">
              <a:lnSpc>
                <a:spcPct val="130000"/>
              </a:lnSpc>
              <a:buFontTx/>
              <a:buAutoNum type="romanUcPeriod"/>
              <a:defRPr/>
            </a:pPr>
            <a:r>
              <a:rPr lang="en-US" sz="1500" i="1" dirty="0">
                <a:solidFill>
                  <a:prstClr val="white"/>
                </a:solidFill>
                <a:latin typeface="Cambria" panose="02040503050406030204" pitchFamily="18" charset="0"/>
              </a:rPr>
              <a:t>Displacement Noises</a:t>
            </a: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</a:rPr>
              <a:t> </a:t>
            </a:r>
          </a:p>
          <a:p>
            <a:pPr defTabSz="380985">
              <a:lnSpc>
                <a:spcPct val="130000"/>
              </a:lnSpc>
              <a:defRPr/>
            </a:pP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  <a:sym typeface="Wingdings"/>
              </a:rPr>
              <a:t> </a:t>
            </a: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  <a:cs typeface="Symbol" charset="2"/>
              </a:rPr>
              <a:t>𝚫</a:t>
            </a: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</a:rPr>
              <a:t>L(f)</a:t>
            </a:r>
          </a:p>
          <a:p>
            <a:pPr marL="380985" lvl="1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Seismic noise</a:t>
            </a:r>
          </a:p>
          <a:p>
            <a:pPr marL="380985" lvl="1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Radiation Pressure</a:t>
            </a:r>
          </a:p>
          <a:p>
            <a:pPr marL="380985" lvl="1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Thermal noise</a:t>
            </a:r>
          </a:p>
          <a:p>
            <a:pPr marL="761970" lvl="2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Suspensions</a:t>
            </a:r>
          </a:p>
          <a:p>
            <a:pPr marL="761970" lvl="2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Optics</a:t>
            </a:r>
          </a:p>
          <a:p>
            <a:pPr marL="213366" indent="-213366" defTabSz="380985">
              <a:lnSpc>
                <a:spcPct val="130000"/>
              </a:lnSpc>
              <a:buFont typeface="+mj-lt"/>
              <a:buAutoNum type="romanUcPeriod" startAt="2"/>
              <a:defRPr/>
            </a:pPr>
            <a:r>
              <a:rPr lang="en-US" sz="1500" i="1" dirty="0">
                <a:solidFill>
                  <a:prstClr val="white"/>
                </a:solidFill>
                <a:latin typeface="Cambria" panose="02040503050406030204" pitchFamily="18" charset="0"/>
              </a:rPr>
              <a:t>Sensing Noises </a:t>
            </a:r>
          </a:p>
          <a:p>
            <a:pPr defTabSz="380985">
              <a:lnSpc>
                <a:spcPct val="130000"/>
              </a:lnSpc>
              <a:defRPr/>
            </a:pP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  <a:sym typeface="Wingdings"/>
              </a:rPr>
              <a:t> </a:t>
            </a: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  <a:cs typeface="Symbol" charset="2"/>
              </a:rPr>
              <a:t>𝚫</a:t>
            </a:r>
            <a:r>
              <a:rPr lang="en-US" sz="1500" dirty="0" err="1">
                <a:solidFill>
                  <a:prstClr val="white"/>
                </a:solidFill>
                <a:latin typeface="Cambria" panose="02040503050406030204" pitchFamily="18" charset="0"/>
              </a:rPr>
              <a:t>t</a:t>
            </a:r>
            <a:r>
              <a:rPr lang="en-US" sz="1500" baseline="-25000" dirty="0" err="1">
                <a:solidFill>
                  <a:prstClr val="white"/>
                </a:solidFill>
                <a:latin typeface="Cambria" panose="02040503050406030204" pitchFamily="18" charset="0"/>
              </a:rPr>
              <a:t>photon</a:t>
            </a:r>
            <a:r>
              <a:rPr lang="en-US" sz="1500" dirty="0">
                <a:solidFill>
                  <a:prstClr val="white"/>
                </a:solidFill>
                <a:latin typeface="Cambria" panose="02040503050406030204" pitchFamily="18" charset="0"/>
              </a:rPr>
              <a:t>(f)</a:t>
            </a:r>
          </a:p>
          <a:p>
            <a:pPr marL="380985" lvl="2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Shot Noise</a:t>
            </a:r>
          </a:p>
          <a:p>
            <a:pPr marL="380985" lvl="2" defTabSz="380985">
              <a:lnSpc>
                <a:spcPct val="120000"/>
              </a:lnSpc>
              <a:buFontTx/>
              <a:buChar char="•"/>
              <a:defRPr/>
            </a:pPr>
            <a: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  <a:t> Residual Gas</a:t>
            </a:r>
            <a:br>
              <a:rPr lang="en-US" sz="1500" b="0" dirty="0">
                <a:solidFill>
                  <a:prstClr val="white"/>
                </a:solidFill>
                <a:latin typeface="Cambria" panose="02040503050406030204" pitchFamily="18" charset="0"/>
              </a:rPr>
            </a:br>
            <a:r>
              <a:rPr lang="en-US" sz="667" b="0" dirty="0">
                <a:solidFill>
                  <a:prstClr val="white"/>
                </a:solidFill>
                <a:latin typeface="Cambria" panose="02040503050406030204" pitchFamily="18" charset="0"/>
              </a:rPr>
              <a:t> </a:t>
            </a:r>
          </a:p>
          <a:p>
            <a:pPr defTabSz="380985">
              <a:lnSpc>
                <a:spcPct val="130000"/>
              </a:lnSpc>
              <a:defRPr/>
            </a:pPr>
            <a:r>
              <a:rPr lang="en-US" sz="1500" u="sng" dirty="0">
                <a:solidFill>
                  <a:prstClr val="white"/>
                </a:solidFill>
                <a:latin typeface="Cambria" panose="02040503050406030204" pitchFamily="18" charset="0"/>
              </a:rPr>
              <a:t>Technical Noises</a:t>
            </a:r>
          </a:p>
          <a:p>
            <a:pPr marL="238115" indent="-238115" defTabSz="380985">
              <a:lnSpc>
                <a:spcPct val="130000"/>
              </a:lnSpc>
              <a:buFont typeface="Wingdings" pitchFamily="2" charset="2"/>
              <a:buChar char="à"/>
              <a:defRPr/>
            </a:pPr>
            <a:r>
              <a:rPr lang="en-US" sz="1500" b="0" i="1" dirty="0">
                <a:solidFill>
                  <a:prstClr val="white"/>
                </a:solidFill>
                <a:latin typeface="Cambria" panose="02040503050406030204" pitchFamily="18" charset="0"/>
              </a:rPr>
              <a:t>Hundreds of them 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233" y="1281781"/>
            <a:ext cx="36118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380985"/>
            <a:r>
              <a:rPr lang="en-US" sz="1500" dirty="0">
                <a:solidFill>
                  <a:prstClr val="white"/>
                </a:solidFill>
              </a:rPr>
              <a:t>Advanced LIGO Design Noise Budget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23922" y="5437259"/>
            <a:ext cx="24144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80985"/>
            <a:r>
              <a:rPr lang="en-US" sz="1000" dirty="0">
                <a:solidFill>
                  <a:prstClr val="black"/>
                </a:solidFill>
                <a:latin typeface="Calibri"/>
              </a:rPr>
              <a:t>https://</a:t>
            </a:r>
            <a:r>
              <a:rPr lang="en-US" sz="1000" dirty="0" err="1">
                <a:solidFill>
                  <a:prstClr val="black"/>
                </a:solidFill>
                <a:latin typeface="Calibri"/>
              </a:rPr>
              <a:t>dcc.ligo.org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/LIGO-T1800044/public</a:t>
            </a:r>
          </a:p>
        </p:txBody>
      </p:sp>
      <p:pic>
        <p:nvPicPr>
          <p:cNvPr id="6" name="Picture 5" descr="Screen Shot 2018-05-21 at 11.23.3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"/>
          <a:stretch/>
        </p:blipFill>
        <p:spPr>
          <a:xfrm>
            <a:off x="3682282" y="1617780"/>
            <a:ext cx="4819464" cy="3722544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B7BA273-8701-310E-7668-BDDD48B85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14168" y="5340324"/>
            <a:ext cx="1778000" cy="304271"/>
          </a:xfrm>
        </p:spPr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11</a:t>
            </a:fld>
            <a:endParaRPr lang="en-US" dirty="0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2452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223000" y="5296959"/>
            <a:ext cx="1778000" cy="304271"/>
          </a:xfrm>
        </p:spPr>
        <p:txBody>
          <a:bodyPr/>
          <a:lstStyle/>
          <a:p>
            <a:pPr defTabSz="380985">
              <a:defRPr/>
            </a:pPr>
            <a:fld id="{8EDE3DFE-5B6D-294A-B7B6-56287AD22172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80985"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49155" name="Content Placeholder 9" descr="beamtube-20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0"/>
          <a:stretch/>
        </p:blipFill>
        <p:spPr bwMode="auto">
          <a:xfrm>
            <a:off x="0" y="-6615"/>
            <a:ext cx="9144000" cy="571500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353078"/>
            <a:ext cx="4447179" cy="240065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380985"/>
            <a:r>
              <a:rPr lang="en-US" sz="2667" b="1" i="1" dirty="0">
                <a:solidFill>
                  <a:prstClr val="white"/>
                </a:solidFill>
                <a:latin typeface="Arial"/>
                <a:cs typeface="Arial"/>
              </a:rPr>
              <a:t>The LIGO Vacuum System</a:t>
            </a:r>
          </a:p>
          <a:p>
            <a:pPr marL="380985" indent="-380985" defTabSz="380985">
              <a:buFont typeface="Arial"/>
              <a:buChar char="•"/>
            </a:pPr>
            <a:r>
              <a:rPr lang="en-US" sz="2333" b="1" dirty="0">
                <a:solidFill>
                  <a:prstClr val="white"/>
                </a:solidFill>
                <a:latin typeface="Arial"/>
                <a:cs typeface="Arial"/>
              </a:rPr>
              <a:t>Consists of</a:t>
            </a:r>
          </a:p>
          <a:p>
            <a:pPr marL="761970" lvl="1" indent="-380985" defTabSz="380985">
              <a:buFont typeface="Arial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9000 m</a:t>
            </a:r>
            <a:r>
              <a:rPr lang="en-US" sz="2000" b="1" baseline="30000" dirty="0">
                <a:solidFill>
                  <a:prstClr val="white"/>
                </a:solidFill>
                <a:latin typeface="Arial"/>
                <a:cs typeface="Arial"/>
              </a:rPr>
              <a:t>3</a:t>
            </a: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 volume </a:t>
            </a:r>
          </a:p>
          <a:p>
            <a:pPr marL="761970" lvl="1" indent="-380985" defTabSz="380985">
              <a:buFont typeface="Arial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30000 m</a:t>
            </a:r>
            <a:r>
              <a:rPr lang="en-US" sz="2000" b="1" baseline="30000" dirty="0">
                <a:solidFill>
                  <a:prstClr val="white"/>
                </a:solidFill>
                <a:latin typeface="Arial"/>
                <a:cs typeface="Arial"/>
              </a:rPr>
              <a:t>2</a:t>
            </a: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 surface area</a:t>
            </a:r>
          </a:p>
          <a:p>
            <a:pPr marL="761970" lvl="1" indent="-380985" defTabSz="380985">
              <a:buFont typeface="Arial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50000 m of spiral welds</a:t>
            </a:r>
          </a:p>
          <a:p>
            <a:pPr marL="761970" lvl="1" indent="-380985" defTabSz="380985">
              <a:buFont typeface="Arial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10</a:t>
            </a:r>
            <a:r>
              <a:rPr lang="en-US" sz="2000" b="1" baseline="30000" dirty="0">
                <a:solidFill>
                  <a:prstClr val="white"/>
                </a:solidFill>
                <a:latin typeface="Arial"/>
                <a:cs typeface="Arial"/>
              </a:rPr>
              <a:t>-8</a:t>
            </a: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 - 10</a:t>
            </a:r>
            <a:r>
              <a:rPr lang="en-US" sz="2000" b="1" baseline="30000" dirty="0">
                <a:solidFill>
                  <a:prstClr val="white"/>
                </a:solidFill>
                <a:latin typeface="Arial"/>
                <a:cs typeface="Arial"/>
              </a:rPr>
              <a:t>-9</a:t>
            </a: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/>
                <a:cs typeface="Arial"/>
              </a:rPr>
              <a:t>torr</a:t>
            </a:r>
            <a:endParaRPr lang="en-US" sz="2000" b="1" dirty="0">
              <a:solidFill>
                <a:prstClr val="white"/>
              </a:solidFill>
              <a:latin typeface="Arial"/>
              <a:cs typeface="Arial"/>
            </a:endParaRPr>
          </a:p>
          <a:p>
            <a:pPr marL="380985" indent="-380985" defTabSz="380985">
              <a:buFont typeface="Arial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/>
                <a:cs typeface="Arial"/>
              </a:rPr>
              <a:t>At each observatory</a:t>
            </a:r>
          </a:p>
        </p:txBody>
      </p:sp>
    </p:spTree>
    <p:extLst>
      <p:ext uri="{BB962C8B-B14F-4D97-AF65-F5344CB8AC3E}">
        <p14:creationId xmlns:p14="http://schemas.microsoft.com/office/powerpoint/2010/main" val="559897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A global network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48949" y="4337143"/>
            <a:ext cx="7246104" cy="1260798"/>
          </a:xfrm>
        </p:spPr>
        <p:txBody>
          <a:bodyPr>
            <a:normAutofit fontScale="77500" lnSpcReduction="20000"/>
          </a:bodyPr>
          <a:lstStyle/>
          <a:p>
            <a:r>
              <a:rPr lang="en-US" sz="3000" dirty="0">
                <a:cs typeface="Cambria"/>
              </a:rPr>
              <a:t>Detection rate, sky coverage, network duty cycle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cs typeface="Cambria"/>
              </a:rPr>
              <a:t>Greater accuracy on source parameters</a:t>
            </a:r>
            <a:br>
              <a:rPr lang="en-US" sz="3000" dirty="0">
                <a:cs typeface="Cambria"/>
              </a:rPr>
            </a:br>
            <a:r>
              <a:rPr lang="en-GB" sz="2833" dirty="0">
                <a:cs typeface="Cambria"/>
              </a:rPr>
              <a:t>   - </a:t>
            </a:r>
            <a:r>
              <a:rPr lang="en-US" sz="2833" dirty="0">
                <a:cs typeface="Cambria"/>
              </a:rPr>
              <a:t>Distance, sky location, orientation of source ...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13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5" name="Picture 4" descr="Screen Shot 2016-09-06 at 16.24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4418"/>
            <a:ext cx="2804610" cy="20531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3176576"/>
            <a:ext cx="459580" cy="3488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80985"/>
            <a:endParaRPr lang="en-US" sz="1667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 descr="GW_Detector_Map_v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91" y="1030630"/>
            <a:ext cx="5069309" cy="3156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757CFE-9D13-BC06-08B8-FB7009B0BEDA}"/>
              </a:ext>
            </a:extLst>
          </p:cNvPr>
          <p:cNvSpPr txBox="1"/>
          <p:nvPr/>
        </p:nvSpPr>
        <p:spPr>
          <a:xfrm>
            <a:off x="6883100" y="4149625"/>
            <a:ext cx="1362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80985"/>
            <a:r>
              <a:rPr lang="en-US" sz="1000" dirty="0">
                <a:solidFill>
                  <a:prstClr val="black"/>
                </a:solidFill>
                <a:latin typeface="Calibri"/>
              </a:rPr>
              <a:t>Image credit: LIGO Lab</a:t>
            </a:r>
          </a:p>
        </p:txBody>
      </p:sp>
    </p:spTree>
    <p:extLst>
      <p:ext uri="{BB962C8B-B14F-4D97-AF65-F5344CB8AC3E}">
        <p14:creationId xmlns:p14="http://schemas.microsoft.com/office/powerpoint/2010/main" val="4226493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VIR-0381A-11.tif"/>
          <p:cNvPicPr>
            <a:picLocks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1" r="-1" b="-118"/>
          <a:stretch/>
        </p:blipFill>
        <p:spPr>
          <a:xfrm>
            <a:off x="0" y="0"/>
            <a:ext cx="9144000" cy="5721744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ctrTitle" idx="4294967295"/>
          </p:nvPr>
        </p:nvSpPr>
        <p:spPr>
          <a:xfrm>
            <a:off x="762001" y="221455"/>
            <a:ext cx="4490214" cy="740469"/>
          </a:xfrm>
        </p:spPr>
        <p:txBody>
          <a:bodyPr>
            <a:normAutofit/>
          </a:bodyPr>
          <a:lstStyle/>
          <a:p>
            <a:pPr algn="r"/>
            <a:r>
              <a:rPr lang="en-US" sz="3333" i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ADVANCED VIRGO</a:t>
            </a:r>
            <a:endParaRPr lang="en-US" sz="2667" i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venir Black"/>
              <a:cs typeface="Avenir Black"/>
            </a:endParaRPr>
          </a:p>
        </p:txBody>
      </p:sp>
      <p:pic>
        <p:nvPicPr>
          <p:cNvPr id="5" name="Picture 9" descr="advlogo_final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7084" y="123885"/>
            <a:ext cx="1576843" cy="827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40916" y="1074295"/>
            <a:ext cx="3662169" cy="754887"/>
          </a:xfrm>
          <a:prstGeom prst="rect">
            <a:avLst/>
          </a:prstGeom>
          <a:solidFill>
            <a:schemeClr val="lt1">
              <a:alpha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380985">
              <a:lnSpc>
                <a:spcPct val="150000"/>
              </a:lnSpc>
            </a:pPr>
            <a:r>
              <a:rPr lang="en-U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Avenir Medium" panose="02000503020000020003" pitchFamily="2" charset="0"/>
                <a:cs typeface="Avenir Book"/>
              </a:rPr>
              <a:t>163 Institutions in 20 different countries</a:t>
            </a:r>
            <a:br>
              <a:rPr lang="en-U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Avenir Medium" panose="02000503020000020003" pitchFamily="2" charset="0"/>
                <a:cs typeface="Avenir Book"/>
              </a:rPr>
            </a:br>
            <a:r>
              <a:rPr lang="en-U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Avenir Medium" panose="02000503020000020003" pitchFamily="2" charset="0"/>
                <a:cs typeface="Avenir Book"/>
              </a:rPr>
              <a:t>~915 collaboration members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3514" y="4932693"/>
            <a:ext cx="508473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80985"/>
            <a:r>
              <a:rPr lang="en-US" sz="1167" b="1" dirty="0">
                <a:solidFill>
                  <a:srgbClr val="000000"/>
                </a:solidFill>
                <a:latin typeface="Arial"/>
                <a:cs typeface="Arial"/>
              </a:rPr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635328-0138-BF68-21AF-911B4DEB2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63782" y="926474"/>
            <a:ext cx="1346130" cy="4641573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9590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976827F-4481-F789-4B9D-9008EB47A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93B08ED-BFC4-5897-8FF2-1A5F1D778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770" y="4118693"/>
            <a:ext cx="2080846" cy="860155"/>
          </a:xfrm>
          <a:prstGeom prst="rect">
            <a:avLst/>
          </a:prstGeom>
          <a:noFill/>
          <a:effectLst>
            <a:outerShdw blurRad="97523" dist="54331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erson in white protective gear working on a machine&#10;&#10;Description automatically generated">
            <a:extLst>
              <a:ext uri="{FF2B5EF4-FFF2-40B4-BE49-F238E27FC236}">
                <a16:creationId xmlns:a16="http://schemas.microsoft.com/office/drawing/2014/main" id="{0EB157B3-10BD-C4ED-51E6-84724DF64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9036" y="591585"/>
            <a:ext cx="2928406" cy="239079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B5455B-E845-FB2C-5AC9-7EADE168FFF8}"/>
              </a:ext>
            </a:extLst>
          </p:cNvPr>
          <p:cNvSpPr txBox="1"/>
          <p:nvPr/>
        </p:nvSpPr>
        <p:spPr>
          <a:xfrm>
            <a:off x="864421" y="5135118"/>
            <a:ext cx="2928406" cy="477054"/>
          </a:xfrm>
          <a:prstGeom prst="rect">
            <a:avLst/>
          </a:prstGeom>
          <a:noFill/>
          <a:effectLst>
            <a:softEdge rad="25400"/>
          </a:effectLst>
        </p:spPr>
        <p:txBody>
          <a:bodyPr wrap="square">
            <a:spAutoFit/>
          </a:bodyPr>
          <a:lstStyle/>
          <a:p>
            <a:pPr defTabSz="380985"/>
            <a:r>
              <a:rPr lang="en-GB" sz="1500" dirty="0">
                <a:solidFill>
                  <a:prstClr val="white"/>
                </a:solidFill>
                <a:latin typeface="Calibri"/>
              </a:rPr>
              <a:t>Cryogenic sapphire mirror payload</a:t>
            </a:r>
            <a:br>
              <a:rPr lang="en-GB" sz="1500" dirty="0">
                <a:solidFill>
                  <a:prstClr val="white"/>
                </a:solidFill>
                <a:latin typeface="Calibri"/>
              </a:rPr>
            </a:br>
            <a:r>
              <a:rPr lang="en-GB" sz="1000" dirty="0">
                <a:solidFill>
                  <a:prstClr val="white"/>
                </a:solidFill>
                <a:latin typeface="Calibri"/>
              </a:rPr>
              <a:t>Image Credit: Rahul Kumar/LIGO Lab</a:t>
            </a:r>
            <a:endParaRPr lang="nb-NO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568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"/>
                <a:cs typeface="Gill Sans"/>
              </a:rPr>
              <a:t>Transient GW sources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50674" y="2985411"/>
            <a:ext cx="5801307" cy="25681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333" dirty="0">
                <a:latin typeface="Cambria"/>
                <a:cs typeface="Cambria"/>
              </a:rPr>
              <a:t>Cataclysmic events of compact </a:t>
            </a:r>
            <a:br>
              <a:rPr lang="en-US" sz="2333" dirty="0">
                <a:latin typeface="Cambria"/>
                <a:cs typeface="Cambria"/>
              </a:rPr>
            </a:br>
            <a:r>
              <a:rPr lang="en-US" sz="2333" dirty="0">
                <a:latin typeface="Cambria"/>
                <a:cs typeface="Cambria"/>
              </a:rPr>
              <a:t>astrophysical objects</a:t>
            </a:r>
          </a:p>
          <a:p>
            <a:pPr lvl="1"/>
            <a:r>
              <a:rPr lang="en-US" sz="2000" b="1" dirty="0" err="1">
                <a:latin typeface="Cambria"/>
                <a:cs typeface="Cambria"/>
              </a:rPr>
              <a:t>N</a:t>
            </a:r>
            <a:r>
              <a:rPr lang="en-US" sz="2000" dirty="0" err="1">
                <a:latin typeface="Cambria"/>
                <a:cs typeface="Cambria"/>
              </a:rPr>
              <a:t>eutron</a:t>
            </a:r>
            <a:r>
              <a:rPr lang="en-US" sz="2000" b="1" dirty="0" err="1">
                <a:latin typeface="Cambria"/>
                <a:cs typeface="Cambria"/>
              </a:rPr>
              <a:t>S</a:t>
            </a:r>
            <a:r>
              <a:rPr lang="en-US" sz="2000" dirty="0" err="1">
                <a:latin typeface="Cambria"/>
                <a:cs typeface="Cambria"/>
              </a:rPr>
              <a:t>tar</a:t>
            </a:r>
            <a:r>
              <a:rPr lang="en-US" sz="2000" dirty="0">
                <a:latin typeface="Cambria"/>
                <a:cs typeface="Cambria"/>
              </a:rPr>
              <a:t> / </a:t>
            </a:r>
            <a:r>
              <a:rPr lang="en-US" sz="2000" b="1" dirty="0" err="1">
                <a:latin typeface="Cambria"/>
                <a:cs typeface="Cambria"/>
              </a:rPr>
              <a:t>B</a:t>
            </a:r>
            <a:r>
              <a:rPr lang="en-US" sz="2000" dirty="0" err="1">
                <a:latin typeface="Cambria"/>
                <a:cs typeface="Cambria"/>
              </a:rPr>
              <a:t>lack</a:t>
            </a:r>
            <a:r>
              <a:rPr lang="en-US" sz="2000" b="1" dirty="0" err="1">
                <a:latin typeface="Cambria"/>
                <a:cs typeface="Cambria"/>
              </a:rPr>
              <a:t>H</a:t>
            </a:r>
            <a:r>
              <a:rPr lang="en-US" sz="2000" dirty="0" err="1">
                <a:latin typeface="Cambria"/>
                <a:cs typeface="Cambria"/>
              </a:rPr>
              <a:t>ole</a:t>
            </a:r>
            <a:r>
              <a:rPr lang="en-US" sz="2000" dirty="0">
                <a:latin typeface="Cambria"/>
                <a:cs typeface="Cambria"/>
              </a:rPr>
              <a:t> binary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mergers</a:t>
            </a:r>
          </a:p>
          <a:p>
            <a:pPr lvl="1"/>
            <a:r>
              <a:rPr lang="en-US" sz="2000" b="1" dirty="0" err="1">
                <a:latin typeface="Cambria"/>
                <a:cs typeface="Cambria"/>
              </a:rPr>
              <a:t>C</a:t>
            </a:r>
            <a:r>
              <a:rPr lang="en-US" sz="2000" dirty="0" err="1">
                <a:latin typeface="Cambria"/>
                <a:cs typeface="Cambria"/>
              </a:rPr>
              <a:t>ore</a:t>
            </a:r>
            <a:r>
              <a:rPr lang="en-US" sz="2000" b="1" dirty="0" err="1">
                <a:latin typeface="Cambria"/>
                <a:cs typeface="Cambria"/>
              </a:rPr>
              <a:t>C</a:t>
            </a:r>
            <a:r>
              <a:rPr lang="en-US" sz="2000" dirty="0" err="1">
                <a:latin typeface="Cambria"/>
                <a:cs typeface="Cambria"/>
              </a:rPr>
              <a:t>ollapse</a:t>
            </a:r>
            <a:r>
              <a:rPr lang="en-US" sz="2000" b="1" dirty="0" err="1">
                <a:latin typeface="Cambria"/>
                <a:cs typeface="Cambria"/>
              </a:rPr>
              <a:t>S</a:t>
            </a:r>
            <a:r>
              <a:rPr lang="en-US" sz="2000" dirty="0" err="1">
                <a:latin typeface="Cambria"/>
                <a:cs typeface="Cambria"/>
              </a:rPr>
              <a:t>uper</a:t>
            </a:r>
            <a:r>
              <a:rPr lang="en-US" sz="2000" b="1" dirty="0" err="1">
                <a:latin typeface="Cambria"/>
                <a:cs typeface="Cambria"/>
              </a:rPr>
              <a:t>N</a:t>
            </a:r>
            <a:r>
              <a:rPr lang="en-US" sz="2000" dirty="0" err="1">
                <a:latin typeface="Cambria"/>
                <a:cs typeface="Cambria"/>
              </a:rPr>
              <a:t>ovae</a:t>
            </a:r>
            <a:endParaRPr lang="en-US" sz="2000" dirty="0">
              <a:latin typeface="Cambria"/>
              <a:cs typeface="Cambria"/>
            </a:endParaRPr>
          </a:p>
          <a:p>
            <a:pPr lvl="1"/>
            <a:r>
              <a:rPr lang="en-US" sz="2000" dirty="0">
                <a:latin typeface="Cambria"/>
                <a:cs typeface="Cambria"/>
              </a:rPr>
              <a:t>Pulsar glitches / oscillation modes ?</a:t>
            </a:r>
            <a:endParaRPr lang="en-US" sz="2000" i="1" dirty="0">
              <a:latin typeface="Cambria"/>
              <a:cs typeface="Cambria"/>
            </a:endParaRPr>
          </a:p>
          <a:p>
            <a:pPr lvl="1"/>
            <a:r>
              <a:rPr lang="en-US" sz="2000" dirty="0">
                <a:latin typeface="Cambria"/>
                <a:cs typeface="Cambria"/>
              </a:rPr>
              <a:t>Exotics : cosmic string kinks ? ...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16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3762"/>
          <a:stretch/>
        </p:blipFill>
        <p:spPr>
          <a:xfrm>
            <a:off x="467015" y="1193113"/>
            <a:ext cx="2736555" cy="1390425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8" name="Rectangle 7"/>
          <p:cNvSpPr/>
          <p:nvPr/>
        </p:nvSpPr>
        <p:spPr>
          <a:xfrm>
            <a:off x="509489" y="2638665"/>
            <a:ext cx="28021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80985"/>
            <a:r>
              <a:rPr lang="en-US" sz="1000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Image : D. Price (Exeter) &amp; S. </a:t>
            </a:r>
            <a:r>
              <a:rPr lang="en-US" sz="1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Rosswog</a:t>
            </a:r>
            <a:r>
              <a:rPr lang="en-US" sz="1000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 (Bremen)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694" y="1961682"/>
            <a:ext cx="2644432" cy="2644432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0" name="Rectangle 9"/>
          <p:cNvSpPr/>
          <p:nvPr/>
        </p:nvSpPr>
        <p:spPr>
          <a:xfrm>
            <a:off x="6032654" y="4716668"/>
            <a:ext cx="24582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80985"/>
            <a:r>
              <a:rPr lang="en-US" sz="10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</a:rPr>
              <a:t>Simulation: F. Hanke et al. (MPIA </a:t>
            </a:r>
            <a:r>
              <a:rPr lang="en-US" sz="1000" dirty="0" err="1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</a:rPr>
              <a:t>Garching</a:t>
            </a:r>
            <a:r>
              <a:rPr lang="en-US" sz="10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53814" y="1096543"/>
            <a:ext cx="4265048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80985"/>
            <a:r>
              <a:rPr lang="en-US" sz="2333" b="1" i="1" dirty="0">
                <a:solidFill>
                  <a:prstClr val="white"/>
                </a:solidFill>
                <a:latin typeface="Cambria" panose="02040503050406030204" pitchFamily="18" charset="0"/>
                <a:cs typeface="Cambria"/>
              </a:rPr>
              <a:t>Highly relativistic</a:t>
            </a:r>
            <a:r>
              <a:rPr lang="en-US" sz="2333" i="1" dirty="0">
                <a:solidFill>
                  <a:prstClr val="white"/>
                </a:solidFill>
                <a:latin typeface="Cambria"/>
                <a:cs typeface="Cambria"/>
              </a:rPr>
              <a:t> systems  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1522453-90D6-A205-6307-4C3F6BE14F86}"/>
              </a:ext>
            </a:extLst>
          </p:cNvPr>
          <p:cNvSpPr txBox="1">
            <a:spLocks/>
          </p:cNvSpPr>
          <p:nvPr/>
        </p:nvSpPr>
        <p:spPr>
          <a:xfrm>
            <a:off x="3311652" y="1664703"/>
            <a:ext cx="2644432" cy="1574598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80985">
              <a:buNone/>
            </a:pPr>
            <a:r>
              <a:rPr lang="en-US" sz="2333" b="1" dirty="0">
                <a:solidFill>
                  <a:srgbClr val="FF0000"/>
                </a:solidFill>
                <a:latin typeface="Cambria"/>
                <a:cs typeface="Cambria"/>
              </a:rPr>
              <a:t>CBC</a:t>
            </a:r>
            <a:endParaRPr lang="en-US" sz="2000" dirty="0">
              <a:solidFill>
                <a:prstClr val="white"/>
              </a:solidFill>
              <a:latin typeface="Cambria"/>
              <a:cs typeface="Cambria"/>
            </a:endParaRPr>
          </a:p>
          <a:p>
            <a:pPr marL="0" indent="0" defTabSz="380985">
              <a:buNone/>
            </a:pPr>
            <a:r>
              <a:rPr lang="en-US" sz="2333" b="1" i="1" dirty="0">
                <a:solidFill>
                  <a:srgbClr val="FF0000"/>
                </a:solidFill>
                <a:latin typeface="Cambria"/>
                <a:cs typeface="Cambria"/>
              </a:rPr>
              <a:t>                        </a:t>
            </a:r>
            <a:r>
              <a:rPr lang="en-US" sz="2333" b="1" dirty="0">
                <a:solidFill>
                  <a:srgbClr val="FF0000"/>
                </a:solidFill>
                <a:latin typeface="Cambria"/>
                <a:cs typeface="Cambria"/>
              </a:rPr>
              <a:t>Burst</a:t>
            </a:r>
            <a:endParaRPr lang="en-US" sz="2333" b="1" dirty="0">
              <a:solidFill>
                <a:prstClr val="white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46432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"/>
                <a:cs typeface="Gill Sans"/>
              </a:rPr>
              <a:t>Persistent GW sources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4744E9C-CC51-9FBA-E8D9-5EF95F510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0"/>
          <a:stretch/>
        </p:blipFill>
        <p:spPr bwMode="auto">
          <a:xfrm>
            <a:off x="4532643" y="1358296"/>
            <a:ext cx="4483263" cy="316709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47264" y="1407155"/>
            <a:ext cx="7311311" cy="4078980"/>
          </a:xfrm>
        </p:spPr>
        <p:txBody>
          <a:bodyPr>
            <a:normAutofit/>
          </a:bodyPr>
          <a:lstStyle/>
          <a:p>
            <a:r>
              <a:rPr lang="en-US" sz="2167" b="1" i="1" dirty="0">
                <a:solidFill>
                  <a:srgbClr val="FF0000"/>
                </a:solidFill>
                <a:latin typeface="Cambria"/>
                <a:cs typeface="Cambria"/>
              </a:rPr>
              <a:t>Continuous Wave</a:t>
            </a:r>
            <a:r>
              <a:rPr lang="en-US" sz="2167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2167" dirty="0">
                <a:latin typeface="Cambria"/>
                <a:cs typeface="Cambria"/>
              </a:rPr>
              <a:t>: sinusoids from rotating NS</a:t>
            </a:r>
          </a:p>
          <a:p>
            <a:pPr lvl="1"/>
            <a:r>
              <a:rPr lang="en-US" sz="2000" dirty="0">
                <a:latin typeface="Cambria"/>
                <a:cs typeface="Cambria"/>
              </a:rPr>
              <a:t>many potential sources in Galaxy</a:t>
            </a:r>
            <a:br>
              <a:rPr lang="en-US" sz="2000" dirty="0">
                <a:latin typeface="Cambria"/>
                <a:cs typeface="Cambria"/>
              </a:rPr>
            </a:br>
            <a:endParaRPr lang="en-US" sz="2000" dirty="0">
              <a:latin typeface="Cambria"/>
              <a:cs typeface="Cambria"/>
            </a:endParaRPr>
          </a:p>
          <a:p>
            <a:r>
              <a:rPr lang="en-US" sz="2167" b="1" i="1" dirty="0">
                <a:solidFill>
                  <a:srgbClr val="FF0000"/>
                </a:solidFill>
                <a:latin typeface="Cambria"/>
                <a:cs typeface="Cambria"/>
              </a:rPr>
              <a:t>Stochastic</a:t>
            </a:r>
            <a:r>
              <a:rPr lang="en-US" sz="2167" dirty="0">
                <a:latin typeface="Cambria"/>
                <a:cs typeface="Cambria"/>
              </a:rPr>
              <a:t> : random ‘background’</a:t>
            </a:r>
            <a:br>
              <a:rPr lang="en-US" sz="2167" dirty="0">
                <a:latin typeface="Cambria"/>
                <a:cs typeface="Cambria"/>
              </a:rPr>
            </a:br>
            <a:r>
              <a:rPr lang="en-US" sz="2167" dirty="0">
                <a:latin typeface="Cambria"/>
                <a:cs typeface="Cambria"/>
              </a:rPr>
              <a:t>from superposition of unresolved </a:t>
            </a:r>
            <a:br>
              <a:rPr lang="en-US" sz="2167" dirty="0">
                <a:latin typeface="Cambria"/>
                <a:cs typeface="Cambria"/>
              </a:rPr>
            </a:br>
            <a:r>
              <a:rPr lang="en-US" sz="2167" dirty="0">
                <a:latin typeface="Cambria"/>
                <a:cs typeface="Cambria"/>
              </a:rPr>
              <a:t>sources</a:t>
            </a:r>
          </a:p>
          <a:p>
            <a:pPr lvl="1"/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/>
                <a:cs typeface="Cambria"/>
              </a:rPr>
              <a:t>astrophysical</a:t>
            </a:r>
            <a:r>
              <a:rPr lang="en-US" sz="2000" dirty="0">
                <a:latin typeface="Cambria"/>
                <a:cs typeface="Cambria"/>
              </a:rPr>
              <a:t>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transients at high redshift</a:t>
            </a:r>
          </a:p>
          <a:p>
            <a:pPr lvl="1"/>
            <a:r>
              <a:rPr lang="en-US" sz="2000" dirty="0">
                <a:solidFill>
                  <a:srgbClr val="92D050"/>
                </a:solidFill>
                <a:latin typeface="Cambria"/>
                <a:cs typeface="Cambria"/>
              </a:rPr>
              <a:t>primordial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quantum fluctuations / critical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phenomena in very early Universe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17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74730" y="4192429"/>
            <a:ext cx="2017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80985"/>
            <a:r>
              <a:rPr lang="en-US" sz="1000" dirty="0">
                <a:solidFill>
                  <a:prstClr val="black"/>
                </a:solidFill>
                <a:latin typeface="Calibri"/>
              </a:rPr>
              <a:t>Chandra X-ray images of Crab pulsar</a:t>
            </a:r>
          </a:p>
        </p:txBody>
      </p:sp>
    </p:spTree>
    <p:extLst>
      <p:ext uri="{BB962C8B-B14F-4D97-AF65-F5344CB8AC3E}">
        <p14:creationId xmlns:p14="http://schemas.microsoft.com/office/powerpoint/2010/main" val="161247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09214-4ED1-2106-3261-7D4E1EFBA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46" y="206531"/>
            <a:ext cx="6858000" cy="952500"/>
          </a:xfrm>
        </p:spPr>
        <p:txBody>
          <a:bodyPr/>
          <a:lstStyle/>
          <a:p>
            <a:r>
              <a:rPr lang="en-US" dirty="0"/>
              <a:t>Anatomy of a binary merger</a:t>
            </a:r>
          </a:p>
        </p:txBody>
      </p:sp>
      <p:pic>
        <p:nvPicPr>
          <p:cNvPr id="14" name="Content Placeholder 13" descr="A diagram of a graph&#10;&#10;Description automatically generated">
            <a:extLst>
              <a:ext uri="{FF2B5EF4-FFF2-40B4-BE49-F238E27FC236}">
                <a16:creationId xmlns:a16="http://schemas.microsoft.com/office/drawing/2014/main" id="{7B08E474-8AED-E4AB-80AA-55FAE1F8B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5408"/>
          <a:stretch/>
        </p:blipFill>
        <p:spPr>
          <a:xfrm>
            <a:off x="759890" y="1151512"/>
            <a:ext cx="7622110" cy="4227232"/>
          </a:xfrm>
          <a:effectLst>
            <a:softEdge rad="38100"/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FDB46-E93A-D823-05C4-8B8FFE2FA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A9813-9469-0A08-7272-52EA2BC84FEB}"/>
              </a:ext>
            </a:extLst>
          </p:cNvPr>
          <p:cNvSpPr txBox="1"/>
          <p:nvPr/>
        </p:nvSpPr>
        <p:spPr>
          <a:xfrm>
            <a:off x="1951746" y="3402591"/>
            <a:ext cx="203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C00000"/>
                </a:solidFill>
                <a:latin typeface="Cambria" panose="02040503050406030204" pitchFamily="18" charset="0"/>
              </a:rPr>
              <a:t>P</a:t>
            </a:r>
            <a:r>
              <a:rPr lang="en-US" sz="2000" i="1" dirty="0">
                <a:solidFill>
                  <a:srgbClr val="C00000"/>
                </a:solidFill>
                <a:latin typeface="Cambria" panose="02040503050406030204" pitchFamily="18" charset="0"/>
              </a:rPr>
              <a:t>ost-</a:t>
            </a:r>
            <a:r>
              <a:rPr lang="en-US" sz="2000" b="1" i="1" dirty="0">
                <a:solidFill>
                  <a:srgbClr val="C00000"/>
                </a:solidFill>
                <a:latin typeface="Cambria" panose="02040503050406030204" pitchFamily="18" charset="0"/>
              </a:rPr>
              <a:t>N</a:t>
            </a:r>
            <a:r>
              <a:rPr lang="en-US" sz="2000" i="1" dirty="0">
                <a:solidFill>
                  <a:srgbClr val="C00000"/>
                </a:solidFill>
                <a:latin typeface="Cambria" panose="02040503050406030204" pitchFamily="18" charset="0"/>
              </a:rPr>
              <a:t>ewtonian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A69DD-4450-BB5A-1966-BC7BEC2AE306}"/>
              </a:ext>
            </a:extLst>
          </p:cNvPr>
          <p:cNvSpPr txBox="1"/>
          <p:nvPr/>
        </p:nvSpPr>
        <p:spPr>
          <a:xfrm>
            <a:off x="4843911" y="2985671"/>
            <a:ext cx="2341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N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umerical </a:t>
            </a: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R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elativity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EF8913-E943-77E8-BB37-A4DA86274569}"/>
              </a:ext>
            </a:extLst>
          </p:cNvPr>
          <p:cNvSpPr txBox="1"/>
          <p:nvPr/>
        </p:nvSpPr>
        <p:spPr>
          <a:xfrm>
            <a:off x="6764530" y="3420502"/>
            <a:ext cx="1597932" cy="1015663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Black Hole </a:t>
            </a:r>
            <a:b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</a:br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Perturbation</a:t>
            </a:r>
          </a:p>
          <a:p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Theory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D5FD65-DB06-3A05-8FAF-F8C44220D113}"/>
              </a:ext>
            </a:extLst>
          </p:cNvPr>
          <p:cNvSpPr txBox="1"/>
          <p:nvPr/>
        </p:nvSpPr>
        <p:spPr>
          <a:xfrm>
            <a:off x="1217449" y="5413763"/>
            <a:ext cx="1872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LVC  </a:t>
            </a:r>
            <a:r>
              <a:rPr lang="en-US" sz="1000" dirty="0"/>
              <a:t>PRL </a:t>
            </a:r>
            <a:r>
              <a:rPr lang="en-US" sz="1000" b="1" dirty="0"/>
              <a:t>116</a:t>
            </a:r>
            <a:r>
              <a:rPr lang="en-US" sz="1000" dirty="0"/>
              <a:t>, 061102 (</a:t>
            </a:r>
            <a:r>
              <a:rPr lang="en-US" sz="1000"/>
              <a:t>2016)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0062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BFC0D-5F07-E642-7D58-98B5F2AD9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FE6CF-B221-0926-0741-61A63C461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46" y="206531"/>
            <a:ext cx="6858000" cy="952500"/>
          </a:xfrm>
        </p:spPr>
        <p:txBody>
          <a:bodyPr/>
          <a:lstStyle/>
          <a:p>
            <a:r>
              <a:rPr lang="en-US" dirty="0"/>
              <a:t>Anatomy of a binary merger</a:t>
            </a:r>
          </a:p>
        </p:txBody>
      </p:sp>
      <p:pic>
        <p:nvPicPr>
          <p:cNvPr id="14" name="Content Placeholder 13" descr="A diagram of a graph&#10;&#10;Description automatically generated">
            <a:extLst>
              <a:ext uri="{FF2B5EF4-FFF2-40B4-BE49-F238E27FC236}">
                <a16:creationId xmlns:a16="http://schemas.microsoft.com/office/drawing/2014/main" id="{6D1EB185-2B6C-453A-1C89-38D8A57AF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5408"/>
          <a:stretch/>
        </p:blipFill>
        <p:spPr>
          <a:xfrm>
            <a:off x="759890" y="1151512"/>
            <a:ext cx="7622110" cy="4227232"/>
          </a:xfrm>
          <a:effectLst>
            <a:softEdge rad="38100"/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700C3-56F0-59EE-CCF7-2E267871F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BB0400-F746-5A6A-34E5-9BFD41D9A62F}"/>
              </a:ext>
            </a:extLst>
          </p:cNvPr>
          <p:cNvSpPr txBox="1"/>
          <p:nvPr/>
        </p:nvSpPr>
        <p:spPr>
          <a:xfrm>
            <a:off x="1951746" y="3402591"/>
            <a:ext cx="203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C00000"/>
                </a:solidFill>
                <a:latin typeface="Cambria" panose="02040503050406030204" pitchFamily="18" charset="0"/>
              </a:rPr>
              <a:t>P</a:t>
            </a:r>
            <a:r>
              <a:rPr lang="en-US" sz="2000" i="1" dirty="0">
                <a:solidFill>
                  <a:srgbClr val="C00000"/>
                </a:solidFill>
                <a:latin typeface="Cambria" panose="02040503050406030204" pitchFamily="18" charset="0"/>
              </a:rPr>
              <a:t>ost-</a:t>
            </a:r>
            <a:r>
              <a:rPr lang="en-US" sz="2000" b="1" i="1" dirty="0">
                <a:solidFill>
                  <a:srgbClr val="C00000"/>
                </a:solidFill>
                <a:latin typeface="Cambria" panose="02040503050406030204" pitchFamily="18" charset="0"/>
              </a:rPr>
              <a:t>N</a:t>
            </a:r>
            <a:r>
              <a:rPr lang="en-US" sz="2000" i="1" dirty="0">
                <a:solidFill>
                  <a:srgbClr val="C00000"/>
                </a:solidFill>
                <a:latin typeface="Cambria" panose="02040503050406030204" pitchFamily="18" charset="0"/>
              </a:rPr>
              <a:t>ewtonian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93183-64D5-991F-398E-564895812818}"/>
              </a:ext>
            </a:extLst>
          </p:cNvPr>
          <p:cNvSpPr txBox="1"/>
          <p:nvPr/>
        </p:nvSpPr>
        <p:spPr>
          <a:xfrm>
            <a:off x="4843911" y="2985671"/>
            <a:ext cx="2341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N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umerical </a:t>
            </a: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R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</a:rPr>
              <a:t>elativity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57674-29A4-3E8D-E049-CFC985E1F41B}"/>
              </a:ext>
            </a:extLst>
          </p:cNvPr>
          <p:cNvSpPr txBox="1"/>
          <p:nvPr/>
        </p:nvSpPr>
        <p:spPr>
          <a:xfrm>
            <a:off x="6764530" y="3420502"/>
            <a:ext cx="1597932" cy="1015663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Black Hole </a:t>
            </a:r>
            <a:b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</a:br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Perturbation</a:t>
            </a:r>
          </a:p>
          <a:p>
            <a:r>
              <a:rPr lang="en-US" sz="2000" i="1" dirty="0">
                <a:solidFill>
                  <a:srgbClr val="00B050"/>
                </a:solidFill>
                <a:latin typeface="Cambria" panose="02040503050406030204" pitchFamily="18" charset="0"/>
              </a:rPr>
              <a:t>Theory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D4D38-AB27-743A-1B66-D4490524D6FB}"/>
              </a:ext>
            </a:extLst>
          </p:cNvPr>
          <p:cNvSpPr txBox="1"/>
          <p:nvPr/>
        </p:nvSpPr>
        <p:spPr>
          <a:xfrm>
            <a:off x="1217449" y="5413763"/>
            <a:ext cx="1872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LVC  </a:t>
            </a:r>
            <a:r>
              <a:rPr lang="en-US" sz="1000" dirty="0"/>
              <a:t>PRL </a:t>
            </a:r>
            <a:r>
              <a:rPr lang="en-US" sz="1000" b="1" dirty="0"/>
              <a:t>116</a:t>
            </a:r>
            <a:r>
              <a:rPr lang="en-US" sz="1000" dirty="0"/>
              <a:t>, 061102 (</a:t>
            </a:r>
            <a:r>
              <a:rPr lang="en-US" sz="1000"/>
              <a:t>2016)</a:t>
            </a:r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7FD265-0D7E-1630-3894-B0510C605B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451"/>
          <a:stretch/>
        </p:blipFill>
        <p:spPr>
          <a:xfrm>
            <a:off x="2002843" y="-14187"/>
            <a:ext cx="4313886" cy="273550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2951ED-7B1A-1E8A-45E9-F514680C30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422"/>
          <a:stretch/>
        </p:blipFill>
        <p:spPr>
          <a:xfrm>
            <a:off x="2002842" y="2679411"/>
            <a:ext cx="4313886" cy="273645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6B00B-EA9B-49AD-2F3C-CCA83CAE50DE}"/>
              </a:ext>
            </a:extLst>
          </p:cNvPr>
          <p:cNvSpPr txBox="1"/>
          <p:nvPr/>
        </p:nvSpPr>
        <p:spPr>
          <a:xfrm>
            <a:off x="5063063" y="5372834"/>
            <a:ext cx="3383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</a:rPr>
              <a:t>14 September 2015, 09:50:45 UTC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30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</a:t>
            </a:r>
            <a:r>
              <a:rPr lang="en-US" dirty="0">
                <a:solidFill>
                  <a:schemeClr val="bg1"/>
                </a:solidFill>
              </a:rPr>
              <a:t>IGO-</a:t>
            </a:r>
            <a:r>
              <a:rPr lang="en-US" b="1" dirty="0">
                <a:solidFill>
                  <a:schemeClr val="bg1"/>
                </a:solidFill>
              </a:rPr>
              <a:t>V</a:t>
            </a:r>
            <a:r>
              <a:rPr lang="en-US" dirty="0">
                <a:solidFill>
                  <a:schemeClr val="bg1"/>
                </a:solidFill>
              </a:rPr>
              <a:t>irgo-</a:t>
            </a:r>
            <a:r>
              <a:rPr lang="en-US" b="1" dirty="0">
                <a:solidFill>
                  <a:schemeClr val="bg1"/>
                </a:solidFill>
              </a:rPr>
              <a:t>K</a:t>
            </a:r>
            <a:r>
              <a:rPr lang="en-US" dirty="0">
                <a:solidFill>
                  <a:schemeClr val="bg1"/>
                </a:solidFill>
              </a:rPr>
              <a:t>AGRA collaborations</a:t>
            </a:r>
          </a:p>
        </p:txBody>
      </p:sp>
      <p:pic>
        <p:nvPicPr>
          <p:cNvPr id="7" name="Picture 6" descr="LSC_map_20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058042"/>
            <a:ext cx="6366973" cy="3148197"/>
          </a:xfrm>
          <a:prstGeom prst="rect">
            <a:avLst/>
          </a:prstGeom>
        </p:spPr>
      </p:pic>
      <p:pic>
        <p:nvPicPr>
          <p:cNvPr id="9" name="Picture 8" descr="lsc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10" y="1137238"/>
            <a:ext cx="862603" cy="3651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720897-63D4-9E11-225C-F2025B081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336" y="3666308"/>
            <a:ext cx="3030423" cy="1711842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D01E71A-9E0A-2D17-8BCA-2B4BB6B99FA0}"/>
              </a:ext>
            </a:extLst>
          </p:cNvPr>
          <p:cNvSpPr txBox="1">
            <a:spLocks/>
          </p:cNvSpPr>
          <p:nvPr/>
        </p:nvSpPr>
        <p:spPr>
          <a:xfrm>
            <a:off x="6514168" y="5340324"/>
            <a:ext cx="1778000" cy="304271"/>
          </a:xfrm>
          <a:prstGeom prst="rect">
            <a:avLst/>
          </a:prstGeom>
        </p:spPr>
        <p:txBody>
          <a:bodyPr vert="horz" lIns="76200" tIns="38100" rIns="76200" bIns="3810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ACC497-1778-9C4F-921E-8E03730CF7C5}" type="slidenum">
              <a:rPr lang="en-US" sz="1000">
                <a:solidFill>
                  <a:schemeClr val="accent5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en-US" sz="1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839CFA-5115-B573-07B1-15C60FED2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48" y="2755601"/>
            <a:ext cx="3030423" cy="24910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22D47D-BC63-8DB9-1964-D6A28BFB8EF9}"/>
              </a:ext>
            </a:extLst>
          </p:cNvPr>
          <p:cNvSpPr txBox="1"/>
          <p:nvPr/>
        </p:nvSpPr>
        <p:spPr>
          <a:xfrm>
            <a:off x="728106" y="4001115"/>
            <a:ext cx="708848" cy="592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83" dirty="0">
                <a:latin typeface="Arial" panose="020B0604020202020204" pitchFamily="34" charset="0"/>
                <a:cs typeface="Arial" panose="020B0604020202020204" pitchFamily="34" charset="0"/>
              </a:rPr>
              <a:t>&amp; others</a:t>
            </a:r>
            <a:br>
              <a:rPr lang="en-US" sz="108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83" dirty="0">
                <a:latin typeface="Arial" panose="020B0604020202020204" pitchFamily="34" charset="0"/>
                <a:cs typeface="Arial" panose="020B0604020202020204" pitchFamily="34" charset="0"/>
              </a:rPr>
              <a:t>outside</a:t>
            </a:r>
            <a:br>
              <a:rPr lang="en-US" sz="108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83" dirty="0">
                <a:latin typeface="Arial" panose="020B0604020202020204" pitchFamily="34" charset="0"/>
                <a:cs typeface="Arial" panose="020B0604020202020204" pitchFamily="34" charset="0"/>
              </a:rPr>
              <a:t>Europe !</a:t>
            </a:r>
          </a:p>
        </p:txBody>
      </p:sp>
    </p:spTree>
    <p:extLst>
      <p:ext uri="{BB962C8B-B14F-4D97-AF65-F5344CB8AC3E}">
        <p14:creationId xmlns:p14="http://schemas.microsoft.com/office/powerpoint/2010/main" val="3000385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11570-F755-10D0-45C7-9512B1D73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Astrophysics from BBH mergers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FDE2B-FC69-4CA5-27E3-B191BB29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3687"/>
            <a:ext cx="6858000" cy="4437865"/>
          </a:xfrm>
        </p:spPr>
        <p:txBody>
          <a:bodyPr>
            <a:normAutofit/>
          </a:bodyPr>
          <a:lstStyle/>
          <a:p>
            <a:r>
              <a:rPr lang="en-US" sz="2167" b="1" dirty="0"/>
              <a:t>Stellar winds</a:t>
            </a:r>
            <a:r>
              <a:rPr lang="en-US" sz="2167" dirty="0"/>
              <a:t> ‘weak’</a:t>
            </a:r>
            <a:br>
              <a:rPr lang="en-US" sz="2167" dirty="0"/>
            </a:br>
            <a:r>
              <a:rPr lang="en-US" sz="2167" dirty="0"/>
              <a:t>allowing ~30 M</a:t>
            </a:r>
            <a:r>
              <a:rPr lang="en-US" sz="2167" baseline="-25000" dirty="0"/>
              <a:t>☉ </a:t>
            </a:r>
            <a:r>
              <a:rPr lang="en-US" sz="2167" dirty="0"/>
              <a:t>BH to form</a:t>
            </a:r>
          </a:p>
          <a:p>
            <a:pPr marL="0" indent="0">
              <a:buNone/>
            </a:pPr>
            <a:br>
              <a:rPr lang="en-US" sz="2167" dirty="0"/>
            </a:br>
            <a:endParaRPr lang="en-US" sz="2167" dirty="0"/>
          </a:p>
          <a:p>
            <a:pPr marL="0" indent="0">
              <a:buNone/>
            </a:pPr>
            <a:br>
              <a:rPr lang="en-US" sz="2333" baseline="-25000" dirty="0"/>
            </a:br>
            <a:endParaRPr lang="en-US" sz="2333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AC8BE-C00C-B00E-96DB-96DA69FED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A296726-5D03-E932-F074-BC6627F7C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51"/>
          <a:stretch/>
        </p:blipFill>
        <p:spPr bwMode="auto">
          <a:xfrm>
            <a:off x="4459866" y="1146686"/>
            <a:ext cx="3630837" cy="268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B6AA5B-01B1-526C-A972-89A4A4CD3340}"/>
              </a:ext>
            </a:extLst>
          </p:cNvPr>
          <p:cNvSpPr txBox="1"/>
          <p:nvPr/>
        </p:nvSpPr>
        <p:spPr>
          <a:xfrm>
            <a:off x="5002695" y="1576396"/>
            <a:ext cx="11470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GW150914</a:t>
            </a:r>
          </a:p>
        </p:txBody>
      </p:sp>
    </p:spTree>
    <p:extLst>
      <p:ext uri="{BB962C8B-B14F-4D97-AF65-F5344CB8AC3E}">
        <p14:creationId xmlns:p14="http://schemas.microsoft.com/office/powerpoint/2010/main" val="2685422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56718-8E2E-EF9B-894C-3A0C82752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44E2F-6D16-4C9E-24E0-EBBAD038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Astrophysics from BBH mergers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C68BD-344D-0F2A-ACFB-5689BA7A4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3687"/>
            <a:ext cx="6858000" cy="4437865"/>
          </a:xfrm>
        </p:spPr>
        <p:txBody>
          <a:bodyPr>
            <a:normAutofit/>
          </a:bodyPr>
          <a:lstStyle/>
          <a:p>
            <a:r>
              <a:rPr lang="en-US" sz="2167" b="1" dirty="0"/>
              <a:t>Stellar winds</a:t>
            </a:r>
            <a:r>
              <a:rPr lang="en-US" sz="2167" dirty="0"/>
              <a:t> ‘weak’</a:t>
            </a:r>
            <a:br>
              <a:rPr lang="en-US" sz="2167" dirty="0"/>
            </a:br>
            <a:r>
              <a:rPr lang="en-US" sz="2167" dirty="0"/>
              <a:t>allowing ~30 M</a:t>
            </a:r>
            <a:r>
              <a:rPr lang="en-US" sz="2167" baseline="-25000" dirty="0"/>
              <a:t>☉ </a:t>
            </a:r>
            <a:r>
              <a:rPr lang="en-US" sz="2167" dirty="0"/>
              <a:t>BH to form</a:t>
            </a:r>
          </a:p>
          <a:p>
            <a:pPr marL="0" indent="0">
              <a:buNone/>
            </a:pPr>
            <a:br>
              <a:rPr lang="en-US" sz="2167" dirty="0"/>
            </a:br>
            <a:endParaRPr lang="en-US" sz="2167" dirty="0"/>
          </a:p>
          <a:p>
            <a:r>
              <a:rPr lang="en-US" sz="2167" dirty="0"/>
              <a:t>Likely forming at</a:t>
            </a:r>
            <a:br>
              <a:rPr lang="en-US" sz="2167" dirty="0"/>
            </a:br>
            <a:r>
              <a:rPr lang="en-US" sz="2167" b="1" dirty="0"/>
              <a:t>low metallicity</a:t>
            </a:r>
          </a:p>
          <a:p>
            <a:pPr marL="0" indent="0">
              <a:buNone/>
            </a:pPr>
            <a:br>
              <a:rPr lang="en-US" sz="2333" baseline="-25000" dirty="0"/>
            </a:br>
            <a:endParaRPr lang="en-US" sz="2333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58943-C0A3-3622-779E-54ACC8EF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D9E42C-D677-CC02-5F9F-709FE42C4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51"/>
          <a:stretch/>
        </p:blipFill>
        <p:spPr bwMode="auto">
          <a:xfrm>
            <a:off x="4459866" y="1146686"/>
            <a:ext cx="3630837" cy="268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AF102F5-B674-326B-DCD2-29CB098C8F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9"/>
          <a:stretch/>
        </p:blipFill>
        <p:spPr bwMode="auto">
          <a:xfrm>
            <a:off x="5044852" y="1868430"/>
            <a:ext cx="3863025" cy="298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0FBDA0-687B-9FD4-DB75-70FF8512AE25}"/>
              </a:ext>
            </a:extLst>
          </p:cNvPr>
          <p:cNvSpPr txBox="1"/>
          <p:nvPr/>
        </p:nvSpPr>
        <p:spPr>
          <a:xfrm>
            <a:off x="5002695" y="1576396"/>
            <a:ext cx="11470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GW150914</a:t>
            </a:r>
          </a:p>
        </p:txBody>
      </p:sp>
    </p:spTree>
    <p:extLst>
      <p:ext uri="{BB962C8B-B14F-4D97-AF65-F5344CB8AC3E}">
        <p14:creationId xmlns:p14="http://schemas.microsoft.com/office/powerpoint/2010/main" val="3579504404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A4E4-3D41-0B27-B3CB-55906548E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BF83A-10B1-E0DA-32D3-D0109B479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Astrophysics from BBH mergers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7CEE1-001F-16DF-56B0-AE6DF03D0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3687"/>
            <a:ext cx="6858000" cy="4437865"/>
          </a:xfrm>
        </p:spPr>
        <p:txBody>
          <a:bodyPr>
            <a:normAutofit/>
          </a:bodyPr>
          <a:lstStyle/>
          <a:p>
            <a:r>
              <a:rPr lang="en-US" sz="2167" b="1" dirty="0"/>
              <a:t>Stellar winds</a:t>
            </a:r>
            <a:r>
              <a:rPr lang="en-US" sz="2167" dirty="0"/>
              <a:t> ‘weak’</a:t>
            </a:r>
            <a:br>
              <a:rPr lang="en-US" sz="2167" dirty="0"/>
            </a:br>
            <a:r>
              <a:rPr lang="en-US" sz="2167" dirty="0"/>
              <a:t>allowing ~30 M</a:t>
            </a:r>
            <a:r>
              <a:rPr lang="en-US" sz="2167" baseline="-25000" dirty="0"/>
              <a:t>☉ </a:t>
            </a:r>
            <a:r>
              <a:rPr lang="en-US" sz="2167" dirty="0"/>
              <a:t>BH to form</a:t>
            </a:r>
          </a:p>
          <a:p>
            <a:pPr marL="0" indent="0">
              <a:buNone/>
            </a:pPr>
            <a:br>
              <a:rPr lang="en-US" sz="2167" dirty="0"/>
            </a:br>
            <a:endParaRPr lang="en-US" sz="2167" dirty="0"/>
          </a:p>
          <a:p>
            <a:r>
              <a:rPr lang="en-US" sz="2167" dirty="0"/>
              <a:t>Likely forming at</a:t>
            </a:r>
            <a:br>
              <a:rPr lang="en-US" sz="2167" dirty="0"/>
            </a:br>
            <a:r>
              <a:rPr lang="en-US" sz="2167" b="1" dirty="0"/>
              <a:t>low metallicity</a:t>
            </a:r>
          </a:p>
          <a:p>
            <a:pPr marL="0" indent="0">
              <a:buNone/>
            </a:pPr>
            <a:br>
              <a:rPr lang="en-US" sz="2333" baseline="-25000" dirty="0"/>
            </a:br>
            <a:endParaRPr lang="en-US" sz="2333" baseline="-25000" dirty="0"/>
          </a:p>
          <a:p>
            <a:r>
              <a:rPr lang="en-US" sz="2167" dirty="0"/>
              <a:t>~85 M</a:t>
            </a:r>
            <a:r>
              <a:rPr lang="en-US" sz="2167" baseline="-25000" dirty="0"/>
              <a:t>☉ </a:t>
            </a:r>
            <a:r>
              <a:rPr lang="en-US" sz="2167" dirty="0"/>
              <a:t>BH above</a:t>
            </a:r>
            <a:br>
              <a:rPr lang="en-US" sz="2167" dirty="0"/>
            </a:br>
            <a:r>
              <a:rPr lang="en-US" sz="2167" dirty="0"/>
              <a:t>‘</a:t>
            </a:r>
            <a:r>
              <a:rPr lang="en-US" sz="2167" b="1" dirty="0"/>
              <a:t>mass gap</a:t>
            </a:r>
            <a:r>
              <a:rPr lang="en-US" sz="2167" dirty="0"/>
              <a:t>’ from </a:t>
            </a:r>
            <a:br>
              <a:rPr lang="en-US" sz="2167" dirty="0"/>
            </a:br>
            <a:r>
              <a:rPr lang="en-US" sz="2167" dirty="0"/>
              <a:t>SN pair instability</a:t>
            </a:r>
            <a:br>
              <a:rPr lang="en-US" sz="2167" dirty="0"/>
            </a:br>
            <a:r>
              <a:rPr lang="en-US" sz="1167" dirty="0"/>
              <a:t> </a:t>
            </a:r>
          </a:p>
          <a:p>
            <a:pPr marL="0" indent="0">
              <a:buNone/>
            </a:pPr>
            <a:r>
              <a:rPr lang="en-US" sz="2167" dirty="0">
                <a:solidFill>
                  <a:srgbClr val="FFC000"/>
                </a:solidFill>
              </a:rPr>
              <a:t> ⇒</a:t>
            </a:r>
            <a:r>
              <a:rPr lang="en-US" sz="2167" dirty="0"/>
              <a:t>  </a:t>
            </a:r>
            <a:r>
              <a:rPr lang="en-US" sz="2167" dirty="0">
                <a:solidFill>
                  <a:srgbClr val="FFC000"/>
                </a:solidFill>
              </a:rPr>
              <a:t>hierarchical formation?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0C61D-4C36-E47D-A761-1AF5DE8A0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93CC68D-1E5E-D3B0-D896-203C4A613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41" y="2284995"/>
            <a:ext cx="5395761" cy="27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CF73C7-03F8-E763-F931-D44D422ACF12}"/>
              </a:ext>
            </a:extLst>
          </p:cNvPr>
          <p:cNvSpPr txBox="1"/>
          <p:nvPr/>
        </p:nvSpPr>
        <p:spPr>
          <a:xfrm>
            <a:off x="5338360" y="2534335"/>
            <a:ext cx="11470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GW190521</a:t>
            </a:r>
          </a:p>
        </p:txBody>
      </p:sp>
    </p:spTree>
    <p:extLst>
      <p:ext uri="{BB962C8B-B14F-4D97-AF65-F5344CB8AC3E}">
        <p14:creationId xmlns:p14="http://schemas.microsoft.com/office/powerpoint/2010/main" val="1294354500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iew Image">
            <a:extLst>
              <a:ext uri="{FF2B5EF4-FFF2-40B4-BE49-F238E27FC236}">
                <a16:creationId xmlns:a16="http://schemas.microsoft.com/office/drawing/2014/main" id="{7A5F711A-0B38-F1EC-5778-99339DA4F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b="9806"/>
          <a:stretch/>
        </p:blipFill>
        <p:spPr bwMode="auto">
          <a:xfrm>
            <a:off x="5372121" y="1814983"/>
            <a:ext cx="2989385" cy="298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2A56-74EF-E283-DAEF-890DB40E1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101184"/>
            <a:ext cx="6858000" cy="4286978"/>
          </a:xfrm>
        </p:spPr>
        <p:txBody>
          <a:bodyPr>
            <a:normAutofit/>
          </a:bodyPr>
          <a:lstStyle/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Strong field : </a:t>
            </a:r>
            <a:r>
              <a:rPr lang="en-US" sz="2333" dirty="0"/>
              <a:t>compact objects (NS, BH) </a:t>
            </a:r>
            <a:br>
              <a:rPr lang="en-US" sz="2333" dirty="0"/>
            </a:br>
            <a:r>
              <a:rPr lang="en-US" sz="2333" dirty="0"/>
              <a:t>  and behaviour ‘close to’ singularities via NR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Precise constraints </a:t>
            </a:r>
            <a:r>
              <a:rPr lang="en-US" sz="2333" dirty="0"/>
              <a:t>on low velocity PN expansion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sz="2000" dirty="0"/>
              <a:t>v/c up to ~0.4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sz="2000" dirty="0"/>
              <a:t>‘Higher modes’ (beyond quadrupole)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Black hole perturbation theory </a:t>
            </a:r>
            <a:r>
              <a:rPr lang="en-US" sz="2333" dirty="0"/>
              <a:t>- ‘ringdown’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Small mass ratio expansion </a:t>
            </a:r>
            <a:r>
              <a:rPr lang="en-US" sz="2333" dirty="0"/>
              <a:t>– ‘self-force’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sz="2000" dirty="0"/>
              <a:t>Probe of Schwarzschild  / Kerr geometry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Exotics :</a:t>
            </a:r>
            <a:r>
              <a:rPr lang="en-US" sz="2333" dirty="0"/>
              <a:t> black hole mimickers, boson stars …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Early Universe </a:t>
            </a:r>
            <a:r>
              <a:rPr lang="en-US" sz="2333" dirty="0"/>
              <a:t>: quantum fluctuations … ??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7AB1E2-60EE-1BE1-3248-8DFADAC8C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FF40FF"/>
                </a:solidFill>
              </a:rPr>
              <a:t>Exploring GR with GW 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F47D1-9AC1-5531-025C-4EC84411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5CB9-1560-6ACE-F35D-F25707D1DDD2}"/>
              </a:ext>
            </a:extLst>
          </p:cNvPr>
          <p:cNvSpPr txBox="1"/>
          <p:nvPr/>
        </p:nvSpPr>
        <p:spPr>
          <a:xfrm>
            <a:off x="2794000" y="5363997"/>
            <a:ext cx="5439833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67" dirty="0"/>
              <a:t>Consistency of relativistic effects in double pulsar J0737–3039A, B  (Image M. Kramer)</a:t>
            </a:r>
          </a:p>
        </p:txBody>
      </p:sp>
    </p:spTree>
    <p:extLst>
      <p:ext uri="{BB962C8B-B14F-4D97-AF65-F5344CB8AC3E}">
        <p14:creationId xmlns:p14="http://schemas.microsoft.com/office/powerpoint/2010/main" val="2246166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62FEF2C8-DF4A-7D74-03D8-AAB56752B715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28639" r="7898" b="26637"/>
          <a:stretch/>
        </p:blipFill>
        <p:spPr bwMode="auto">
          <a:xfrm>
            <a:off x="0" y="-1"/>
            <a:ext cx="9144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7AB1E2-60EE-1BE1-3248-8DFADAC8C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849" y="228865"/>
            <a:ext cx="7062304" cy="952500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92D050"/>
                </a:solidFill>
              </a:rPr>
              <a:t>Exploring GR with GW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2A56-74EF-E283-DAEF-890DB40E1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342761"/>
            <a:ext cx="6858000" cy="3771636"/>
          </a:xfrm>
        </p:spPr>
        <p:txBody>
          <a:bodyPr>
            <a:normAutofit/>
          </a:bodyPr>
          <a:lstStyle/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Verify 2 transverse tensor polarizations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Constrain non-GR dispersion </a:t>
            </a:r>
            <a:r>
              <a:rPr lang="en-US" sz="2333" dirty="0"/>
              <a:t>(</a:t>
            </a:r>
            <a:r>
              <a:rPr lang="en-US" sz="2333" dirty="0" err="1"/>
              <a:t>eg</a:t>
            </a:r>
            <a:r>
              <a:rPr lang="en-US" sz="2333" dirty="0"/>
              <a:t> graviton mass)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dirty="0"/>
              <a:t>Constrain Lorentz symmetry violation … 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dirty="0"/>
              <a:t>(‘Strong’ or ‘Weak’) </a:t>
            </a:r>
            <a:r>
              <a:rPr lang="en-US" sz="2333" b="1" dirty="0"/>
              <a:t>Gravitational Lensing</a:t>
            </a:r>
            <a:r>
              <a:rPr lang="en-US" sz="2333" dirty="0"/>
              <a:t> of GW</a:t>
            </a:r>
          </a:p>
          <a:p>
            <a:pPr lvl="1">
              <a:buSzPct val="80000"/>
              <a:buFont typeface="Wingdings" pitchFamily="2" charset="2"/>
              <a:buChar char="§"/>
            </a:pPr>
            <a:r>
              <a:rPr lang="en-US" sz="2000" dirty="0"/>
              <a:t>Amplification of signal</a:t>
            </a:r>
          </a:p>
          <a:p>
            <a:pPr lvl="1">
              <a:buSzPct val="80000"/>
              <a:buFont typeface="Wingdings" pitchFamily="2" charset="2"/>
              <a:buChar char="§"/>
            </a:pPr>
            <a:r>
              <a:rPr lang="en-US" sz="2000" dirty="0"/>
              <a:t>Multiple transient “images”, other possible effects</a:t>
            </a:r>
          </a:p>
          <a:p>
            <a:pPr>
              <a:buSzPct val="80000"/>
              <a:buFont typeface="Wingdings" pitchFamily="2" charset="2"/>
              <a:buChar char="Ø"/>
            </a:pPr>
            <a:r>
              <a:rPr lang="en-US" sz="2333" b="1" dirty="0"/>
              <a:t>Verify speed of GW propagation</a:t>
            </a:r>
          </a:p>
          <a:p>
            <a:pPr lvl="1">
              <a:buSzPct val="80000"/>
              <a:buFont typeface="Wingdings" pitchFamily="2" charset="2"/>
              <a:buChar char="§"/>
            </a:pPr>
            <a:r>
              <a:rPr lang="en-US" sz="2000" dirty="0"/>
              <a:t>Multi-messenger events with prompt emission</a:t>
            </a:r>
          </a:p>
          <a:p>
            <a:pPr>
              <a:buSzPct val="80000"/>
              <a:buFont typeface="Wingdings" pitchFamily="2" charset="2"/>
              <a:buChar char="Ø"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F47D1-9AC1-5531-025C-4EC84411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68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3708" y="1988516"/>
            <a:ext cx="2176586" cy="144322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218654"/>
            <a:ext cx="7624610" cy="952500"/>
          </a:xfrm>
        </p:spPr>
        <p:txBody>
          <a:bodyPr>
            <a:noAutofit/>
          </a:bodyPr>
          <a:lstStyle/>
          <a:p>
            <a:r>
              <a:rPr lang="en-US" sz="2833" b="1" dirty="0"/>
              <a:t>Multi-messenger Astronomy with GW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381" y="1406994"/>
            <a:ext cx="1896602" cy="1066838"/>
          </a:xfrm>
          <a:prstGeom prst="rect">
            <a:avLst/>
          </a:prstGeom>
        </p:spPr>
      </p:pic>
      <p:pic>
        <p:nvPicPr>
          <p:cNvPr id="8" name="Picture 4" descr="LLO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7555" y="1364412"/>
            <a:ext cx="1595206" cy="128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71618" y="2483872"/>
            <a:ext cx="1673856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X-rays / Gamma-rays</a:t>
            </a:r>
          </a:p>
        </p:txBody>
      </p:sp>
      <p:sp>
        <p:nvSpPr>
          <p:cNvPr id="9" name="Right Arrow 8"/>
          <p:cNvSpPr/>
          <p:nvPr/>
        </p:nvSpPr>
        <p:spPr>
          <a:xfrm rot="20504054">
            <a:off x="5519872" y="2079814"/>
            <a:ext cx="790502" cy="2325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ight Arrow 10"/>
          <p:cNvSpPr/>
          <p:nvPr/>
        </p:nvSpPr>
        <p:spPr>
          <a:xfrm rot="1095946" flipH="1">
            <a:off x="2837722" y="2058433"/>
            <a:ext cx="790502" cy="2325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6326" y="2724052"/>
            <a:ext cx="1616148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Gravitational Waves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5398" y="1327970"/>
            <a:ext cx="2061783" cy="631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Binary Neutron Star /</a:t>
            </a:r>
            <a:b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</a:br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Neutron Star – Black Hole </a:t>
            </a:r>
            <a:b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</a:br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Merger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27745" y="3294164"/>
            <a:ext cx="1807910" cy="120527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92816" y="4546367"/>
            <a:ext cx="2087431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UV / Visible / Infrared Light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343" y="4070206"/>
            <a:ext cx="2555298" cy="1093988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5400000">
            <a:off x="4265040" y="3629699"/>
            <a:ext cx="790502" cy="2325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75343" y="5164194"/>
            <a:ext cx="65915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b="1" i="1" dirty="0">
                <a:solidFill>
                  <a:prstClr val="white"/>
                </a:solidFill>
                <a:latin typeface="Helvetica"/>
                <a:cs typeface="Helvetica"/>
              </a:rPr>
              <a:t>Radio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9885" y="3312804"/>
            <a:ext cx="1887643" cy="118651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82308" y="4531507"/>
            <a:ext cx="1130438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b="1" i="1" dirty="0">
                <a:solidFill>
                  <a:prstClr val="white"/>
                </a:solidFill>
                <a:latin typeface="Helvetica"/>
                <a:cs typeface="Helvetica"/>
              </a:rPr>
              <a:t>HE Neutrinos</a:t>
            </a:r>
          </a:p>
        </p:txBody>
      </p:sp>
      <p:sp>
        <p:nvSpPr>
          <p:cNvPr id="14" name="Right Arrow 13"/>
          <p:cNvSpPr/>
          <p:nvPr/>
        </p:nvSpPr>
        <p:spPr>
          <a:xfrm rot="20504054" flipH="1" flipV="1">
            <a:off x="2880484" y="3178144"/>
            <a:ext cx="790502" cy="2325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ight Arrow 19"/>
          <p:cNvSpPr/>
          <p:nvPr/>
        </p:nvSpPr>
        <p:spPr>
          <a:xfrm rot="1095946" flipV="1">
            <a:off x="5518036" y="3143540"/>
            <a:ext cx="790502" cy="2325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E74A2-E9A1-274C-8376-095AD2309019}" type="slidenum">
              <a:rPr lang="uk-UA">
                <a:latin typeface="Calibri"/>
              </a:rPr>
              <a:pPr/>
              <a:t>25</a:t>
            </a:fld>
            <a:endParaRPr lang="uk-UA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957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r-IN" sz="3167" b="1" dirty="0">
                <a:solidFill>
                  <a:srgbClr val="FFFF00"/>
                </a:solidFill>
              </a:rPr>
              <a:t>GW170817</a:t>
            </a:r>
            <a:r>
              <a:rPr lang="en-GB" sz="3167" b="1" dirty="0">
                <a:solidFill>
                  <a:srgbClr val="FFFF00"/>
                </a:solidFill>
              </a:rPr>
              <a:t> </a:t>
            </a:r>
            <a:r>
              <a:rPr lang="mr-IN" sz="3167" b="1" dirty="0">
                <a:solidFill>
                  <a:srgbClr val="FFFF00"/>
                </a:solidFill>
              </a:rPr>
              <a:t>/</a:t>
            </a:r>
            <a:r>
              <a:rPr lang="en-GB" sz="3167" b="1" dirty="0">
                <a:solidFill>
                  <a:srgbClr val="FFFF00"/>
                </a:solidFill>
              </a:rPr>
              <a:t> </a:t>
            </a:r>
            <a:r>
              <a:rPr lang="mr-IN" sz="3167" b="1" dirty="0">
                <a:solidFill>
                  <a:srgbClr val="FFFF00"/>
                </a:solidFill>
              </a:rPr>
              <a:t>GRB 170817A</a:t>
            </a:r>
            <a:endParaRPr lang="en-US" sz="3167" b="1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246561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333" dirty="0"/>
              <a:t>First GW multi-</a:t>
            </a:r>
            <a:br>
              <a:rPr lang="en-US" sz="2333" dirty="0"/>
            </a:br>
            <a:r>
              <a:rPr lang="en-US" sz="2333" dirty="0"/>
              <a:t>messenger observation</a:t>
            </a:r>
          </a:p>
          <a:p>
            <a:pPr>
              <a:lnSpc>
                <a:spcPct val="110000"/>
              </a:lnSpc>
            </a:pPr>
            <a:r>
              <a:rPr lang="en-US" sz="2333" dirty="0"/>
              <a:t>Time and sky position </a:t>
            </a:r>
            <a:br>
              <a:rPr lang="en-US" sz="2333" dirty="0"/>
            </a:br>
            <a:r>
              <a:rPr lang="en-US" sz="2333" dirty="0"/>
              <a:t>coincident between</a:t>
            </a:r>
            <a:br>
              <a:rPr lang="en-US" sz="2333" dirty="0"/>
            </a:br>
            <a:r>
              <a:rPr lang="en-US" sz="2333" dirty="0"/>
              <a:t>GW and gamma-ray</a:t>
            </a:r>
            <a:br>
              <a:rPr lang="en-US" sz="2333" dirty="0"/>
            </a:br>
            <a:r>
              <a:rPr lang="en-US" sz="2333" dirty="0"/>
              <a:t>observatories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C78F-4136-6D46-8E1D-57C154B5CD95}" type="slidenum">
              <a:rPr/>
              <a:t>26</a:t>
            </a:fld>
            <a:endParaRPr lang="en-US"/>
          </a:p>
        </p:txBody>
      </p:sp>
      <p:pic>
        <p:nvPicPr>
          <p:cNvPr id="4" name="Picture 3" descr="Screen Shot 2019-01-17 at 10.59.2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"/>
          <a:stretch/>
        </p:blipFill>
        <p:spPr>
          <a:xfrm>
            <a:off x="4867126" y="4103481"/>
            <a:ext cx="3447672" cy="1156436"/>
          </a:xfrm>
          <a:prstGeom prst="rect">
            <a:avLst/>
          </a:prstGeom>
        </p:spPr>
      </p:pic>
      <p:pic>
        <p:nvPicPr>
          <p:cNvPr id="5" name="Picture 4" descr="Screen Shot 2019-01-17 at 10.58.5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>
          <a:xfrm>
            <a:off x="4867124" y="1087967"/>
            <a:ext cx="3447673" cy="296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20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16D92-F976-9D09-E6C4-7A3F02007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3EBC8-1880-BEF0-6325-01EE6F875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r-IN" sz="3167" b="1" dirty="0">
                <a:solidFill>
                  <a:srgbClr val="FFFF00"/>
                </a:solidFill>
              </a:rPr>
              <a:t>GW170817</a:t>
            </a:r>
            <a:r>
              <a:rPr lang="en-GB" sz="3167" b="1" dirty="0">
                <a:solidFill>
                  <a:srgbClr val="FFFF00"/>
                </a:solidFill>
              </a:rPr>
              <a:t> </a:t>
            </a:r>
            <a:r>
              <a:rPr lang="mr-IN" sz="3167" b="1" dirty="0">
                <a:solidFill>
                  <a:srgbClr val="FFFF00"/>
                </a:solidFill>
              </a:rPr>
              <a:t>/</a:t>
            </a:r>
            <a:r>
              <a:rPr lang="en-GB" sz="3167" b="1" dirty="0">
                <a:solidFill>
                  <a:srgbClr val="FFFF00"/>
                </a:solidFill>
              </a:rPr>
              <a:t> </a:t>
            </a:r>
            <a:r>
              <a:rPr lang="mr-IN" sz="3167" b="1" dirty="0">
                <a:solidFill>
                  <a:srgbClr val="FFFF00"/>
                </a:solidFill>
              </a:rPr>
              <a:t>GRB 170817A</a:t>
            </a:r>
            <a:endParaRPr lang="en-US" sz="3167" dirty="0"/>
          </a:p>
        </p:txBody>
      </p:sp>
      <p:pic>
        <p:nvPicPr>
          <p:cNvPr id="4" name="Picture 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88BF066C-8317-54DD-FBE5-94C405F42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645" y="972244"/>
            <a:ext cx="2581355" cy="45560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6AFA78-1399-0B1D-A210-D72CB05A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C78F-4136-6D46-8E1D-57C154B5CD95}" type="slidenum">
              <a:rPr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A04837-6F93-B7AE-6F71-20B3AE63D829}"/>
              </a:ext>
            </a:extLst>
          </p:cNvPr>
          <p:cNvSpPr txBox="1"/>
          <p:nvPr/>
        </p:nvSpPr>
        <p:spPr>
          <a:xfrm>
            <a:off x="3677201" y="5373238"/>
            <a:ext cx="2143536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dirty="0" err="1">
                <a:solidFill>
                  <a:srgbClr val="CCFFCC"/>
                </a:solidFill>
              </a:rPr>
              <a:t>Sneppen</a:t>
            </a:r>
            <a:r>
              <a:rPr lang="en-US" sz="1167" dirty="0">
                <a:solidFill>
                  <a:srgbClr val="CCFFCC"/>
                </a:solidFill>
              </a:rPr>
              <a:t> et al. arXiv:2404.08730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FE3E62BE-A9BC-9ECD-9B32-508EA3E8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333" dirty="0"/>
              <a:t>First GW multi-</a:t>
            </a:r>
            <a:br>
              <a:rPr lang="en-US" sz="2333" dirty="0"/>
            </a:br>
            <a:r>
              <a:rPr lang="en-US" sz="2333" dirty="0"/>
              <a:t>messenger observation</a:t>
            </a:r>
          </a:p>
          <a:p>
            <a:pPr>
              <a:lnSpc>
                <a:spcPct val="110000"/>
              </a:lnSpc>
            </a:pPr>
            <a:r>
              <a:rPr lang="en-US" sz="2333" dirty="0"/>
              <a:t>Time and sky position </a:t>
            </a:r>
            <a:br>
              <a:rPr lang="en-US" sz="2333" dirty="0"/>
            </a:br>
            <a:r>
              <a:rPr lang="en-US" sz="2333" dirty="0"/>
              <a:t>coincident between</a:t>
            </a:r>
            <a:br>
              <a:rPr lang="en-US" sz="2333" dirty="0"/>
            </a:br>
            <a:r>
              <a:rPr lang="en-US" sz="2333" dirty="0"/>
              <a:t>GW and gamma-ray</a:t>
            </a:r>
            <a:br>
              <a:rPr lang="en-US" sz="2333" dirty="0"/>
            </a:br>
            <a:r>
              <a:rPr lang="en-US" sz="2333" dirty="0"/>
              <a:t>observatories</a:t>
            </a:r>
          </a:p>
          <a:p>
            <a:pPr>
              <a:lnSpc>
                <a:spcPct val="110000"/>
              </a:lnSpc>
            </a:pPr>
            <a:endParaRPr lang="en-US" sz="2333" dirty="0"/>
          </a:p>
          <a:p>
            <a:pPr>
              <a:lnSpc>
                <a:spcPct val="110000"/>
              </a:lnSpc>
            </a:pPr>
            <a:r>
              <a:rPr lang="en-US" sz="2333" b="1" dirty="0">
                <a:solidFill>
                  <a:srgbClr val="CCFFCC"/>
                </a:solidFill>
              </a:rPr>
              <a:t>Optical, UV &amp; IR </a:t>
            </a:r>
            <a:br>
              <a:rPr lang="en-US" sz="2333" b="1" dirty="0">
                <a:solidFill>
                  <a:srgbClr val="CCFFCC"/>
                </a:solidFill>
              </a:rPr>
            </a:br>
            <a:r>
              <a:rPr lang="en-US" sz="2333" b="1" dirty="0">
                <a:solidFill>
                  <a:srgbClr val="CCFFCC"/>
                </a:solidFill>
              </a:rPr>
              <a:t>counterpart (‘</a:t>
            </a:r>
            <a:r>
              <a:rPr lang="en-US" sz="2333" b="1" dirty="0" err="1">
                <a:solidFill>
                  <a:srgbClr val="CCFFCC"/>
                </a:solidFill>
              </a:rPr>
              <a:t>kilonova</a:t>
            </a:r>
            <a:r>
              <a:rPr lang="en-US" sz="2333" b="1" dirty="0">
                <a:solidFill>
                  <a:srgbClr val="CCFFCC"/>
                </a:solidFill>
              </a:rPr>
              <a:t>’)</a:t>
            </a:r>
          </a:p>
        </p:txBody>
      </p:sp>
      <p:pic>
        <p:nvPicPr>
          <p:cNvPr id="7" name="Picture 6" descr="Screen Shot 2018-04-16 at 16.58.03.png">
            <a:extLst>
              <a:ext uri="{FF2B5EF4-FFF2-40B4-BE49-F238E27FC236}">
                <a16:creationId xmlns:a16="http://schemas.microsoft.com/office/drawing/2014/main" id="{FF82E7F4-548D-14DC-41F0-FC4601874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013" y="1376283"/>
            <a:ext cx="3753013" cy="262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7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773" y="307153"/>
            <a:ext cx="2965254" cy="1358020"/>
          </a:xfrm>
        </p:spPr>
        <p:txBody>
          <a:bodyPr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2667" b="1" dirty="0">
                <a:solidFill>
                  <a:srgbClr val="FFFF00"/>
                </a:solidFill>
              </a:rPr>
              <a:t>Science from multi-messenger </a:t>
            </a:r>
            <a:br>
              <a:rPr lang="en-US" sz="2667" b="1" dirty="0">
                <a:solidFill>
                  <a:srgbClr val="FFFF00"/>
                </a:solidFill>
              </a:rPr>
            </a:br>
            <a:r>
              <a:rPr lang="en-US" sz="2667" b="1" dirty="0">
                <a:solidFill>
                  <a:srgbClr val="FFFF00"/>
                </a:solidFill>
              </a:rPr>
              <a:t>BNS detection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EA77DC0-9E5D-6E7D-EC91-F2B8930473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282095"/>
              </p:ext>
            </p:extLst>
          </p:nvPr>
        </p:nvGraphicFramePr>
        <p:xfrm>
          <a:off x="3989181" y="593482"/>
          <a:ext cx="4553808" cy="4544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Screen Shot 2019-01-18 at 00.33.28.png">
            <a:extLst>
              <a:ext uri="{FF2B5EF4-FFF2-40B4-BE49-F238E27FC236}">
                <a16:creationId xmlns:a16="http://schemas.microsoft.com/office/drawing/2014/main" id="{0E60FF2E-9682-FDA5-6C10-060DE4BEBE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2" y="2263369"/>
            <a:ext cx="2965254" cy="284304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F966B4-D306-C9A4-3EFC-8DA4DD256E69}"/>
              </a:ext>
            </a:extLst>
          </p:cNvPr>
          <p:cNvSpPr txBox="1">
            <a:spLocks/>
          </p:cNvSpPr>
          <p:nvPr/>
        </p:nvSpPr>
        <p:spPr>
          <a:xfrm>
            <a:off x="6902602" y="534032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D7C78F-4136-6D46-8E1D-57C154B5CD95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747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D6DF0F1-BDA5-0D7F-C340-B0E9774ADAF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0" y="1"/>
            <a:ext cx="9143999" cy="5123548"/>
          </a:xfrm>
          <a:prstGeom prst="rect">
            <a:avLst/>
          </a:prstGeom>
          <a:effectLst>
            <a:outerShdw blurRad="645513" dir="5400000" sx="101015" sy="101015" algn="t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355E9-23A2-EBD4-E601-C8F839BD8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97" y="1946546"/>
            <a:ext cx="6753375" cy="1989667"/>
          </a:xfrm>
        </p:spPr>
        <p:txBody>
          <a:bodyPr vert="horz" lIns="76200" tIns="38100" rIns="76200" bIns="38100" rtlCol="0" anchor="b">
            <a:normAutofit/>
          </a:bodyPr>
          <a:lstStyle/>
          <a:p>
            <a:pPr defTabSz="761970">
              <a:lnSpc>
                <a:spcPct val="90000"/>
              </a:lnSpc>
            </a:pPr>
            <a:r>
              <a:rPr lang="en-US" dirty="0">
                <a:latin typeface="+mj-lt"/>
                <a:cs typeface="+mj-cs"/>
              </a:rPr>
              <a:t>LVK Highlights : O3 AND onward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76EC88-92CF-DF58-B9C4-BB3E864AB02B}"/>
              </a:ext>
            </a:extLst>
          </p:cNvPr>
          <p:cNvSpPr/>
          <p:nvPr/>
        </p:nvSpPr>
        <p:spPr>
          <a:xfrm>
            <a:off x="0" y="5133174"/>
            <a:ext cx="9143999" cy="561521"/>
          </a:xfrm>
          <a:prstGeom prst="rect">
            <a:avLst/>
          </a:prstGeom>
          <a:gradFill>
            <a:gsLst>
              <a:gs pos="13000">
                <a:schemeClr val="accent6">
                  <a:lumMod val="40000"/>
                </a:schemeClr>
              </a:gs>
              <a:gs pos="88000">
                <a:schemeClr val="accent2">
                  <a:lumMod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F9323-DE32-F908-68D2-CFB020781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822" y="5171674"/>
            <a:ext cx="5674102" cy="494146"/>
          </a:xfrm>
        </p:spPr>
        <p:txBody>
          <a:bodyPr vert="horz" lIns="76200" tIns="38100" rIns="76200" bIns="38100" rtlCol="0" anchor="ctr">
            <a:normAutofit/>
          </a:bodyPr>
          <a:lstStyle/>
          <a:p>
            <a:pPr defTabSz="761970">
              <a:lnSpc>
                <a:spcPct val="90000"/>
              </a:lnSpc>
              <a:spcBef>
                <a:spcPts val="833"/>
              </a:spcBef>
            </a:pPr>
            <a:r>
              <a:rPr lang="en-US" sz="1333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Detections of compact binary mergers from 2015-2020</a:t>
            </a:r>
            <a:br>
              <a:rPr lang="en-US" sz="1333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sz="1333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Image credit: LVK / S. </a:t>
            </a:r>
            <a:r>
              <a:rPr lang="en-US" sz="1333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Ghonge</a:t>
            </a:r>
            <a:r>
              <a:rPr lang="en-US" sz="1333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&amp; K. Jani</a:t>
            </a:r>
          </a:p>
        </p:txBody>
      </p:sp>
    </p:spTree>
    <p:extLst>
      <p:ext uri="{BB962C8B-B14F-4D97-AF65-F5344CB8AC3E}">
        <p14:creationId xmlns:p14="http://schemas.microsoft.com/office/powerpoint/2010/main" val="360547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CA4B11-9527-879E-3F38-13B736BA68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8" y="1"/>
            <a:ext cx="9144000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7314B4-D8D2-AABB-738B-150BF5CCC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of the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DD61C-7ECE-7F9F-A7FB-DD1A1FF03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590" y="2004469"/>
            <a:ext cx="6945040" cy="3265450"/>
          </a:xfrm>
        </p:spPr>
        <p:txBody>
          <a:bodyPr>
            <a:normAutofit/>
          </a:bodyPr>
          <a:lstStyle/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The weakest force : gravity</a:t>
            </a:r>
          </a:p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Ground-based GW detectors &amp; sources</a:t>
            </a:r>
          </a:p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CBC GW science : astrophysics, relativity, …</a:t>
            </a:r>
          </a:p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LVK observations up to O3 (2015-2020)</a:t>
            </a:r>
          </a:p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The O4 run (2023-2025)</a:t>
            </a:r>
          </a:p>
          <a:p>
            <a:pPr>
              <a:buSzPct val="90000"/>
              <a:buFont typeface="Courier New" panose="02070309020205020404" pitchFamily="49" charset="0"/>
              <a:buChar char="o"/>
            </a:pPr>
            <a:r>
              <a:rPr lang="en-US" dirty="0"/>
              <a:t>  O5 and looking forward (A# et al.)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C1137-DC77-264E-344E-46764EAC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 lang="en-US"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3</a:t>
            </a:fld>
            <a:endParaRPr lang="en-US" dirty="0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F189B-16EE-316F-D67B-DCFE61263435}"/>
              </a:ext>
            </a:extLst>
          </p:cNvPr>
          <p:cNvSpPr txBox="1"/>
          <p:nvPr/>
        </p:nvSpPr>
        <p:spPr>
          <a:xfrm>
            <a:off x="5774753" y="5433467"/>
            <a:ext cx="212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80985"/>
            <a:r>
              <a:rPr lang="en-US" sz="1000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Image Credit: </a:t>
            </a:r>
            <a:r>
              <a:rPr lang="en-US" sz="1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Aurore</a:t>
            </a:r>
            <a:r>
              <a:rPr lang="en-US" sz="1000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 </a:t>
            </a:r>
            <a:r>
              <a:rPr lang="en-US" sz="1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Simonnet</a:t>
            </a:r>
            <a:r>
              <a:rPr lang="en-US" sz="1000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</a:rPr>
              <a:t>/SSU</a:t>
            </a:r>
          </a:p>
        </p:txBody>
      </p:sp>
    </p:spTree>
    <p:extLst>
      <p:ext uri="{BB962C8B-B14F-4D97-AF65-F5344CB8AC3E}">
        <p14:creationId xmlns:p14="http://schemas.microsoft.com/office/powerpoint/2010/main" val="2587400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C96C7-7470-96A3-162A-5CFD82B8A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LIGO-Virgo observations up to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F8EE8-E747-A8F2-E1DB-C9D37A2D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4294608"/>
            <a:ext cx="6032500" cy="1080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O3 run : April 2019 through March 2020</a:t>
            </a:r>
          </a:p>
          <a:p>
            <a:r>
              <a:rPr lang="en-US" sz="2500" dirty="0"/>
              <a:t>90 ‘significant’ binary merger candidates (cumulative O1-O3)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D9A68-3BDD-FCA2-AF5E-74CCFD115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2" descr="Long-term observing schedule">
            <a:extLst>
              <a:ext uri="{FF2B5EF4-FFF2-40B4-BE49-F238E27FC236}">
                <a16:creationId xmlns:a16="http://schemas.microsoft.com/office/drawing/2014/main" id="{8E5739D3-0D24-35B8-D558-3C6181A407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93"/>
          <a:stretch/>
        </p:blipFill>
        <p:spPr bwMode="auto">
          <a:xfrm>
            <a:off x="915362" y="1309332"/>
            <a:ext cx="3439787" cy="274088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B49FD5-A7E9-0934-F874-EBB26A6B8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09332"/>
            <a:ext cx="3656598" cy="274088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4250653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t="2861" r="1201" b="2861"/>
          <a:stretch/>
        </p:blipFill>
        <p:spPr>
          <a:xfrm>
            <a:off x="811996" y="20918"/>
            <a:ext cx="7520008" cy="569408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TextBox 1"/>
          <p:cNvSpPr txBox="1"/>
          <p:nvPr/>
        </p:nvSpPr>
        <p:spPr>
          <a:xfrm>
            <a:off x="1820003" y="4019645"/>
            <a:ext cx="1659750" cy="374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33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BNS detections</a:t>
            </a:r>
          </a:p>
        </p:txBody>
      </p:sp>
      <p:sp>
        <p:nvSpPr>
          <p:cNvPr id="8" name="TextBox 7"/>
          <p:cNvSpPr txBox="1"/>
          <p:nvPr/>
        </p:nvSpPr>
        <p:spPr>
          <a:xfrm rot="18900000">
            <a:off x="3947053" y="1941629"/>
            <a:ext cx="2353273" cy="374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33" b="1" dirty="0">
                <a:solidFill>
                  <a:srgbClr val="00B050"/>
                </a:solidFill>
              </a:rPr>
              <a:t>Broad BBH 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2617" y="1070763"/>
            <a:ext cx="2787943" cy="451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dirty="0">
                <a:solidFill>
                  <a:schemeClr val="tx2">
                    <a:lumMod val="40000"/>
                    <a:lumOff val="60000"/>
                  </a:schemeClr>
                </a:solidFill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https://www.ligo.org/science/</a:t>
            </a:r>
            <a:br>
              <a:rPr lang="en-US" sz="1167" dirty="0">
                <a:solidFill>
                  <a:schemeClr val="tx2">
                    <a:lumMod val="40000"/>
                    <a:lumOff val="60000"/>
                  </a:schemeClr>
                </a:solidFill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167" dirty="0">
                <a:solidFill>
                  <a:schemeClr val="tx2">
                    <a:lumMod val="40000"/>
                    <a:lumOff val="60000"/>
                  </a:schemeClr>
                </a:solidFill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Publication-O3bAstroDist/</a:t>
            </a:r>
            <a:endParaRPr lang="en-US" sz="1167" dirty="0">
              <a:solidFill>
                <a:schemeClr val="tx2">
                  <a:lumMod val="40000"/>
                  <a:lumOff val="60000"/>
                </a:schemeClr>
              </a:solidFill>
              <a:latin typeface="Courier"/>
              <a:cs typeface="Courier"/>
            </a:endParaRPr>
          </a:p>
        </p:txBody>
      </p:sp>
      <p:sp>
        <p:nvSpPr>
          <p:cNvPr id="9" name="TextBox 8"/>
          <p:cNvSpPr txBox="1"/>
          <p:nvPr/>
        </p:nvSpPr>
        <p:spPr>
          <a:xfrm rot="18000000">
            <a:off x="5923576" y="3798806"/>
            <a:ext cx="1288481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33" b="1" dirty="0">
                <a:solidFill>
                  <a:srgbClr val="FF6600"/>
                </a:solidFill>
              </a:rPr>
              <a:t>Outliers ..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18024C-4204-4905-0614-7D1927BA07B5}"/>
              </a:ext>
            </a:extLst>
          </p:cNvPr>
          <p:cNvSpPr txBox="1"/>
          <p:nvPr/>
        </p:nvSpPr>
        <p:spPr>
          <a:xfrm>
            <a:off x="5077654" y="4777736"/>
            <a:ext cx="1880643" cy="374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33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NS-BH detections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47F78C-2C48-C078-86A8-241ADAD0AB07}"/>
              </a:ext>
            </a:extLst>
          </p:cNvPr>
          <p:cNvSpPr txBox="1"/>
          <p:nvPr/>
        </p:nvSpPr>
        <p:spPr>
          <a:xfrm rot="18000000">
            <a:off x="7708228" y="524837"/>
            <a:ext cx="1067596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33" b="1" dirty="0">
                <a:solidFill>
                  <a:srgbClr val="FF6600"/>
                </a:solidFill>
              </a:rPr>
              <a:t>IMBH …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413D1024-690E-BDBD-CF32-FFDD1B342285}"/>
              </a:ext>
            </a:extLst>
          </p:cNvPr>
          <p:cNvSpPr txBox="1">
            <a:spLocks/>
          </p:cNvSpPr>
          <p:nvPr/>
        </p:nvSpPr>
        <p:spPr>
          <a:xfrm>
            <a:off x="6902602" y="534032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D7C78F-4136-6D46-8E1D-57C154B5CD95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228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LVK public data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GW</a:t>
            </a:r>
            <a:r>
              <a:rPr lang="en-US" dirty="0"/>
              <a:t> </a:t>
            </a:r>
            <a:r>
              <a:rPr lang="en-US" b="1" dirty="0"/>
              <a:t>O</a:t>
            </a:r>
            <a:r>
              <a:rPr lang="en-US" dirty="0"/>
              <a:t>pen </a:t>
            </a:r>
            <a:r>
              <a:rPr lang="en-US" b="1" dirty="0"/>
              <a:t>S</a:t>
            </a:r>
            <a:r>
              <a:rPr lang="en-US" dirty="0"/>
              <a:t>cience </a:t>
            </a:r>
            <a:r>
              <a:rPr lang="en-US" b="1" dirty="0"/>
              <a:t>C</a:t>
            </a:r>
            <a:r>
              <a:rPr lang="en-US" dirty="0"/>
              <a:t>enter data on GWTC-3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3667" dirty="0"/>
          </a:p>
          <a:p>
            <a:pPr marL="0" indent="0">
              <a:buNone/>
            </a:pPr>
            <a:endParaRPr lang="en-US" sz="3667" dirty="0"/>
          </a:p>
          <a:p>
            <a:r>
              <a:rPr lang="en-US" sz="2333" dirty="0"/>
              <a:t>Data release for </a:t>
            </a:r>
            <a:br>
              <a:rPr lang="en-US" sz="2333" dirty="0"/>
            </a:br>
            <a:r>
              <a:rPr lang="en-US" sz="2333" dirty="0"/>
              <a:t>papers : inference </a:t>
            </a:r>
            <a:br>
              <a:rPr lang="en-US" sz="2333" dirty="0"/>
            </a:br>
            <a:r>
              <a:rPr lang="en-US" sz="2333" dirty="0"/>
              <a:t>samples, table data,</a:t>
            </a:r>
            <a:br>
              <a:rPr lang="en-US" sz="2333" dirty="0"/>
            </a:br>
            <a:r>
              <a:rPr lang="en-US" sz="2333" dirty="0"/>
              <a:t>tutorial notebook 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50B9-8307-7946-BAEC-F7055B3DE179}" type="slidenum">
              <a:rPr lang="uk-UA"/>
              <a:t>32</a:t>
            </a:fld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616808" y="1823592"/>
            <a:ext cx="4852610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dirty="0">
                <a:solidFill>
                  <a:schemeClr val="bg1"/>
                </a:solidFill>
                <a:latin typeface="Courier"/>
                <a:cs typeface="Couri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https://www.gw-openscience.org/eventapi/html/GWTC-3/</a:t>
            </a:r>
            <a:endParaRPr lang="en-US" sz="1167" dirty="0">
              <a:solidFill>
                <a:schemeClr val="bg1"/>
              </a:solidFill>
              <a:latin typeface="Courier"/>
              <a:cs typeface="Courier"/>
            </a:endParaRPr>
          </a:p>
        </p:txBody>
      </p:sp>
      <p:pic>
        <p:nvPicPr>
          <p:cNvPr id="7" name="Picture 6" descr="Screen Shot 2021-04-17 at 21.46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6" y="2168178"/>
            <a:ext cx="7530448" cy="5971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76533" y="4971153"/>
            <a:ext cx="3865161" cy="451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 dirty="0">
                <a:latin typeface="Courier"/>
                <a:cs typeface="Couri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https://dcc.ligo.org/LIGO-P2100239/public</a:t>
            </a:r>
            <a:br>
              <a:rPr lang="en-US" sz="1167" dirty="0">
                <a:latin typeface="Courier"/>
                <a:cs typeface="Courier"/>
              </a:rPr>
            </a:br>
            <a:r>
              <a:rPr lang="en-US" sz="1167" dirty="0"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167" dirty="0" err="1"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zenodo.org</a:t>
            </a:r>
            <a:r>
              <a:rPr lang="en-US" sz="1167" dirty="0">
                <a:latin typeface="Courier"/>
                <a:cs typeface="Couri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/record/5655785</a:t>
            </a:r>
            <a:endParaRPr lang="en-US" sz="1167" dirty="0">
              <a:latin typeface="Courier"/>
              <a:cs typeface="Courier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7E23D5-9640-94C4-74CC-C2048FB485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666" y="3010611"/>
            <a:ext cx="3981559" cy="189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22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713A-D04E-B4FF-573D-E198AFD0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run : observing since May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CBC33-68EF-3CD1-0B4E-FFCB20B2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3ECE91-0B02-FBD3-6741-90CB9407658D}"/>
              </a:ext>
            </a:extLst>
          </p:cNvPr>
          <p:cNvSpPr txBox="1">
            <a:spLocks/>
          </p:cNvSpPr>
          <p:nvPr/>
        </p:nvSpPr>
        <p:spPr>
          <a:xfrm>
            <a:off x="1093002" y="3627809"/>
            <a:ext cx="7108318" cy="804625"/>
          </a:xfrm>
          <a:prstGeom prst="rect">
            <a:avLst/>
          </a:prstGeom>
        </p:spPr>
        <p:txBody>
          <a:bodyPr vert="horz" lIns="76200" tIns="38100" rIns="76200" bIns="3810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1700" dirty="0"/>
              <a:t>LIGO using </a:t>
            </a:r>
            <a:r>
              <a:rPr lang="en-GB" sz="1700" b="1" dirty="0"/>
              <a:t>frequency-dependent squeezing</a:t>
            </a:r>
            <a:r>
              <a:rPr lang="en-GB" sz="1700" dirty="0"/>
              <a:t> of photon state </a:t>
            </a:r>
          </a:p>
          <a:p>
            <a:pPr>
              <a:lnSpc>
                <a:spcPct val="90000"/>
              </a:lnSpc>
            </a:pPr>
            <a:r>
              <a:rPr lang="en-GB" sz="1700" b="1" dirty="0"/>
              <a:t>April 2024 : Virgo joined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06162B61-242E-EA70-C527-2496FA6A95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pic>
        <p:nvPicPr>
          <p:cNvPr id="13" name="Picture 1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F89555FC-CDF0-F00A-9780-CFC9408CD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340" y="1054257"/>
            <a:ext cx="6710820" cy="24069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9AEAB3-94E4-D06B-EB22-0B2D154BBD65}"/>
              </a:ext>
            </a:extLst>
          </p:cNvPr>
          <p:cNvSpPr/>
          <p:nvPr/>
        </p:nvSpPr>
        <p:spPr>
          <a:xfrm>
            <a:off x="1482298" y="1866198"/>
            <a:ext cx="43200" cy="117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D8DE82-3EA5-E8BA-8772-DF976BA08F9A}"/>
              </a:ext>
            </a:extLst>
          </p:cNvPr>
          <p:cNvSpPr/>
          <p:nvPr/>
        </p:nvSpPr>
        <p:spPr>
          <a:xfrm>
            <a:off x="3939539" y="1915317"/>
            <a:ext cx="36000" cy="850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50316-60E5-2BE3-39D5-B90531F10579}"/>
              </a:ext>
            </a:extLst>
          </p:cNvPr>
          <p:cNvSpPr txBox="1"/>
          <p:nvPr/>
        </p:nvSpPr>
        <p:spPr>
          <a:xfrm>
            <a:off x="1447779" y="1104526"/>
            <a:ext cx="2438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Average BNS </a:t>
            </a:r>
            <a:r>
              <a:rPr lang="en-US" sz="1300" dirty="0" err="1"/>
              <a:t>inspiral</a:t>
            </a:r>
            <a:r>
              <a:rPr lang="en-US" sz="1300" dirty="0"/>
              <a:t> range (</a:t>
            </a:r>
            <a:r>
              <a:rPr lang="en-US" sz="1300" dirty="0" err="1"/>
              <a:t>Mpc</a:t>
            </a:r>
            <a:r>
              <a:rPr lang="en-US" sz="1300" dirty="0"/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4211A2-C79A-6CAB-7978-C74331D4029E}"/>
              </a:ext>
            </a:extLst>
          </p:cNvPr>
          <p:cNvSpPr txBox="1"/>
          <p:nvPr/>
        </p:nvSpPr>
        <p:spPr>
          <a:xfrm>
            <a:off x="2318706" y="2198781"/>
            <a:ext cx="46038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034A1A-A9EA-7E2B-7EFD-EAD054E28E10}"/>
              </a:ext>
            </a:extLst>
          </p:cNvPr>
          <p:cNvSpPr txBox="1"/>
          <p:nvPr/>
        </p:nvSpPr>
        <p:spPr>
          <a:xfrm>
            <a:off x="4661321" y="2197570"/>
            <a:ext cx="46839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76BB40-FC94-5814-3542-3D316A32E9EA}"/>
              </a:ext>
            </a:extLst>
          </p:cNvPr>
          <p:cNvSpPr txBox="1"/>
          <p:nvPr/>
        </p:nvSpPr>
        <p:spPr>
          <a:xfrm>
            <a:off x="6703860" y="2197569"/>
            <a:ext cx="113890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O4c (ongoing)</a:t>
            </a:r>
          </a:p>
        </p:txBody>
      </p:sp>
      <p:pic>
        <p:nvPicPr>
          <p:cNvPr id="23" name="Picture 22" descr="A graph of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75659B17-F158-040B-F263-01CF98BCC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119706"/>
            <a:ext cx="7772400" cy="38401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52FE89A-BD65-7383-8E9C-E428233131F1}"/>
              </a:ext>
            </a:extLst>
          </p:cNvPr>
          <p:cNvSpPr txBox="1"/>
          <p:nvPr/>
        </p:nvSpPr>
        <p:spPr>
          <a:xfrm>
            <a:off x="685800" y="5094514"/>
            <a:ext cx="1411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Essick</a:t>
            </a:r>
            <a:r>
              <a:rPr lang="en-US" sz="1400" dirty="0"/>
              <a:t>+ (in prep.)</a:t>
            </a:r>
          </a:p>
        </p:txBody>
      </p:sp>
    </p:spTree>
    <p:extLst>
      <p:ext uri="{BB962C8B-B14F-4D97-AF65-F5344CB8AC3E}">
        <p14:creationId xmlns:p14="http://schemas.microsoft.com/office/powerpoint/2010/main" val="2505495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52678-2C3D-4365-9BD2-CC3EF275D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D4E5D-7659-8C5A-D531-8209033B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run : observing since May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90A35-CF48-F9C3-69E7-05AB85BE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D945771-2AEF-22F1-B2E4-E3D433A2036D}"/>
              </a:ext>
            </a:extLst>
          </p:cNvPr>
          <p:cNvSpPr txBox="1">
            <a:spLocks/>
          </p:cNvSpPr>
          <p:nvPr/>
        </p:nvSpPr>
        <p:spPr>
          <a:xfrm>
            <a:off x="1093002" y="3627809"/>
            <a:ext cx="7108318" cy="804625"/>
          </a:xfrm>
          <a:prstGeom prst="rect">
            <a:avLst/>
          </a:prstGeom>
        </p:spPr>
        <p:txBody>
          <a:bodyPr vert="horz" lIns="76200" tIns="38100" rIns="76200" bIns="3810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1700" dirty="0"/>
              <a:t>LIGO using </a:t>
            </a:r>
            <a:r>
              <a:rPr lang="en-GB" sz="1700" b="1" dirty="0"/>
              <a:t>frequency-dependent squeezing</a:t>
            </a:r>
            <a:r>
              <a:rPr lang="en-GB" sz="1700" dirty="0"/>
              <a:t> of photon state </a:t>
            </a:r>
          </a:p>
          <a:p>
            <a:pPr>
              <a:lnSpc>
                <a:spcPct val="90000"/>
              </a:lnSpc>
            </a:pPr>
            <a:r>
              <a:rPr lang="en-GB" sz="1700" b="1" dirty="0"/>
              <a:t>April 2024 : Virgo joined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B4D1ED42-0A2F-C5EF-2427-0BA35453C9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pic>
        <p:nvPicPr>
          <p:cNvPr id="13" name="Picture 1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2260BA3-2DFD-36F8-1DEC-A14508D6D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340" y="1054257"/>
            <a:ext cx="6710820" cy="24069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1A40B13-A584-94DC-4447-6FE33AA524AF}"/>
              </a:ext>
            </a:extLst>
          </p:cNvPr>
          <p:cNvSpPr/>
          <p:nvPr/>
        </p:nvSpPr>
        <p:spPr>
          <a:xfrm>
            <a:off x="1482298" y="1866198"/>
            <a:ext cx="43200" cy="117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1D96A2-F704-9B17-9C6E-B32DAA03FF6C}"/>
              </a:ext>
            </a:extLst>
          </p:cNvPr>
          <p:cNvSpPr/>
          <p:nvPr/>
        </p:nvSpPr>
        <p:spPr>
          <a:xfrm>
            <a:off x="3939539" y="1915317"/>
            <a:ext cx="36000" cy="850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017901-A0B6-B727-B52B-A0987D666003}"/>
              </a:ext>
            </a:extLst>
          </p:cNvPr>
          <p:cNvSpPr txBox="1"/>
          <p:nvPr/>
        </p:nvSpPr>
        <p:spPr>
          <a:xfrm>
            <a:off x="1447779" y="1104526"/>
            <a:ext cx="2438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Average BNS </a:t>
            </a:r>
            <a:r>
              <a:rPr lang="en-US" sz="1300" dirty="0" err="1"/>
              <a:t>inspiral</a:t>
            </a:r>
            <a:r>
              <a:rPr lang="en-US" sz="1300" dirty="0"/>
              <a:t> range (</a:t>
            </a:r>
            <a:r>
              <a:rPr lang="en-US" sz="1300" dirty="0" err="1"/>
              <a:t>Mpc</a:t>
            </a:r>
            <a:r>
              <a:rPr lang="en-US" sz="1300" dirty="0"/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0B2E0C-CD74-C747-89EB-7E42A0032283}"/>
              </a:ext>
            </a:extLst>
          </p:cNvPr>
          <p:cNvSpPr txBox="1"/>
          <p:nvPr/>
        </p:nvSpPr>
        <p:spPr>
          <a:xfrm>
            <a:off x="2318706" y="2198781"/>
            <a:ext cx="46038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F9E8AF-8440-20F5-482A-4DDCCA45F683}"/>
              </a:ext>
            </a:extLst>
          </p:cNvPr>
          <p:cNvSpPr txBox="1"/>
          <p:nvPr/>
        </p:nvSpPr>
        <p:spPr>
          <a:xfrm>
            <a:off x="4661321" y="2197570"/>
            <a:ext cx="46839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640144-5C2C-0973-678E-0CD16CDE0687}"/>
              </a:ext>
            </a:extLst>
          </p:cNvPr>
          <p:cNvSpPr txBox="1"/>
          <p:nvPr/>
        </p:nvSpPr>
        <p:spPr>
          <a:xfrm>
            <a:off x="6703860" y="2197569"/>
            <a:ext cx="113890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O4c (ongoing)</a:t>
            </a:r>
          </a:p>
        </p:txBody>
      </p:sp>
    </p:spTree>
    <p:extLst>
      <p:ext uri="{BB962C8B-B14F-4D97-AF65-F5344CB8AC3E}">
        <p14:creationId xmlns:p14="http://schemas.microsoft.com/office/powerpoint/2010/main" val="302528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D97AA-D84D-97F2-4970-7309FE74E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67402-7568-5DE8-6D0C-3E8F60399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run : observing since May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63BBD-5763-F42D-0C1D-CF99FDA58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393FF2-B82C-43DD-1CFE-4750FAA4EF0B}"/>
              </a:ext>
            </a:extLst>
          </p:cNvPr>
          <p:cNvSpPr txBox="1">
            <a:spLocks/>
          </p:cNvSpPr>
          <p:nvPr/>
        </p:nvSpPr>
        <p:spPr>
          <a:xfrm>
            <a:off x="1093002" y="3627806"/>
            <a:ext cx="7593798" cy="2016789"/>
          </a:xfrm>
          <a:prstGeom prst="rect">
            <a:avLst/>
          </a:prstGeom>
        </p:spPr>
        <p:txBody>
          <a:bodyPr vert="horz" lIns="76200" tIns="38100" rIns="76200" bIns="3810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LIGO using </a:t>
            </a:r>
            <a:r>
              <a:rPr lang="en-GB" sz="2000" b="1" dirty="0"/>
              <a:t>frequency-dependent squeezing</a:t>
            </a:r>
            <a:r>
              <a:rPr lang="en-GB" sz="2000" dirty="0"/>
              <a:t> of photon state </a:t>
            </a:r>
          </a:p>
          <a:p>
            <a:r>
              <a:rPr lang="en-GB" sz="2000" b="1" dirty="0"/>
              <a:t>April 2024 : Virgo joined</a:t>
            </a:r>
          </a:p>
          <a:p>
            <a:r>
              <a:rPr lang="en-GB" sz="2000" b="1" dirty="0"/>
              <a:t>O4c extended through November 2025</a:t>
            </a:r>
          </a:p>
          <a:p>
            <a:pPr lvl="1"/>
            <a:r>
              <a:rPr lang="en-GB" sz="1750" dirty="0"/>
              <a:t>allow for preparation of O5 upgrade hardware </a:t>
            </a:r>
            <a:br>
              <a:rPr lang="en-GB" sz="1750" dirty="0"/>
            </a:br>
            <a:r>
              <a:rPr lang="en-GB" sz="1750" dirty="0"/>
              <a:t>&amp; </a:t>
            </a:r>
            <a:r>
              <a:rPr lang="en-GB" sz="1750" b="1" dirty="0"/>
              <a:t>joint </a:t>
            </a:r>
            <a:r>
              <a:rPr lang="en-GB" sz="1750" b="1" dirty="0" err="1"/>
              <a:t>followups</a:t>
            </a:r>
            <a:r>
              <a:rPr lang="en-GB" sz="1750" b="1" dirty="0"/>
              <a:t> with Rubin Observatory </a:t>
            </a:r>
            <a:endParaRPr lang="en-GB" sz="1750" dirty="0"/>
          </a:p>
          <a:p>
            <a:r>
              <a:rPr lang="en-GB" sz="2000" dirty="0"/>
              <a:t>KAGRA had significant setbacks from Noto Peninsula Earthquake (Jan 2024)</a:t>
            </a:r>
          </a:p>
          <a:p>
            <a:pPr lvl="1"/>
            <a:r>
              <a:rPr lang="en-GB" sz="1750" b="1" dirty="0"/>
              <a:t>Rejoined O4 with sensitivity ~10 </a:t>
            </a:r>
            <a:r>
              <a:rPr lang="en-GB" sz="1750" b="1" dirty="0" err="1"/>
              <a:t>Mpc</a:t>
            </a:r>
            <a:endParaRPr lang="en-US" sz="1750" b="1" dirty="0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9B43B100-7CC2-6438-F3D1-7C349209ED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pic>
        <p:nvPicPr>
          <p:cNvPr id="13" name="Picture 1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D34FE807-7BF0-4F00-E60B-8CD019BCD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340" y="1054257"/>
            <a:ext cx="6710820" cy="24069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B1696F-3B1D-662D-9520-CAF2107B3063}"/>
              </a:ext>
            </a:extLst>
          </p:cNvPr>
          <p:cNvSpPr/>
          <p:nvPr/>
        </p:nvSpPr>
        <p:spPr>
          <a:xfrm>
            <a:off x="1482298" y="1866198"/>
            <a:ext cx="43200" cy="117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064AF4-6FF1-1A08-9592-966F5DF95C27}"/>
              </a:ext>
            </a:extLst>
          </p:cNvPr>
          <p:cNvSpPr/>
          <p:nvPr/>
        </p:nvSpPr>
        <p:spPr>
          <a:xfrm>
            <a:off x="3939539" y="1915317"/>
            <a:ext cx="36000" cy="850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FBD64-A2ED-C1FF-88DB-AB07E935C57B}"/>
              </a:ext>
            </a:extLst>
          </p:cNvPr>
          <p:cNvSpPr txBox="1"/>
          <p:nvPr/>
        </p:nvSpPr>
        <p:spPr>
          <a:xfrm>
            <a:off x="1447779" y="1104526"/>
            <a:ext cx="2438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Average BNS </a:t>
            </a:r>
            <a:r>
              <a:rPr lang="en-US" sz="1300" dirty="0" err="1"/>
              <a:t>inspiral</a:t>
            </a:r>
            <a:r>
              <a:rPr lang="en-US" sz="1300" dirty="0"/>
              <a:t> range (</a:t>
            </a:r>
            <a:r>
              <a:rPr lang="en-US" sz="1300" dirty="0" err="1"/>
              <a:t>Mpc</a:t>
            </a:r>
            <a:r>
              <a:rPr lang="en-US" sz="1300" dirty="0"/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5155B7-7477-FDF4-8E04-7A8AE24F2ED4}"/>
              </a:ext>
            </a:extLst>
          </p:cNvPr>
          <p:cNvSpPr txBox="1"/>
          <p:nvPr/>
        </p:nvSpPr>
        <p:spPr>
          <a:xfrm>
            <a:off x="2318706" y="2198781"/>
            <a:ext cx="46038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49D4CC-0464-6FA1-16F4-30CFB60EFC8E}"/>
              </a:ext>
            </a:extLst>
          </p:cNvPr>
          <p:cNvSpPr txBox="1"/>
          <p:nvPr/>
        </p:nvSpPr>
        <p:spPr>
          <a:xfrm>
            <a:off x="4661321" y="2197570"/>
            <a:ext cx="46839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F2E9BE-C46F-E70F-855C-C342621E7617}"/>
              </a:ext>
            </a:extLst>
          </p:cNvPr>
          <p:cNvSpPr txBox="1"/>
          <p:nvPr/>
        </p:nvSpPr>
        <p:spPr>
          <a:xfrm>
            <a:off x="6703860" y="2197569"/>
            <a:ext cx="113890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O4c (ongoing)</a:t>
            </a:r>
          </a:p>
        </p:txBody>
      </p:sp>
      <p:pic>
        <p:nvPicPr>
          <p:cNvPr id="21" name="Picture 20" descr="A building on a hill with stars in the sky&#10;&#10;Description automatically generated">
            <a:extLst>
              <a:ext uri="{FF2B5EF4-FFF2-40B4-BE49-F238E27FC236}">
                <a16:creationId xmlns:a16="http://schemas.microsoft.com/office/drawing/2014/main" id="{F5F83170-DE4D-1DF4-4A90-8A30C6081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021" y="2882002"/>
            <a:ext cx="3190737" cy="19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CAF57-070F-0D8D-5DCC-FD25778D9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49649-C095-297F-3A6D-776306204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run : observing since May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6135F-4733-F990-76D7-95F11313A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424440D-5A20-F2DD-26D4-AA3C194ECC5F}"/>
              </a:ext>
            </a:extLst>
          </p:cNvPr>
          <p:cNvSpPr txBox="1">
            <a:spLocks/>
          </p:cNvSpPr>
          <p:nvPr/>
        </p:nvSpPr>
        <p:spPr>
          <a:xfrm>
            <a:off x="878417" y="4081549"/>
            <a:ext cx="7357167" cy="1485284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50" b="1" dirty="0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6C291391-24A5-A878-0377-B6EB17F0F6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294B2D-DEDE-4A6B-68FB-03892D806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297" y="1103603"/>
            <a:ext cx="5451406" cy="408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881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329D7-5F15-96D1-82F2-E331D081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CB7C5-5C2E-7474-FA5C-388EFDE55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run : observing since May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B3FB2-AE18-F79A-B622-712053739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4AC613-E0F1-E6E7-75C8-1FAB5CBB0599}"/>
              </a:ext>
            </a:extLst>
          </p:cNvPr>
          <p:cNvSpPr txBox="1">
            <a:spLocks/>
          </p:cNvSpPr>
          <p:nvPr/>
        </p:nvSpPr>
        <p:spPr>
          <a:xfrm>
            <a:off x="878417" y="4081549"/>
            <a:ext cx="7357167" cy="1485284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50" b="1" dirty="0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3704FDF9-56D7-BB24-C8C5-5A80FD426A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381D83-B399-9A41-8CCD-7DC284B7E8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846297" y="1103603"/>
            <a:ext cx="5451406" cy="4088554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24682CC-DD84-CAE2-DE12-B6A307C1C1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332"/>
          <a:stretch/>
        </p:blipFill>
        <p:spPr>
          <a:xfrm>
            <a:off x="588450" y="1982323"/>
            <a:ext cx="7967100" cy="255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1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23BA-68A3-F912-2010-E4C21423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O4 public event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517B5-4A0A-8CD1-D831-33A05AFA2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>
                <a:solidFill>
                  <a:srgbClr val="FFC000"/>
                </a:solidFill>
              </a:rPr>
              <a:t>230518</a:t>
            </a:r>
            <a:r>
              <a:rPr lang="en-US" sz="2000" dirty="0"/>
              <a:t> : pre-run engineering data 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2000" b="1" dirty="0"/>
              <a:t>Probable NS-BH merger 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i="1" dirty="0">
                <a:solidFill>
                  <a:srgbClr val="FFC000"/>
                </a:solidFill>
              </a:rPr>
              <a:t>230529</a:t>
            </a:r>
            <a:r>
              <a:rPr lang="en-US" sz="2000" dirty="0"/>
              <a:t> : single-detector event</a:t>
            </a:r>
            <a:br>
              <a:rPr lang="en-US" sz="2000" dirty="0"/>
            </a:br>
            <a:r>
              <a:rPr lang="en-US" sz="2000" dirty="0"/>
              <a:t>  Another possible NS-BH merger</a:t>
            </a:r>
            <a:r>
              <a:rPr lang="en-US" sz="2000" b="1" dirty="0"/>
              <a:t> </a:t>
            </a:r>
            <a:br>
              <a:rPr lang="en-US" sz="2000" b="1" dirty="0"/>
            </a:br>
            <a:r>
              <a:rPr lang="en-US" sz="2000" b="1" dirty="0"/>
              <a:t>  </a:t>
            </a:r>
            <a:r>
              <a:rPr lang="en-US" sz="2000" dirty="0"/>
              <a:t>(see next slide …)</a:t>
            </a:r>
          </a:p>
          <a:p>
            <a:endParaRPr lang="en-US" sz="2000" dirty="0"/>
          </a:p>
          <a:p>
            <a:r>
              <a:rPr lang="en-US" sz="2000" i="1" dirty="0">
                <a:solidFill>
                  <a:srgbClr val="FFC000"/>
                </a:solidFill>
              </a:rPr>
              <a:t>240615 </a:t>
            </a:r>
            <a:r>
              <a:rPr lang="en-US" sz="2000" dirty="0"/>
              <a:t>: smallest localization area</a:t>
            </a:r>
            <a:br>
              <a:rPr lang="en-US" sz="2000" dirty="0"/>
            </a:br>
            <a:r>
              <a:rPr lang="en-US" sz="2000" dirty="0"/>
              <a:t>  5 deg</a:t>
            </a:r>
            <a:r>
              <a:rPr lang="en-US" sz="2000" baseline="30000" dirty="0"/>
              <a:t>2</a:t>
            </a:r>
            <a:r>
              <a:rPr lang="en-US" sz="2000" dirty="0"/>
              <a:t> </a:t>
            </a:r>
            <a:r>
              <a:rPr lang="en-US" sz="2000" b="1" dirty="0"/>
              <a:t>due to 3 detectors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1667" dirty="0"/>
              <a:t>(first of 2 alerts on same day!)</a:t>
            </a:r>
            <a:endParaRPr lang="en-US" sz="1667" i="1" dirty="0">
              <a:solidFill>
                <a:srgbClr val="FFC000"/>
              </a:solidFill>
            </a:endParaRPr>
          </a:p>
          <a:p>
            <a:endParaRPr lang="en-US" sz="2000" b="1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56378-C2D9-0BB2-0AC2-E0636511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t>38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7FB4AB0-5B24-FF80-1F7F-4E560E0EF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 t="12340" r="3636" b="18395"/>
          <a:stretch/>
        </p:blipFill>
        <p:spPr bwMode="auto">
          <a:xfrm>
            <a:off x="5690585" y="1088070"/>
            <a:ext cx="2500916" cy="145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503CA3-35F3-46C1-FA78-EB50B20E5FA2}"/>
              </a:ext>
            </a:extLst>
          </p:cNvPr>
          <p:cNvSpPr txBox="1"/>
          <p:nvPr/>
        </p:nvSpPr>
        <p:spPr>
          <a:xfrm>
            <a:off x="1463144" y="5170991"/>
            <a:ext cx="329538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333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gracedb.ligo.org</a:t>
            </a:r>
            <a:r>
              <a:rPr lang="en-US" sz="1333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333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superevents</a:t>
            </a:r>
            <a:r>
              <a:rPr lang="en-US" sz="1333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/public/</a:t>
            </a:r>
            <a:endParaRPr lang="en-US" sz="1333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077A-FC93-0126-6AD0-FB0B08AF7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13626" r="2170" b="17590"/>
          <a:stretch/>
        </p:blipFill>
        <p:spPr bwMode="auto">
          <a:xfrm>
            <a:off x="5690585" y="2493852"/>
            <a:ext cx="2500915" cy="150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9CB33A53-AF91-7FAD-1EBC-E15C7E2F9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13582" r="2322" b="17735"/>
          <a:stretch/>
        </p:blipFill>
        <p:spPr bwMode="auto">
          <a:xfrm>
            <a:off x="5690584" y="3908697"/>
            <a:ext cx="2500914" cy="134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004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1CFF8-542D-F99F-8E4F-BA523A43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GW230529 : the lightest NS-BH ?</a:t>
            </a: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593F9D04-F311-3DDA-CE3C-4CCE6D1CCB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609"/>
          <a:stretch/>
        </p:blipFill>
        <p:spPr>
          <a:xfrm>
            <a:off x="4091179" y="1051145"/>
            <a:ext cx="4677833" cy="1193202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A9833-D23D-9954-BBC6-7C82E567C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74" y="1351906"/>
            <a:ext cx="6858000" cy="4188224"/>
          </a:xfrm>
        </p:spPr>
        <p:txBody>
          <a:bodyPr>
            <a:normAutofit/>
          </a:bodyPr>
          <a:lstStyle/>
          <a:p>
            <a:r>
              <a:rPr lang="en-US" sz="2167" b="1" dirty="0">
                <a:solidFill>
                  <a:srgbClr val="FFC000"/>
                </a:solidFill>
              </a:rPr>
              <a:t>First publication of O4 run</a:t>
            </a:r>
          </a:p>
          <a:p>
            <a:endParaRPr lang="en-US" sz="3000" dirty="0">
              <a:solidFill>
                <a:srgbClr val="C00000"/>
              </a:solidFill>
            </a:endParaRPr>
          </a:p>
          <a:p>
            <a:r>
              <a:rPr lang="en-US" sz="2000" dirty="0"/>
              <a:t>Strengthens evidence</a:t>
            </a:r>
            <a:br>
              <a:rPr lang="en-US" sz="2000" dirty="0"/>
            </a:br>
            <a:r>
              <a:rPr lang="en-US" sz="2000" dirty="0"/>
              <a:t>against supposed</a:t>
            </a:r>
            <a:br>
              <a:rPr lang="en-US" sz="2000" dirty="0"/>
            </a:br>
            <a:r>
              <a:rPr lang="en-US" sz="2000" dirty="0"/>
              <a:t>‘mass gap’ 3-5 M</a:t>
            </a:r>
            <a:r>
              <a:rPr lang="en-US" sz="2000" baseline="-25000" dirty="0"/>
              <a:t>☉</a:t>
            </a:r>
          </a:p>
          <a:p>
            <a:endParaRPr lang="en-US" sz="2000" baseline="-25000" dirty="0"/>
          </a:p>
          <a:p>
            <a:r>
              <a:rPr lang="en-US" sz="2000" dirty="0"/>
              <a:t>No direct measurement </a:t>
            </a:r>
            <a:br>
              <a:rPr lang="en-US" sz="2000" dirty="0"/>
            </a:br>
            <a:r>
              <a:rPr lang="en-US" sz="2000" dirty="0"/>
              <a:t>of tidal (NS matter) effects</a:t>
            </a:r>
            <a:br>
              <a:rPr lang="en-US" sz="2000" dirty="0"/>
            </a:br>
            <a:r>
              <a:rPr lang="en-US" sz="2000" dirty="0"/>
              <a:t> </a:t>
            </a:r>
          </a:p>
          <a:p>
            <a:r>
              <a:rPr lang="en-US" sz="2000" dirty="0"/>
              <a:t>Increases estimated rate</a:t>
            </a:r>
            <a:br>
              <a:rPr lang="en-US" sz="2000" dirty="0"/>
            </a:br>
            <a:r>
              <a:rPr lang="en-US" sz="2000" dirty="0"/>
              <a:t>of future NS-BH mergers</a:t>
            </a:r>
            <a:br>
              <a:rPr lang="en-US" sz="2000" dirty="0"/>
            </a:br>
            <a:r>
              <a:rPr lang="en-US" sz="2000" dirty="0"/>
              <a:t>with EM emission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4F2DD-E74C-B161-13B3-E0820CA0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6386" name="Picture 2" descr="Figure 1.">
            <a:extLst>
              <a:ext uri="{FF2B5EF4-FFF2-40B4-BE49-F238E27FC236}">
                <a16:creationId xmlns:a16="http://schemas.microsoft.com/office/drawing/2014/main" id="{17790A9F-1018-A92B-A9A6-DA7BB788F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79" y="2269496"/>
            <a:ext cx="3407719" cy="3431549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9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70912"/>
            <a:ext cx="6858000" cy="952500"/>
          </a:xfrm>
        </p:spPr>
        <p:txBody>
          <a:bodyPr/>
          <a:lstStyle/>
          <a:p>
            <a:r>
              <a:rPr lang="en-US" dirty="0"/>
              <a:t>4 (known) fundamental forces</a:t>
            </a:r>
          </a:p>
        </p:txBody>
      </p:sp>
      <p:pic>
        <p:nvPicPr>
          <p:cNvPr id="5" name="Picture 4" descr="Screen Shot 2021-07-12 at 14.40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67" y="1110100"/>
            <a:ext cx="4656667" cy="4497917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" name="Donut 3"/>
          <p:cNvSpPr/>
          <p:nvPr/>
        </p:nvSpPr>
        <p:spPr>
          <a:xfrm>
            <a:off x="2050405" y="3211812"/>
            <a:ext cx="2705653" cy="2503188"/>
          </a:xfrm>
          <a:prstGeom prst="donut">
            <a:avLst>
              <a:gd name="adj" fmla="val 20034"/>
            </a:avLst>
          </a:prstGeom>
          <a:solidFill>
            <a:srgbClr val="E86EE1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rgbClr val="E86EE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C78F-4136-6D46-8E1D-57C154B5CD95}" type="slidenum">
              <a:r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555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B1AA-BBAD-8BFD-7F27-250B2F7A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for O4c : Public ℳ estimates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239788-18E5-0917-3985-17B9839BC5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Precisely measured from </a:t>
            </a:r>
            <a:r>
              <a:rPr lang="en-US" sz="2000" dirty="0" err="1">
                <a:latin typeface="Cambria" panose="02040503050406030204" pitchFamily="18" charset="0"/>
              </a:rPr>
              <a:t>inspiral</a:t>
            </a:r>
            <a:r>
              <a:rPr lang="en-US" sz="2000" dirty="0">
                <a:latin typeface="Cambria" panose="02040503050406030204" pitchFamily="18" charset="0"/>
              </a:rPr>
              <a:t> signal in the low mass regime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D33EC4-FBED-B5EA-C5E2-CB33F9B66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7580" y="1333500"/>
            <a:ext cx="4038600" cy="377163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Accurately estimated by search pipelines in the low mass regime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EC064774-A96E-C147-B3EC-A72383CF0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1" y="2221992"/>
            <a:ext cx="3137822" cy="281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92F147-C4F0-93DC-FB43-4578AA9D93ED}"/>
              </a:ext>
            </a:extLst>
          </p:cNvPr>
          <p:cNvSpPr txBox="1"/>
          <p:nvPr/>
        </p:nvSpPr>
        <p:spPr>
          <a:xfrm>
            <a:off x="2615940" y="2275728"/>
            <a:ext cx="13474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GW170817</a:t>
            </a:r>
            <a:endParaRPr lang="en-GB" sz="1600" dirty="0">
              <a:effectLst/>
            </a:endParaRPr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C866A512-67DE-2AFF-5026-2F58E1D9C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873" y="2152159"/>
            <a:ext cx="3474453" cy="288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EDB39CEB-7873-C2B1-195A-E045890D1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904" y="3100903"/>
            <a:ext cx="1492575" cy="25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F9CE1ED2-2748-4655-EDBC-55B2E2A41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86" y="4775899"/>
            <a:ext cx="1987376" cy="81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D7B07B-3913-5850-AA71-A87A8CF10926}"/>
              </a:ext>
            </a:extLst>
          </p:cNvPr>
          <p:cNvSpPr txBox="1"/>
          <p:nvPr/>
        </p:nvSpPr>
        <p:spPr>
          <a:xfrm>
            <a:off x="6648344" y="4742255"/>
            <a:ext cx="11516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400" b="0" i="0" u="none" strike="noStrike" dirty="0">
                <a:solidFill>
                  <a:srgbClr val="000000"/>
                </a:solidFill>
                <a:effectLst/>
              </a:rPr>
              <a:t>ℳ (Injected)</a:t>
            </a:r>
            <a:endParaRPr lang="en-GB" sz="1400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85773E-DEDF-2194-96C3-BF54BA93AB56}"/>
              </a:ext>
            </a:extLst>
          </p:cNvPr>
          <p:cNvSpPr txBox="1"/>
          <p:nvPr/>
        </p:nvSpPr>
        <p:spPr>
          <a:xfrm rot="16200000">
            <a:off x="4676862" y="3349083"/>
            <a:ext cx="173559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400" b="0" i="0" u="none" strike="noStrike" dirty="0">
                <a:solidFill>
                  <a:srgbClr val="000000"/>
                </a:solidFill>
                <a:effectLst/>
              </a:rPr>
              <a:t>ℳ </a:t>
            </a:r>
            <a:r>
              <a:rPr lang="en-GB" sz="1400" dirty="0">
                <a:solidFill>
                  <a:srgbClr val="000000"/>
                </a:solidFill>
              </a:rPr>
              <a:t>(Reconstructed)</a:t>
            </a:r>
            <a:endParaRPr lang="en-GB" sz="1400" dirty="0">
              <a:effectLst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204506F9-FB84-BFFA-6BCA-A57DCDD9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602" y="5340324"/>
            <a:ext cx="2133600" cy="304271"/>
          </a:xfrm>
        </p:spPr>
        <p:txBody>
          <a:bodyPr/>
          <a:lstStyle/>
          <a:p>
            <a:fld id="{CFACC497-1778-9C4F-921E-8E03730CF7C5}" type="slidenum">
              <a:rPr lang="en-US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027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863C1E-777B-9E65-B7E6-C64D615B8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Binned chirp mass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13CBFE-AFEB-ABE7-462E-4F0D26916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9" y="1333500"/>
            <a:ext cx="8675751" cy="37322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/>
              <a:t>New data product</a:t>
            </a:r>
            <a:r>
              <a:rPr lang="en-US" sz="2200" dirty="0"/>
              <a:t> providing source chirp mass in the form of binned probabilities.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/>
              <a:t>The predetermined bins are the following (in units of solar masses):</a:t>
            </a:r>
          </a:p>
          <a:p>
            <a:pPr marL="0" indent="0">
              <a:buNone/>
            </a:pPr>
            <a:r>
              <a:rPr lang="en-US" sz="2200" dirty="0"/>
              <a:t>[</a:t>
            </a:r>
            <a:r>
              <a:rPr lang="en-US" sz="2200" dirty="0">
                <a:solidFill>
                  <a:srgbClr val="FF0000"/>
                </a:solidFill>
              </a:rPr>
              <a:t>0.1, 0.87, </a:t>
            </a:r>
            <a:r>
              <a:rPr lang="en-US" sz="2200" dirty="0"/>
              <a:t>1.0, 1.1, 1.2, 1.3, 1.4, 1.5, 1.7, 1.9, 2.1, 2.3, 3, 5.5, 11, 22, 44, 88, 1000]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Example: A chirp mass of 0.87 M</a:t>
            </a:r>
            <a:r>
              <a:rPr lang="en-US" sz="2200" baseline="-25000" dirty="0">
                <a:solidFill>
                  <a:srgbClr val="FF0000"/>
                </a:solidFill>
              </a:rPr>
              <a:t>☉</a:t>
            </a:r>
            <a:r>
              <a:rPr lang="en-US" sz="2200" dirty="0">
                <a:solidFill>
                  <a:srgbClr val="FF0000"/>
                </a:solidFill>
              </a:rPr>
              <a:t> may correspond to a 1 M</a:t>
            </a:r>
            <a:r>
              <a:rPr lang="en-US" sz="2200" baseline="-25000" dirty="0">
                <a:solidFill>
                  <a:srgbClr val="FF0000"/>
                </a:solidFill>
              </a:rPr>
              <a:t>☉</a:t>
            </a:r>
            <a:r>
              <a:rPr lang="en-US" sz="2200" dirty="0">
                <a:solidFill>
                  <a:srgbClr val="FF0000"/>
                </a:solidFill>
              </a:rPr>
              <a:t>, 1 M</a:t>
            </a:r>
            <a:r>
              <a:rPr lang="en-US" sz="2200" baseline="-25000" dirty="0">
                <a:solidFill>
                  <a:srgbClr val="FF0000"/>
                </a:solidFill>
              </a:rPr>
              <a:t>☉</a:t>
            </a:r>
            <a:r>
              <a:rPr lang="en-US" sz="2200" dirty="0">
                <a:solidFill>
                  <a:srgbClr val="FF0000"/>
                </a:solidFill>
              </a:rPr>
              <a:t> merger. </a:t>
            </a:r>
          </a:p>
          <a:p>
            <a:pPr marL="0" indent="0">
              <a:buNone/>
            </a:pPr>
            <a:br>
              <a:rPr lang="en-US" sz="2200" dirty="0"/>
            </a:br>
            <a:endParaRPr lang="en-US" sz="2200" dirty="0"/>
          </a:p>
          <a:p>
            <a:r>
              <a:rPr lang="en-US" sz="2200" dirty="0"/>
              <a:t>Bins are ‘fine’ in the </a:t>
            </a:r>
            <a:r>
              <a:rPr lang="en-US" sz="2200" b="1" dirty="0" err="1">
                <a:solidFill>
                  <a:srgbClr val="FF0000"/>
                </a:solidFill>
              </a:rPr>
              <a:t>HasSSM</a:t>
            </a:r>
            <a:r>
              <a:rPr lang="en-US" sz="2200" dirty="0"/>
              <a:t> and </a:t>
            </a:r>
            <a:r>
              <a:rPr lang="en-US" sz="2200" dirty="0" err="1"/>
              <a:t>HasNS</a:t>
            </a:r>
            <a:r>
              <a:rPr lang="en-US" sz="2200" dirty="0"/>
              <a:t> regime where chirp mass is recovered more accurately,</a:t>
            </a:r>
          </a:p>
          <a:p>
            <a:r>
              <a:rPr lang="en-US" sz="2200" dirty="0"/>
              <a:t>Become coarse for higher masses in the BBH regime</a:t>
            </a:r>
            <a:r>
              <a:rPr lang="en-US" sz="2400" dirty="0"/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106E2E-0E99-581C-2F22-AB9ECF85E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3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8FBA1-B1D5-30A0-A49B-E948C8CCA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4B465A-ABAD-29CB-C4D8-0FCB6846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Binned chirp mass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234C8D-8A6B-80D8-BC66-A64D5A6B3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9" y="1333500"/>
            <a:ext cx="8675751" cy="37322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/>
              <a:t>New data product</a:t>
            </a:r>
            <a:r>
              <a:rPr lang="en-US" sz="2200" dirty="0"/>
              <a:t> providing source chirp mass in the form of binned probabilities.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/>
              <a:t>The predetermined bins are the following (in units of solar masses):</a:t>
            </a:r>
          </a:p>
          <a:p>
            <a:pPr marL="0" indent="0">
              <a:buNone/>
            </a:pPr>
            <a:r>
              <a:rPr lang="en-US" sz="2200" dirty="0"/>
              <a:t>[0.1, 0.87, 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1.0, 1.1, 1.2, 1.3, 1.4, 1.5, 1.7, 1.9, 2.1, 2.3, 3,</a:t>
            </a:r>
            <a:r>
              <a:rPr lang="en-US" sz="2200" dirty="0"/>
              <a:t> 5.5, 11, 22, 44, 88, 1000]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Example: A chirp mass of 1.2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may correspond to a 1.4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1.4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merger. 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Example: A chirp mass of 3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may correspond to a 10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1.4 M</a:t>
            </a:r>
            <a:r>
              <a:rPr lang="en-US" sz="2200" baseline="-25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☉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merger. </a:t>
            </a:r>
            <a:br>
              <a:rPr lang="en-US" sz="2200" dirty="0"/>
            </a:br>
            <a:endParaRPr lang="en-US" sz="2200" dirty="0"/>
          </a:p>
          <a:p>
            <a:r>
              <a:rPr lang="en-US" sz="2200" dirty="0"/>
              <a:t>Bins are ‘fine’ in the </a:t>
            </a:r>
            <a:r>
              <a:rPr lang="en-US" sz="2200" dirty="0" err="1"/>
              <a:t>HasSSM</a:t>
            </a:r>
            <a:r>
              <a:rPr lang="en-US" sz="2200" dirty="0"/>
              <a:t> and </a:t>
            </a:r>
            <a:r>
              <a:rPr lang="en-US" sz="22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HasNS</a:t>
            </a:r>
            <a:r>
              <a:rPr lang="en-US" sz="2200" dirty="0"/>
              <a:t> regime where chirp mass is recovered more accurately</a:t>
            </a:r>
          </a:p>
          <a:p>
            <a:r>
              <a:rPr lang="en-US" sz="2200" dirty="0"/>
              <a:t>Become coarse for higher masses in the BBH regime</a:t>
            </a:r>
            <a:r>
              <a:rPr lang="en-US" sz="2400" dirty="0"/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24C69-57AE-01AE-F1B6-06D85575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4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F81F7-6A8A-20AE-EFFA-B8C5A5B62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BE1202-4928-DB64-F7AC-B959A05AC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Binned chirp mass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EC235A-A286-9248-366C-E02AB0834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9" y="1333500"/>
            <a:ext cx="8675751" cy="37322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/>
              <a:t>New data product</a:t>
            </a:r>
            <a:r>
              <a:rPr lang="en-US" sz="2200" dirty="0"/>
              <a:t> providing source chirp mass in the form of binned probabilities.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/>
              <a:t>The predetermined bins are the following (in units of solar masses):</a:t>
            </a:r>
          </a:p>
          <a:p>
            <a:pPr marL="0" indent="0">
              <a:buNone/>
            </a:pPr>
            <a:r>
              <a:rPr lang="en-US" sz="2200" dirty="0"/>
              <a:t>[0.1, 0.87, 1.0, 1.1, 1.2, 1.3, 1.4, 1.5, 1.7, 1.9, 2.1, 2.3, 3, </a:t>
            </a:r>
            <a:r>
              <a:rPr lang="en-US" sz="2200" dirty="0">
                <a:solidFill>
                  <a:srgbClr val="92D050"/>
                </a:solidFill>
              </a:rPr>
              <a:t>5.5, 11, 22, 44, 88, 1000</a:t>
            </a:r>
            <a:r>
              <a:rPr lang="en-US" sz="2200" dirty="0"/>
              <a:t>]</a:t>
            </a:r>
            <a:br>
              <a:rPr lang="en-US" sz="2200" dirty="0"/>
            </a:b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92D050"/>
                </a:solidFill>
              </a:rPr>
              <a:t>Example: A chirp mass of 8.7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 may correspond to a 10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, 10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 merger.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92D050"/>
                </a:solidFill>
              </a:rPr>
              <a:t>Example: A chirp mass of 44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 may correspond to a 50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, 50 M</a:t>
            </a:r>
            <a:r>
              <a:rPr lang="en-US" sz="2200" baseline="-25000" dirty="0">
                <a:solidFill>
                  <a:srgbClr val="92D050"/>
                </a:solidFill>
              </a:rPr>
              <a:t>☉</a:t>
            </a:r>
            <a:r>
              <a:rPr lang="en-US" sz="2200" dirty="0">
                <a:solidFill>
                  <a:srgbClr val="92D050"/>
                </a:solidFill>
              </a:rPr>
              <a:t> merger. </a:t>
            </a:r>
            <a:br>
              <a:rPr lang="en-US" sz="2200" dirty="0"/>
            </a:br>
            <a:endParaRPr lang="en-US" sz="2200" dirty="0"/>
          </a:p>
          <a:p>
            <a:r>
              <a:rPr lang="en-US" sz="2200" dirty="0"/>
              <a:t>Bins are ‘fine’ in the </a:t>
            </a:r>
            <a:r>
              <a:rPr lang="en-US" sz="2200" dirty="0" err="1"/>
              <a:t>HasSSM</a:t>
            </a:r>
            <a:r>
              <a:rPr lang="en-US" sz="2200" dirty="0"/>
              <a:t> and </a:t>
            </a:r>
            <a:r>
              <a:rPr lang="en-US" sz="2200" dirty="0" err="1"/>
              <a:t>HasNS</a:t>
            </a:r>
            <a:r>
              <a:rPr lang="en-US" sz="2200" dirty="0"/>
              <a:t> regime where chirp mass is recovered more accurately</a:t>
            </a:r>
          </a:p>
          <a:p>
            <a:r>
              <a:rPr lang="en-US" sz="2200" dirty="0"/>
              <a:t>Become coarse for higher masses in the </a:t>
            </a:r>
            <a:r>
              <a:rPr lang="en-US" sz="2200" b="1" dirty="0">
                <a:solidFill>
                  <a:srgbClr val="92D050"/>
                </a:solidFill>
              </a:rPr>
              <a:t>BBH</a:t>
            </a:r>
            <a:r>
              <a:rPr lang="en-US" sz="2200" dirty="0"/>
              <a:t> regime</a:t>
            </a:r>
            <a:r>
              <a:rPr lang="en-US" sz="2400" dirty="0"/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07536F-D738-8CAF-9370-E8DB4CC9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F2D4E-784A-9EF2-1534-8EB3A98B2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0DEDB-C774-E3E4-ED5F-84E35897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into public alerts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53A55-AD02-2F88-6D17-48E74BDD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46B78-DA3D-E7C9-FDAB-AF9501F4D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92D050"/>
                </a:solidFill>
              </a:rPr>
              <a:t>most probable bin</a:t>
            </a:r>
            <a:r>
              <a:rPr lang="en-US" dirty="0"/>
              <a:t> is reported in the GCN circular </a:t>
            </a:r>
          </a:p>
          <a:p>
            <a:endParaRPr lang="en-US" dirty="0"/>
          </a:p>
          <a:p>
            <a:r>
              <a:rPr lang="en-US" dirty="0"/>
              <a:t>.</a:t>
            </a:r>
            <a:r>
              <a:rPr lang="en-US" dirty="0" err="1"/>
              <a:t>json</a:t>
            </a:r>
            <a:r>
              <a:rPr lang="en-US" dirty="0"/>
              <a:t> of all bin probabilities and .</a:t>
            </a:r>
            <a:r>
              <a:rPr lang="en-US" dirty="0" err="1"/>
              <a:t>png</a:t>
            </a:r>
            <a:r>
              <a:rPr lang="en-US" dirty="0"/>
              <a:t> histogram on </a:t>
            </a:r>
            <a:r>
              <a:rPr lang="en-US" dirty="0" err="1"/>
              <a:t>GraceDB</a:t>
            </a:r>
            <a:r>
              <a:rPr lang="en-US" dirty="0"/>
              <a:t> (public)</a:t>
            </a:r>
          </a:p>
          <a:p>
            <a:pPr lvl="1"/>
            <a:r>
              <a:rPr lang="en-US" dirty="0"/>
              <a:t>Low-latency estimate available in ~seconds along with </a:t>
            </a:r>
            <a:br>
              <a:rPr lang="en-US" dirty="0"/>
            </a:br>
            <a:r>
              <a:rPr lang="en-US" dirty="0" err="1"/>
              <a:t>em-bright+p</a:t>
            </a:r>
            <a:r>
              <a:rPr lang="en-US" dirty="0"/>
              <a:t>(astro) :  </a:t>
            </a:r>
            <a:r>
              <a:rPr lang="en-US" sz="2000" dirty="0" err="1">
                <a:latin typeface="Courier" pitchFamily="2" charset="0"/>
              </a:rPr>
              <a:t>mchirp_source.json</a:t>
            </a:r>
            <a:endParaRPr lang="en-US" sz="2000" dirty="0">
              <a:latin typeface="Courier" pitchFamily="2" charset="0"/>
            </a:endParaRPr>
          </a:p>
          <a:p>
            <a:pPr lvl="1"/>
            <a:r>
              <a:rPr lang="en-US" dirty="0"/>
              <a:t>PE estimate available alongside update alert within ~hour(s) : </a:t>
            </a:r>
            <a:r>
              <a:rPr lang="en-US" sz="2000" dirty="0" err="1">
                <a:latin typeface="Courier" pitchFamily="2" charset="0"/>
              </a:rPr>
              <a:t>mchirp_source_PE.json</a:t>
            </a:r>
            <a:endParaRPr lang="en-US" sz="2000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62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2F54595-0199-DA1C-8354-58F524CD5516}"/>
              </a:ext>
            </a:extLst>
          </p:cNvPr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39" indent="-285739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2667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19100" indent="-238115" algn="l" defTabSz="380985" rtl="0" eaLnBrk="1" latinLnBrk="0" hangingPunct="1">
              <a:spcBef>
                <a:spcPct val="20000"/>
              </a:spcBef>
              <a:buFont typeface="Arial"/>
              <a:buChar char="–"/>
              <a:defRPr sz="2333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52462" indent="-190492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333447" indent="-190492" algn="l" defTabSz="380985" rtl="0" eaLnBrk="1" latinLnBrk="0" hangingPunct="1">
              <a:spcBef>
                <a:spcPct val="20000"/>
              </a:spcBef>
              <a:buFont typeface="Arial"/>
              <a:buChar char="–"/>
              <a:defRPr sz="1667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714431" indent="-190492" algn="l" defTabSz="380985" rtl="0" eaLnBrk="1" latinLnBrk="0" hangingPunct="1">
              <a:spcBef>
                <a:spcPct val="20000"/>
              </a:spcBef>
              <a:buFont typeface="Arial"/>
              <a:buChar char="»"/>
              <a:defRPr sz="1667" kern="1200" baseline="0">
                <a:solidFill>
                  <a:schemeClr val="bg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095416" indent="-190492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1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401" indent="-190492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1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386" indent="-190492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1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370" indent="-190492" algn="l" defTabSz="380985" rtl="0" eaLnBrk="1" latinLnBrk="0" hangingPunct="1">
              <a:spcBef>
                <a:spcPct val="20000"/>
              </a:spcBef>
              <a:buFont typeface="Arial"/>
              <a:buChar char="•"/>
              <a:defRPr sz="1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</a:t>
            </a:r>
            <a:r>
              <a:rPr lang="en-US" dirty="0">
                <a:solidFill>
                  <a:srgbClr val="92D050"/>
                </a:solidFill>
              </a:rPr>
              <a:t>most probable bin</a:t>
            </a:r>
            <a:r>
              <a:rPr lang="en-US" dirty="0"/>
              <a:t> is reported in the GCN circular </a:t>
            </a:r>
          </a:p>
          <a:p>
            <a:endParaRPr lang="en-US" dirty="0"/>
          </a:p>
          <a:p>
            <a:r>
              <a:rPr lang="en-US" dirty="0"/>
              <a:t>.</a:t>
            </a:r>
            <a:r>
              <a:rPr lang="en-US" dirty="0" err="1"/>
              <a:t>json</a:t>
            </a:r>
            <a:r>
              <a:rPr lang="en-US" dirty="0"/>
              <a:t> of all bin probabilities and .</a:t>
            </a:r>
            <a:r>
              <a:rPr lang="en-US" dirty="0" err="1"/>
              <a:t>png</a:t>
            </a:r>
            <a:r>
              <a:rPr lang="en-US" dirty="0"/>
              <a:t> histogram on </a:t>
            </a:r>
            <a:r>
              <a:rPr lang="en-US" dirty="0" err="1"/>
              <a:t>GraceDB</a:t>
            </a:r>
            <a:r>
              <a:rPr lang="en-US" dirty="0"/>
              <a:t> (public)</a:t>
            </a:r>
          </a:p>
          <a:p>
            <a:pPr lvl="1"/>
            <a:r>
              <a:rPr lang="en-US" dirty="0"/>
              <a:t>Low-latency estimate available in ~seconds along with </a:t>
            </a:r>
            <a:br>
              <a:rPr lang="en-US" dirty="0"/>
            </a:br>
            <a:r>
              <a:rPr lang="en-US" dirty="0" err="1"/>
              <a:t>em-bright+p</a:t>
            </a:r>
            <a:r>
              <a:rPr lang="en-US" dirty="0"/>
              <a:t>(astro) :  </a:t>
            </a:r>
            <a:r>
              <a:rPr lang="en-US" sz="2000" dirty="0" err="1">
                <a:latin typeface="Courier" pitchFamily="2" charset="0"/>
              </a:rPr>
              <a:t>mchirp_source.json</a:t>
            </a:r>
            <a:endParaRPr lang="en-US" sz="2000" dirty="0">
              <a:latin typeface="Courier" pitchFamily="2" charset="0"/>
            </a:endParaRPr>
          </a:p>
          <a:p>
            <a:pPr lvl="1"/>
            <a:r>
              <a:rPr lang="en-US" dirty="0"/>
              <a:t>PE estimate available alongside update alert ~hour(s) : </a:t>
            </a:r>
            <a:r>
              <a:rPr lang="en-US" sz="2000" dirty="0" err="1">
                <a:latin typeface="Courier" pitchFamily="2" charset="0"/>
              </a:rPr>
              <a:t>mchirp_source_PE.json</a:t>
            </a:r>
            <a:endParaRPr lang="en-US" sz="2000" dirty="0">
              <a:latin typeface="Courier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8AF71-534F-7B34-2338-EFA7BC9CB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into public alerts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62D96-D670-A3CF-B342-9165451D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4E7ABA6-CD1A-C335-F301-9DD82F953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6788"/>
            <a:ext cx="9144000" cy="75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3A09A9E9-4919-1D40-F754-FECE7B1F99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0" y="2974870"/>
            <a:ext cx="7796740" cy="194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1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853E-F216-7FE6-1D57-ED7726283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69E3-65E5-7810-F964-C7B08466E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CBC detection capabilities in O4a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9BE2C-183B-9E19-E36D-CAC657DB8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Extensive injection (simulated signal) campaign for CBC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4B7E3-B1F6-C3E3-F1E0-AC853AFD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8" name="Picture 7" descr="A graph of a number of objects&#10;&#10;Description automatically generated with medium confidence">
            <a:extLst>
              <a:ext uri="{FF2B5EF4-FFF2-40B4-BE49-F238E27FC236}">
                <a16:creationId xmlns:a16="http://schemas.microsoft.com/office/drawing/2014/main" id="{1719994E-905D-C93D-E25E-4BE2BCABE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10" y="2128016"/>
            <a:ext cx="4352136" cy="25545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29110-EBB0-7D83-B3CE-61F73C4A7D66}"/>
              </a:ext>
            </a:extLst>
          </p:cNvPr>
          <p:cNvSpPr txBox="1"/>
          <p:nvPr/>
        </p:nvSpPr>
        <p:spPr>
          <a:xfrm>
            <a:off x="384910" y="4914953"/>
            <a:ext cx="1571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Essick</a:t>
            </a:r>
            <a:r>
              <a:rPr lang="en-US" sz="1400" dirty="0"/>
              <a:t>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26714787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BB886-77D7-3308-C832-34336E15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EC660-EC3C-9FE8-5ADF-4D3078C2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CBC detection capabilities in O4a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9E00B-5577-1E74-EFCF-57BDD2D58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Extensive injection (simulated signal) campaign for CBC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8D2D4-9102-DA77-DB52-9E3D71A1C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8" name="Picture 7" descr="A graph of a number of objects&#10;&#10;Description automatically generated with medium confidence">
            <a:extLst>
              <a:ext uri="{FF2B5EF4-FFF2-40B4-BE49-F238E27FC236}">
                <a16:creationId xmlns:a16="http://schemas.microsoft.com/office/drawing/2014/main" id="{D19C2198-7C28-8B83-2B85-591422A21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10" y="2128016"/>
            <a:ext cx="4352136" cy="2554515"/>
          </a:xfrm>
          <a:prstGeom prst="rect">
            <a:avLst/>
          </a:prstGeom>
        </p:spPr>
      </p:pic>
      <p:pic>
        <p:nvPicPr>
          <p:cNvPr id="6" name="Picture 5" descr="A graph of a function&#10;&#10;Description automatically generated">
            <a:extLst>
              <a:ext uri="{FF2B5EF4-FFF2-40B4-BE49-F238E27FC236}">
                <a16:creationId xmlns:a16="http://schemas.microsoft.com/office/drawing/2014/main" id="{2BB63C1B-7562-15FA-735B-B9F2A30F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054" y="2479984"/>
            <a:ext cx="4455777" cy="25545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B42772-503D-BEB5-A778-EED564A6E6F6}"/>
              </a:ext>
            </a:extLst>
          </p:cNvPr>
          <p:cNvSpPr txBox="1"/>
          <p:nvPr/>
        </p:nvSpPr>
        <p:spPr>
          <a:xfrm>
            <a:off x="384910" y="4914953"/>
            <a:ext cx="1571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Essick</a:t>
            </a:r>
            <a:r>
              <a:rPr lang="en-US" sz="1400" dirty="0"/>
              <a:t>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327464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E4BD3-A0DD-13DB-7293-5DD28997E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CBC detection capabilities in O4a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78D9-45F7-F13D-E756-0EF5D6917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Extensive injection (simulated signal) campaign for CBC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24544-4E85-425B-9C53-467E2A58D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8" name="Picture 7" descr="A graph of a number of objects&#10;&#10;Description automatically generated with medium confidence">
            <a:extLst>
              <a:ext uri="{FF2B5EF4-FFF2-40B4-BE49-F238E27FC236}">
                <a16:creationId xmlns:a16="http://schemas.microsoft.com/office/drawing/2014/main" id="{1B0122C6-2E7B-65DB-EB74-042DCC7BB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10" y="2128016"/>
            <a:ext cx="4352136" cy="2554515"/>
          </a:xfrm>
          <a:prstGeom prst="rect">
            <a:avLst/>
          </a:prstGeom>
        </p:spPr>
      </p:pic>
      <p:pic>
        <p:nvPicPr>
          <p:cNvPr id="6" name="Picture 5" descr="A graph of a function&#10;&#10;Description automatically generated">
            <a:extLst>
              <a:ext uri="{FF2B5EF4-FFF2-40B4-BE49-F238E27FC236}">
                <a16:creationId xmlns:a16="http://schemas.microsoft.com/office/drawing/2014/main" id="{2E74C124-AA98-2DA9-994A-CFD34323B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054" y="2479984"/>
            <a:ext cx="4455777" cy="2554515"/>
          </a:xfrm>
          <a:prstGeom prst="rect">
            <a:avLst/>
          </a:prstGeom>
        </p:spPr>
      </p:pic>
      <p:pic>
        <p:nvPicPr>
          <p:cNvPr id="10" name="Picture 9" descr="A graph of a wave&#10;&#10;Description automatically generated with medium confidence">
            <a:extLst>
              <a:ext uri="{FF2B5EF4-FFF2-40B4-BE49-F238E27FC236}">
                <a16:creationId xmlns:a16="http://schemas.microsoft.com/office/drawing/2014/main" id="{33D23FB7-8BB1-52C9-EBBC-EE00E878D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909" y="1781209"/>
            <a:ext cx="3213467" cy="3377936"/>
          </a:xfrm>
          <a:prstGeom prst="rect">
            <a:avLst/>
          </a:prstGeom>
        </p:spPr>
      </p:pic>
      <p:pic>
        <p:nvPicPr>
          <p:cNvPr id="12" name="Picture 1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051E958-AC93-4C49-AA01-4777EFD286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120" y="5200743"/>
            <a:ext cx="1765838" cy="379990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BDB81CA1-DA66-19AF-F376-0FDC15E73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744" y="2703936"/>
            <a:ext cx="451544" cy="18183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F2270F-6FC6-BB09-58F3-6227ECAC463A}"/>
              </a:ext>
            </a:extLst>
          </p:cNvPr>
          <p:cNvSpPr txBox="1"/>
          <p:nvPr/>
        </p:nvSpPr>
        <p:spPr>
          <a:xfrm>
            <a:off x="384910" y="4914953"/>
            <a:ext cx="1571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Essick</a:t>
            </a:r>
            <a:r>
              <a:rPr lang="en-US" sz="1400" dirty="0"/>
              <a:t>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249175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4AAA-DBCC-4620-D448-4DC24DFD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“What We Did Over The Summer Holidays”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997BD-969B-112C-3935-1DD6C5631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Many upcoming O4a LVK papers (O4a data release late Aug.) </a:t>
            </a:r>
            <a:br>
              <a:rPr lang="en-US" sz="2200" dirty="0"/>
            </a:br>
            <a:r>
              <a:rPr lang="en-US" sz="2200" dirty="0"/>
              <a:t>     … watch this space !</a:t>
            </a:r>
          </a:p>
          <a:p>
            <a:pPr marL="0" indent="0">
              <a:buNone/>
            </a:pPr>
            <a:endParaRPr lang="en-US" sz="2200" dirty="0"/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rgbClr val="FFC000"/>
                </a:solidFill>
              </a:rPr>
              <a:t>Transient detection catalog : introduction, methods, results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Burst, stochastic, continuous wave, sub-solar-mass CBC searches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rgbClr val="FFFF00"/>
                </a:solidFill>
              </a:rPr>
              <a:t>Population properties of CBC sources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H0 measurement using CBC sources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Tests of GR and search for GW lensing with CBC sources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solidFill>
                  <a:srgbClr val="FF0000"/>
                </a:solidFill>
              </a:rPr>
              <a:t>Exceptional event paper(s)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79C1A-F11B-80B3-9328-15F2B1BA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7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"/>
                <a:cs typeface="Gill Sans"/>
              </a:rPr>
              <a:t>How to ‘see’ GW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4038" y="1344223"/>
            <a:ext cx="3817962" cy="3561808"/>
          </a:xfrm>
        </p:spPr>
        <p:txBody>
          <a:bodyPr>
            <a:normAutofit/>
          </a:bodyPr>
          <a:lstStyle/>
          <a:p>
            <a:pPr>
              <a:buFont typeface="Courier New"/>
              <a:buChar char="o"/>
            </a:pPr>
            <a:r>
              <a:rPr lang="en-US" sz="2400" i="1" dirty="0">
                <a:cs typeface="Cambria"/>
              </a:rPr>
              <a:t>Tidal</a:t>
            </a:r>
            <a:r>
              <a:rPr lang="en-US" sz="2400" dirty="0">
                <a:cs typeface="Cambria"/>
              </a:rPr>
              <a:t> effect on spatially </a:t>
            </a:r>
            <a:br>
              <a:rPr lang="en-US" sz="2400" dirty="0">
                <a:cs typeface="Cambria"/>
              </a:rPr>
            </a:br>
            <a:r>
              <a:rPr lang="en-US" sz="2400" dirty="0">
                <a:cs typeface="Cambria"/>
              </a:rPr>
              <a:t>  separated test particles </a:t>
            </a:r>
          </a:p>
          <a:p>
            <a:pPr>
              <a:buFont typeface="Courier New"/>
              <a:buChar char="o"/>
            </a:pPr>
            <a:r>
              <a:rPr lang="en-US" sz="2400" dirty="0">
                <a:cs typeface="Cambria"/>
              </a:rPr>
              <a:t>Can extract energy</a:t>
            </a:r>
            <a:br>
              <a:rPr lang="en-US" sz="2400" dirty="0">
                <a:cs typeface="Cambria"/>
              </a:rPr>
            </a:br>
            <a:r>
              <a:rPr lang="en-US" sz="2400" dirty="0">
                <a:cs typeface="Cambria"/>
              </a:rPr>
              <a:t>  </a:t>
            </a:r>
            <a:r>
              <a:rPr lang="mr-IN" sz="2400" dirty="0">
                <a:cs typeface="Cambria"/>
              </a:rPr>
              <a:t>–</a:t>
            </a:r>
            <a:r>
              <a:rPr lang="en-US" sz="2400" dirty="0">
                <a:cs typeface="Cambria"/>
              </a:rPr>
              <a:t> imagine a spring</a:t>
            </a:r>
            <a:br>
              <a:rPr lang="en-US" sz="2400" dirty="0">
                <a:cs typeface="Cambria"/>
              </a:rPr>
            </a:br>
            <a:r>
              <a:rPr lang="en-US" sz="2400" dirty="0">
                <a:cs typeface="Cambria"/>
              </a:rPr>
              <a:t>  connecting particles</a:t>
            </a:r>
            <a:br>
              <a:rPr lang="en-US" sz="2400" dirty="0">
                <a:cs typeface="Cambria"/>
              </a:rPr>
            </a:br>
            <a:endParaRPr lang="en-US" sz="2400" dirty="0">
              <a:cs typeface="Cambria"/>
            </a:endParaRPr>
          </a:p>
          <a:p>
            <a:pPr>
              <a:buFont typeface="Courier New"/>
              <a:buChar char="o"/>
            </a:pPr>
            <a:r>
              <a:rPr lang="en-US" sz="2400" dirty="0">
                <a:cs typeface="Cambria"/>
              </a:rPr>
              <a:t>Measure variations in </a:t>
            </a:r>
            <a:br>
              <a:rPr lang="en-US" sz="2400" dirty="0">
                <a:cs typeface="Cambria"/>
              </a:rPr>
            </a:br>
            <a:r>
              <a:rPr lang="en-US" sz="2400" dirty="0">
                <a:cs typeface="Cambria"/>
              </a:rPr>
              <a:t>  </a:t>
            </a:r>
            <a:r>
              <a:rPr lang="en-US" sz="2400" i="1" dirty="0">
                <a:cs typeface="Cambria"/>
              </a:rPr>
              <a:t>distance</a:t>
            </a:r>
            <a:r>
              <a:rPr lang="en-US" sz="2400" dirty="0">
                <a:cs typeface="Cambria"/>
              </a:rPr>
              <a:t> or </a:t>
            </a:r>
            <a:r>
              <a:rPr lang="en-US" sz="2400" i="1" dirty="0">
                <a:cs typeface="Cambria"/>
              </a:rPr>
              <a:t>travel time</a:t>
            </a:r>
            <a:endParaRPr lang="en-US" sz="2400" dirty="0">
              <a:cs typeface="Cambri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/>
              <a:t>5</a:t>
            </a:fld>
            <a:endParaRPr lang="en-US" dirty="0"/>
          </a:p>
        </p:txBody>
      </p:sp>
      <p:pic>
        <p:nvPicPr>
          <p:cNvPr id="9" name="Picture 8" descr="mandala_gw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" y="1568744"/>
            <a:ext cx="3499457" cy="3499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8173" y="4741926"/>
            <a:ext cx="969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mbria"/>
                <a:cs typeface="Cambria"/>
              </a:rPr>
              <a:t>Strain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 descr="hof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25" y="4557725"/>
            <a:ext cx="1801178" cy="74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762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white text with black text&#10;&#10;Description automatically generated">
            <a:extLst>
              <a:ext uri="{FF2B5EF4-FFF2-40B4-BE49-F238E27FC236}">
                <a16:creationId xmlns:a16="http://schemas.microsoft.com/office/drawing/2014/main" id="{F7E832D4-CD29-DA43-31B0-3C1BEA11695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76724" y="298727"/>
            <a:ext cx="8390551" cy="48877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BCB432-1EBB-A94C-4278-1344BCF91DCE}"/>
              </a:ext>
            </a:extLst>
          </p:cNvPr>
          <p:cNvSpPr txBox="1"/>
          <p:nvPr/>
        </p:nvSpPr>
        <p:spPr>
          <a:xfrm>
            <a:off x="241161" y="5279817"/>
            <a:ext cx="6254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LVK Observational WP 2024-5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err="1">
                <a:hlinkClick r:id="rId3"/>
              </a:rPr>
              <a:t>dcc.ligo.org</a:t>
            </a:r>
            <a:r>
              <a:rPr lang="en-US" sz="1600" dirty="0">
                <a:hlinkClick r:id="rId3"/>
              </a:rPr>
              <a:t>/LIGO-T2400403/public</a:t>
            </a:r>
            <a:endParaRPr lang="en-US" sz="1600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8237748-4BAC-8D50-0206-919DA868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602" y="5340324"/>
            <a:ext cx="2133600" cy="304271"/>
          </a:xfrm>
        </p:spPr>
        <p:txBody>
          <a:bodyPr/>
          <a:lstStyle/>
          <a:p>
            <a:fld id="{CFACC497-1778-9C4F-921E-8E03730CF7C5}" type="slidenum">
              <a:rPr lang="en-US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pPr/>
              <a:t>50</a:t>
            </a:fld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856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84897444-900C-4265-74F2-593DC0EAFC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52" r="-3" b="1331"/>
          <a:stretch/>
        </p:blipFill>
        <p:spPr>
          <a:xfrm>
            <a:off x="3346159" y="8"/>
            <a:ext cx="5797841" cy="5714992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5226" y="3025378"/>
            <a:ext cx="4460477" cy="2200206"/>
          </a:xfrm>
        </p:spPr>
        <p:txBody>
          <a:bodyPr vert="horz" lIns="76200" tIns="38100" rIns="76200" bIns="38100" rtlCol="0" anchor="b">
            <a:normAutofit/>
          </a:bodyPr>
          <a:lstStyle/>
          <a:p>
            <a:pPr defTabSz="761970">
              <a:lnSpc>
                <a:spcPct val="90000"/>
              </a:lnSpc>
            </a:pPr>
            <a:r>
              <a:rPr lang="en-US" sz="2667" dirty="0">
                <a:latin typeface="Gill Sans" panose="020B0502020104020203" pitchFamily="34" charset="-79"/>
                <a:cs typeface="Gill Sans" panose="020B0502020104020203" pitchFamily="34" charset="-79"/>
              </a:rPr>
              <a:t>INTO The future . . 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66894" y="2747960"/>
            <a:ext cx="2066306" cy="554835"/>
          </a:xfrm>
        </p:spPr>
        <p:txBody>
          <a:bodyPr vert="horz" lIns="76200" tIns="38100" rIns="76200" bIns="38100" rtlCol="0" anchor="b">
            <a:normAutofit/>
          </a:bodyPr>
          <a:lstStyle/>
          <a:p>
            <a:pPr defTabSz="761970">
              <a:lnSpc>
                <a:spcPct val="90000"/>
              </a:lnSpc>
              <a:spcBef>
                <a:spcPts val="833"/>
              </a:spcBef>
            </a:pPr>
            <a:endParaRPr lang="en-US" sz="1167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307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33421-E291-D1A5-809B-5EFF3CF27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O5 :  the ‘A+’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CE896-9C12-56F2-3369-EE2735082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C497-1778-9C4F-921E-8E03730CF7C5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7" name="Content Placeholder 6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43840EBA-BBB2-EC78-828F-0BDB85F7FC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612" y="2877098"/>
            <a:ext cx="3435675" cy="2615360"/>
          </a:xfrm>
          <a:effectLst>
            <a:softEdge rad="127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37CEEA-6888-81B8-5024-8076FDA95277}"/>
              </a:ext>
            </a:extLst>
          </p:cNvPr>
          <p:cNvSpPr txBox="1"/>
          <p:nvPr/>
        </p:nvSpPr>
        <p:spPr>
          <a:xfrm>
            <a:off x="1143000" y="5484168"/>
            <a:ext cx="9973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LIGO-T1800042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A5E13A-FD78-A0F2-746A-D56CEB489ACB}"/>
              </a:ext>
            </a:extLst>
          </p:cNvPr>
          <p:cNvSpPr txBox="1"/>
          <p:nvPr/>
        </p:nvSpPr>
        <p:spPr>
          <a:xfrm>
            <a:off x="320474" y="1436227"/>
            <a:ext cx="3080652" cy="7970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8115" indent="-238115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</a:rPr>
              <a:t>Mid-scale upgrade of</a:t>
            </a:r>
            <a:b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</a:rPr>
              <a:t>original ‘Advanced LIGO’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91598A-A5B0-2293-61FC-EC88A820B9A9}"/>
              </a:ext>
            </a:extLst>
          </p:cNvPr>
          <p:cNvSpPr txBox="1"/>
          <p:nvPr/>
        </p:nvSpPr>
        <p:spPr>
          <a:xfrm>
            <a:off x="4602912" y="3539976"/>
            <a:ext cx="3931488" cy="1938992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marL="238115" indent="-238115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Most critical technology :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</a:rPr>
              <a:t>improved mirror coatings </a:t>
            </a:r>
            <a:br>
              <a:rPr lang="en-US" b="1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to deal with higher arm power</a:t>
            </a:r>
          </a:p>
          <a:p>
            <a:pPr marL="238115" indent="-238115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Virgo O5 plans currently under reassessment</a:t>
            </a:r>
            <a:b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b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sz="1333" dirty="0">
                <a:solidFill>
                  <a:schemeClr val="bg1"/>
                </a:solidFill>
                <a:latin typeface="Cambria" panose="02040503050406030204" pitchFamily="18" charset="0"/>
              </a:rPr>
              <a:t>https://</a:t>
            </a:r>
            <a:r>
              <a:rPr lang="en-US" sz="1333" dirty="0" err="1">
                <a:solidFill>
                  <a:schemeClr val="bg1"/>
                </a:solidFill>
                <a:latin typeface="Cambria" panose="02040503050406030204" pitchFamily="18" charset="0"/>
              </a:rPr>
              <a:t>observing.docs.ligo.org</a:t>
            </a:r>
            <a:r>
              <a:rPr lang="en-US" sz="1333" dirty="0">
                <a:solidFill>
                  <a:schemeClr val="bg1"/>
                </a:solidFill>
                <a:latin typeface="Cambria" panose="02040503050406030204" pitchFamily="18" charset="0"/>
              </a:rPr>
              <a:t>/plan/</a:t>
            </a:r>
          </a:p>
        </p:txBody>
      </p:sp>
      <p:pic>
        <p:nvPicPr>
          <p:cNvPr id="2050" name="Picture 2" descr="Long-term observing schedule">
            <a:extLst>
              <a:ext uri="{FF2B5EF4-FFF2-40B4-BE49-F238E27FC236}">
                <a16:creationId xmlns:a16="http://schemas.microsoft.com/office/drawing/2014/main" id="{C378BA4F-9761-32B3-76DD-DBA2E06C4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20" y="1115695"/>
            <a:ext cx="5606980" cy="228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67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Post-O5 :  A# / </a:t>
            </a:r>
            <a:r>
              <a:rPr lang="en-US" sz="3167" dirty="0" err="1"/>
              <a:t>Virgo_nEXT</a:t>
            </a:r>
            <a:r>
              <a:rPr lang="en-US" sz="3167" dirty="0"/>
              <a:t> /... </a:t>
            </a: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699852" y="1222327"/>
            <a:ext cx="3244219" cy="2188137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Monotype Sorts" charset="0"/>
              <a:buChar char="l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Monotype Sorts" charset="0"/>
              <a:buChar char="l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10000"/>
              </a:lnSpc>
              <a:buClr>
                <a:schemeClr val="bg1"/>
              </a:buClr>
              <a:buSzPct val="70000"/>
            </a:pPr>
            <a: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Upgrades exploiting existing facilities to the limit</a:t>
            </a:r>
          </a:p>
          <a:p>
            <a:pPr>
              <a:lnSpc>
                <a:spcPct val="110000"/>
              </a:lnSpc>
              <a:buClr>
                <a:schemeClr val="bg1"/>
              </a:buClr>
              <a:buSzPct val="70000"/>
            </a:pPr>
            <a: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Targets </a:t>
            </a:r>
            <a:r>
              <a:rPr lang="en-US" sz="1667" b="1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factor ~2 increase in range</a:t>
            </a:r>
            <a: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 over O5</a:t>
            </a:r>
          </a:p>
          <a:p>
            <a:pPr>
              <a:lnSpc>
                <a:spcPct val="110000"/>
              </a:lnSpc>
              <a:buClr>
                <a:schemeClr val="bg1"/>
              </a:buClr>
              <a:buSzPct val="70000"/>
            </a:pPr>
            <a: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Stepping stone to future detector technologies</a:t>
            </a:r>
          </a:p>
        </p:txBody>
      </p:sp>
      <p:pic>
        <p:nvPicPr>
          <p:cNvPr id="3" name="Picture 2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33590BB8-BBBF-FEE1-B264-EC64F91F8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646" y="1068092"/>
            <a:ext cx="3977652" cy="289558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Picture 7" descr="A table with text and numbers&#10;&#10;Description automatically generated">
            <a:extLst>
              <a:ext uri="{FF2B5EF4-FFF2-40B4-BE49-F238E27FC236}">
                <a16:creationId xmlns:a16="http://schemas.microsoft.com/office/drawing/2014/main" id="{23EFF23E-A668-627A-5E7C-1A200EE47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91" y="3159301"/>
            <a:ext cx="3872175" cy="214972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07756C-CCAB-1A4E-C810-846C0919EE16}"/>
              </a:ext>
            </a:extLst>
          </p:cNvPr>
          <p:cNvSpPr>
            <a:spLocks noGrp="1"/>
          </p:cNvSpPr>
          <p:nvPr/>
        </p:nvSpPr>
        <p:spPr>
          <a:xfrm>
            <a:off x="4815578" y="3957008"/>
            <a:ext cx="3429893" cy="1619283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Monotype Sorts" charset="0"/>
              <a:buChar char="l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Monotype Sorts" charset="0"/>
              <a:buChar char="l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10000"/>
              </a:lnSpc>
              <a:buClr>
                <a:schemeClr val="bg1"/>
              </a:buClr>
              <a:buSzPct val="70000"/>
            </a:pPr>
            <a:r>
              <a:rPr lang="en-US" sz="1667" dirty="0">
                <a:solidFill>
                  <a:schemeClr val="bg1"/>
                </a:solidFill>
                <a:latin typeface="Cambria" panose="02040503050406030204" pitchFamily="18" charset="0"/>
                <a:cs typeface="Helvetica"/>
              </a:rPr>
              <a:t>Fill gap in observational capability to ‘next generation’ of observatories</a:t>
            </a:r>
          </a:p>
          <a:p>
            <a:pPr>
              <a:lnSpc>
                <a:spcPct val="110000"/>
              </a:lnSpc>
              <a:buClr>
                <a:schemeClr val="bg1"/>
              </a:buClr>
              <a:buSzPct val="70000"/>
            </a:pPr>
            <a:r>
              <a:rPr lang="en-US" sz="1667" b="1" dirty="0">
                <a:solidFill>
                  <a:srgbClr val="FFC000"/>
                </a:solidFill>
                <a:latin typeface="Cambria" panose="02040503050406030204" pitchFamily="18" charset="0"/>
                <a:cs typeface="Helvetica"/>
              </a:rPr>
              <a:t>LIGO-India : LIO, </a:t>
            </a:r>
            <a:r>
              <a:rPr lang="en-US" sz="1667" dirty="0" err="1">
                <a:solidFill>
                  <a:srgbClr val="FFC000"/>
                </a:solidFill>
                <a:latin typeface="Cambria" panose="02040503050406030204" pitchFamily="18" charset="0"/>
                <a:cs typeface="Helvetica"/>
              </a:rPr>
              <a:t>Aundha</a:t>
            </a:r>
            <a:r>
              <a:rPr lang="en-US" sz="1667" dirty="0">
                <a:solidFill>
                  <a:srgbClr val="FFC000"/>
                </a:solidFill>
                <a:latin typeface="Cambria" panose="02040503050406030204" pitchFamily="18" charset="0"/>
                <a:cs typeface="Helvetica"/>
              </a:rPr>
              <a:t> planned to operate early 2030s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D52D8C-3CF3-AFB1-CB37-18AF3C77C45C}"/>
              </a:ext>
            </a:extLst>
          </p:cNvPr>
          <p:cNvSpPr txBox="1"/>
          <p:nvPr/>
        </p:nvSpPr>
        <p:spPr>
          <a:xfrm>
            <a:off x="904960" y="5296959"/>
            <a:ext cx="35365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D. Reitze, https://</a:t>
            </a:r>
            <a:r>
              <a:rPr lang="en-US" sz="1000" dirty="0" err="1"/>
              <a:t>www.nsf.gov</a:t>
            </a:r>
            <a:r>
              <a:rPr lang="en-US" sz="1000" dirty="0"/>
              <a:t>/</a:t>
            </a:r>
            <a:r>
              <a:rPr lang="en-US" sz="1000" dirty="0" err="1"/>
              <a:t>mps</a:t>
            </a:r>
            <a:r>
              <a:rPr lang="en-US" sz="1000" dirty="0"/>
              <a:t>/</a:t>
            </a:r>
            <a:r>
              <a:rPr lang="en-US" sz="1000" dirty="0" err="1"/>
              <a:t>phy</a:t>
            </a:r>
            <a:r>
              <a:rPr lang="en-US" sz="1000" dirty="0"/>
              <a:t>/</a:t>
            </a:r>
            <a:r>
              <a:rPr lang="en-US" sz="1000" dirty="0" err="1"/>
              <a:t>nggw</a:t>
            </a:r>
            <a:r>
              <a:rPr lang="en-US" sz="1000" dirty="0"/>
              <a:t>/</a:t>
            </a:r>
            <a:r>
              <a:rPr lang="en-US" sz="1000" dirty="0" err="1"/>
              <a:t>present_ligo.pdf</a:t>
            </a:r>
            <a:endParaRPr lang="en-US" sz="1000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7A1B226-2C64-527B-8586-AC5432A6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602" y="5340324"/>
            <a:ext cx="2133600" cy="304271"/>
          </a:xfrm>
        </p:spPr>
        <p:txBody>
          <a:bodyPr/>
          <a:lstStyle/>
          <a:p>
            <a:fld id="{CFACC497-1778-9C4F-921E-8E03730CF7C5}" type="slidenum">
              <a:rPr lang="en-US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pPr/>
              <a:t>53</a:t>
            </a:fld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172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A6B28-8C15-EF61-5DC9-105FDF21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B24DE1-E0FE-3F80-1020-2616C44E6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O4 run underway with Virgo &amp; KAGRA ⇒ Nov 2025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Lots of O4a results planned for release …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O4b catalogue and results in the pipeline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FFC000"/>
                </a:solidFill>
              </a:rPr>
              <a:t>Many discoveries remain to be made !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BB73FD-199A-2DE6-B881-FB660A789237}"/>
              </a:ext>
            </a:extLst>
          </p:cNvPr>
          <p:cNvSpPr txBox="1"/>
          <p:nvPr/>
        </p:nvSpPr>
        <p:spPr>
          <a:xfrm>
            <a:off x="0" y="5462730"/>
            <a:ext cx="9154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This material is based upon work supported by NSF’s LIGO Laboratory which is a major facility fully funded by the National Science Foundation.</a:t>
            </a:r>
          </a:p>
        </p:txBody>
      </p:sp>
    </p:spTree>
    <p:extLst>
      <p:ext uri="{BB962C8B-B14F-4D97-AF65-F5344CB8AC3E}">
        <p14:creationId xmlns:p14="http://schemas.microsoft.com/office/powerpoint/2010/main" val="204167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923"/>
            <a:ext cx="8229600" cy="952500"/>
          </a:xfrm>
        </p:spPr>
        <p:txBody>
          <a:bodyPr>
            <a:normAutofit/>
          </a:bodyPr>
          <a:lstStyle/>
          <a:p>
            <a:r>
              <a:rPr lang="en-US" sz="3167" dirty="0"/>
              <a:t>The broad spectrum of GW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68" y="815352"/>
            <a:ext cx="8734864" cy="490608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TextBox 6"/>
          <p:cNvSpPr txBox="1"/>
          <p:nvPr/>
        </p:nvSpPr>
        <p:spPr>
          <a:xfrm>
            <a:off x="7574742" y="829403"/>
            <a:ext cx="1279517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67" dirty="0">
                <a:solidFill>
                  <a:schemeClr val="accent5">
                    <a:lumMod val="75000"/>
                  </a:schemeClr>
                </a:solidFill>
              </a:rPr>
              <a:t>NASA / Ira Thorpe</a:t>
            </a:r>
            <a:endParaRPr lang="en-US" sz="1167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8914" y="3232782"/>
            <a:ext cx="336952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67"/>
              <a:t>Hz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F664F3-9A0E-421F-6638-D73C98679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602" y="5340324"/>
            <a:ext cx="2133600" cy="304271"/>
          </a:xfrm>
        </p:spPr>
        <p:txBody>
          <a:bodyPr/>
          <a:lstStyle/>
          <a:p>
            <a:fld id="{CFACC497-1778-9C4F-921E-8E03730CF7C5}" type="slidenum">
              <a:rPr>
                <a:solidFill>
                  <a:schemeClr val="accent5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6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lls in a blue circle&#10;&#10;Description automatically generated with medium confidence">
            <a:extLst>
              <a:ext uri="{FF2B5EF4-FFF2-40B4-BE49-F238E27FC236}">
                <a16:creationId xmlns:a16="http://schemas.microsoft.com/office/drawing/2014/main" id="{F3B065D6-4013-371B-0D64-E0F55C4122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4601" r="-1" b="41887"/>
          <a:stretch>
            <a:fillRect/>
          </a:stretch>
        </p:blipFill>
        <p:spPr>
          <a:xfrm>
            <a:off x="3410952" y="-4"/>
            <a:ext cx="5733047" cy="3067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13694" r="3" b="3"/>
          <a:stretch>
            <a:fillRect/>
          </a:stretch>
        </p:blipFill>
        <p:spPr>
          <a:xfrm>
            <a:off x="3410953" y="3067840"/>
            <a:ext cx="5733047" cy="26471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9349"/>
            <a:ext cx="4046934" cy="19896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000" kern="1200" cap="none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GROUND-BASED GW DETECTORS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3067840"/>
            <a:ext cx="851534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89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230" y="1080775"/>
            <a:ext cx="4440203" cy="3221632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Laser interferometric detection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1097" y="1191284"/>
            <a:ext cx="5157918" cy="3927943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ambria"/>
                <a:cs typeface="Cambria"/>
              </a:rPr>
              <a:t>‘Michelson interferometer’ 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b="1" dirty="0">
                <a:latin typeface="Cambria"/>
                <a:cs typeface="Cambria"/>
              </a:rPr>
              <a:t>end mirrors</a:t>
            </a:r>
            <a:r>
              <a:rPr lang="en-US" sz="2000" dirty="0">
                <a:latin typeface="Cambria"/>
                <a:cs typeface="Cambria"/>
              </a:rPr>
              <a:t> free to move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along arms</a:t>
            </a:r>
            <a:br>
              <a:rPr lang="en-US" sz="2000" dirty="0">
                <a:latin typeface="Cambria"/>
                <a:cs typeface="Cambria"/>
              </a:rPr>
            </a:br>
            <a:endParaRPr lang="en-US" sz="2000" dirty="0">
              <a:latin typeface="Cambria"/>
              <a:cs typeface="Cambria"/>
            </a:endParaRPr>
          </a:p>
          <a:p>
            <a:r>
              <a:rPr lang="en-US" sz="2000" dirty="0">
                <a:latin typeface="Cambria"/>
                <a:cs typeface="Cambria"/>
              </a:rPr>
              <a:t>Differential length change  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  </a:t>
            </a:r>
            <a:r>
              <a:rPr lang="en-US" sz="2000" dirty="0" err="1">
                <a:latin typeface="Cambria"/>
                <a:cs typeface="Cambria"/>
              </a:rPr>
              <a:t>δ</a:t>
            </a:r>
            <a:r>
              <a:rPr lang="en-US" sz="2000" dirty="0">
                <a:latin typeface="Cambria"/>
                <a:cs typeface="Cambria"/>
              </a:rPr>
              <a:t>(L</a:t>
            </a:r>
            <a:r>
              <a:rPr lang="en-US" sz="2000" baseline="-25000" dirty="0">
                <a:latin typeface="Cambria"/>
                <a:cs typeface="Cambria"/>
              </a:rPr>
              <a:t>x</a:t>
            </a:r>
            <a:r>
              <a:rPr lang="en-US" sz="2000" dirty="0">
                <a:latin typeface="Cambria"/>
                <a:cs typeface="Cambria"/>
              </a:rPr>
              <a:t> − L</a:t>
            </a:r>
            <a:r>
              <a:rPr lang="en-US" sz="2000" baseline="-25000" dirty="0">
                <a:latin typeface="Cambria"/>
                <a:cs typeface="Cambria"/>
              </a:rPr>
              <a:t>y</a:t>
            </a:r>
            <a:r>
              <a:rPr lang="en-US" sz="2000" dirty="0">
                <a:latin typeface="Cambria"/>
                <a:cs typeface="Cambria"/>
              </a:rPr>
              <a:t>)  =  h(t) ·  L</a:t>
            </a:r>
            <a:br>
              <a:rPr lang="en-US" sz="2000" dirty="0">
                <a:latin typeface="Cambria"/>
                <a:cs typeface="Cambria"/>
              </a:rPr>
            </a:b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⇒  time of flight difference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⇒  relative phase difference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        @ beam-splitter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⇒  transmitted intensity </a:t>
            </a:r>
            <a:br>
              <a:rPr lang="en-US" sz="2000" dirty="0">
                <a:latin typeface="Cambria"/>
                <a:cs typeface="Cambria"/>
              </a:rPr>
            </a:br>
            <a:r>
              <a:rPr lang="en-US" sz="2000" dirty="0">
                <a:latin typeface="Cambria"/>
                <a:cs typeface="Cambria"/>
              </a:rPr>
              <a:t>		variation @ PD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8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7" name="Content Placeholder 6" descr="reitze_fig_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9" b="9408"/>
          <a:stretch/>
        </p:blipFill>
        <p:spPr>
          <a:xfrm>
            <a:off x="4164230" y="4427793"/>
            <a:ext cx="4440203" cy="119305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827565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09-06 at 16.57.4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"/>
          <a:stretch/>
        </p:blipFill>
        <p:spPr>
          <a:xfrm>
            <a:off x="940362" y="1367933"/>
            <a:ext cx="4605671" cy="402418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67" dirty="0"/>
              <a:t>Down to &lt;𝟣e–𝟤𝟥: Enhance the signal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79853" y="1448714"/>
            <a:ext cx="2901439" cy="3450077"/>
          </a:xfrm>
        </p:spPr>
        <p:txBody>
          <a:bodyPr>
            <a:noAutofit/>
          </a:bodyPr>
          <a:lstStyle/>
          <a:p>
            <a:pPr marL="592851" lvl="1" indent="-380985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Long arms</a:t>
            </a:r>
          </a:p>
          <a:p>
            <a:pPr marL="592851" lvl="1" indent="-380985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High power ultra-stable laser</a:t>
            </a:r>
          </a:p>
          <a:p>
            <a:pPr marL="592851" lvl="1" indent="-380985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Power recycling (factor ~𝟥𝟧)</a:t>
            </a:r>
          </a:p>
          <a:p>
            <a:pPr marL="592851" lvl="1" indent="-380985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Resonant arm cavities </a:t>
            </a:r>
            <a:br>
              <a:rPr lang="en-US" sz="2200" dirty="0">
                <a:latin typeface="Cambria"/>
                <a:cs typeface="Cambria"/>
              </a:rPr>
            </a:br>
            <a:r>
              <a:rPr lang="en-US" sz="2200" dirty="0">
                <a:latin typeface="Cambria"/>
                <a:cs typeface="Cambria"/>
              </a:rPr>
              <a:t>(factor ~𝟥𝟢𝟢)</a:t>
            </a:r>
          </a:p>
          <a:p>
            <a:pPr marL="592851" lvl="1" indent="-380985">
              <a:buFont typeface="Courier New"/>
              <a:buChar char="o"/>
            </a:pPr>
            <a:r>
              <a:rPr lang="en-US" sz="2200" dirty="0">
                <a:latin typeface="Cambria"/>
                <a:cs typeface="Cambria"/>
              </a:rPr>
              <a:t>Signal recycling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80985"/>
            <a:fld id="{CFACC497-1778-9C4F-921E-8E03730CF7C5}" type="slidenum">
              <a:rPr>
                <a:solidFill>
                  <a:srgbClr val="4BACC6">
                    <a:lumMod val="60000"/>
                    <a:lumOff val="40000"/>
                  </a:srgbClr>
                </a:solidFill>
                <a:latin typeface="Calibri"/>
              </a:rPr>
              <a:pPr defTabSz="380985"/>
              <a:t>9</a:t>
            </a:fld>
            <a:endParaRPr lang="en-US">
              <a:solidFill>
                <a:srgbClr val="4BACC6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0362" y="2312785"/>
            <a:ext cx="4595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80985"/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1339" y="1481006"/>
            <a:ext cx="198134" cy="3488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80985"/>
            <a:endParaRPr lang="en-US" sz="16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5524" y="5409015"/>
            <a:ext cx="1874231" cy="271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80985"/>
            <a:r>
              <a:rPr lang="en-US" sz="1167" dirty="0">
                <a:solidFill>
                  <a:prstClr val="black"/>
                </a:solidFill>
                <a:latin typeface="Calibri"/>
              </a:rPr>
              <a:t>LVC, </a:t>
            </a:r>
            <a:r>
              <a:rPr lang="nb-NO" sz="1167" dirty="0">
                <a:solidFill>
                  <a:prstClr val="black"/>
                </a:solidFill>
                <a:latin typeface="Calibri"/>
              </a:rPr>
              <a:t>PRL </a:t>
            </a:r>
            <a:r>
              <a:rPr lang="nb-NO" sz="1167" b="1" dirty="0">
                <a:solidFill>
                  <a:prstClr val="black"/>
                </a:solidFill>
                <a:latin typeface="Calibri"/>
              </a:rPr>
              <a:t>116</a:t>
            </a:r>
            <a:r>
              <a:rPr lang="nb-NO" sz="1167" dirty="0">
                <a:solidFill>
                  <a:prstClr val="black"/>
                </a:solidFill>
                <a:latin typeface="Calibri"/>
              </a:rPr>
              <a:t> 061102 (2016)</a:t>
            </a:r>
          </a:p>
        </p:txBody>
      </p:sp>
    </p:spTree>
    <p:extLst>
      <p:ext uri="{BB962C8B-B14F-4D97-AF65-F5344CB8AC3E}">
        <p14:creationId xmlns:p14="http://schemas.microsoft.com/office/powerpoint/2010/main" val="2791488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8151</TotalTime>
  <Words>2415</Words>
  <Application>Microsoft Macintosh PowerPoint</Application>
  <PresentationFormat>On-screen Show (16:10)</PresentationFormat>
  <Paragraphs>380</Paragraphs>
  <Slides>54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7" baseType="lpstr">
      <vt:lpstr>Aptos</vt:lpstr>
      <vt:lpstr>Arial</vt:lpstr>
      <vt:lpstr>Avenir Black</vt:lpstr>
      <vt:lpstr>Avenir Medium</vt:lpstr>
      <vt:lpstr>Calibri</vt:lpstr>
      <vt:lpstr>Cambria</vt:lpstr>
      <vt:lpstr>Courier</vt:lpstr>
      <vt:lpstr>Courier New</vt:lpstr>
      <vt:lpstr>Gill Sans</vt:lpstr>
      <vt:lpstr>Helvetica</vt:lpstr>
      <vt:lpstr>Wingdings</vt:lpstr>
      <vt:lpstr>1_Office Theme</vt:lpstr>
      <vt:lpstr>Office Theme</vt:lpstr>
      <vt:lpstr>PowerPoint Presentation</vt:lpstr>
      <vt:lpstr>LIGO-Virgo-KAGRA collaborations</vt:lpstr>
      <vt:lpstr>Plan of the talk</vt:lpstr>
      <vt:lpstr>4 (known) fundamental forces</vt:lpstr>
      <vt:lpstr>How to ‘see’ GW</vt:lpstr>
      <vt:lpstr>The broad spectrum of GW</vt:lpstr>
      <vt:lpstr>GROUND-BASED GW DETECTORS</vt:lpstr>
      <vt:lpstr>Laser interferometric detection</vt:lpstr>
      <vt:lpstr>Down to &lt;𝟣e–𝟤𝟥: Enhance the signal</vt:lpstr>
      <vt:lpstr>Down to &lt;𝟣e–𝟤𝟥: Suppress noise</vt:lpstr>
      <vt:lpstr>Precision Interferometry :  Understanding Measurement Noises </vt:lpstr>
      <vt:lpstr>PowerPoint Presentation</vt:lpstr>
      <vt:lpstr>A global network</vt:lpstr>
      <vt:lpstr>ADVANCED VIRGO</vt:lpstr>
      <vt:lpstr>PowerPoint Presentation</vt:lpstr>
      <vt:lpstr>Transient GW sources</vt:lpstr>
      <vt:lpstr>Persistent GW sources</vt:lpstr>
      <vt:lpstr>Anatomy of a binary merger</vt:lpstr>
      <vt:lpstr>Anatomy of a binary merger</vt:lpstr>
      <vt:lpstr>Astrophysics from BBH mergers</vt:lpstr>
      <vt:lpstr>Astrophysics from BBH mergers</vt:lpstr>
      <vt:lpstr>Astrophysics from BBH mergers</vt:lpstr>
      <vt:lpstr>Exploring GR with GW sources</vt:lpstr>
      <vt:lpstr>Exploring GR with GW propagation</vt:lpstr>
      <vt:lpstr>Multi-messenger Astronomy with GW</vt:lpstr>
      <vt:lpstr>GW170817 / GRB 170817A</vt:lpstr>
      <vt:lpstr>GW170817 / GRB 170817A</vt:lpstr>
      <vt:lpstr>Science from multi-messenger  BNS detection</vt:lpstr>
      <vt:lpstr>LVK Highlights : O3 AND onward</vt:lpstr>
      <vt:lpstr>LIGO-Virgo observations up to 2020</vt:lpstr>
      <vt:lpstr>PowerPoint Presentation</vt:lpstr>
      <vt:lpstr>LVK public data products</vt:lpstr>
      <vt:lpstr>O4 run : observing since May 2023</vt:lpstr>
      <vt:lpstr>O4 run : observing since May 2023</vt:lpstr>
      <vt:lpstr>O4 run : observing since May 2023</vt:lpstr>
      <vt:lpstr>O4 run : observing since May 2023</vt:lpstr>
      <vt:lpstr>O4 run : observing since May 2023</vt:lpstr>
      <vt:lpstr>O4 public event highlights</vt:lpstr>
      <vt:lpstr>GW230529 : the lightest NS-BH ?</vt:lpstr>
      <vt:lpstr>New for O4c : Public ℳ estimates</vt:lpstr>
      <vt:lpstr>Binned chirp mass information</vt:lpstr>
      <vt:lpstr>Binned chirp mass information</vt:lpstr>
      <vt:lpstr>Binned chirp mass information</vt:lpstr>
      <vt:lpstr>Integration into public alerts</vt:lpstr>
      <vt:lpstr>Integration into public alerts</vt:lpstr>
      <vt:lpstr>CBC detection capabilities in O4a</vt:lpstr>
      <vt:lpstr>CBC detection capabilities in O4a</vt:lpstr>
      <vt:lpstr>CBC detection capabilities in O4a</vt:lpstr>
      <vt:lpstr>“What We Did Over The Summer Holidays”</vt:lpstr>
      <vt:lpstr>PowerPoint Presentation</vt:lpstr>
      <vt:lpstr>INTO The future . . .</vt:lpstr>
      <vt:lpstr>O5 :  the ‘A+’ design</vt:lpstr>
      <vt:lpstr>Post-O5 :  A# / Virgo_nEXT /... 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DENT THOMAS</dc:creator>
  <cp:lastModifiedBy>DENT THOMAS</cp:lastModifiedBy>
  <cp:revision>60</cp:revision>
  <dcterms:created xsi:type="dcterms:W3CDTF">2025-06-16T15:42:24Z</dcterms:created>
  <dcterms:modified xsi:type="dcterms:W3CDTF">2025-06-23T07:03:15Z</dcterms:modified>
</cp:coreProperties>
</file>