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59"/>
  </p:notesMasterIdLst>
  <p:sldIdLst>
    <p:sldId id="775" r:id="rId2"/>
    <p:sldId id="786" r:id="rId3"/>
    <p:sldId id="730" r:id="rId4"/>
    <p:sldId id="2143" r:id="rId5"/>
    <p:sldId id="734" r:id="rId6"/>
    <p:sldId id="646" r:id="rId7"/>
    <p:sldId id="686" r:id="rId8"/>
    <p:sldId id="750" r:id="rId9"/>
    <p:sldId id="660" r:id="rId10"/>
    <p:sldId id="736" r:id="rId11"/>
    <p:sldId id="771" r:id="rId12"/>
    <p:sldId id="758" r:id="rId13"/>
    <p:sldId id="804" r:id="rId14"/>
    <p:sldId id="754" r:id="rId15"/>
    <p:sldId id="2138" r:id="rId16"/>
    <p:sldId id="2139" r:id="rId17"/>
    <p:sldId id="867" r:id="rId18"/>
    <p:sldId id="839" r:id="rId19"/>
    <p:sldId id="859" r:id="rId20"/>
    <p:sldId id="944" r:id="rId21"/>
    <p:sldId id="2140" r:id="rId22"/>
    <p:sldId id="844" r:id="rId23"/>
    <p:sldId id="945" r:id="rId24"/>
    <p:sldId id="831" r:id="rId25"/>
    <p:sldId id="2141" r:id="rId26"/>
    <p:sldId id="882" r:id="rId27"/>
    <p:sldId id="900" r:id="rId28"/>
    <p:sldId id="2142" r:id="rId29"/>
    <p:sldId id="940" r:id="rId30"/>
    <p:sldId id="892" r:id="rId31"/>
    <p:sldId id="943" r:id="rId32"/>
    <p:sldId id="942" r:id="rId33"/>
    <p:sldId id="739" r:id="rId34"/>
    <p:sldId id="855" r:id="rId35"/>
    <p:sldId id="602" r:id="rId36"/>
    <p:sldId id="776" r:id="rId37"/>
    <p:sldId id="794" r:id="rId38"/>
    <p:sldId id="795" r:id="rId39"/>
    <p:sldId id="798" r:id="rId40"/>
    <p:sldId id="718" r:id="rId41"/>
    <p:sldId id="842" r:id="rId42"/>
    <p:sldId id="843" r:id="rId43"/>
    <p:sldId id="724" r:id="rId44"/>
    <p:sldId id="658" r:id="rId45"/>
    <p:sldId id="657" r:id="rId46"/>
    <p:sldId id="757" r:id="rId47"/>
    <p:sldId id="769" r:id="rId48"/>
    <p:sldId id="773" r:id="rId49"/>
    <p:sldId id="742" r:id="rId50"/>
    <p:sldId id="845" r:id="rId51"/>
    <p:sldId id="840" r:id="rId52"/>
    <p:sldId id="2137" r:id="rId53"/>
    <p:sldId id="851" r:id="rId54"/>
    <p:sldId id="747" r:id="rId55"/>
    <p:sldId id="748" r:id="rId56"/>
    <p:sldId id="705" r:id="rId57"/>
    <p:sldId id="731"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29"/>
    <a:srgbClr val="8E0000"/>
    <a:srgbClr val="172949"/>
    <a:srgbClr val="152543"/>
    <a:srgbClr val="5265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333" autoAdjust="0"/>
  </p:normalViewPr>
  <p:slideViewPr>
    <p:cSldViewPr snapToGrid="0" snapToObjects="1">
      <p:cViewPr varScale="1">
        <p:scale>
          <a:sx n="77" d="100"/>
          <a:sy n="77" d="100"/>
        </p:scale>
        <p:origin x="883" y="58"/>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18T23:39:29.106"/>
    </inkml:context>
    <inkml:brush xml:id="br0">
      <inkml:brushProperty name="width" value="0.05" units="cm"/>
      <inkml:brushProperty name="height" value="0.05" units="cm"/>
      <inkml:brushProperty name="ignorePressure" value="1"/>
    </inkml:brush>
  </inkml:definitions>
  <inkml:trace contextRef="#ctx0" brushRef="#br0">1 0,'2'4,"0"0,1 0,-1-1,1 1,0 0,0-2,-1 2,2-1,0-1,-1 0,6 5,4 2,312 238,-165-118,-8-6,-26-29,-117-86,-1 0,2 2,8 10,-10-8,1-4,0 2,11 7,-17-13,2-1,-1 0,-1 0,1 0,-1 1,5 8,-6-10,0 0,0 2,-2-1,2 0,-1 0,0 1,0-1,-1 0,1 1,0 0,-1-1,0 6,0-4,1 0,-1 0,0 1,-1 0,1 0,0 0,-3 7,2-11,0 1,0 1,0-1,0 0,-1-2,1 2,-1 0,-1 0,2-1,0 0,-2 1,1-1,1-1,-5 3,-8 7,-1-2,0-1,-28 10,-49 10,81-25,-11 5,3 0,-2 2,2 0,-32 25,38-26,0 3,1-1,0 3,-10 14,-8 7,-3 5,-7 9,32-42,2 1,-12 18,6-8,5-9,2-2,-11 10,11-13,0 1,0 1,2 0,-2-1,0 0,-2 9,3-7,1-1,-1 0,0 1,0-2,1 1,-2-1,0 1,0-2,0 1,1-2,-9 7,10-7,-2 0,1 2,1-2,-1 1,0 1,0-1,2 0,-6 11,-10 12,7-15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18T23:39:29.107"/>
    </inkml:context>
    <inkml:brush xml:id="br0">
      <inkml:brushProperty name="width" value="0.05" units="cm"/>
      <inkml:brushProperty name="height" value="0.05" units="cm"/>
      <inkml:brushProperty name="ignorePressure" value="1"/>
    </inkml:brush>
  </inkml:definitions>
  <inkml:trace contextRef="#ctx0" brushRef="#br0">1 430,'0'-19,"0"-4,2-28,0 43,-1 0,0-1,0 2,2-1,-1-1,1 2,2-7,4-4,0 2,0-1,3 2,15-22,-5 7,-16 20,1 1,9-11,2-2,-12 15,-1-2,3 3,-2-1,11-8,-16 14,1-1,0 1,-1 1,1-1,0 0,0 0,0 0,0 1,0-1,-1 1,1 0,0 0,0 0,-1 0,2 0,-1 1,-1 0,1-1,-1 1,1 0,1 0,-1-1,-1 1,1 1,1 1,0 0,-1-1,1 1,-1-1,-1 2,2-2,-1 2,0 0,0-2,1 7,0 2,7 20,-8-20,9 21,14 22,-11-23,-1 1,16 57,-26-83,-1 0,1-1,-1 1,1-1,0 0,0 0,0 1,0-2,1 2,1-2,-3 0,3-1,-1 2,0-2,1 0,-1 1,0-3,2 2,7 3,-11-5,2-1,-3 0,1 1,2-1,-2 0,1-1,-1 1,1 0,-1-1,0 0,1 0,-1 0,0 0,0 1,1-3,0 1,-2 1,2 0,-2-1,1 0,0-1,0 1,0 0,3-6,-2 2,0 0,1-1,-1-1,-1 2,0-2,1 1,-1-1,2-14,-3 9,1 2,1-1,0 0,0 1,1-1,0 2,1-1,-1 0,2 1,-1 0,7-10,-6 14,-1-1,-2-1,1 1,0-2,-1 1,4-9,-5 9,2 2,-2-2,2 1,1 2,-2-2,1 1,1-1,6-6,15-19,-24 28,0 1,0 0,-1 1,2-1,0 1,-1 0,1-1,-1 2,1-1,-1 1,1-1,1 0,-3 2,2-1,0 0,0 0,0 1,0-1,0 1,0 0,0 0,0 0,1 1,-2 0,2 0,-2-1,-1 1,3 1,0-1,-2 0,0 1,1 0,-1-2,1 3,3 5,36 47,-37-51,-1 1,-1 2,1-1,0-1,-2 2,5 6,12 46,-14-45,0 2,0 0,10 17,3-1,34 46,-47-71,-1-1,2-1,-2-1,2 1,0-1,0 2,0-3,-1-1,1 2,0-2,1 1,-1-1,1 0,-1-1,1 1,-1-2,9 0,-12 0,1-2,-2 1,1 0,0 0,0-1,0 0,-1 1,1-2,1 1,-2 0,0-1,0 2,1-3,-1 1,0 0,1 0,0-5,1 2,-1 0,0 0,-1 1,1-2,-2 0,1 2,1-1,-2-2,1-8,-1-4,-1 13,0-1,1 2,0-3,0 2,0 1,1-2,0 1,3-7,0 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18T23:39:29.108"/>
    </inkml:context>
    <inkml:brush xml:id="br0">
      <inkml:brushProperty name="width" value="0.05" units="cm"/>
      <inkml:brushProperty name="height" value="0.05" units="cm"/>
      <inkml:brushProperty name="ignorePressure" value="1"/>
    </inkml:brush>
  </inkml:definitions>
  <inkml:trace contextRef="#ctx0" brushRef="#br0">1 921,'2'-4,"0"2,-1-3,1 2,0 0,-1 1,2-9,1 0,38-95,97-187,-58 166,-40 54,-28 50,0 1,24-31,-14 20,-17 22,3 0,11-13,-10 13,2-4,-1 3,-3-3,13-18,-15 23,0 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18T23:39:29.109"/>
    </inkml:context>
    <inkml:brush xml:id="br0">
      <inkml:brushProperty name="width" value="0.05" units="cm"/>
      <inkml:brushProperty name="height" value="0.05" units="cm"/>
      <inkml:brushProperty name="ignorePressure" value="1"/>
    </inkml:brush>
  </inkml:definitions>
  <inkml:trace contextRef="#ctx0" brushRef="#br0">1 0,'0'2,"1"-1,-1 0,0-1,1 2,-1-1,2 0,-2 0,0 0,1 0,0 0,0-1,-1 0,1 2,0-1,-1-1,2 0,-1 3,2-3,10 11,20 8,-17-11,15 14,-25-18,85 63,-71-55,-1 0,39 13,-34-14,25 15,-15-9,-24-12,-2 1,11 9,-11-9,1 0,11 6,-8-6,43 24,-49-25,2-1,-2 2,2 0,-2 1,8 9,-10-11,-1-2,-1 0,1 2,2-2,-2 0,0 1,0-2,2 2,-1-3,-1 2,1 0,1-3,7 5,-5-3,1 1,0-2,0 3,-1-1,0 0,0 2,0 0,8 6,-9-7,0 0,1 0,11 4,-10-5,-2-1,14 10,-13-6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1B1D2-24FF-E143-A224-AAB2E2EE71F2}" type="datetimeFigureOut">
              <a:rPr lang="en-US" smtClean="0"/>
              <a:t>1/29/2026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7313E9-0A19-4A4C-ABAF-C00CD3AF7711}" type="slidenum">
              <a:rPr lang="en-US" smtClean="0"/>
              <a:t>‹#›</a:t>
            </a:fld>
            <a:endParaRPr lang="en-US"/>
          </a:p>
        </p:txBody>
      </p:sp>
    </p:spTree>
    <p:extLst>
      <p:ext uri="{BB962C8B-B14F-4D97-AF65-F5344CB8AC3E}">
        <p14:creationId xmlns:p14="http://schemas.microsoft.com/office/powerpoint/2010/main" val="2031890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ED389-9889-B7AA-2B4A-BBC2E355D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479882-C2C3-E551-6CC8-FA2C0155E6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E7211-96AD-C77E-1990-BC45CC34B2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B241374-2EED-5863-1953-C619521D33BD}"/>
              </a:ext>
            </a:extLst>
          </p:cNvPr>
          <p:cNvSpPr>
            <a:spLocks noGrp="1"/>
          </p:cNvSpPr>
          <p:nvPr>
            <p:ph type="sldNum" sz="quarter" idx="5"/>
          </p:nvPr>
        </p:nvSpPr>
        <p:spPr/>
        <p:txBody>
          <a:bodyPr/>
          <a:lstStyle/>
          <a:p>
            <a:fld id="{FE4177BB-201C-4BE1-8CA1-39FC9F8BC8F0}" type="slidenum">
              <a:rPr lang="en-GB" smtClean="0"/>
              <a:t>0</a:t>
            </a:fld>
            <a:endParaRPr lang="en-GB"/>
          </a:p>
        </p:txBody>
      </p:sp>
    </p:spTree>
    <p:extLst>
      <p:ext uri="{BB962C8B-B14F-4D97-AF65-F5344CB8AC3E}">
        <p14:creationId xmlns:p14="http://schemas.microsoft.com/office/powerpoint/2010/main" val="4144424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2B964-4E3A-F19F-45E3-EA2D98E1E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107AB-8782-6FC2-AA87-C956F3BA8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7DDC2-935B-E58C-C290-C751848DCC0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AB45C51-9515-0CDB-C96A-7849193B3D31}"/>
              </a:ext>
            </a:extLst>
          </p:cNvPr>
          <p:cNvSpPr>
            <a:spLocks noGrp="1"/>
          </p:cNvSpPr>
          <p:nvPr>
            <p:ph type="sldNum" sz="quarter" idx="5"/>
          </p:nvPr>
        </p:nvSpPr>
        <p:spPr/>
        <p:txBody>
          <a:bodyPr/>
          <a:lstStyle/>
          <a:p>
            <a:fld id="{4E7313E9-0A19-4A4C-ABAF-C00CD3AF7711}" type="slidenum">
              <a:rPr lang="en-US" smtClean="0"/>
              <a:t>12</a:t>
            </a:fld>
            <a:endParaRPr lang="en-US"/>
          </a:p>
        </p:txBody>
      </p:sp>
    </p:spTree>
    <p:extLst>
      <p:ext uri="{BB962C8B-B14F-4D97-AF65-F5344CB8AC3E}">
        <p14:creationId xmlns:p14="http://schemas.microsoft.com/office/powerpoint/2010/main" val="3502451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Nested diffusion might lead to same behaviour – If sources are distributed more concentrated this can mimic </a:t>
            </a:r>
            <a:r>
              <a:rPr lang="en-GB"/>
              <a:t>inhomogeneous diffusion</a:t>
            </a:r>
          </a:p>
        </p:txBody>
      </p:sp>
      <p:sp>
        <p:nvSpPr>
          <p:cNvPr id="4" name="Slide Number Placeholder 3"/>
          <p:cNvSpPr>
            <a:spLocks noGrp="1"/>
          </p:cNvSpPr>
          <p:nvPr>
            <p:ph type="sldNum" sz="quarter" idx="5"/>
          </p:nvPr>
        </p:nvSpPr>
        <p:spPr/>
        <p:txBody>
          <a:bodyPr/>
          <a:lstStyle/>
          <a:p>
            <a:fld id="{4E7313E9-0A19-4A4C-ABAF-C00CD3AF7711}" type="slidenum">
              <a:rPr lang="en-US" smtClean="0"/>
              <a:t>13</a:t>
            </a:fld>
            <a:endParaRPr lang="en-US"/>
          </a:p>
        </p:txBody>
      </p:sp>
    </p:spTree>
    <p:extLst>
      <p:ext uri="{BB962C8B-B14F-4D97-AF65-F5344CB8AC3E}">
        <p14:creationId xmlns:p14="http://schemas.microsoft.com/office/powerpoint/2010/main" val="4043884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16</a:t>
            </a:fld>
            <a:endParaRPr lang="en-GB"/>
          </a:p>
        </p:txBody>
      </p:sp>
    </p:spTree>
    <p:extLst>
      <p:ext uri="{BB962C8B-B14F-4D97-AF65-F5344CB8AC3E}">
        <p14:creationId xmlns:p14="http://schemas.microsoft.com/office/powerpoint/2010/main" val="1711785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22</a:t>
            </a:fld>
            <a:endParaRPr lang="en-GB"/>
          </a:p>
        </p:txBody>
      </p:sp>
    </p:spTree>
    <p:extLst>
      <p:ext uri="{BB962C8B-B14F-4D97-AF65-F5344CB8AC3E}">
        <p14:creationId xmlns:p14="http://schemas.microsoft.com/office/powerpoint/2010/main" val="809529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7313E9-0A19-4A4C-ABAF-C00CD3AF7711}" type="slidenum">
              <a:rPr lang="en-US" smtClean="0"/>
              <a:t>26</a:t>
            </a:fld>
            <a:endParaRPr lang="en-US"/>
          </a:p>
        </p:txBody>
      </p:sp>
    </p:spTree>
    <p:extLst>
      <p:ext uri="{BB962C8B-B14F-4D97-AF65-F5344CB8AC3E}">
        <p14:creationId xmlns:p14="http://schemas.microsoft.com/office/powerpoint/2010/main" val="758768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85116-D51A-AC40-5B32-CAAC4E074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94300C-BEA0-E604-4BB9-6176B5ACF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E1C0C7-065A-7064-96E0-FD54F012D977}"/>
              </a:ext>
            </a:extLst>
          </p:cNvPr>
          <p:cNvSpPr>
            <a:spLocks noGrp="1"/>
          </p:cNvSpPr>
          <p:nvPr>
            <p:ph type="body" idx="1"/>
          </p:nvPr>
        </p:nvSpPr>
        <p:spPr/>
        <p:txBody>
          <a:bodyPr/>
          <a:lstStyle/>
          <a:p>
            <a:r>
              <a:rPr lang="en-US" dirty="0"/>
              <a:t>ACE, IMP, ISEE, ISOMAX, Ulysses and Voyager-1</a:t>
            </a:r>
            <a:endParaRPr lang="en-SE" dirty="0"/>
          </a:p>
        </p:txBody>
      </p:sp>
      <p:sp>
        <p:nvSpPr>
          <p:cNvPr id="4" name="Slide Number Placeholder 3">
            <a:extLst>
              <a:ext uri="{FF2B5EF4-FFF2-40B4-BE49-F238E27FC236}">
                <a16:creationId xmlns:a16="http://schemas.microsoft.com/office/drawing/2014/main" id="{3D408E0E-D396-015C-8226-22849E77ED9B}"/>
              </a:ext>
            </a:extLst>
          </p:cNvPr>
          <p:cNvSpPr>
            <a:spLocks noGrp="1"/>
          </p:cNvSpPr>
          <p:nvPr>
            <p:ph type="sldNum" sz="quarter" idx="5"/>
          </p:nvPr>
        </p:nvSpPr>
        <p:spPr/>
        <p:txBody>
          <a:bodyPr/>
          <a:lstStyle/>
          <a:p>
            <a:fld id="{97CF8D38-E5DF-4A7A-9C26-52A0419ED0DC}" type="slidenum">
              <a:rPr lang="en-GB" smtClean="0"/>
              <a:t>28</a:t>
            </a:fld>
            <a:endParaRPr lang="en-GB"/>
          </a:p>
        </p:txBody>
      </p:sp>
    </p:spTree>
    <p:extLst>
      <p:ext uri="{BB962C8B-B14F-4D97-AF65-F5344CB8AC3E}">
        <p14:creationId xmlns:p14="http://schemas.microsoft.com/office/powerpoint/2010/main" val="687996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4" name="Slide Number Placeholder 3"/>
          <p:cNvSpPr>
            <a:spLocks noGrp="1"/>
          </p:cNvSpPr>
          <p:nvPr>
            <p:ph type="sldNum" sz="quarter" idx="5"/>
          </p:nvPr>
        </p:nvSpPr>
        <p:spPr/>
        <p:txBody>
          <a:bodyPr/>
          <a:lstStyle/>
          <a:p>
            <a:fld id="{97CF8D38-E5DF-4A7A-9C26-52A0419ED0DC}" type="slidenum">
              <a:rPr lang="en-GB" smtClean="0"/>
              <a:t>29</a:t>
            </a:fld>
            <a:endParaRPr lang="en-GB"/>
          </a:p>
        </p:txBody>
      </p:sp>
    </p:spTree>
    <p:extLst>
      <p:ext uri="{BB962C8B-B14F-4D97-AF65-F5344CB8AC3E}">
        <p14:creationId xmlns:p14="http://schemas.microsoft.com/office/powerpoint/2010/main" val="3060909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7313E9-0A19-4A4C-ABAF-C00CD3AF7711}" type="slidenum">
              <a:rPr lang="en-US" smtClean="0"/>
              <a:t>31</a:t>
            </a:fld>
            <a:endParaRPr lang="en-US"/>
          </a:p>
        </p:txBody>
      </p:sp>
    </p:spTree>
    <p:extLst>
      <p:ext uri="{BB962C8B-B14F-4D97-AF65-F5344CB8AC3E}">
        <p14:creationId xmlns:p14="http://schemas.microsoft.com/office/powerpoint/2010/main" val="210043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Blazars, star-forming galaxies and radio galaxies</a:t>
            </a:r>
          </a:p>
        </p:txBody>
      </p:sp>
      <p:sp>
        <p:nvSpPr>
          <p:cNvPr id="4" name="Slide Number Placeholder 3"/>
          <p:cNvSpPr>
            <a:spLocks noGrp="1"/>
          </p:cNvSpPr>
          <p:nvPr>
            <p:ph type="sldNum" sz="quarter" idx="5"/>
          </p:nvPr>
        </p:nvSpPr>
        <p:spPr/>
        <p:txBody>
          <a:bodyPr/>
          <a:lstStyle/>
          <a:p>
            <a:fld id="{4E7313E9-0A19-4A4C-ABAF-C00CD3AF7711}" type="slidenum">
              <a:rPr lang="en-US" smtClean="0"/>
              <a:t>35</a:t>
            </a:fld>
            <a:endParaRPr lang="en-US"/>
          </a:p>
        </p:txBody>
      </p:sp>
    </p:spTree>
    <p:extLst>
      <p:ext uri="{BB962C8B-B14F-4D97-AF65-F5344CB8AC3E}">
        <p14:creationId xmlns:p14="http://schemas.microsoft.com/office/powerpoint/2010/main" val="3076347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39</a:t>
            </a:fld>
            <a:endParaRPr lang="en-GB"/>
          </a:p>
        </p:txBody>
      </p:sp>
    </p:spTree>
    <p:extLst>
      <p:ext uri="{BB962C8B-B14F-4D97-AF65-F5344CB8AC3E}">
        <p14:creationId xmlns:p14="http://schemas.microsoft.com/office/powerpoint/2010/main" val="3818150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mn-lt"/>
              </a:rPr>
              <a:t>Gas usually is taken from radially symmetric models and spallation interactions with head-on approx.</a:t>
            </a:r>
            <a:br>
              <a:rPr lang="en-GB" sz="1200" dirty="0">
                <a:latin typeface="+mn-lt"/>
              </a:rPr>
            </a:br>
            <a:r>
              <a:rPr lang="en-GB" sz="1200" dirty="0">
                <a:latin typeface="+mn-lt"/>
              </a:rPr>
              <a:t>However, new data identify: Several breaks in spectra of local CRs, problems to explain acceleration of HE CRs (calling for other sources), possible anomalies in antiparticles. Theory also tells us that we might have other accelerators and that diffusion cannot be uniform and isotropic.</a:t>
            </a:r>
          </a:p>
        </p:txBody>
      </p:sp>
      <p:sp>
        <p:nvSpPr>
          <p:cNvPr id="4" name="Slide Number Placeholder 3"/>
          <p:cNvSpPr>
            <a:spLocks noGrp="1"/>
          </p:cNvSpPr>
          <p:nvPr>
            <p:ph type="sldNum" sz="quarter" idx="5"/>
          </p:nvPr>
        </p:nvSpPr>
        <p:spPr/>
        <p:txBody>
          <a:bodyPr/>
          <a:lstStyle/>
          <a:p>
            <a:fld id="{4E7313E9-0A19-4A4C-ABAF-C00CD3AF7711}" type="slidenum">
              <a:rPr lang="en-US" smtClean="0"/>
              <a:t>1</a:t>
            </a:fld>
            <a:endParaRPr lang="en-US"/>
          </a:p>
        </p:txBody>
      </p:sp>
    </p:spTree>
    <p:extLst>
      <p:ext uri="{BB962C8B-B14F-4D97-AF65-F5344CB8AC3E}">
        <p14:creationId xmlns:p14="http://schemas.microsoft.com/office/powerpoint/2010/main" val="281896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42</a:t>
            </a:fld>
            <a:endParaRPr lang="en-GB"/>
          </a:p>
        </p:txBody>
      </p:sp>
    </p:spTree>
    <p:extLst>
      <p:ext uri="{BB962C8B-B14F-4D97-AF65-F5344CB8AC3E}">
        <p14:creationId xmlns:p14="http://schemas.microsoft.com/office/powerpoint/2010/main" val="863559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galactic flux less than 14% of the total flux. </a:t>
            </a:r>
            <a:r>
              <a:rPr lang="en-GB" dirty="0">
                <a:effectLst/>
                <a:latin typeface="Arial" panose="020B0604020202020204" pitchFamily="34" charset="0"/>
              </a:rPr>
              <a:t>Galactic centre region</a:t>
            </a:r>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47</a:t>
            </a:fld>
            <a:endParaRPr lang="en-GB"/>
          </a:p>
        </p:txBody>
      </p:sp>
    </p:spTree>
    <p:extLst>
      <p:ext uri="{BB962C8B-B14F-4D97-AF65-F5344CB8AC3E}">
        <p14:creationId xmlns:p14="http://schemas.microsoft.com/office/powerpoint/2010/main" val="209078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galactic flux less than 14% of the total flux. </a:t>
            </a:r>
            <a:r>
              <a:rPr lang="en-GB" dirty="0">
                <a:effectLst/>
                <a:latin typeface="Arial" panose="020B0604020202020204" pitchFamily="34" charset="0"/>
              </a:rPr>
              <a:t>Galactic centre region</a:t>
            </a:r>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48</a:t>
            </a:fld>
            <a:endParaRPr lang="en-GB"/>
          </a:p>
        </p:txBody>
      </p:sp>
    </p:spTree>
    <p:extLst>
      <p:ext uri="{BB962C8B-B14F-4D97-AF65-F5344CB8AC3E}">
        <p14:creationId xmlns:p14="http://schemas.microsoft.com/office/powerpoint/2010/main" val="1271013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50</a:t>
            </a:fld>
            <a:endParaRPr lang="en-GB"/>
          </a:p>
        </p:txBody>
      </p:sp>
    </p:spTree>
    <p:extLst>
      <p:ext uri="{BB962C8B-B14F-4D97-AF65-F5344CB8AC3E}">
        <p14:creationId xmlns:p14="http://schemas.microsoft.com/office/powerpoint/2010/main" val="3036580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PEANUT: </a:t>
            </a:r>
            <a:r>
              <a:rPr lang="en-GB" sz="1800" b="0" i="0" u="none" strike="noStrike" baseline="0" dirty="0" err="1">
                <a:latin typeface="NimbusRomNo9L-Regu"/>
              </a:rPr>
              <a:t>PreEquilibrium</a:t>
            </a:r>
            <a:r>
              <a:rPr lang="en-GB" sz="1800" b="0" i="0" u="none" strike="noStrike" baseline="0" dirty="0">
                <a:latin typeface="NimbusRomNo9L-Regu"/>
              </a:rPr>
              <a:t> Approach to </a:t>
            </a:r>
            <a:r>
              <a:rPr lang="en-GB" sz="1800" b="0" i="0" u="none" strike="noStrike" baseline="0" dirty="0" err="1">
                <a:latin typeface="NimbusRomNo9L-Regu"/>
              </a:rPr>
              <a:t>NUclear</a:t>
            </a:r>
            <a:r>
              <a:rPr lang="en-GB" sz="1800" b="0" i="0" u="none" strike="noStrike" baseline="0" dirty="0">
                <a:latin typeface="NimbusRomNo9L-Regu"/>
              </a:rPr>
              <a:t> Thermalization)   </a:t>
            </a:r>
          </a:p>
          <a:p>
            <a:r>
              <a:rPr lang="en-GB" dirty="0"/>
              <a:t>GINC: Generalized Intranuclear cascade; Above threshold </a:t>
            </a:r>
            <a:r>
              <a:rPr lang="en-GB" dirty="0" err="1"/>
              <a:t>Gribov</a:t>
            </a:r>
            <a:r>
              <a:rPr lang="en-GB" dirty="0"/>
              <a:t>-Glauber mechanism; Preequilibrium; Coalescence</a:t>
            </a:r>
          </a:p>
          <a:p>
            <a:r>
              <a:rPr lang="en-GB" dirty="0" err="1">
                <a:effectLst/>
                <a:latin typeface="Arial" panose="020B0604020202020204" pitchFamily="34" charset="0"/>
              </a:rPr>
              <a:t>rQMD</a:t>
            </a:r>
            <a:r>
              <a:rPr lang="en-GB" dirty="0">
                <a:effectLst/>
                <a:latin typeface="Arial" panose="020B0604020202020204" pitchFamily="34" charset="0"/>
              </a:rPr>
              <a:t>: relativistic Quantum Molecular Dynamics</a:t>
            </a:r>
            <a:endParaRPr lang="en-GB" dirty="0"/>
          </a:p>
        </p:txBody>
      </p:sp>
      <p:sp>
        <p:nvSpPr>
          <p:cNvPr id="4" name="Slide Number Placeholder 3"/>
          <p:cNvSpPr>
            <a:spLocks noGrp="1"/>
          </p:cNvSpPr>
          <p:nvPr>
            <p:ph type="sldNum" sz="quarter" idx="5"/>
          </p:nvPr>
        </p:nvSpPr>
        <p:spPr/>
        <p:txBody>
          <a:bodyPr/>
          <a:lstStyle/>
          <a:p>
            <a:fld id="{FE4177BB-201C-4BE1-8CA1-39FC9F8BC8F0}" type="slidenum">
              <a:rPr lang="en-GB" smtClean="0"/>
              <a:t>53</a:t>
            </a:fld>
            <a:endParaRPr lang="en-GB"/>
          </a:p>
        </p:txBody>
      </p:sp>
    </p:spTree>
    <p:extLst>
      <p:ext uri="{BB962C8B-B14F-4D97-AF65-F5344CB8AC3E}">
        <p14:creationId xmlns:p14="http://schemas.microsoft.com/office/powerpoint/2010/main" val="36585432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PEANUT: </a:t>
            </a:r>
            <a:r>
              <a:rPr lang="en-GB" sz="1800" b="0" i="0" u="none" strike="noStrike" baseline="0" dirty="0" err="1">
                <a:latin typeface="NimbusRomNo9L-Regu"/>
              </a:rPr>
              <a:t>PreEquilibrium</a:t>
            </a:r>
            <a:r>
              <a:rPr lang="en-GB" sz="1800" b="0" i="0" u="none" strike="noStrike" baseline="0" dirty="0">
                <a:latin typeface="NimbusRomNo9L-Regu"/>
              </a:rPr>
              <a:t> Approach to </a:t>
            </a:r>
            <a:r>
              <a:rPr lang="en-GB" sz="1800" b="0" i="0" u="none" strike="noStrike" baseline="0" dirty="0" err="1">
                <a:latin typeface="NimbusRomNo9L-Regu"/>
              </a:rPr>
              <a:t>NUclear</a:t>
            </a:r>
            <a:r>
              <a:rPr lang="en-GB" sz="1800" b="0" i="0" u="none" strike="noStrike" baseline="0" dirty="0">
                <a:latin typeface="NimbusRomNo9L-Regu"/>
              </a:rPr>
              <a:t> Thermalization)   </a:t>
            </a:r>
          </a:p>
          <a:p>
            <a:r>
              <a:rPr lang="en-GB" dirty="0"/>
              <a:t>GINC: Generalized Intranuclear cascade; Above threshold </a:t>
            </a:r>
            <a:r>
              <a:rPr lang="en-GB" dirty="0" err="1"/>
              <a:t>Gribov</a:t>
            </a:r>
            <a:r>
              <a:rPr lang="en-GB" dirty="0"/>
              <a:t>-Glauber mechanism; Preequilibrium; Coalescence</a:t>
            </a:r>
          </a:p>
        </p:txBody>
      </p:sp>
      <p:sp>
        <p:nvSpPr>
          <p:cNvPr id="4" name="Slide Number Placeholder 3"/>
          <p:cNvSpPr>
            <a:spLocks noGrp="1"/>
          </p:cNvSpPr>
          <p:nvPr>
            <p:ph type="sldNum" sz="quarter" idx="5"/>
          </p:nvPr>
        </p:nvSpPr>
        <p:spPr/>
        <p:txBody>
          <a:bodyPr/>
          <a:lstStyle/>
          <a:p>
            <a:fld id="{FE4177BB-201C-4BE1-8CA1-39FC9F8BC8F0}" type="slidenum">
              <a:rPr lang="en-GB" smtClean="0"/>
              <a:t>54</a:t>
            </a:fld>
            <a:endParaRPr lang="en-GB"/>
          </a:p>
        </p:txBody>
      </p:sp>
    </p:spTree>
    <p:extLst>
      <p:ext uri="{BB962C8B-B14F-4D97-AF65-F5344CB8AC3E}">
        <p14:creationId xmlns:p14="http://schemas.microsoft.com/office/powerpoint/2010/main" val="1794816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55</a:t>
            </a:fld>
            <a:endParaRPr lang="en-GB"/>
          </a:p>
        </p:txBody>
      </p:sp>
    </p:spTree>
    <p:extLst>
      <p:ext uri="{BB962C8B-B14F-4D97-AF65-F5344CB8AC3E}">
        <p14:creationId xmlns:p14="http://schemas.microsoft.com/office/powerpoint/2010/main" val="3136106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Neutrino diffuse emission is actually sources + real diffuse</a:t>
            </a:r>
            <a:endParaRPr lang="en-GB" dirty="0"/>
          </a:p>
        </p:txBody>
      </p:sp>
      <p:sp>
        <p:nvSpPr>
          <p:cNvPr id="4" name="Slide Number Placeholder 3"/>
          <p:cNvSpPr>
            <a:spLocks noGrp="1"/>
          </p:cNvSpPr>
          <p:nvPr>
            <p:ph type="sldNum" sz="quarter" idx="5"/>
          </p:nvPr>
        </p:nvSpPr>
        <p:spPr/>
        <p:txBody>
          <a:bodyPr/>
          <a:lstStyle/>
          <a:p>
            <a:fld id="{4E7313E9-0A19-4A4C-ABAF-C00CD3AF7711}" type="slidenum">
              <a:rPr lang="en-US" smtClean="0"/>
              <a:t>2</a:t>
            </a:fld>
            <a:endParaRPr lang="en-US"/>
          </a:p>
        </p:txBody>
      </p:sp>
    </p:spTree>
    <p:extLst>
      <p:ext uri="{BB962C8B-B14F-4D97-AF65-F5344CB8AC3E}">
        <p14:creationId xmlns:p14="http://schemas.microsoft.com/office/powerpoint/2010/main" val="422664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4</a:t>
            </a:fld>
            <a:endParaRPr lang="en-GB"/>
          </a:p>
        </p:txBody>
      </p:sp>
    </p:spTree>
    <p:extLst>
      <p:ext uri="{BB962C8B-B14F-4D97-AF65-F5344CB8AC3E}">
        <p14:creationId xmlns:p14="http://schemas.microsoft.com/office/powerpoint/2010/main" val="2993194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CF8D38-E5DF-4A7A-9C26-52A0419ED0DC}" type="slidenum">
              <a:rPr lang="en-GB" smtClean="0"/>
              <a:t>5</a:t>
            </a:fld>
            <a:endParaRPr lang="en-GB"/>
          </a:p>
        </p:txBody>
      </p:sp>
    </p:spTree>
    <p:extLst>
      <p:ext uri="{BB962C8B-B14F-4D97-AF65-F5344CB8AC3E}">
        <p14:creationId xmlns:p14="http://schemas.microsoft.com/office/powerpoint/2010/main" val="674253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The normalization of the spectra at different longitudes is tuned by changing the XCO value</a:t>
            </a:r>
          </a:p>
        </p:txBody>
      </p:sp>
      <p:sp>
        <p:nvSpPr>
          <p:cNvPr id="4" name="Slide Number Placeholder 3"/>
          <p:cNvSpPr>
            <a:spLocks noGrp="1"/>
          </p:cNvSpPr>
          <p:nvPr>
            <p:ph type="sldNum" sz="quarter" idx="5"/>
          </p:nvPr>
        </p:nvSpPr>
        <p:spPr/>
        <p:txBody>
          <a:bodyPr/>
          <a:lstStyle/>
          <a:p>
            <a:fld id="{FE4177BB-201C-4BE1-8CA1-39FC9F8BC8F0}" type="slidenum">
              <a:rPr lang="en-GB" smtClean="0"/>
              <a:t>6</a:t>
            </a:fld>
            <a:endParaRPr lang="en-GB"/>
          </a:p>
        </p:txBody>
      </p:sp>
    </p:spTree>
    <p:extLst>
      <p:ext uri="{BB962C8B-B14F-4D97-AF65-F5344CB8AC3E}">
        <p14:creationId xmlns:p14="http://schemas.microsoft.com/office/powerpoint/2010/main" val="98328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8</a:t>
            </a:fld>
            <a:endParaRPr lang="en-GB"/>
          </a:p>
        </p:txBody>
      </p:sp>
    </p:spTree>
    <p:extLst>
      <p:ext uri="{BB962C8B-B14F-4D97-AF65-F5344CB8AC3E}">
        <p14:creationId xmlns:p14="http://schemas.microsoft.com/office/powerpoint/2010/main" val="2172571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97CF8D38-E5DF-4A7A-9C26-52A0419ED0DC}" type="slidenum">
              <a:rPr lang="en-GB" smtClean="0"/>
              <a:t>9</a:t>
            </a:fld>
            <a:endParaRPr lang="en-GB"/>
          </a:p>
        </p:txBody>
      </p:sp>
    </p:spTree>
    <p:extLst>
      <p:ext uri="{BB962C8B-B14F-4D97-AF65-F5344CB8AC3E}">
        <p14:creationId xmlns:p14="http://schemas.microsoft.com/office/powerpoint/2010/main" val="2179418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A14B7-E92A-6DBC-D398-1C61C93A3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B3244-A691-D31D-4C6D-BB8585FCDD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775B6-8B4A-9365-E400-A91A6DEDC61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7A8812C-306E-D0A9-4209-285655F3646D}"/>
              </a:ext>
            </a:extLst>
          </p:cNvPr>
          <p:cNvSpPr>
            <a:spLocks noGrp="1"/>
          </p:cNvSpPr>
          <p:nvPr>
            <p:ph type="sldNum" sz="quarter" idx="5"/>
          </p:nvPr>
        </p:nvSpPr>
        <p:spPr/>
        <p:txBody>
          <a:bodyPr/>
          <a:lstStyle/>
          <a:p>
            <a:fld id="{FE4177BB-201C-4BE1-8CA1-39FC9F8BC8F0}" type="slidenum">
              <a:rPr lang="en-GB" smtClean="0"/>
              <a:t>11</a:t>
            </a:fld>
            <a:endParaRPr lang="en-GB"/>
          </a:p>
        </p:txBody>
      </p:sp>
    </p:spTree>
    <p:extLst>
      <p:ext uri="{BB962C8B-B14F-4D97-AF65-F5344CB8AC3E}">
        <p14:creationId xmlns:p14="http://schemas.microsoft.com/office/powerpoint/2010/main" val="2221939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7FC35-1720-B389-6A33-2DED26EC72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635EEC-823B-F928-6EB8-A2B0AF0C55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84A2A8-15A6-B713-248C-9F928BF34D06}"/>
              </a:ext>
            </a:extLst>
          </p:cNvPr>
          <p:cNvSpPr>
            <a:spLocks noGrp="1"/>
          </p:cNvSpPr>
          <p:nvPr>
            <p:ph type="dt" sz="half" idx="10"/>
          </p:nvPr>
        </p:nvSpPr>
        <p:spPr/>
        <p:txBody>
          <a:bodyPr/>
          <a:lstStyle/>
          <a:p>
            <a:fld id="{E85E6EA5-7573-9C44-B26B-D6DB29B7DE51}" type="datetime1">
              <a:rPr lang="en-US" smtClean="0"/>
              <a:t>1/29/2026</a:t>
            </a:fld>
            <a:endParaRPr lang="en-US"/>
          </a:p>
        </p:txBody>
      </p:sp>
      <p:sp>
        <p:nvSpPr>
          <p:cNvPr id="5" name="Footer Placeholder 4">
            <a:extLst>
              <a:ext uri="{FF2B5EF4-FFF2-40B4-BE49-F238E27FC236}">
                <a16:creationId xmlns:a16="http://schemas.microsoft.com/office/drawing/2014/main" id="{9FA6DD15-4EB7-448A-E6E2-FEAFD68B33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644BD-6555-53C6-96BB-1DEFB6AB7313}"/>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3147143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7A085-D719-F4F0-217E-B3A2E1BF61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DC97BE-556B-5DBC-A126-15B081B16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6C0056-8157-989C-8F54-A515F8127F31}"/>
              </a:ext>
            </a:extLst>
          </p:cNvPr>
          <p:cNvSpPr>
            <a:spLocks noGrp="1"/>
          </p:cNvSpPr>
          <p:nvPr>
            <p:ph type="dt" sz="half" idx="10"/>
          </p:nvPr>
        </p:nvSpPr>
        <p:spPr/>
        <p:txBody>
          <a:bodyPr/>
          <a:lstStyle/>
          <a:p>
            <a:fld id="{5E0D2896-AF20-6343-BF03-B4AB10D1258E}" type="datetime1">
              <a:rPr lang="en-US" smtClean="0"/>
              <a:t>1/29/2026</a:t>
            </a:fld>
            <a:endParaRPr lang="en-US"/>
          </a:p>
        </p:txBody>
      </p:sp>
      <p:sp>
        <p:nvSpPr>
          <p:cNvPr id="5" name="Footer Placeholder 4">
            <a:extLst>
              <a:ext uri="{FF2B5EF4-FFF2-40B4-BE49-F238E27FC236}">
                <a16:creationId xmlns:a16="http://schemas.microsoft.com/office/drawing/2014/main" id="{C26FF6C0-5383-940A-C8BE-F6DCD3987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FE4A7D-ADCB-0D90-02FD-1B4C3BEC40EA}"/>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247210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2B0A42-9FB8-7E3E-DE88-373E849128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671A56-F8D0-D443-30EE-619C902A1D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4FCDAA-25F5-D45A-C89F-2A264AEBBFD9}"/>
              </a:ext>
            </a:extLst>
          </p:cNvPr>
          <p:cNvSpPr>
            <a:spLocks noGrp="1"/>
          </p:cNvSpPr>
          <p:nvPr>
            <p:ph type="dt" sz="half" idx="10"/>
          </p:nvPr>
        </p:nvSpPr>
        <p:spPr/>
        <p:txBody>
          <a:bodyPr/>
          <a:lstStyle/>
          <a:p>
            <a:fld id="{50984CF4-DCDD-6642-A82A-02850302B89D}" type="datetime1">
              <a:rPr lang="en-US" smtClean="0"/>
              <a:t>1/29/2026</a:t>
            </a:fld>
            <a:endParaRPr lang="en-US"/>
          </a:p>
        </p:txBody>
      </p:sp>
      <p:sp>
        <p:nvSpPr>
          <p:cNvPr id="5" name="Footer Placeholder 4">
            <a:extLst>
              <a:ext uri="{FF2B5EF4-FFF2-40B4-BE49-F238E27FC236}">
                <a16:creationId xmlns:a16="http://schemas.microsoft.com/office/drawing/2014/main" id="{AB580FB5-A26B-5DAE-454B-174100B394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0A9F6-236B-3A31-C72C-9D5DB03CDF2D}"/>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2070031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96709-0EFA-407E-00BE-D6F3A068F7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033817-E79F-839F-D853-EC2F0A7891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0B7400-D2CA-9CCB-83ED-425C8B5DDD0D}"/>
              </a:ext>
            </a:extLst>
          </p:cNvPr>
          <p:cNvSpPr>
            <a:spLocks noGrp="1"/>
          </p:cNvSpPr>
          <p:nvPr>
            <p:ph type="dt" sz="half" idx="10"/>
          </p:nvPr>
        </p:nvSpPr>
        <p:spPr/>
        <p:txBody>
          <a:bodyPr/>
          <a:lstStyle/>
          <a:p>
            <a:fld id="{636B7E17-C792-1B4F-AAD2-8C0A0F2ED2F7}" type="datetime1">
              <a:rPr lang="en-US" smtClean="0"/>
              <a:t>1/29/2026</a:t>
            </a:fld>
            <a:endParaRPr lang="en-US"/>
          </a:p>
        </p:txBody>
      </p:sp>
      <p:sp>
        <p:nvSpPr>
          <p:cNvPr id="5" name="Footer Placeholder 4">
            <a:extLst>
              <a:ext uri="{FF2B5EF4-FFF2-40B4-BE49-F238E27FC236}">
                <a16:creationId xmlns:a16="http://schemas.microsoft.com/office/drawing/2014/main" id="{4CD48F98-0A78-8DC6-77A7-EF62CFD992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9C25F-9954-B7BB-131C-222D2F612243}"/>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2714644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8A75A-20CF-43FF-4B1C-2D8E12D3F4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A7C2A2-7CE9-03B2-4555-5FBDE8FD1B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37128A-D7E7-2429-4089-7AB87FBDACA3}"/>
              </a:ext>
            </a:extLst>
          </p:cNvPr>
          <p:cNvSpPr>
            <a:spLocks noGrp="1"/>
          </p:cNvSpPr>
          <p:nvPr>
            <p:ph type="dt" sz="half" idx="10"/>
          </p:nvPr>
        </p:nvSpPr>
        <p:spPr/>
        <p:txBody>
          <a:bodyPr/>
          <a:lstStyle/>
          <a:p>
            <a:fld id="{3C0CFE2B-440A-C74E-9BA4-3E553B842BF4}" type="datetime1">
              <a:rPr lang="en-US" smtClean="0"/>
              <a:t>1/29/2026</a:t>
            </a:fld>
            <a:endParaRPr lang="en-US"/>
          </a:p>
        </p:txBody>
      </p:sp>
      <p:sp>
        <p:nvSpPr>
          <p:cNvPr id="5" name="Footer Placeholder 4">
            <a:extLst>
              <a:ext uri="{FF2B5EF4-FFF2-40B4-BE49-F238E27FC236}">
                <a16:creationId xmlns:a16="http://schemas.microsoft.com/office/drawing/2014/main" id="{8EC81A95-612D-B5FD-3521-6AA91708C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69891F-3499-BFD5-CC6A-B903BC93BA59}"/>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1246107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EBDAF-1DF7-2111-B105-42CE852062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0CC560-78A8-B32C-5A30-DAF317CEA4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32C626-74BC-C2CC-B61D-2D7A62A638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E7D658-4938-D5A3-FBE3-C1F535C0EB0D}"/>
              </a:ext>
            </a:extLst>
          </p:cNvPr>
          <p:cNvSpPr>
            <a:spLocks noGrp="1"/>
          </p:cNvSpPr>
          <p:nvPr>
            <p:ph type="dt" sz="half" idx="10"/>
          </p:nvPr>
        </p:nvSpPr>
        <p:spPr/>
        <p:txBody>
          <a:bodyPr/>
          <a:lstStyle/>
          <a:p>
            <a:fld id="{B800897D-1B1E-F541-B8CA-E41CE2DCFAA2}" type="datetime1">
              <a:rPr lang="en-US" smtClean="0"/>
              <a:t>1/29/2026</a:t>
            </a:fld>
            <a:endParaRPr lang="en-US"/>
          </a:p>
        </p:txBody>
      </p:sp>
      <p:sp>
        <p:nvSpPr>
          <p:cNvPr id="6" name="Footer Placeholder 5">
            <a:extLst>
              <a:ext uri="{FF2B5EF4-FFF2-40B4-BE49-F238E27FC236}">
                <a16:creationId xmlns:a16="http://schemas.microsoft.com/office/drawing/2014/main" id="{63D2461A-2084-3CF9-364E-AB60D91DC1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778A99-85FD-06C1-B861-E7EA764A6E28}"/>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3843019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3EC33-99D2-27FF-D0A1-EB060DC566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16D49F-0E8A-3D47-C2B3-27251B84F2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034112-1A66-C0F6-10FF-D66988F77C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E61AEA-330A-7CEA-E5C4-2557343551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838E67-F0D6-7293-0CF7-C1E5A12771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6D776B-F7EF-0838-1CFF-DC58815F0A21}"/>
              </a:ext>
            </a:extLst>
          </p:cNvPr>
          <p:cNvSpPr>
            <a:spLocks noGrp="1"/>
          </p:cNvSpPr>
          <p:nvPr>
            <p:ph type="dt" sz="half" idx="10"/>
          </p:nvPr>
        </p:nvSpPr>
        <p:spPr/>
        <p:txBody>
          <a:bodyPr/>
          <a:lstStyle/>
          <a:p>
            <a:fld id="{94AEE0A9-E454-5C4A-AB9F-ADF24747B28F}" type="datetime1">
              <a:rPr lang="en-US" smtClean="0"/>
              <a:t>1/29/2026</a:t>
            </a:fld>
            <a:endParaRPr lang="en-US"/>
          </a:p>
        </p:txBody>
      </p:sp>
      <p:sp>
        <p:nvSpPr>
          <p:cNvPr id="8" name="Footer Placeholder 7">
            <a:extLst>
              <a:ext uri="{FF2B5EF4-FFF2-40B4-BE49-F238E27FC236}">
                <a16:creationId xmlns:a16="http://schemas.microsoft.com/office/drawing/2014/main" id="{D7CE5CFC-1F20-EAB8-7451-07E534A81C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AB6499-A232-2C0F-3D05-5D42E978908D}"/>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3441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7F277-32DA-300E-7002-5FA3A6B973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C2BA82-D971-64A5-CCD5-4DC4024FB454}"/>
              </a:ext>
            </a:extLst>
          </p:cNvPr>
          <p:cNvSpPr>
            <a:spLocks noGrp="1"/>
          </p:cNvSpPr>
          <p:nvPr>
            <p:ph type="dt" sz="half" idx="10"/>
          </p:nvPr>
        </p:nvSpPr>
        <p:spPr/>
        <p:txBody>
          <a:bodyPr/>
          <a:lstStyle/>
          <a:p>
            <a:fld id="{22478E27-B8B8-7D4B-BCBD-E64F5B25B68C}" type="datetime1">
              <a:rPr lang="en-US" smtClean="0"/>
              <a:t>1/29/2026</a:t>
            </a:fld>
            <a:endParaRPr lang="en-US"/>
          </a:p>
        </p:txBody>
      </p:sp>
      <p:sp>
        <p:nvSpPr>
          <p:cNvPr id="4" name="Footer Placeholder 3">
            <a:extLst>
              <a:ext uri="{FF2B5EF4-FFF2-40B4-BE49-F238E27FC236}">
                <a16:creationId xmlns:a16="http://schemas.microsoft.com/office/drawing/2014/main" id="{5E9E26DB-55F1-1528-12AB-A6424F8BBE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7E5C16-009E-17F4-8C19-A74509BEC51B}"/>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3636619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38C467-1481-5129-035A-16172F608444}"/>
              </a:ext>
            </a:extLst>
          </p:cNvPr>
          <p:cNvSpPr>
            <a:spLocks noGrp="1"/>
          </p:cNvSpPr>
          <p:nvPr>
            <p:ph type="dt" sz="half" idx="10"/>
          </p:nvPr>
        </p:nvSpPr>
        <p:spPr/>
        <p:txBody>
          <a:bodyPr/>
          <a:lstStyle/>
          <a:p>
            <a:fld id="{599265FE-28BA-AF4A-BC86-F73AFBB64DB0}" type="datetime1">
              <a:rPr lang="en-US" smtClean="0"/>
              <a:t>1/29/2026</a:t>
            </a:fld>
            <a:endParaRPr lang="en-US"/>
          </a:p>
        </p:txBody>
      </p:sp>
      <p:sp>
        <p:nvSpPr>
          <p:cNvPr id="3" name="Footer Placeholder 2">
            <a:extLst>
              <a:ext uri="{FF2B5EF4-FFF2-40B4-BE49-F238E27FC236}">
                <a16:creationId xmlns:a16="http://schemas.microsoft.com/office/drawing/2014/main" id="{A1A1D15F-D8E6-A442-234F-A626E3380D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8DBFC3-A70A-33B9-A767-A815016855E2}"/>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2131558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ADC20-B24A-8967-0923-BE014340AC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41FEDE-98FC-979F-FCC5-2A7C5BCAD5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30AE08-BFCB-C326-E334-A6C5EA967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50C0D9-6D35-8F7B-6C75-6BE13D73A587}"/>
              </a:ext>
            </a:extLst>
          </p:cNvPr>
          <p:cNvSpPr>
            <a:spLocks noGrp="1"/>
          </p:cNvSpPr>
          <p:nvPr>
            <p:ph type="dt" sz="half" idx="10"/>
          </p:nvPr>
        </p:nvSpPr>
        <p:spPr/>
        <p:txBody>
          <a:bodyPr/>
          <a:lstStyle/>
          <a:p>
            <a:fld id="{8565F5ED-24E7-D648-B07A-F83AF3E4C75A}" type="datetime1">
              <a:rPr lang="en-US" smtClean="0"/>
              <a:t>1/29/2026</a:t>
            </a:fld>
            <a:endParaRPr lang="en-US"/>
          </a:p>
        </p:txBody>
      </p:sp>
      <p:sp>
        <p:nvSpPr>
          <p:cNvPr id="6" name="Footer Placeholder 5">
            <a:extLst>
              <a:ext uri="{FF2B5EF4-FFF2-40B4-BE49-F238E27FC236}">
                <a16:creationId xmlns:a16="http://schemas.microsoft.com/office/drawing/2014/main" id="{B86864A7-48CD-6A08-03C0-F3C765E960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9C20E3-56D8-15F2-5858-CE74B2F24339}"/>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2595812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7095A-3752-0E7A-427C-B81C7A310D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BA8C3D-1040-E274-80C0-E8A3289B25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ED2221-B183-31A4-D33A-E4B4225FBF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CFAE95-6341-3C43-4CE1-E890B12E83EF}"/>
              </a:ext>
            </a:extLst>
          </p:cNvPr>
          <p:cNvSpPr>
            <a:spLocks noGrp="1"/>
          </p:cNvSpPr>
          <p:nvPr>
            <p:ph type="dt" sz="half" idx="10"/>
          </p:nvPr>
        </p:nvSpPr>
        <p:spPr/>
        <p:txBody>
          <a:bodyPr/>
          <a:lstStyle/>
          <a:p>
            <a:fld id="{7720195D-09A0-D448-8ADB-EACB97D92D5D}" type="datetime1">
              <a:rPr lang="en-US" smtClean="0"/>
              <a:t>1/29/2026</a:t>
            </a:fld>
            <a:endParaRPr lang="en-US"/>
          </a:p>
        </p:txBody>
      </p:sp>
      <p:sp>
        <p:nvSpPr>
          <p:cNvPr id="6" name="Footer Placeholder 5">
            <a:extLst>
              <a:ext uri="{FF2B5EF4-FFF2-40B4-BE49-F238E27FC236}">
                <a16:creationId xmlns:a16="http://schemas.microsoft.com/office/drawing/2014/main" id="{8343F7DC-5515-555F-2F4F-EA993C1E0C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679541-9AAA-DE38-651D-7F470C813BC5}"/>
              </a:ext>
            </a:extLst>
          </p:cNvPr>
          <p:cNvSpPr>
            <a:spLocks noGrp="1"/>
          </p:cNvSpPr>
          <p:nvPr>
            <p:ph type="sldNum" sz="quarter" idx="12"/>
          </p:nvPr>
        </p:nvSpPr>
        <p:spPr/>
        <p:txBody>
          <a:bodyPr/>
          <a:lstStyle/>
          <a:p>
            <a:fld id="{829B6F35-CB44-C34B-B1A5-4332FB081711}" type="slidenum">
              <a:rPr lang="en-US" smtClean="0"/>
              <a:t>‹#›</a:t>
            </a:fld>
            <a:endParaRPr lang="en-US"/>
          </a:p>
        </p:txBody>
      </p:sp>
    </p:spTree>
    <p:extLst>
      <p:ext uri="{BB962C8B-B14F-4D97-AF65-F5344CB8AC3E}">
        <p14:creationId xmlns:p14="http://schemas.microsoft.com/office/powerpoint/2010/main" val="1066584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791E1-5A1F-D23D-C636-6DBBC5D457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9412B4-B8EA-D807-2ACA-CA42FC3B29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F71234-67B9-F07A-7A16-F315B77FF5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FC23A3-7339-4346-BDEC-60E2A2D49A4A}" type="datetime1">
              <a:rPr lang="en-US" smtClean="0"/>
              <a:t>1/29/2026</a:t>
            </a:fld>
            <a:endParaRPr lang="en-US"/>
          </a:p>
        </p:txBody>
      </p:sp>
      <p:sp>
        <p:nvSpPr>
          <p:cNvPr id="5" name="Footer Placeholder 4">
            <a:extLst>
              <a:ext uri="{FF2B5EF4-FFF2-40B4-BE49-F238E27FC236}">
                <a16:creationId xmlns:a16="http://schemas.microsoft.com/office/drawing/2014/main" id="{D3FAE6C4-D3B0-4054-9E8C-E851CBCEDA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077D93-5A36-71D6-66BD-DD7DC36C73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9B6F35-CB44-C34B-B1A5-4332FB081711}" type="slidenum">
              <a:rPr lang="en-US" smtClean="0"/>
              <a:t>‹#›</a:t>
            </a:fld>
            <a:endParaRPr lang="en-US"/>
          </a:p>
        </p:txBody>
      </p:sp>
    </p:spTree>
    <p:extLst>
      <p:ext uri="{BB962C8B-B14F-4D97-AF65-F5344CB8AC3E}">
        <p14:creationId xmlns:p14="http://schemas.microsoft.com/office/powerpoint/2010/main" val="2402081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NULL"/></Relationships>
</file>

<file path=ppt/slides/_rels/slide18.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39.png"/><Relationship Id="rId10" Type="http://schemas.openxmlformats.org/officeDocument/2006/relationships/image" Target="NULL"/><Relationship Id="rId4" Type="http://schemas.openxmlformats.org/officeDocument/2006/relationships/image" Target="../media/image43.png"/><Relationship Id="rId9" Type="http://schemas.openxmlformats.org/officeDocument/2006/relationships/image" Target="NUL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2.xml"/><Relationship Id="rId11" Type="http://schemas.openxmlformats.org/officeDocument/2006/relationships/image" Target="../media/image51.png"/><Relationship Id="rId10" Type="http://schemas.openxmlformats.org/officeDocument/2006/relationships/image" Target="../media/image50.png"/><Relationship Id="rId9" Type="http://schemas.openxmlformats.org/officeDocument/2006/relationships/image" Target="../media/image1700.png"/></Relationships>
</file>

<file path=ppt/slides/_rels/slide24.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53.png"/><Relationship Id="rId7" Type="http://schemas.openxmlformats.org/officeDocument/2006/relationships/image" Target="../media/image118.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20.png"/><Relationship Id="rId5" Type="http://schemas.openxmlformats.org/officeDocument/2006/relationships/image" Target="../media/image117.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19.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5.png"/><Relationship Id="rId7" Type="http://schemas.openxmlformats.org/officeDocument/2006/relationships/image" Target="NUL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8.jpg"/></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67.emf"/></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jpg"/></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1.jp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2310.png"/><Relationship Id="rId5" Type="http://schemas.openxmlformats.org/officeDocument/2006/relationships/image" Target="../media/image80.png"/><Relationship Id="rId4" Type="http://schemas.openxmlformats.org/officeDocument/2006/relationships/image" Target="../media/image79.png"/></Relationships>
</file>

<file path=ppt/slides/_rels/slide3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40.png"/><Relationship Id="rId7" Type="http://schemas.openxmlformats.org/officeDocument/2006/relationships/image" Target="../media/image580.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570.png"/><Relationship Id="rId5" Type="http://schemas.openxmlformats.org/officeDocument/2006/relationships/image" Target="../media/image250.png"/><Relationship Id="rId10" Type="http://schemas.openxmlformats.org/officeDocument/2006/relationships/image" Target="../media/image300.png"/><Relationship Id="rId4" Type="http://schemas.openxmlformats.org/officeDocument/2006/relationships/image" Target="../media/image260.png"/><Relationship Id="rId9" Type="http://schemas.openxmlformats.org/officeDocument/2006/relationships/image" Target="../media/image270.png"/></Relationships>
</file>

<file path=ppt/slides/_rels/slide39.xml.rels><?xml version="1.0" encoding="UTF-8" standalone="yes"?>
<Relationships xmlns="http://schemas.openxmlformats.org/package/2006/relationships"><Relationship Id="rId8" Type="http://schemas.openxmlformats.org/officeDocument/2006/relationships/image" Target="../media/image390.png"/><Relationship Id="rId3" Type="http://schemas.openxmlformats.org/officeDocument/2006/relationships/oleObject" Target="../embeddings/oleObject1.bin"/><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4.w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4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NULL"/></Relationships>
</file>

<file path=ppt/slides/_rels/slide4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NULL"/></Relationships>
</file>

<file path=ppt/slides/_rels/slide43.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12.png"/><Relationship Id="rId7" Type="http://schemas.openxmlformats.org/officeDocument/2006/relationships/image" Target="NUL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4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5" Type="http://schemas.openxmlformats.org/officeDocument/2006/relationships/image" Target="../media/image97.jpg"/><Relationship Id="rId4" Type="http://schemas.openxmlformats.org/officeDocument/2006/relationships/image" Target="../media/image96.jpg"/></Relationships>
</file>

<file path=ppt/slides/_rels/slide48.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50.png"/></Relationships>
</file>

<file path=ppt/slides/_rels/slide4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4.png"/><Relationship Id="rId7" Type="http://schemas.openxmlformats.org/officeDocument/2006/relationships/image" Target="NUL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image" Target="../media/image104.png"/></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07.png"/></Relationships>
</file>

<file path=ppt/slides/_rels/slide56.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8.png"/><Relationship Id="rId7"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61.png"/><Relationship Id="rId4" Type="http://schemas.openxmlformats.org/officeDocument/2006/relationships/image" Target="../media/image109.png"/></Relationships>
</file>

<file path=ppt/slides/_rels/slide57.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21.png"/><Relationship Id="rId2" Type="http://schemas.openxmlformats.org/officeDocument/2006/relationships/image" Target="../media/image112.png"/><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7.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14.png"/><Relationship Id="rId7" Type="http://schemas.openxmlformats.org/officeDocument/2006/relationships/image" Target="NUL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NULL"/><Relationship Id="rId5" Type="http://schemas.openxmlformats.org/officeDocument/2006/relationships/image" Target="../media/image15.png"/><Relationship Id="rId4" Type="http://schemas.openxmlformats.org/officeDocument/2006/relationships/image" Target="NUL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BE943-1375-76F0-686A-9B0F406DEA7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352BC85-E5A0-8318-427B-E3AD3CA0F339}"/>
              </a:ext>
            </a:extLst>
          </p:cNvPr>
          <p:cNvSpPr>
            <a:spLocks noGrp="1"/>
          </p:cNvSpPr>
          <p:nvPr>
            <p:ph type="subTitle" idx="1"/>
          </p:nvPr>
        </p:nvSpPr>
        <p:spPr>
          <a:xfrm>
            <a:off x="1317523" y="2251771"/>
            <a:ext cx="9537289" cy="1671590"/>
          </a:xfrm>
          <a:effectLst/>
        </p:spPr>
        <p:txBody>
          <a:bodyPr>
            <a:noAutofit/>
          </a:bodyPr>
          <a:lstStyle/>
          <a:p>
            <a:r>
              <a:rPr lang="en-US" sz="4800" b="1" dirty="0"/>
              <a:t>Beyond Standard Diffusion: The Impact of Inhomogeneous CR Propagation and Anisotropies</a:t>
            </a:r>
            <a:endParaRPr lang="en-GB" sz="4800" b="1" dirty="0">
              <a:solidFill>
                <a:srgbClr val="172949"/>
              </a:solidFill>
            </a:endParaRPr>
          </a:p>
        </p:txBody>
      </p:sp>
      <p:pic>
        <p:nvPicPr>
          <p:cNvPr id="17" name="Picture 16">
            <a:extLst>
              <a:ext uri="{FF2B5EF4-FFF2-40B4-BE49-F238E27FC236}">
                <a16:creationId xmlns:a16="http://schemas.microsoft.com/office/drawing/2014/main" id="{4E1F026E-FAC7-5107-C1C9-689E88C550A9}"/>
              </a:ext>
            </a:extLst>
          </p:cNvPr>
          <p:cNvPicPr>
            <a:picLocks noChangeAspect="1"/>
          </p:cNvPicPr>
          <p:nvPr/>
        </p:nvPicPr>
        <p:blipFill>
          <a:blip r:embed="rId3"/>
          <a:stretch>
            <a:fillRect/>
          </a:stretch>
        </p:blipFill>
        <p:spPr>
          <a:xfrm>
            <a:off x="230047" y="248028"/>
            <a:ext cx="4057640" cy="866337"/>
          </a:xfrm>
          <a:prstGeom prst="rect">
            <a:avLst/>
          </a:prstGeom>
          <a:ln w="12700">
            <a:solidFill>
              <a:schemeClr val="bg2">
                <a:lumMod val="75000"/>
              </a:schemeClr>
            </a:solidFill>
          </a:ln>
        </p:spPr>
      </p:pic>
      <p:pic>
        <p:nvPicPr>
          <p:cNvPr id="20" name="Picture 19" descr="A logo with a letter in a circle&#10;&#10;Description automatically generated">
            <a:extLst>
              <a:ext uri="{FF2B5EF4-FFF2-40B4-BE49-F238E27FC236}">
                <a16:creationId xmlns:a16="http://schemas.microsoft.com/office/drawing/2014/main" id="{55CD641D-1647-5AE6-4ED5-6D86459B76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6029" y="100292"/>
            <a:ext cx="3196067" cy="1370813"/>
          </a:xfrm>
          <a:prstGeom prst="rect">
            <a:avLst/>
          </a:prstGeom>
          <a:ln>
            <a:solidFill>
              <a:schemeClr val="bg2"/>
            </a:solidFill>
          </a:ln>
          <a:effectLst>
            <a:glow rad="101600">
              <a:schemeClr val="bg1">
                <a:lumMod val="95000"/>
                <a:alpha val="60000"/>
              </a:schemeClr>
            </a:glow>
          </a:effectLst>
        </p:spPr>
      </p:pic>
      <p:sp>
        <p:nvSpPr>
          <p:cNvPr id="21" name="TextBox 20">
            <a:extLst>
              <a:ext uri="{FF2B5EF4-FFF2-40B4-BE49-F238E27FC236}">
                <a16:creationId xmlns:a16="http://schemas.microsoft.com/office/drawing/2014/main" id="{A8B4E823-DBB8-66FF-C323-097BD55B02AB}"/>
              </a:ext>
            </a:extLst>
          </p:cNvPr>
          <p:cNvSpPr txBox="1"/>
          <p:nvPr/>
        </p:nvSpPr>
        <p:spPr>
          <a:xfrm>
            <a:off x="240933" y="5960352"/>
            <a:ext cx="5974810" cy="677108"/>
          </a:xfrm>
          <a:prstGeom prst="rect">
            <a:avLst/>
          </a:prstGeom>
          <a:noFill/>
        </p:spPr>
        <p:txBody>
          <a:bodyPr wrap="square">
            <a:spAutoFit/>
          </a:bodyPr>
          <a:lstStyle/>
          <a:p>
            <a:pPr algn="ctr"/>
            <a:r>
              <a:rPr lang="it-IT" sz="1900" b="1" kern="150" dirty="0">
                <a:solidFill>
                  <a:schemeClr val="accent6">
                    <a:lumMod val="50000"/>
                  </a:schemeClr>
                </a:solidFill>
                <a:latin typeface="Times New Roman" panose="02020603050405020304" pitchFamily="18" charset="0"/>
                <a:ea typeface="SimSun" panose="02010600030101010101" pitchFamily="2" charset="-122"/>
                <a:cs typeface="Mangal" panose="02040503050203030202" pitchFamily="18" charset="0"/>
              </a:rPr>
              <a:t>Pedro de la Torre Luque --- pedro.delatorre@uam.es</a:t>
            </a:r>
          </a:p>
          <a:p>
            <a:pPr algn="ctr"/>
            <a:r>
              <a:rPr lang="it-IT" sz="1900" b="1" kern="150" dirty="0">
                <a:solidFill>
                  <a:schemeClr val="accent6">
                    <a:lumMod val="50000"/>
                  </a:schemeClr>
                </a:solidFill>
                <a:latin typeface="Times New Roman" panose="02020603050405020304" pitchFamily="18" charset="0"/>
                <a:ea typeface="SimSun" panose="02010600030101010101" pitchFamily="2" charset="-122"/>
                <a:cs typeface="Mangal" panose="02040503050203030202" pitchFamily="18" charset="0"/>
              </a:rPr>
              <a:t>Ramón y Cajal fellowship (UAM/IFT - Madrid)</a:t>
            </a:r>
            <a:r>
              <a:rPr lang="it-IT" sz="1900" b="1" kern="150" dirty="0">
                <a:latin typeface="Times New Roman" panose="02020603050405020304" pitchFamily="18" charset="0"/>
                <a:ea typeface="SimSun" panose="02010600030101010101" pitchFamily="2" charset="-122"/>
                <a:cs typeface="Mangal" panose="02040503050203030202" pitchFamily="18" charset="0"/>
              </a:rPr>
              <a:t> </a:t>
            </a:r>
          </a:p>
        </p:txBody>
      </p:sp>
      <p:sp>
        <p:nvSpPr>
          <p:cNvPr id="22" name="TextBox 21">
            <a:extLst>
              <a:ext uri="{FF2B5EF4-FFF2-40B4-BE49-F238E27FC236}">
                <a16:creationId xmlns:a16="http://schemas.microsoft.com/office/drawing/2014/main" id="{F063ED80-95DE-F5CC-4DC4-DC8C662AFC96}"/>
              </a:ext>
            </a:extLst>
          </p:cNvPr>
          <p:cNvSpPr txBox="1"/>
          <p:nvPr/>
        </p:nvSpPr>
        <p:spPr>
          <a:xfrm>
            <a:off x="7231905" y="6165538"/>
            <a:ext cx="5278434" cy="384721"/>
          </a:xfrm>
          <a:prstGeom prst="rect">
            <a:avLst/>
          </a:prstGeom>
          <a:noFill/>
          <a:ln>
            <a:noFill/>
          </a:ln>
        </p:spPr>
        <p:txBody>
          <a:bodyPr wrap="square">
            <a:spAutoFit/>
          </a:bodyPr>
          <a:lstStyle/>
          <a:p>
            <a:pPr algn="ctr"/>
            <a:r>
              <a:rPr lang="it-IT" sz="1900" b="1" kern="150" dirty="0">
                <a:solidFill>
                  <a:srgbClr val="8E0000"/>
                </a:solidFill>
                <a:latin typeface="Times New Roman" panose="02020603050405020304" pitchFamily="18" charset="0"/>
                <a:ea typeface="SimSun" panose="02010600030101010101" pitchFamily="2" charset="-122"/>
                <a:cs typeface="Mangal" panose="02040503050203030202" pitchFamily="18" charset="0"/>
              </a:rPr>
              <a:t>CIEMAT, Madrid - 29/01/2026</a:t>
            </a:r>
          </a:p>
        </p:txBody>
      </p:sp>
    </p:spTree>
    <p:extLst>
      <p:ext uri="{BB962C8B-B14F-4D97-AF65-F5344CB8AC3E}">
        <p14:creationId xmlns:p14="http://schemas.microsoft.com/office/powerpoint/2010/main" val="2277102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E03CBB8-7282-CD55-3A61-BA4EEFD795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7599" y="2153530"/>
            <a:ext cx="6046893" cy="4186310"/>
          </a:xfrm>
          <a:prstGeom prst="rect">
            <a:avLst/>
          </a:prstGeom>
        </p:spPr>
      </p:pic>
      <p:sp>
        <p:nvSpPr>
          <p:cNvPr id="4" name="Content Placeholder 2">
            <a:extLst>
              <a:ext uri="{FF2B5EF4-FFF2-40B4-BE49-F238E27FC236}">
                <a16:creationId xmlns:a16="http://schemas.microsoft.com/office/drawing/2014/main" id="{04FE7B2F-8818-4A7E-BF68-D4F45D652AE5}"/>
              </a:ext>
            </a:extLst>
          </p:cNvPr>
          <p:cNvSpPr txBox="1">
            <a:spLocks/>
          </p:cNvSpPr>
          <p:nvPr/>
        </p:nvSpPr>
        <p:spPr>
          <a:xfrm>
            <a:off x="733647" y="1617915"/>
            <a:ext cx="4082902" cy="4870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100" dirty="0">
                <a:latin typeface="Times New Roman" panose="02020603050405020304" pitchFamily="18" charset="0"/>
                <a:cs typeface="Times New Roman" panose="02020603050405020304" pitchFamily="18" charset="0"/>
              </a:rPr>
              <a:t>Two different interpretations (models) of the local proton and He data based on the “bump” at ~10 </a:t>
            </a:r>
            <a:r>
              <a:rPr lang="en-GB" sz="2100" dirty="0" err="1">
                <a:latin typeface="Times New Roman" panose="02020603050405020304" pitchFamily="18" charset="0"/>
                <a:cs typeface="Times New Roman" panose="02020603050405020304" pitchFamily="18" charset="0"/>
              </a:rPr>
              <a:t>TeV</a:t>
            </a:r>
            <a:r>
              <a:rPr lang="en-GB" sz="2100" dirty="0">
                <a:latin typeface="Times New Roman" panose="02020603050405020304" pitchFamily="18" charset="0"/>
                <a:cs typeface="Times New Roman" panose="02020603050405020304" pitchFamily="18" charset="0"/>
              </a:rPr>
              <a:t> found by DAMPE and the discrepancy from particle shower experiments.</a:t>
            </a:r>
          </a:p>
          <a:p>
            <a:pPr marL="0" indent="0">
              <a:buNone/>
            </a:pPr>
            <a:endParaRPr lang="en-GB" sz="100" dirty="0">
              <a:latin typeface="Times New Roman" panose="02020603050405020304" pitchFamily="18" charset="0"/>
              <a:cs typeface="Times New Roman" panose="02020603050405020304" pitchFamily="18" charset="0"/>
            </a:endParaRPr>
          </a:p>
          <a:p>
            <a:pPr marL="0" indent="0">
              <a:buNone/>
            </a:pPr>
            <a:r>
              <a:rPr lang="en-GB" sz="2100"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MAX model </a:t>
            </a:r>
            <a:r>
              <a:rPr lang="en-GB" sz="2100" dirty="0">
                <a:latin typeface="Times New Roman" panose="02020603050405020304" pitchFamily="18" charset="0"/>
                <a:cs typeface="Times New Roman" panose="02020603050405020304" pitchFamily="18" charset="0"/>
              </a:rPr>
              <a:t>adopted connects AMS-02 data with </a:t>
            </a:r>
            <a:r>
              <a:rPr lang="en-GB" sz="2100" dirty="0" err="1">
                <a:latin typeface="Times New Roman" panose="02020603050405020304" pitchFamily="18" charset="0"/>
                <a:cs typeface="Times New Roman" panose="02020603050405020304" pitchFamily="18" charset="0"/>
              </a:rPr>
              <a:t>IceTop</a:t>
            </a:r>
            <a:endParaRPr lang="en-GB" sz="2100" dirty="0">
              <a:latin typeface="Times New Roman" panose="02020603050405020304" pitchFamily="18" charset="0"/>
              <a:cs typeface="Times New Roman" panose="02020603050405020304" pitchFamily="18" charset="0"/>
            </a:endParaRPr>
          </a:p>
          <a:p>
            <a:pPr marL="0" indent="0">
              <a:buNone/>
            </a:pPr>
            <a:r>
              <a:rPr lang="en-GB" sz="2100"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MIN model </a:t>
            </a:r>
            <a:r>
              <a:rPr lang="en-GB" sz="2100" dirty="0">
                <a:latin typeface="Times New Roman" panose="02020603050405020304" pitchFamily="18" charset="0"/>
                <a:cs typeface="Times New Roman" panose="02020603050405020304" pitchFamily="18" charset="0"/>
              </a:rPr>
              <a:t>adopted connects the DAMPE “bump” with KASCADE</a:t>
            </a:r>
          </a:p>
          <a:p>
            <a:pPr marL="0" indent="0">
              <a:buNone/>
            </a:pPr>
            <a:r>
              <a:rPr lang="en-GB" sz="2100" dirty="0">
                <a:latin typeface="Times New Roman" panose="02020603050405020304" pitchFamily="18" charset="0"/>
                <a:cs typeface="Times New Roman" panose="02020603050405020304" pitchFamily="18" charset="0"/>
              </a:rPr>
              <a:t>Both models incorporate a break at ~ 300 GeV and a strong </a:t>
            </a:r>
            <a:r>
              <a:rPr lang="en-GB" sz="2100">
                <a:latin typeface="Times New Roman" panose="02020603050405020304" pitchFamily="18" charset="0"/>
                <a:cs typeface="Times New Roman" panose="02020603050405020304" pitchFamily="18" charset="0"/>
              </a:rPr>
              <a:t>softening at </a:t>
            </a:r>
            <a:r>
              <a:rPr lang="en-GB" sz="2100" dirty="0">
                <a:latin typeface="Times New Roman" panose="02020603050405020304" pitchFamily="18" charset="0"/>
                <a:cs typeface="Times New Roman" panose="02020603050405020304" pitchFamily="18" charset="0"/>
              </a:rPr>
              <a:t>a few </a:t>
            </a:r>
            <a:r>
              <a:rPr lang="en-GB" sz="2100" dirty="0" err="1">
                <a:latin typeface="Times New Roman" panose="02020603050405020304" pitchFamily="18" charset="0"/>
                <a:cs typeface="Times New Roman" panose="02020603050405020304" pitchFamily="18" charset="0"/>
              </a:rPr>
              <a:t>PeV</a:t>
            </a:r>
            <a:endParaRPr lang="en-GB" sz="2100" dirty="0">
              <a:latin typeface="Times New Roman" panose="02020603050405020304" pitchFamily="18" charset="0"/>
              <a:cs typeface="Times New Roman" panose="02020603050405020304" pitchFamily="18" charset="0"/>
            </a:endParaRPr>
          </a:p>
          <a:p>
            <a:pPr marL="457200" lvl="1" indent="0">
              <a:buNone/>
            </a:pPr>
            <a:endParaRPr lang="en-GB" sz="1800" dirty="0"/>
          </a:p>
        </p:txBody>
      </p:sp>
      <p:sp>
        <p:nvSpPr>
          <p:cNvPr id="6" name="Slide Number Placeholder 1">
            <a:extLst>
              <a:ext uri="{FF2B5EF4-FFF2-40B4-BE49-F238E27FC236}">
                <a16:creationId xmlns:a16="http://schemas.microsoft.com/office/drawing/2014/main" id="{76B4E43D-F760-4F12-B3E4-AA16B0D1CE71}"/>
              </a:ext>
            </a:extLst>
          </p:cNvPr>
          <p:cNvSpPr>
            <a:spLocks noGrp="1"/>
          </p:cNvSpPr>
          <p:nvPr>
            <p:ph type="sldNum" sz="quarter" idx="12"/>
          </p:nvPr>
        </p:nvSpPr>
        <p:spPr>
          <a:xfrm>
            <a:off x="8929097" y="6356350"/>
            <a:ext cx="2743200" cy="365125"/>
          </a:xfrm>
        </p:spPr>
        <p:txBody>
          <a:bodyPr/>
          <a:lstStyle/>
          <a:p>
            <a:fld id="{22575A84-A01E-4477-BEC3-178D27864C62}" type="slidenum">
              <a:rPr lang="en-GB" smtClean="0"/>
              <a:t>9</a:t>
            </a:fld>
            <a:endParaRPr lang="en-GB"/>
          </a:p>
        </p:txBody>
      </p:sp>
      <p:sp>
        <p:nvSpPr>
          <p:cNvPr id="3" name="TextBox 2">
            <a:extLst>
              <a:ext uri="{FF2B5EF4-FFF2-40B4-BE49-F238E27FC236}">
                <a16:creationId xmlns:a16="http://schemas.microsoft.com/office/drawing/2014/main" id="{C766F2BA-DB85-4583-BD95-8CFDB3566A9B}"/>
              </a:ext>
            </a:extLst>
          </p:cNvPr>
          <p:cNvSpPr txBox="1"/>
          <p:nvPr/>
        </p:nvSpPr>
        <p:spPr>
          <a:xfrm>
            <a:off x="6126480" y="1442720"/>
            <a:ext cx="3806811" cy="923330"/>
          </a:xfrm>
          <a:prstGeom prst="rect">
            <a:avLst/>
          </a:prstGeom>
          <a:noFill/>
        </p:spPr>
        <p:txBody>
          <a:bodyPr wrap="none" rtlCol="0">
            <a:spAutoFit/>
          </a:bodyPr>
          <a:lstStyle/>
          <a:p>
            <a:r>
              <a:rPr lang="en-GB" b="1" dirty="0"/>
              <a:t>Different interpretations of local data </a:t>
            </a:r>
          </a:p>
          <a:p>
            <a:pPr algn="ctr"/>
            <a:r>
              <a:rPr lang="en-GB" b="1" u="sng" dirty="0"/>
              <a:t>Local sources vs global features</a:t>
            </a:r>
          </a:p>
          <a:p>
            <a:endParaRPr lang="en-GB" dirty="0"/>
          </a:p>
        </p:txBody>
      </p:sp>
      <p:sp>
        <p:nvSpPr>
          <p:cNvPr id="12" name="Title 1">
            <a:extLst>
              <a:ext uri="{FF2B5EF4-FFF2-40B4-BE49-F238E27FC236}">
                <a16:creationId xmlns:a16="http://schemas.microsoft.com/office/drawing/2014/main" id="{7F55F9AC-1D1A-4C0D-B6EE-1823FD83009E}"/>
              </a:ext>
            </a:extLst>
          </p:cNvPr>
          <p:cNvSpPr>
            <a:spLocks noGrp="1"/>
          </p:cNvSpPr>
          <p:nvPr>
            <p:ph type="title"/>
          </p:nvPr>
        </p:nvSpPr>
        <p:spPr>
          <a:xfrm>
            <a:off x="838200" y="212725"/>
            <a:ext cx="10515600" cy="1325563"/>
          </a:xfrm>
        </p:spPr>
        <p:txBody>
          <a:bodyPr>
            <a:normAutofit/>
          </a:bodyPr>
          <a:lstStyle/>
          <a:p>
            <a:r>
              <a:rPr lang="en-GB" sz="4000" b="1" dirty="0"/>
              <a:t>Inhomogeneous diffusion model (</a:t>
            </a:r>
            <a:r>
              <a:rPr lang="el-GR" sz="4000" b="1" dirty="0"/>
              <a:t>δ</a:t>
            </a:r>
            <a:r>
              <a:rPr lang="en-GB" sz="4000" b="1" dirty="0"/>
              <a:t> </a:t>
            </a:r>
            <a:r>
              <a:rPr lang="en-GB" sz="4000" b="1" dirty="0">
                <a:sym typeface="Wingdings" panose="05000000000000000000" pitchFamily="2" charset="2"/>
              </a:rPr>
              <a:t> </a:t>
            </a:r>
            <a:r>
              <a:rPr lang="el-GR" sz="4000" b="1" dirty="0"/>
              <a:t>δ</a:t>
            </a:r>
            <a:r>
              <a:rPr lang="en-GB" sz="4000" b="1" dirty="0"/>
              <a:t>(R))</a:t>
            </a:r>
          </a:p>
        </p:txBody>
      </p:sp>
      <p:sp>
        <p:nvSpPr>
          <p:cNvPr id="13" name="Rectangle: Rounded Corners 12">
            <a:extLst>
              <a:ext uri="{FF2B5EF4-FFF2-40B4-BE49-F238E27FC236}">
                <a16:creationId xmlns:a16="http://schemas.microsoft.com/office/drawing/2014/main" id="{82191100-FB25-4C98-898E-E2B748937A3E}"/>
              </a:ext>
            </a:extLst>
          </p:cNvPr>
          <p:cNvSpPr/>
          <p:nvPr/>
        </p:nvSpPr>
        <p:spPr>
          <a:xfrm>
            <a:off x="751840" y="568960"/>
            <a:ext cx="9204960" cy="640080"/>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4" name="TextBox 13">
            <a:extLst>
              <a:ext uri="{FF2B5EF4-FFF2-40B4-BE49-F238E27FC236}">
                <a16:creationId xmlns:a16="http://schemas.microsoft.com/office/drawing/2014/main" id="{74910956-4D28-1C10-8909-E5B1F7F1868C}"/>
              </a:ext>
            </a:extLst>
          </p:cNvPr>
          <p:cNvSpPr txBox="1"/>
          <p:nvPr/>
        </p:nvSpPr>
        <p:spPr>
          <a:xfrm>
            <a:off x="5547596" y="2210832"/>
            <a:ext cx="3458962" cy="276999"/>
          </a:xfrm>
          <a:prstGeom prst="rect">
            <a:avLst/>
          </a:prstGeom>
          <a:noFill/>
        </p:spPr>
        <p:txBody>
          <a:bodyPr wrap="square">
            <a:spAutoFit/>
          </a:bodyPr>
          <a:lstStyle/>
          <a:p>
            <a:r>
              <a:rPr lang="en-GB" sz="1200" b="1" dirty="0"/>
              <a:t>PDL.</a:t>
            </a:r>
            <a:r>
              <a:rPr lang="en-GB" sz="1200" dirty="0"/>
              <a:t> et al </a:t>
            </a:r>
            <a:r>
              <a:rPr lang="en-SE" altLang="en-SE" sz="1200" dirty="0" err="1">
                <a:latin typeface="Arial" panose="020B0604020202020204" pitchFamily="34" charset="0"/>
              </a:rPr>
              <a:t>arXiv</a:t>
            </a:r>
            <a:r>
              <a:rPr lang="en-SE" altLang="en-SE" sz="1200" dirty="0">
                <a:latin typeface="Arial" panose="020B0604020202020204" pitchFamily="34" charset="0"/>
              </a:rPr>
              <a:t>:</a:t>
            </a:r>
            <a:r>
              <a:rPr lang="en-GB" altLang="en-SE" sz="1200" dirty="0">
                <a:latin typeface="Arial" panose="020B0604020202020204" pitchFamily="34" charset="0"/>
              </a:rPr>
              <a:t> </a:t>
            </a:r>
            <a:r>
              <a:rPr lang="en-GB" sz="1200" dirty="0"/>
              <a:t>2203.15759</a:t>
            </a:r>
            <a:endParaRPr lang="en-SE" sz="1200" b="1" i="1" dirty="0"/>
          </a:p>
        </p:txBody>
      </p:sp>
      <p:sp>
        <p:nvSpPr>
          <p:cNvPr id="17" name="TextBox 16">
            <a:extLst>
              <a:ext uri="{FF2B5EF4-FFF2-40B4-BE49-F238E27FC236}">
                <a16:creationId xmlns:a16="http://schemas.microsoft.com/office/drawing/2014/main" id="{CFF9694A-126F-D489-DFBB-D8BBB92CC888}"/>
              </a:ext>
            </a:extLst>
          </p:cNvPr>
          <p:cNvSpPr txBox="1"/>
          <p:nvPr/>
        </p:nvSpPr>
        <p:spPr>
          <a:xfrm>
            <a:off x="9513482" y="2244874"/>
            <a:ext cx="1448685" cy="369332"/>
          </a:xfrm>
          <a:prstGeom prst="rect">
            <a:avLst/>
          </a:prstGeom>
          <a:noFill/>
        </p:spPr>
        <p:txBody>
          <a:bodyPr wrap="square">
            <a:spAutoFit/>
          </a:bodyPr>
          <a:lstStyle/>
          <a:p>
            <a:r>
              <a:rPr lang="en-GB" sz="1800" b="1" dirty="0">
                <a:latin typeface="Times New Roman" panose="02020603050405020304" pitchFamily="18" charset="0"/>
                <a:cs typeface="Times New Roman" panose="02020603050405020304" pitchFamily="18" charset="0"/>
              </a:rPr>
              <a:t>MIN model</a:t>
            </a:r>
            <a:endParaRPr lang="en-SE" b="1" dirty="0"/>
          </a:p>
        </p:txBody>
      </p:sp>
    </p:spTree>
    <p:extLst>
      <p:ext uri="{BB962C8B-B14F-4D97-AF65-F5344CB8AC3E}">
        <p14:creationId xmlns:p14="http://schemas.microsoft.com/office/powerpoint/2010/main" val="4067930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0DAFE47-06E0-1B5C-9DF3-D8A82527A951}"/>
              </a:ext>
            </a:extLst>
          </p:cNvPr>
          <p:cNvPicPr>
            <a:picLocks noChangeAspect="1"/>
          </p:cNvPicPr>
          <p:nvPr/>
        </p:nvPicPr>
        <p:blipFill>
          <a:blip r:embed="rId2"/>
          <a:stretch>
            <a:fillRect/>
          </a:stretch>
        </p:blipFill>
        <p:spPr>
          <a:xfrm>
            <a:off x="6297624" y="2599940"/>
            <a:ext cx="5350816" cy="3929256"/>
          </a:xfrm>
          <a:prstGeom prst="rect">
            <a:avLst/>
          </a:prstGeom>
        </p:spPr>
      </p:pic>
      <p:pic>
        <p:nvPicPr>
          <p:cNvPr id="8" name="Picture 7">
            <a:extLst>
              <a:ext uri="{FF2B5EF4-FFF2-40B4-BE49-F238E27FC236}">
                <a16:creationId xmlns:a16="http://schemas.microsoft.com/office/drawing/2014/main" id="{3FE5A31E-C060-BEDA-51E1-170D5D0B036F}"/>
              </a:ext>
            </a:extLst>
          </p:cNvPr>
          <p:cNvPicPr>
            <a:picLocks noChangeAspect="1"/>
          </p:cNvPicPr>
          <p:nvPr/>
        </p:nvPicPr>
        <p:blipFill>
          <a:blip r:embed="rId3"/>
          <a:stretch>
            <a:fillRect/>
          </a:stretch>
        </p:blipFill>
        <p:spPr>
          <a:xfrm>
            <a:off x="563224" y="2876851"/>
            <a:ext cx="5552440" cy="3319816"/>
          </a:xfrm>
          <a:prstGeom prst="rect">
            <a:avLst/>
          </a:prstGeom>
        </p:spPr>
      </p:pic>
      <p:sp>
        <p:nvSpPr>
          <p:cNvPr id="2" name="Title 1">
            <a:extLst>
              <a:ext uri="{FF2B5EF4-FFF2-40B4-BE49-F238E27FC236}">
                <a16:creationId xmlns:a16="http://schemas.microsoft.com/office/drawing/2014/main" id="{FB26C103-DE04-47FF-C499-F35F8C1F3475}"/>
              </a:ext>
            </a:extLst>
          </p:cNvPr>
          <p:cNvSpPr>
            <a:spLocks noGrp="1"/>
          </p:cNvSpPr>
          <p:nvPr>
            <p:ph type="title"/>
          </p:nvPr>
        </p:nvSpPr>
        <p:spPr/>
        <p:txBody>
          <a:bodyPr/>
          <a:lstStyle/>
          <a:p>
            <a:pPr algn="ctr"/>
            <a:r>
              <a:rPr lang="en-GB" dirty="0"/>
              <a:t>LHAASO and TIBET measurements:                   A larger </a:t>
            </a:r>
            <a:r>
              <a:rPr lang="el-GR" dirty="0"/>
              <a:t>γ</a:t>
            </a:r>
            <a:r>
              <a:rPr lang="en-GB" dirty="0"/>
              <a:t>-ray diffuse flux than expected?</a:t>
            </a:r>
          </a:p>
        </p:txBody>
      </p:sp>
      <p:sp>
        <p:nvSpPr>
          <p:cNvPr id="3" name="Content Placeholder 2">
            <a:extLst>
              <a:ext uri="{FF2B5EF4-FFF2-40B4-BE49-F238E27FC236}">
                <a16:creationId xmlns:a16="http://schemas.microsoft.com/office/drawing/2014/main" id="{F547C0D5-BC12-ACED-E9DA-7522294DB80B}"/>
              </a:ext>
            </a:extLst>
          </p:cNvPr>
          <p:cNvSpPr>
            <a:spLocks noGrp="1"/>
          </p:cNvSpPr>
          <p:nvPr>
            <p:ph idx="1"/>
          </p:nvPr>
        </p:nvSpPr>
        <p:spPr>
          <a:xfrm>
            <a:off x="887360" y="2009373"/>
            <a:ext cx="10515600" cy="4351338"/>
          </a:xfrm>
        </p:spPr>
        <p:txBody>
          <a:bodyPr/>
          <a:lstStyle/>
          <a:p>
            <a:pPr marL="0" indent="0">
              <a:buNone/>
            </a:pPr>
            <a:r>
              <a:rPr lang="en-GB" dirty="0"/>
              <a:t>Does this hint for inhomogeneous diffusion? Unresolved sources?</a:t>
            </a:r>
          </a:p>
        </p:txBody>
      </p:sp>
      <p:sp>
        <p:nvSpPr>
          <p:cNvPr id="4" name="Slide Number Placeholder 3">
            <a:extLst>
              <a:ext uri="{FF2B5EF4-FFF2-40B4-BE49-F238E27FC236}">
                <a16:creationId xmlns:a16="http://schemas.microsoft.com/office/drawing/2014/main" id="{FDE6C395-8E20-6FA1-66F0-D22D278C409A}"/>
              </a:ext>
            </a:extLst>
          </p:cNvPr>
          <p:cNvSpPr>
            <a:spLocks noGrp="1"/>
          </p:cNvSpPr>
          <p:nvPr>
            <p:ph type="sldNum" sz="quarter" idx="12"/>
          </p:nvPr>
        </p:nvSpPr>
        <p:spPr/>
        <p:txBody>
          <a:bodyPr/>
          <a:lstStyle/>
          <a:p>
            <a:fld id="{829B6F35-CB44-C34B-B1A5-4332FB081711}" type="slidenum">
              <a:rPr lang="en-US" smtClean="0"/>
              <a:t>10</a:t>
            </a:fld>
            <a:endParaRPr lang="en-US"/>
          </a:p>
        </p:txBody>
      </p:sp>
      <p:sp>
        <p:nvSpPr>
          <p:cNvPr id="10" name="TextBox 9">
            <a:extLst>
              <a:ext uri="{FF2B5EF4-FFF2-40B4-BE49-F238E27FC236}">
                <a16:creationId xmlns:a16="http://schemas.microsoft.com/office/drawing/2014/main" id="{AF20CF4C-FCD1-ED7B-74A8-072C989D7357}"/>
              </a:ext>
            </a:extLst>
          </p:cNvPr>
          <p:cNvSpPr txBox="1"/>
          <p:nvPr/>
        </p:nvSpPr>
        <p:spPr>
          <a:xfrm>
            <a:off x="3159086" y="2949372"/>
            <a:ext cx="6375400" cy="492443"/>
          </a:xfrm>
          <a:prstGeom prst="rect">
            <a:avLst/>
          </a:prstGeom>
          <a:noFill/>
        </p:spPr>
        <p:txBody>
          <a:bodyPr wrap="square">
            <a:spAutoFit/>
          </a:bodyPr>
          <a:lstStyle/>
          <a:p>
            <a:r>
              <a:rPr lang="es-ES" sz="1300" dirty="0" err="1"/>
              <a:t>Anemori</a:t>
            </a:r>
            <a:r>
              <a:rPr lang="es-ES" sz="1300" dirty="0"/>
              <a:t> et al PRL 126, 141101 (2021)</a:t>
            </a:r>
          </a:p>
          <a:p>
            <a:r>
              <a:rPr lang="es-ES" sz="1300" b="1" dirty="0"/>
              <a:t>TIBET-As</a:t>
            </a:r>
            <a:r>
              <a:rPr lang="el-GR" sz="1300" b="1" dirty="0"/>
              <a:t>γ</a:t>
            </a:r>
            <a:r>
              <a:rPr lang="es-ES" sz="1300" b="1" dirty="0"/>
              <a:t> </a:t>
            </a:r>
            <a:r>
              <a:rPr lang="es-ES" sz="1300" b="1" dirty="0" err="1"/>
              <a:t>collaboration</a:t>
            </a:r>
            <a:endParaRPr lang="en-GB" sz="1300" b="1" dirty="0"/>
          </a:p>
        </p:txBody>
      </p:sp>
      <p:sp>
        <p:nvSpPr>
          <p:cNvPr id="12" name="TextBox 11">
            <a:extLst>
              <a:ext uri="{FF2B5EF4-FFF2-40B4-BE49-F238E27FC236}">
                <a16:creationId xmlns:a16="http://schemas.microsoft.com/office/drawing/2014/main" id="{2CDD1B91-A575-F3F3-E5F1-DB90A75594DC}"/>
              </a:ext>
            </a:extLst>
          </p:cNvPr>
          <p:cNvSpPr txBox="1"/>
          <p:nvPr/>
        </p:nvSpPr>
        <p:spPr>
          <a:xfrm>
            <a:off x="7384027" y="5326230"/>
            <a:ext cx="6371302" cy="492443"/>
          </a:xfrm>
          <a:prstGeom prst="rect">
            <a:avLst/>
          </a:prstGeom>
          <a:noFill/>
        </p:spPr>
        <p:txBody>
          <a:bodyPr wrap="square">
            <a:spAutoFit/>
          </a:bodyPr>
          <a:lstStyle/>
          <a:p>
            <a:r>
              <a:rPr lang="es-ES" sz="1300" dirty="0"/>
              <a:t>Cao et al PRL 131, 151001 (2023)</a:t>
            </a:r>
          </a:p>
          <a:p>
            <a:r>
              <a:rPr lang="es-ES" sz="1300" b="1" dirty="0"/>
              <a:t>LHAASO </a:t>
            </a:r>
            <a:r>
              <a:rPr lang="es-ES" sz="1300" b="1" dirty="0" err="1"/>
              <a:t>collaboration</a:t>
            </a:r>
            <a:endParaRPr lang="en-GB" sz="1300" b="1" dirty="0"/>
          </a:p>
        </p:txBody>
      </p:sp>
    </p:spTree>
    <p:extLst>
      <p:ext uri="{BB962C8B-B14F-4D97-AF65-F5344CB8AC3E}">
        <p14:creationId xmlns:p14="http://schemas.microsoft.com/office/powerpoint/2010/main" val="1528632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C7BF3-7FD7-BDC4-F364-BDCE5D88709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8B5D4DE-7FE5-6B6B-6FCD-A4BBF221383A}"/>
              </a:ext>
            </a:extLst>
          </p:cNvPr>
          <p:cNvPicPr>
            <a:picLocks noChangeAspect="1"/>
          </p:cNvPicPr>
          <p:nvPr/>
        </p:nvPicPr>
        <p:blipFill>
          <a:blip r:embed="rId3"/>
          <a:stretch>
            <a:fillRect/>
          </a:stretch>
        </p:blipFill>
        <p:spPr>
          <a:xfrm>
            <a:off x="6511713" y="2741495"/>
            <a:ext cx="5471520" cy="3350090"/>
          </a:xfrm>
          <a:prstGeom prst="rect">
            <a:avLst/>
          </a:prstGeom>
        </p:spPr>
      </p:pic>
      <p:pic>
        <p:nvPicPr>
          <p:cNvPr id="6" name="Picture 5">
            <a:extLst>
              <a:ext uri="{FF2B5EF4-FFF2-40B4-BE49-F238E27FC236}">
                <a16:creationId xmlns:a16="http://schemas.microsoft.com/office/drawing/2014/main" id="{FDE6E133-8D3B-39FC-B6F9-1EDCF323CD6C}"/>
              </a:ext>
            </a:extLst>
          </p:cNvPr>
          <p:cNvPicPr>
            <a:picLocks noChangeAspect="1"/>
          </p:cNvPicPr>
          <p:nvPr/>
        </p:nvPicPr>
        <p:blipFill>
          <a:blip r:embed="rId4"/>
          <a:stretch>
            <a:fillRect/>
          </a:stretch>
        </p:blipFill>
        <p:spPr>
          <a:xfrm>
            <a:off x="393618" y="1749068"/>
            <a:ext cx="5739712" cy="3508631"/>
          </a:xfrm>
          <a:prstGeom prst="rect">
            <a:avLst/>
          </a:prstGeom>
        </p:spPr>
      </p:pic>
      <p:pic>
        <p:nvPicPr>
          <p:cNvPr id="11" name="Picture 10">
            <a:extLst>
              <a:ext uri="{FF2B5EF4-FFF2-40B4-BE49-F238E27FC236}">
                <a16:creationId xmlns:a16="http://schemas.microsoft.com/office/drawing/2014/main" id="{8267EA94-04A4-0267-9C12-334146114E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8400" y="151860"/>
            <a:ext cx="3967010" cy="2520219"/>
          </a:xfrm>
          <a:prstGeom prst="rect">
            <a:avLst/>
          </a:prstGeom>
        </p:spPr>
      </p:pic>
      <p:sp>
        <p:nvSpPr>
          <p:cNvPr id="5" name="Slide Number Placeholder 1">
            <a:extLst>
              <a:ext uri="{FF2B5EF4-FFF2-40B4-BE49-F238E27FC236}">
                <a16:creationId xmlns:a16="http://schemas.microsoft.com/office/drawing/2014/main" id="{84D66EF9-573F-8F25-0598-23D786F3617F}"/>
              </a:ext>
            </a:extLst>
          </p:cNvPr>
          <p:cNvSpPr>
            <a:spLocks noGrp="1"/>
          </p:cNvSpPr>
          <p:nvPr>
            <p:ph type="sldNum" sz="quarter" idx="12"/>
          </p:nvPr>
        </p:nvSpPr>
        <p:spPr>
          <a:xfrm>
            <a:off x="8610600" y="6356350"/>
            <a:ext cx="2743200" cy="365125"/>
          </a:xfrm>
        </p:spPr>
        <p:txBody>
          <a:bodyPr/>
          <a:lstStyle/>
          <a:p>
            <a:fld id="{22575A84-A01E-4477-BEC3-178D27864C62}" type="slidenum">
              <a:rPr lang="en-GB" smtClean="0"/>
              <a:t>11</a:t>
            </a:fld>
            <a:endParaRPr lang="en-GB" dirty="0"/>
          </a:p>
        </p:txBody>
      </p:sp>
      <p:sp>
        <p:nvSpPr>
          <p:cNvPr id="14" name="Rectangle: Rounded Corners 13">
            <a:extLst>
              <a:ext uri="{FF2B5EF4-FFF2-40B4-BE49-F238E27FC236}">
                <a16:creationId xmlns:a16="http://schemas.microsoft.com/office/drawing/2014/main" id="{6004C5F3-537C-6DD0-6862-24021CF17ED4}"/>
              </a:ext>
            </a:extLst>
          </p:cNvPr>
          <p:cNvSpPr/>
          <p:nvPr/>
        </p:nvSpPr>
        <p:spPr>
          <a:xfrm>
            <a:off x="345440" y="406400"/>
            <a:ext cx="6705600" cy="1158240"/>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7" name="Title 1">
            <a:extLst>
              <a:ext uri="{FF2B5EF4-FFF2-40B4-BE49-F238E27FC236}">
                <a16:creationId xmlns:a16="http://schemas.microsoft.com/office/drawing/2014/main" id="{6D7E43BB-A872-3827-C420-2DAD85E4F5E4}"/>
              </a:ext>
            </a:extLst>
          </p:cNvPr>
          <p:cNvSpPr txBox="1">
            <a:spLocks/>
          </p:cNvSpPr>
          <p:nvPr/>
        </p:nvSpPr>
        <p:spPr>
          <a:xfrm>
            <a:off x="30480" y="151765"/>
            <a:ext cx="725424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dirty="0"/>
              <a:t>Inhomogeneous diffusion model </a:t>
            </a:r>
            <a:endParaRPr lang="en-GB" sz="2800" b="1" dirty="0"/>
          </a:p>
          <a:p>
            <a:r>
              <a:rPr lang="en-GB" sz="2800" b="1" dirty="0"/>
              <a:t> </a:t>
            </a:r>
            <a:r>
              <a:rPr lang="en-GB" sz="2800" b="1" dirty="0">
                <a:solidFill>
                  <a:schemeClr val="accent6">
                    <a:lumMod val="50000"/>
                  </a:schemeClr>
                </a:solidFill>
              </a:rPr>
              <a:t>The diffuse emission meets </a:t>
            </a:r>
            <a:r>
              <a:rPr lang="en-GB" sz="2800" b="1" dirty="0" err="1">
                <a:solidFill>
                  <a:schemeClr val="accent6">
                    <a:lumMod val="50000"/>
                  </a:schemeClr>
                </a:solidFill>
              </a:rPr>
              <a:t>PeV</a:t>
            </a:r>
            <a:r>
              <a:rPr lang="en-GB" sz="2800" b="1" dirty="0">
                <a:solidFill>
                  <a:schemeClr val="accent6">
                    <a:lumMod val="50000"/>
                  </a:schemeClr>
                </a:solidFill>
              </a:rPr>
              <a:t> data</a:t>
            </a:r>
          </a:p>
        </p:txBody>
      </p:sp>
      <p:pic>
        <p:nvPicPr>
          <p:cNvPr id="3" name="Picture 2">
            <a:extLst>
              <a:ext uri="{FF2B5EF4-FFF2-40B4-BE49-F238E27FC236}">
                <a16:creationId xmlns:a16="http://schemas.microsoft.com/office/drawing/2014/main" id="{B353F950-20FE-2E82-66B3-7536EDF6366E}"/>
              </a:ext>
            </a:extLst>
          </p:cNvPr>
          <p:cNvPicPr>
            <a:picLocks noChangeAspect="1"/>
          </p:cNvPicPr>
          <p:nvPr/>
        </p:nvPicPr>
        <p:blipFill>
          <a:blip r:embed="rId6"/>
          <a:stretch>
            <a:fillRect/>
          </a:stretch>
        </p:blipFill>
        <p:spPr>
          <a:xfrm>
            <a:off x="838201" y="5408468"/>
            <a:ext cx="5405068" cy="1140199"/>
          </a:xfrm>
          <a:prstGeom prst="rect">
            <a:avLst/>
          </a:prstGeom>
        </p:spPr>
      </p:pic>
      <p:sp>
        <p:nvSpPr>
          <p:cNvPr id="4" name="TextBox 3">
            <a:extLst>
              <a:ext uri="{FF2B5EF4-FFF2-40B4-BE49-F238E27FC236}">
                <a16:creationId xmlns:a16="http://schemas.microsoft.com/office/drawing/2014/main" id="{4BA2F427-5D7E-5222-2788-DCDA8F892A66}"/>
              </a:ext>
            </a:extLst>
          </p:cNvPr>
          <p:cNvSpPr txBox="1"/>
          <p:nvPr/>
        </p:nvSpPr>
        <p:spPr>
          <a:xfrm>
            <a:off x="6199776" y="6301346"/>
            <a:ext cx="2337884" cy="307777"/>
          </a:xfrm>
          <a:prstGeom prst="rect">
            <a:avLst/>
          </a:prstGeom>
          <a:noFill/>
        </p:spPr>
        <p:txBody>
          <a:bodyPr wrap="none" rtlCol="0">
            <a:spAutoFit/>
          </a:bodyPr>
          <a:lstStyle/>
          <a:p>
            <a:r>
              <a:rPr lang="en-GB" sz="1400" dirty="0"/>
              <a:t>(Table II of </a:t>
            </a:r>
            <a:r>
              <a:rPr lang="en-GB" sz="1400" dirty="0" err="1"/>
              <a:t>ArXiv</a:t>
            </a:r>
            <a:r>
              <a:rPr lang="en-GB" sz="1400" dirty="0"/>
              <a:t>:</a:t>
            </a:r>
            <a:r>
              <a:rPr lang="es-ES" sz="1400" dirty="0"/>
              <a:t>2411.16021)</a:t>
            </a:r>
            <a:endParaRPr lang="en-GB" sz="1400" dirty="0"/>
          </a:p>
        </p:txBody>
      </p:sp>
      <p:sp>
        <p:nvSpPr>
          <p:cNvPr id="7" name="TextBox 6">
            <a:extLst>
              <a:ext uri="{FF2B5EF4-FFF2-40B4-BE49-F238E27FC236}">
                <a16:creationId xmlns:a16="http://schemas.microsoft.com/office/drawing/2014/main" id="{47E010DB-B3F9-46A0-4E4E-0C1168A252C2}"/>
              </a:ext>
            </a:extLst>
          </p:cNvPr>
          <p:cNvSpPr txBox="1"/>
          <p:nvPr/>
        </p:nvSpPr>
        <p:spPr>
          <a:xfrm>
            <a:off x="4149214" y="4520028"/>
            <a:ext cx="6096000" cy="307777"/>
          </a:xfrm>
          <a:prstGeom prst="rect">
            <a:avLst/>
          </a:prstGeom>
          <a:noFill/>
        </p:spPr>
        <p:txBody>
          <a:bodyPr wrap="square">
            <a:spAutoFit/>
          </a:bodyPr>
          <a:lstStyle/>
          <a:p>
            <a:r>
              <a:rPr lang="en-GB" sz="1400" b="1" dirty="0">
                <a:effectLst/>
              </a:rPr>
              <a:t>PDL</a:t>
            </a:r>
            <a:r>
              <a:rPr lang="en-GB" sz="1400" dirty="0"/>
              <a:t>+</a:t>
            </a:r>
            <a:r>
              <a:rPr lang="en-GB" sz="1400" i="1" dirty="0">
                <a:effectLst/>
              </a:rPr>
              <a:t> </a:t>
            </a:r>
            <a:r>
              <a:rPr lang="en-GB" sz="1400" dirty="0"/>
              <a:t>ArXiv:2502.18268</a:t>
            </a:r>
          </a:p>
        </p:txBody>
      </p:sp>
    </p:spTree>
    <p:extLst>
      <p:ext uri="{BB962C8B-B14F-4D97-AF65-F5344CB8AC3E}">
        <p14:creationId xmlns:p14="http://schemas.microsoft.com/office/powerpoint/2010/main" val="2457227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6AB9A-B64F-9C22-1186-6D49174725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7F39AF-12D4-6073-B5AC-CD95B07EFE38}"/>
              </a:ext>
            </a:extLst>
          </p:cNvPr>
          <p:cNvSpPr>
            <a:spLocks noGrp="1"/>
          </p:cNvSpPr>
          <p:nvPr>
            <p:ph type="title"/>
          </p:nvPr>
        </p:nvSpPr>
        <p:spPr/>
        <p:txBody>
          <a:bodyPr>
            <a:normAutofit/>
          </a:bodyPr>
          <a:lstStyle/>
          <a:p>
            <a:r>
              <a:rPr lang="en-GB" sz="4000" b="1" dirty="0" err="1"/>
              <a:t>IceCube</a:t>
            </a:r>
            <a:r>
              <a:rPr lang="en-GB" sz="4000" b="1" dirty="0"/>
              <a:t> measured the diffuse neutrino emission!</a:t>
            </a:r>
          </a:p>
        </p:txBody>
      </p:sp>
      <p:sp>
        <p:nvSpPr>
          <p:cNvPr id="4" name="Slide Number Placeholder 3">
            <a:extLst>
              <a:ext uri="{FF2B5EF4-FFF2-40B4-BE49-F238E27FC236}">
                <a16:creationId xmlns:a16="http://schemas.microsoft.com/office/drawing/2014/main" id="{82BBC6E6-05CB-07C0-2673-1473B0E3A78B}"/>
              </a:ext>
            </a:extLst>
          </p:cNvPr>
          <p:cNvSpPr>
            <a:spLocks noGrp="1"/>
          </p:cNvSpPr>
          <p:nvPr>
            <p:ph type="sldNum" sz="quarter" idx="12"/>
          </p:nvPr>
        </p:nvSpPr>
        <p:spPr/>
        <p:txBody>
          <a:bodyPr/>
          <a:lstStyle/>
          <a:p>
            <a:fld id="{829B6F35-CB44-C34B-B1A5-4332FB081711}" type="slidenum">
              <a:rPr lang="en-US" smtClean="0"/>
              <a:t>12</a:t>
            </a:fld>
            <a:endParaRPr lang="en-US"/>
          </a:p>
        </p:txBody>
      </p:sp>
      <p:pic>
        <p:nvPicPr>
          <p:cNvPr id="10" name="Picture 9">
            <a:extLst>
              <a:ext uri="{FF2B5EF4-FFF2-40B4-BE49-F238E27FC236}">
                <a16:creationId xmlns:a16="http://schemas.microsoft.com/office/drawing/2014/main" id="{7CEBF0FB-CC23-10FF-F895-8C5FDEFB840E}"/>
              </a:ext>
            </a:extLst>
          </p:cNvPr>
          <p:cNvPicPr>
            <a:picLocks noChangeAspect="1"/>
          </p:cNvPicPr>
          <p:nvPr/>
        </p:nvPicPr>
        <p:blipFill>
          <a:blip r:embed="rId3"/>
          <a:stretch>
            <a:fillRect/>
          </a:stretch>
        </p:blipFill>
        <p:spPr>
          <a:xfrm>
            <a:off x="629068" y="1701388"/>
            <a:ext cx="4692484" cy="4676604"/>
          </a:xfrm>
          <a:prstGeom prst="rect">
            <a:avLst/>
          </a:prstGeom>
        </p:spPr>
      </p:pic>
      <p:sp>
        <p:nvSpPr>
          <p:cNvPr id="7" name="TextBox 6">
            <a:extLst>
              <a:ext uri="{FF2B5EF4-FFF2-40B4-BE49-F238E27FC236}">
                <a16:creationId xmlns:a16="http://schemas.microsoft.com/office/drawing/2014/main" id="{DFDE68FE-4452-46C2-71F8-97F5DA4FC9AB}"/>
              </a:ext>
            </a:extLst>
          </p:cNvPr>
          <p:cNvSpPr txBox="1"/>
          <p:nvPr/>
        </p:nvSpPr>
        <p:spPr>
          <a:xfrm>
            <a:off x="5641261" y="1725974"/>
            <a:ext cx="5683045" cy="2246769"/>
          </a:xfrm>
          <a:prstGeom prst="rect">
            <a:avLst/>
          </a:prstGeom>
          <a:noFill/>
        </p:spPr>
        <p:txBody>
          <a:bodyPr wrap="square">
            <a:spAutoFit/>
          </a:bodyPr>
          <a:lstStyle/>
          <a:p>
            <a:pPr marL="0" indent="0" algn="l">
              <a:buNone/>
            </a:pPr>
            <a:r>
              <a:rPr lang="en-GB" sz="2000" dirty="0">
                <a:latin typeface="Times New Roman" panose="02020603050405020304" pitchFamily="18" charset="0"/>
                <a:cs typeface="Times New Roman" panose="02020603050405020304" pitchFamily="18" charset="0"/>
              </a:rPr>
              <a:t>N</a:t>
            </a:r>
            <a:r>
              <a:rPr lang="en-GB" sz="2000" b="0" i="0" u="none" strike="noStrike" baseline="0" dirty="0">
                <a:latin typeface="Times New Roman" panose="02020603050405020304" pitchFamily="18" charset="0"/>
                <a:cs typeface="Times New Roman" panose="02020603050405020304" pitchFamily="18" charset="0"/>
              </a:rPr>
              <a:t>eutrinos are also generated by CR collisions with ISM. This emission is similar in intensity and spectral shape to the gamma-ray emission</a:t>
            </a:r>
          </a:p>
          <a:p>
            <a:pPr marL="0" indent="0" algn="l">
              <a:buNone/>
            </a:pPr>
            <a:endParaRPr lang="en-GB" sz="2000" b="0" i="0" u="none" strike="noStrike" baseline="0" dirty="0">
              <a:latin typeface="Times New Roman" panose="02020603050405020304" pitchFamily="18" charset="0"/>
              <a:cs typeface="Times New Roman" panose="02020603050405020304" pitchFamily="18" charset="0"/>
            </a:endParaRPr>
          </a:p>
          <a:p>
            <a:pPr marL="0" indent="0">
              <a:buNone/>
            </a:pPr>
            <a:r>
              <a:rPr lang="en-GB" sz="2000" dirty="0">
                <a:latin typeface="Times New Roman" panose="02020603050405020304" pitchFamily="18" charset="0"/>
                <a:cs typeface="Times New Roman" panose="02020603050405020304" pitchFamily="18" charset="0"/>
              </a:rPr>
              <a:t>Indication that a Galactic diffuse component (10-20% of the total flux above 200 TeV) was clearly already identified by </a:t>
            </a:r>
            <a:r>
              <a:rPr lang="en-GB" sz="2000" dirty="0" err="1">
                <a:latin typeface="Times New Roman" panose="02020603050405020304" pitchFamily="18" charset="0"/>
                <a:cs typeface="Times New Roman" panose="02020603050405020304" pitchFamily="18" charset="0"/>
              </a:rPr>
              <a:t>IceCube</a:t>
            </a:r>
            <a:r>
              <a:rPr lang="en-GB" sz="2000"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Confirmed by </a:t>
            </a:r>
            <a:r>
              <a:rPr lang="en-GB" sz="2000" b="1" dirty="0" err="1">
                <a:latin typeface="Times New Roman" panose="02020603050405020304" pitchFamily="18" charset="0"/>
                <a:cs typeface="Times New Roman" panose="02020603050405020304" pitchFamily="18" charset="0"/>
              </a:rPr>
              <a:t>IceCube</a:t>
            </a:r>
            <a:r>
              <a:rPr lang="en-GB" sz="2000" b="1" dirty="0">
                <a:latin typeface="Times New Roman" panose="02020603050405020304" pitchFamily="18" charset="0"/>
                <a:cs typeface="Times New Roman" panose="02020603050405020304" pitchFamily="18" charset="0"/>
              </a:rPr>
              <a:t> !!</a:t>
            </a:r>
          </a:p>
        </p:txBody>
      </p:sp>
      <p:pic>
        <p:nvPicPr>
          <p:cNvPr id="8" name="Picture 7">
            <a:extLst>
              <a:ext uri="{FF2B5EF4-FFF2-40B4-BE49-F238E27FC236}">
                <a16:creationId xmlns:a16="http://schemas.microsoft.com/office/drawing/2014/main" id="{C7405F32-F8C2-B7A2-D693-79C64E0AB862}"/>
              </a:ext>
            </a:extLst>
          </p:cNvPr>
          <p:cNvPicPr>
            <a:picLocks noChangeAspect="1"/>
          </p:cNvPicPr>
          <p:nvPr/>
        </p:nvPicPr>
        <p:blipFill>
          <a:blip r:embed="rId4"/>
          <a:stretch>
            <a:fillRect/>
          </a:stretch>
        </p:blipFill>
        <p:spPr>
          <a:xfrm>
            <a:off x="5542360" y="4386824"/>
            <a:ext cx="5784734" cy="1381890"/>
          </a:xfrm>
          <a:prstGeom prst="rect">
            <a:avLst/>
          </a:prstGeom>
        </p:spPr>
      </p:pic>
      <p:sp>
        <p:nvSpPr>
          <p:cNvPr id="9" name="Rectangle: Rounded Corners 8">
            <a:extLst>
              <a:ext uri="{FF2B5EF4-FFF2-40B4-BE49-F238E27FC236}">
                <a16:creationId xmlns:a16="http://schemas.microsoft.com/office/drawing/2014/main" id="{4FBA591C-B054-C0B9-F071-0691C8B73399}"/>
              </a:ext>
            </a:extLst>
          </p:cNvPr>
          <p:cNvSpPr/>
          <p:nvPr/>
        </p:nvSpPr>
        <p:spPr>
          <a:xfrm>
            <a:off x="5506553" y="1688230"/>
            <a:ext cx="5784734" cy="2401476"/>
          </a:xfrm>
          <a:prstGeom prst="round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DD3ECB85-228C-946A-F453-B7A2C318B2B6}"/>
              </a:ext>
            </a:extLst>
          </p:cNvPr>
          <p:cNvSpPr txBox="1"/>
          <p:nvPr/>
        </p:nvSpPr>
        <p:spPr>
          <a:xfrm>
            <a:off x="5506553" y="5758882"/>
            <a:ext cx="2622513" cy="369332"/>
          </a:xfrm>
          <a:prstGeom prst="rect">
            <a:avLst/>
          </a:prstGeom>
          <a:noFill/>
        </p:spPr>
        <p:txBody>
          <a:bodyPr wrap="none" rtlCol="0">
            <a:spAutoFit/>
          </a:bodyPr>
          <a:lstStyle/>
          <a:p>
            <a:r>
              <a:rPr lang="en-GB" dirty="0" err="1"/>
              <a:t>IceCube</a:t>
            </a:r>
            <a:r>
              <a:rPr lang="en-GB" dirty="0"/>
              <a:t> Coll. Nature 2023</a:t>
            </a:r>
          </a:p>
        </p:txBody>
      </p:sp>
    </p:spTree>
    <p:extLst>
      <p:ext uri="{BB962C8B-B14F-4D97-AF65-F5344CB8AC3E}">
        <p14:creationId xmlns:p14="http://schemas.microsoft.com/office/powerpoint/2010/main" val="958449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DF0F64-480F-450C-FD68-62631EB4FF4A}"/>
              </a:ext>
            </a:extLst>
          </p:cNvPr>
          <p:cNvSpPr>
            <a:spLocks noGrp="1"/>
          </p:cNvSpPr>
          <p:nvPr>
            <p:ph idx="1"/>
          </p:nvPr>
        </p:nvSpPr>
        <p:spPr>
          <a:xfrm>
            <a:off x="1229032" y="1756801"/>
            <a:ext cx="10213257" cy="4351338"/>
          </a:xfrm>
        </p:spPr>
        <p:txBody>
          <a:bodyPr>
            <a:normAutofit/>
          </a:bodyPr>
          <a:lstStyle/>
          <a:p>
            <a:pPr marL="0" indent="0">
              <a:buNone/>
            </a:pPr>
            <a:r>
              <a:rPr lang="en-GB" sz="2200" b="1" dirty="0">
                <a:latin typeface="Calibri (Body)"/>
                <a:cs typeface="Times New Roman" panose="02020603050405020304" pitchFamily="18" charset="0"/>
              </a:rPr>
              <a:t>This model predicts a neutrino flux in excellent agreement with the best-fit measurements of </a:t>
            </a:r>
            <a:r>
              <a:rPr lang="en-GB" sz="2200" b="1" dirty="0" err="1">
                <a:latin typeface="Calibri (Body)"/>
                <a:cs typeface="Times New Roman" panose="02020603050405020304" pitchFamily="18" charset="0"/>
              </a:rPr>
              <a:t>IceCube</a:t>
            </a:r>
            <a:r>
              <a:rPr lang="en-GB" sz="2200" b="1" dirty="0">
                <a:latin typeface="Calibri (Body)"/>
                <a:cs typeface="Times New Roman" panose="02020603050405020304" pitchFamily="18" charset="0"/>
              </a:rPr>
              <a:t>. </a:t>
            </a:r>
            <a:r>
              <a:rPr lang="en-GB" sz="2200" dirty="0">
                <a:latin typeface="Calibri (Body)"/>
              </a:rPr>
              <a:t>Neutrino observations toward the GC are key to understand the different contributions involved and how diffusion operates in the Galaxy</a:t>
            </a:r>
          </a:p>
        </p:txBody>
      </p:sp>
      <p:sp>
        <p:nvSpPr>
          <p:cNvPr id="4" name="Slide Number Placeholder 3">
            <a:extLst>
              <a:ext uri="{FF2B5EF4-FFF2-40B4-BE49-F238E27FC236}">
                <a16:creationId xmlns:a16="http://schemas.microsoft.com/office/drawing/2014/main" id="{1EE1393E-349F-E89D-770D-825E95987043}"/>
              </a:ext>
            </a:extLst>
          </p:cNvPr>
          <p:cNvSpPr>
            <a:spLocks noGrp="1"/>
          </p:cNvSpPr>
          <p:nvPr>
            <p:ph type="sldNum" sz="quarter" idx="12"/>
          </p:nvPr>
        </p:nvSpPr>
        <p:spPr/>
        <p:txBody>
          <a:bodyPr/>
          <a:lstStyle/>
          <a:p>
            <a:fld id="{829B6F35-CB44-C34B-B1A5-4332FB081711}" type="slidenum">
              <a:rPr lang="en-US" smtClean="0"/>
              <a:t>13</a:t>
            </a:fld>
            <a:endParaRPr lang="en-US"/>
          </a:p>
        </p:txBody>
      </p:sp>
      <p:pic>
        <p:nvPicPr>
          <p:cNvPr id="10" name="Picture 9">
            <a:extLst>
              <a:ext uri="{FF2B5EF4-FFF2-40B4-BE49-F238E27FC236}">
                <a16:creationId xmlns:a16="http://schemas.microsoft.com/office/drawing/2014/main" id="{BAC1DCDC-E950-D79E-0436-E7B19F47E4E0}"/>
              </a:ext>
            </a:extLst>
          </p:cNvPr>
          <p:cNvPicPr>
            <a:picLocks noChangeAspect="1"/>
          </p:cNvPicPr>
          <p:nvPr/>
        </p:nvPicPr>
        <p:blipFill>
          <a:blip r:embed="rId3"/>
          <a:stretch>
            <a:fillRect/>
          </a:stretch>
        </p:blipFill>
        <p:spPr>
          <a:xfrm>
            <a:off x="1096306" y="2938744"/>
            <a:ext cx="4744031" cy="3570934"/>
          </a:xfrm>
          <a:prstGeom prst="rect">
            <a:avLst/>
          </a:prstGeom>
        </p:spPr>
      </p:pic>
      <p:pic>
        <p:nvPicPr>
          <p:cNvPr id="12" name="Picture 11">
            <a:extLst>
              <a:ext uri="{FF2B5EF4-FFF2-40B4-BE49-F238E27FC236}">
                <a16:creationId xmlns:a16="http://schemas.microsoft.com/office/drawing/2014/main" id="{83C00D93-9F49-4461-2704-8283671930B9}"/>
              </a:ext>
            </a:extLst>
          </p:cNvPr>
          <p:cNvPicPr>
            <a:picLocks noChangeAspect="1"/>
          </p:cNvPicPr>
          <p:nvPr/>
        </p:nvPicPr>
        <p:blipFill>
          <a:blip r:embed="rId4"/>
          <a:stretch>
            <a:fillRect/>
          </a:stretch>
        </p:blipFill>
        <p:spPr>
          <a:xfrm>
            <a:off x="6288566" y="2932266"/>
            <a:ext cx="4816260" cy="3573103"/>
          </a:xfrm>
          <a:prstGeom prst="rect">
            <a:avLst/>
          </a:prstGeom>
        </p:spPr>
      </p:pic>
      <p:sp>
        <p:nvSpPr>
          <p:cNvPr id="5" name="Title 1">
            <a:extLst>
              <a:ext uri="{FF2B5EF4-FFF2-40B4-BE49-F238E27FC236}">
                <a16:creationId xmlns:a16="http://schemas.microsoft.com/office/drawing/2014/main" id="{E301CC51-B072-955A-7F8B-3D611A202052}"/>
              </a:ext>
            </a:extLst>
          </p:cNvPr>
          <p:cNvSpPr>
            <a:spLocks noGrp="1"/>
          </p:cNvSpPr>
          <p:nvPr>
            <p:ph type="title"/>
          </p:nvPr>
        </p:nvSpPr>
        <p:spPr>
          <a:xfrm>
            <a:off x="1767840" y="304165"/>
            <a:ext cx="8910320" cy="1325563"/>
          </a:xfrm>
        </p:spPr>
        <p:txBody>
          <a:bodyPr>
            <a:normAutofit/>
          </a:bodyPr>
          <a:lstStyle/>
          <a:p>
            <a:pPr algn="ctr"/>
            <a:r>
              <a:rPr lang="en-GB" sz="3800" b="1" dirty="0"/>
              <a:t>Diffuse gamma-ray production: detection of </a:t>
            </a:r>
            <a:r>
              <a:rPr lang="en-GB" sz="3800" b="1" u="sng" dirty="0"/>
              <a:t>neutrinos</a:t>
            </a:r>
            <a:r>
              <a:rPr lang="en-GB" sz="3800" b="1" dirty="0"/>
              <a:t> as a smoking gun</a:t>
            </a:r>
          </a:p>
        </p:txBody>
      </p:sp>
      <p:sp>
        <p:nvSpPr>
          <p:cNvPr id="6" name="TextBox 5">
            <a:extLst>
              <a:ext uri="{FF2B5EF4-FFF2-40B4-BE49-F238E27FC236}">
                <a16:creationId xmlns:a16="http://schemas.microsoft.com/office/drawing/2014/main" id="{5944A5F9-17B8-D13E-3F54-7313B7C329AE}"/>
              </a:ext>
            </a:extLst>
          </p:cNvPr>
          <p:cNvSpPr txBox="1"/>
          <p:nvPr/>
        </p:nvSpPr>
        <p:spPr>
          <a:xfrm>
            <a:off x="3886200" y="5744695"/>
            <a:ext cx="6096000" cy="307777"/>
          </a:xfrm>
          <a:prstGeom prst="rect">
            <a:avLst/>
          </a:prstGeom>
          <a:noFill/>
        </p:spPr>
        <p:txBody>
          <a:bodyPr wrap="square">
            <a:spAutoFit/>
          </a:bodyPr>
          <a:lstStyle/>
          <a:p>
            <a:r>
              <a:rPr lang="en-GB" sz="1400" b="1" dirty="0">
                <a:effectLst/>
              </a:rPr>
              <a:t>PDL</a:t>
            </a:r>
            <a:r>
              <a:rPr lang="en-GB" sz="1400" dirty="0"/>
              <a:t>+</a:t>
            </a:r>
            <a:r>
              <a:rPr lang="en-GB" sz="1400" i="1" dirty="0">
                <a:effectLst/>
              </a:rPr>
              <a:t> </a:t>
            </a:r>
            <a:r>
              <a:rPr lang="en-GB" sz="1400" dirty="0"/>
              <a:t>ArXiv:2502.18268</a:t>
            </a:r>
          </a:p>
        </p:txBody>
      </p:sp>
    </p:spTree>
    <p:extLst>
      <p:ext uri="{BB962C8B-B14F-4D97-AF65-F5344CB8AC3E}">
        <p14:creationId xmlns:p14="http://schemas.microsoft.com/office/powerpoint/2010/main" val="1561552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490DA-A968-409E-70D3-0E887ADD238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9B81D20-ED39-48FB-7A01-3A1AA29DE7AE}"/>
              </a:ext>
            </a:extLst>
          </p:cNvPr>
          <p:cNvPicPr>
            <a:picLocks noChangeAspect="1"/>
          </p:cNvPicPr>
          <p:nvPr/>
        </p:nvPicPr>
        <p:blipFill>
          <a:blip r:embed="rId2"/>
          <a:stretch>
            <a:fillRect/>
          </a:stretch>
        </p:blipFill>
        <p:spPr>
          <a:xfrm>
            <a:off x="986777" y="3264305"/>
            <a:ext cx="4809176" cy="3317723"/>
          </a:xfrm>
          <a:prstGeom prst="rect">
            <a:avLst/>
          </a:prstGeom>
        </p:spPr>
      </p:pic>
      <p:sp>
        <p:nvSpPr>
          <p:cNvPr id="2" name="Title 1">
            <a:extLst>
              <a:ext uri="{FF2B5EF4-FFF2-40B4-BE49-F238E27FC236}">
                <a16:creationId xmlns:a16="http://schemas.microsoft.com/office/drawing/2014/main" id="{E7DBE4F3-8FFB-02DE-9EFA-AAA813BE3BDB}"/>
              </a:ext>
            </a:extLst>
          </p:cNvPr>
          <p:cNvSpPr>
            <a:spLocks noGrp="1"/>
          </p:cNvSpPr>
          <p:nvPr>
            <p:ph type="title"/>
          </p:nvPr>
        </p:nvSpPr>
        <p:spPr>
          <a:xfrm>
            <a:off x="838200" y="217645"/>
            <a:ext cx="10515600" cy="1325563"/>
          </a:xfrm>
        </p:spPr>
        <p:txBody>
          <a:bodyPr/>
          <a:lstStyle/>
          <a:p>
            <a:r>
              <a:rPr lang="en-GB" b="1" dirty="0"/>
              <a:t>Consequences of such scenario?</a:t>
            </a:r>
          </a:p>
        </p:txBody>
      </p:sp>
      <p:sp>
        <p:nvSpPr>
          <p:cNvPr id="4" name="Slide Number Placeholder 3">
            <a:extLst>
              <a:ext uri="{FF2B5EF4-FFF2-40B4-BE49-F238E27FC236}">
                <a16:creationId xmlns:a16="http://schemas.microsoft.com/office/drawing/2014/main" id="{26D11CB3-875F-8968-6ECB-BC6F72D9AC34}"/>
              </a:ext>
            </a:extLst>
          </p:cNvPr>
          <p:cNvSpPr>
            <a:spLocks noGrp="1"/>
          </p:cNvSpPr>
          <p:nvPr>
            <p:ph type="sldNum" sz="quarter" idx="12"/>
          </p:nvPr>
        </p:nvSpPr>
        <p:spPr/>
        <p:txBody>
          <a:bodyPr/>
          <a:lstStyle/>
          <a:p>
            <a:fld id="{22575A84-A01E-4477-BEC3-178D27864C62}" type="slidenum">
              <a:rPr lang="en-GB" smtClean="0"/>
              <a:t>14</a:t>
            </a:fld>
            <a:endParaRPr lang="en-GB"/>
          </a:p>
        </p:txBody>
      </p:sp>
      <p:sp>
        <p:nvSpPr>
          <p:cNvPr id="9" name="Content Placeholder 2">
            <a:extLst>
              <a:ext uri="{FF2B5EF4-FFF2-40B4-BE49-F238E27FC236}">
                <a16:creationId xmlns:a16="http://schemas.microsoft.com/office/drawing/2014/main" id="{C6F5DB74-392A-5C13-0218-C3F34294B01D}"/>
              </a:ext>
            </a:extLst>
          </p:cNvPr>
          <p:cNvSpPr>
            <a:spLocks noGrp="1"/>
          </p:cNvSpPr>
          <p:nvPr>
            <p:ph idx="1"/>
          </p:nvPr>
        </p:nvSpPr>
        <p:spPr>
          <a:xfrm>
            <a:off x="808703" y="1471668"/>
            <a:ext cx="10645877" cy="4351338"/>
          </a:xfrm>
        </p:spPr>
        <p:txBody>
          <a:bodyPr>
            <a:normAutofit/>
          </a:bodyPr>
          <a:lstStyle/>
          <a:p>
            <a:pPr marL="0" indent="0">
              <a:spcBef>
                <a:spcPts val="1800"/>
              </a:spcBef>
              <a:buNone/>
            </a:pPr>
            <a:r>
              <a:rPr lang="en-GB" sz="2200" b="1" dirty="0">
                <a:solidFill>
                  <a:schemeClr val="accent6">
                    <a:lumMod val="50000"/>
                  </a:schemeClr>
                </a:solidFill>
              </a:rPr>
              <a:t>Primary and Secondary</a:t>
            </a:r>
            <a:r>
              <a:rPr lang="en-GB" sz="2200" dirty="0"/>
              <a:t> CRs are expected to get a </a:t>
            </a:r>
            <a:r>
              <a:rPr lang="en-GB" sz="2200" b="1" dirty="0">
                <a:solidFill>
                  <a:schemeClr val="accent6">
                    <a:lumMod val="50000"/>
                  </a:schemeClr>
                </a:solidFill>
              </a:rPr>
              <a:t>harder spectrum</a:t>
            </a:r>
            <a:endParaRPr lang="en-GB" sz="2200" dirty="0"/>
          </a:p>
          <a:p>
            <a:pPr marL="0" indent="0">
              <a:spcBef>
                <a:spcPts val="1800"/>
              </a:spcBef>
              <a:buNone/>
            </a:pPr>
            <a:r>
              <a:rPr lang="en-GB" sz="2200" b="1" dirty="0">
                <a:solidFill>
                  <a:srgbClr val="C00000"/>
                </a:solidFill>
              </a:rPr>
              <a:t>Secondary-to-primary ratios won’t be very sensitive</a:t>
            </a:r>
            <a:r>
              <a:rPr lang="en-GB" sz="2200" dirty="0">
                <a:solidFill>
                  <a:srgbClr val="C00000"/>
                </a:solidFill>
              </a:rPr>
              <a:t> </a:t>
            </a:r>
            <a:r>
              <a:rPr lang="en-GB" sz="2200" dirty="0"/>
              <a:t>to it because of spallation interactions </a:t>
            </a:r>
          </a:p>
          <a:p>
            <a:pPr marL="0" indent="0">
              <a:spcBef>
                <a:spcPts val="1800"/>
              </a:spcBef>
              <a:buNone/>
            </a:pPr>
            <a:r>
              <a:rPr lang="en-GB" sz="2200" dirty="0"/>
              <a:t>But </a:t>
            </a:r>
            <a:r>
              <a:rPr lang="en-GB" sz="2200" b="1" dirty="0"/>
              <a:t>antiproton-to-proton ratio might be! </a:t>
            </a:r>
            <a:r>
              <a:rPr lang="en-GB" sz="2200" dirty="0"/>
              <a:t>Since antiprotons are produced with lower energy</a:t>
            </a:r>
          </a:p>
        </p:txBody>
      </p:sp>
      <p:sp>
        <p:nvSpPr>
          <p:cNvPr id="11" name="TextBox 10">
            <a:extLst>
              <a:ext uri="{FF2B5EF4-FFF2-40B4-BE49-F238E27FC236}">
                <a16:creationId xmlns:a16="http://schemas.microsoft.com/office/drawing/2014/main" id="{6DC8D65D-4393-8995-1FEB-EB044AE7E272}"/>
              </a:ext>
            </a:extLst>
          </p:cNvPr>
          <p:cNvSpPr txBox="1"/>
          <p:nvPr/>
        </p:nvSpPr>
        <p:spPr>
          <a:xfrm>
            <a:off x="4640826" y="3014042"/>
            <a:ext cx="6096000" cy="307777"/>
          </a:xfrm>
          <a:prstGeom prst="rect">
            <a:avLst/>
          </a:prstGeom>
          <a:noFill/>
        </p:spPr>
        <p:txBody>
          <a:bodyPr wrap="square">
            <a:spAutoFit/>
          </a:bodyPr>
          <a:lstStyle/>
          <a:p>
            <a:r>
              <a:rPr lang="en-GB" sz="1400" dirty="0"/>
              <a:t>Tovar-Pardo, </a:t>
            </a:r>
            <a:r>
              <a:rPr lang="en-GB" sz="1400" b="1" dirty="0"/>
              <a:t>PDL </a:t>
            </a:r>
            <a:r>
              <a:rPr lang="en-GB" sz="1400" dirty="0"/>
              <a:t>2024 ArXiv:2405.12918</a:t>
            </a:r>
          </a:p>
        </p:txBody>
      </p:sp>
      <p:pic>
        <p:nvPicPr>
          <p:cNvPr id="3" name="Picture 2">
            <a:extLst>
              <a:ext uri="{FF2B5EF4-FFF2-40B4-BE49-F238E27FC236}">
                <a16:creationId xmlns:a16="http://schemas.microsoft.com/office/drawing/2014/main" id="{15603751-C6E7-27C1-1BBD-926E7A89C9AE}"/>
              </a:ext>
            </a:extLst>
          </p:cNvPr>
          <p:cNvPicPr>
            <a:picLocks noChangeAspect="1"/>
          </p:cNvPicPr>
          <p:nvPr/>
        </p:nvPicPr>
        <p:blipFill>
          <a:blip r:embed="rId3"/>
          <a:stretch>
            <a:fillRect/>
          </a:stretch>
        </p:blipFill>
        <p:spPr>
          <a:xfrm>
            <a:off x="5966545" y="3302199"/>
            <a:ext cx="5137447" cy="3338156"/>
          </a:xfrm>
          <a:prstGeom prst="rect">
            <a:avLst/>
          </a:prstGeom>
        </p:spPr>
      </p:pic>
    </p:spTree>
    <p:extLst>
      <p:ext uri="{BB962C8B-B14F-4D97-AF65-F5344CB8AC3E}">
        <p14:creationId xmlns:p14="http://schemas.microsoft.com/office/powerpoint/2010/main" val="485004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D95E0-EF34-D35B-2A03-A39D59CBE9C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FCE3E54-972B-74FE-120E-089B2CFC2F79}"/>
              </a:ext>
            </a:extLst>
          </p:cNvPr>
          <p:cNvPicPr>
            <a:picLocks noChangeAspect="1"/>
          </p:cNvPicPr>
          <p:nvPr/>
        </p:nvPicPr>
        <p:blipFill>
          <a:blip r:embed="rId2"/>
          <a:stretch>
            <a:fillRect/>
          </a:stretch>
        </p:blipFill>
        <p:spPr>
          <a:xfrm>
            <a:off x="838200" y="3283559"/>
            <a:ext cx="5059964" cy="3330253"/>
          </a:xfrm>
          <a:prstGeom prst="rect">
            <a:avLst/>
          </a:prstGeom>
        </p:spPr>
      </p:pic>
      <p:pic>
        <p:nvPicPr>
          <p:cNvPr id="10" name="Picture 9">
            <a:extLst>
              <a:ext uri="{FF2B5EF4-FFF2-40B4-BE49-F238E27FC236}">
                <a16:creationId xmlns:a16="http://schemas.microsoft.com/office/drawing/2014/main" id="{904D59A9-2AFE-03CE-BAD0-6A2B22F8A8E9}"/>
              </a:ext>
            </a:extLst>
          </p:cNvPr>
          <p:cNvPicPr>
            <a:picLocks noChangeAspect="1"/>
          </p:cNvPicPr>
          <p:nvPr/>
        </p:nvPicPr>
        <p:blipFill>
          <a:blip r:embed="rId3"/>
          <a:stretch>
            <a:fillRect/>
          </a:stretch>
        </p:blipFill>
        <p:spPr>
          <a:xfrm>
            <a:off x="6277793" y="3282535"/>
            <a:ext cx="4906104" cy="3321445"/>
          </a:xfrm>
          <a:prstGeom prst="rect">
            <a:avLst/>
          </a:prstGeom>
        </p:spPr>
      </p:pic>
      <p:sp>
        <p:nvSpPr>
          <p:cNvPr id="4" name="Slide Number Placeholder 3">
            <a:extLst>
              <a:ext uri="{FF2B5EF4-FFF2-40B4-BE49-F238E27FC236}">
                <a16:creationId xmlns:a16="http://schemas.microsoft.com/office/drawing/2014/main" id="{71A5F985-6DCC-30D5-E031-A715011A7001}"/>
              </a:ext>
            </a:extLst>
          </p:cNvPr>
          <p:cNvSpPr>
            <a:spLocks noGrp="1"/>
          </p:cNvSpPr>
          <p:nvPr>
            <p:ph type="sldNum" sz="quarter" idx="12"/>
          </p:nvPr>
        </p:nvSpPr>
        <p:spPr/>
        <p:txBody>
          <a:bodyPr/>
          <a:lstStyle/>
          <a:p>
            <a:fld id="{22575A84-A01E-4477-BEC3-178D27864C62}" type="slidenum">
              <a:rPr lang="en-GB" smtClean="0"/>
              <a:t>15</a:t>
            </a:fld>
            <a:endParaRPr lang="en-GB"/>
          </a:p>
        </p:txBody>
      </p:sp>
      <p:sp>
        <p:nvSpPr>
          <p:cNvPr id="6" name="Content Placeholder 2">
            <a:extLst>
              <a:ext uri="{FF2B5EF4-FFF2-40B4-BE49-F238E27FC236}">
                <a16:creationId xmlns:a16="http://schemas.microsoft.com/office/drawing/2014/main" id="{4C3AF896-A64C-D5B2-5F49-DB678E70AD96}"/>
              </a:ext>
            </a:extLst>
          </p:cNvPr>
          <p:cNvSpPr>
            <a:spLocks noGrp="1"/>
          </p:cNvSpPr>
          <p:nvPr>
            <p:ph idx="1"/>
          </p:nvPr>
        </p:nvSpPr>
        <p:spPr>
          <a:xfrm>
            <a:off x="808703" y="1471668"/>
            <a:ext cx="10645877" cy="4351338"/>
          </a:xfrm>
        </p:spPr>
        <p:txBody>
          <a:bodyPr>
            <a:normAutofit/>
          </a:bodyPr>
          <a:lstStyle/>
          <a:p>
            <a:pPr marL="0" indent="0">
              <a:spcBef>
                <a:spcPts val="1800"/>
              </a:spcBef>
              <a:buNone/>
            </a:pPr>
            <a:r>
              <a:rPr lang="en-GB" sz="2200" b="1" dirty="0">
                <a:solidFill>
                  <a:schemeClr val="accent6">
                    <a:lumMod val="50000"/>
                  </a:schemeClr>
                </a:solidFill>
              </a:rPr>
              <a:t>Primary and Secondary</a:t>
            </a:r>
            <a:r>
              <a:rPr lang="en-GB" sz="2200" dirty="0"/>
              <a:t> CRs are expected to get a </a:t>
            </a:r>
            <a:r>
              <a:rPr lang="en-GB" sz="2200" b="1" dirty="0">
                <a:solidFill>
                  <a:schemeClr val="accent6">
                    <a:lumMod val="50000"/>
                  </a:schemeClr>
                </a:solidFill>
              </a:rPr>
              <a:t>harder spectrum</a:t>
            </a:r>
            <a:endParaRPr lang="en-GB" sz="2200" dirty="0"/>
          </a:p>
          <a:p>
            <a:pPr marL="0" indent="0">
              <a:spcBef>
                <a:spcPts val="1800"/>
              </a:spcBef>
              <a:buNone/>
            </a:pPr>
            <a:r>
              <a:rPr lang="en-GB" sz="2200" b="1" dirty="0">
                <a:solidFill>
                  <a:srgbClr val="C00000"/>
                </a:solidFill>
              </a:rPr>
              <a:t>Secondary-to-primary ratios won’t be very sensitive</a:t>
            </a:r>
            <a:r>
              <a:rPr lang="en-GB" sz="2200" dirty="0">
                <a:solidFill>
                  <a:srgbClr val="C00000"/>
                </a:solidFill>
              </a:rPr>
              <a:t> </a:t>
            </a:r>
            <a:r>
              <a:rPr lang="en-GB" sz="2200" dirty="0"/>
              <a:t>to it because of spallation interactions </a:t>
            </a:r>
          </a:p>
          <a:p>
            <a:pPr marL="0" indent="0">
              <a:spcBef>
                <a:spcPts val="1800"/>
              </a:spcBef>
              <a:buNone/>
            </a:pPr>
            <a:r>
              <a:rPr lang="en-GB" sz="2200" dirty="0"/>
              <a:t>But </a:t>
            </a:r>
            <a:r>
              <a:rPr lang="en-GB" sz="2200" b="1" dirty="0"/>
              <a:t>antiproton-to-proton ratio might be! </a:t>
            </a:r>
            <a:r>
              <a:rPr lang="en-GB" sz="2200" dirty="0"/>
              <a:t>Since antiprotons are produced with lower energy</a:t>
            </a:r>
          </a:p>
        </p:txBody>
      </p:sp>
      <p:sp>
        <p:nvSpPr>
          <p:cNvPr id="9" name="Title 1">
            <a:extLst>
              <a:ext uri="{FF2B5EF4-FFF2-40B4-BE49-F238E27FC236}">
                <a16:creationId xmlns:a16="http://schemas.microsoft.com/office/drawing/2014/main" id="{8DD8BA50-76BC-3DF6-B460-399FEA21184D}"/>
              </a:ext>
            </a:extLst>
          </p:cNvPr>
          <p:cNvSpPr>
            <a:spLocks noGrp="1"/>
          </p:cNvSpPr>
          <p:nvPr>
            <p:ph type="title"/>
          </p:nvPr>
        </p:nvSpPr>
        <p:spPr>
          <a:xfrm>
            <a:off x="838200" y="217645"/>
            <a:ext cx="10515600" cy="1325563"/>
          </a:xfrm>
        </p:spPr>
        <p:txBody>
          <a:bodyPr/>
          <a:lstStyle/>
          <a:p>
            <a:r>
              <a:rPr lang="en-GB" b="1" dirty="0"/>
              <a:t>Consequences of such scenario?</a:t>
            </a:r>
          </a:p>
        </p:txBody>
      </p:sp>
      <p:sp>
        <p:nvSpPr>
          <p:cNvPr id="14" name="TextBox 13">
            <a:extLst>
              <a:ext uri="{FF2B5EF4-FFF2-40B4-BE49-F238E27FC236}">
                <a16:creationId xmlns:a16="http://schemas.microsoft.com/office/drawing/2014/main" id="{94D2EA61-D64D-5132-D3F7-7AC48A218C59}"/>
              </a:ext>
            </a:extLst>
          </p:cNvPr>
          <p:cNvSpPr txBox="1"/>
          <p:nvPr/>
        </p:nvSpPr>
        <p:spPr>
          <a:xfrm>
            <a:off x="4640826" y="3014042"/>
            <a:ext cx="6096000" cy="307777"/>
          </a:xfrm>
          <a:prstGeom prst="rect">
            <a:avLst/>
          </a:prstGeom>
          <a:noFill/>
        </p:spPr>
        <p:txBody>
          <a:bodyPr wrap="square">
            <a:spAutoFit/>
          </a:bodyPr>
          <a:lstStyle/>
          <a:p>
            <a:r>
              <a:rPr lang="en-GB" sz="1400" dirty="0"/>
              <a:t>Tovar-Pardo, </a:t>
            </a:r>
            <a:r>
              <a:rPr lang="en-GB" sz="1400" b="1" dirty="0"/>
              <a:t>PDL </a:t>
            </a:r>
            <a:r>
              <a:rPr lang="en-GB" sz="1400" dirty="0"/>
              <a:t>2024 ArXiv:2405.12918</a:t>
            </a:r>
          </a:p>
        </p:txBody>
      </p:sp>
    </p:spTree>
    <p:extLst>
      <p:ext uri="{BB962C8B-B14F-4D97-AF65-F5344CB8AC3E}">
        <p14:creationId xmlns:p14="http://schemas.microsoft.com/office/powerpoint/2010/main" val="633529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A6A47-DD6F-4121-AB00-E01A58FDBAF0}"/>
              </a:ext>
            </a:extLst>
          </p:cNvPr>
          <p:cNvSpPr>
            <a:spLocks noGrp="1"/>
          </p:cNvSpPr>
          <p:nvPr>
            <p:ph idx="1"/>
          </p:nvPr>
        </p:nvSpPr>
        <p:spPr>
          <a:xfrm>
            <a:off x="1438801" y="1421026"/>
            <a:ext cx="9175558" cy="4351338"/>
          </a:xfrm>
        </p:spPr>
        <p:txBody>
          <a:bodyPr>
            <a:normAutofit/>
          </a:bodyPr>
          <a:lstStyle/>
          <a:p>
            <a:pPr marL="0" indent="0">
              <a:buNone/>
            </a:pPr>
            <a:r>
              <a:rPr lang="en-GB" sz="2400" b="1" dirty="0">
                <a:effectLst/>
                <a:latin typeface="Calibri (Body)"/>
                <a:ea typeface="Calibri" panose="020F0502020204030204" pitchFamily="34" charset="0"/>
                <a:cs typeface="Calibri" panose="020F0502020204030204" pitchFamily="34" charset="0"/>
              </a:rPr>
              <a:t>While antiproton data seem compatible with </a:t>
            </a:r>
            <a:r>
              <a:rPr lang="en-GB" sz="2400" b="1" dirty="0">
                <a:latin typeface="Calibri (Body)"/>
                <a:ea typeface="Calibri" panose="020F0502020204030204" pitchFamily="34" charset="0"/>
                <a:cs typeface="Calibri" panose="020F0502020204030204" pitchFamily="34" charset="0"/>
              </a:rPr>
              <a:t>the rest of CRs</a:t>
            </a:r>
            <a:r>
              <a:rPr lang="en-GB" sz="2400" dirty="0">
                <a:latin typeface="Calibri (Body)"/>
                <a:ea typeface="Calibri" panose="020F0502020204030204" pitchFamily="34" charset="0"/>
                <a:cs typeface="Calibri" panose="020F0502020204030204" pitchFamily="34" charset="0"/>
              </a:rPr>
              <a:t>, a preference for a </a:t>
            </a:r>
            <a:r>
              <a:rPr lang="en-GB" sz="2400" b="1" dirty="0">
                <a:solidFill>
                  <a:schemeClr val="accent1">
                    <a:lumMod val="50000"/>
                  </a:schemeClr>
                </a:solidFill>
                <a:latin typeface="Calibri (Body)"/>
                <a:ea typeface="Calibri" panose="020F0502020204030204" pitchFamily="34" charset="0"/>
                <a:cs typeface="Calibri" panose="020F0502020204030204" pitchFamily="34" charset="0"/>
              </a:rPr>
              <a:t>harder spectrum </a:t>
            </a:r>
            <a:r>
              <a:rPr lang="en-GB" sz="2400" dirty="0">
                <a:latin typeface="Calibri (Body)"/>
                <a:ea typeface="Calibri" panose="020F0502020204030204" pitchFamily="34" charset="0"/>
                <a:cs typeface="Calibri" panose="020F0502020204030204" pitchFamily="34" charset="0"/>
              </a:rPr>
              <a:t>has been reported several times </a:t>
            </a:r>
            <a:endParaRPr lang="en-GB" sz="2400" dirty="0">
              <a:effectLst/>
              <a:latin typeface="Calibri (Body)"/>
              <a:ea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C8AA04E1-9E82-DDB2-8B7B-AECFDBB45B22}"/>
              </a:ext>
            </a:extLst>
          </p:cNvPr>
          <p:cNvSpPr txBox="1"/>
          <p:nvPr/>
        </p:nvSpPr>
        <p:spPr>
          <a:xfrm>
            <a:off x="10137953" y="1545771"/>
            <a:ext cx="1697901" cy="784830"/>
          </a:xfrm>
          <a:prstGeom prst="rect">
            <a:avLst/>
          </a:prstGeom>
          <a:noFill/>
        </p:spPr>
        <p:txBody>
          <a:bodyPr wrap="none" rtlCol="0">
            <a:spAutoFit/>
          </a:bodyPr>
          <a:lstStyle/>
          <a:p>
            <a:pPr algn="ctr"/>
            <a:r>
              <a:rPr lang="en-GB" sz="2000" b="1" dirty="0" err="1">
                <a:solidFill>
                  <a:schemeClr val="accent1">
                    <a:lumMod val="75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75000"/>
                  </a:schemeClr>
                </a:solidFill>
                <a:latin typeface="Cambria Math" panose="02040503050406030204" pitchFamily="18" charset="0"/>
                <a:ea typeface="Cambria Math" panose="02040503050406030204" pitchFamily="18" charset="0"/>
              </a:rPr>
              <a:t>CR</a:t>
            </a:r>
            <a:r>
              <a:rPr lang="en-GB" sz="2000" b="1" dirty="0">
                <a:solidFill>
                  <a:schemeClr val="accent1">
                    <a:lumMod val="75000"/>
                  </a:schemeClr>
                </a:solidFill>
                <a:latin typeface="Cambria Math" panose="02040503050406030204" pitchFamily="18" charset="0"/>
                <a:ea typeface="Cambria Math" panose="02040503050406030204" pitchFamily="18" charset="0"/>
              </a:rPr>
              <a:t> + </a:t>
            </a:r>
            <a:r>
              <a:rPr lang="en-GB" sz="2000" b="1" dirty="0" err="1">
                <a:solidFill>
                  <a:schemeClr val="accent1">
                    <a:lumMod val="75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75000"/>
                  </a:schemeClr>
                </a:solidFill>
                <a:latin typeface="Cambria Math" panose="02040503050406030204" pitchFamily="18" charset="0"/>
                <a:ea typeface="Cambria Math" panose="02040503050406030204" pitchFamily="18" charset="0"/>
              </a:rPr>
              <a:t>ISM</a:t>
            </a:r>
            <a:r>
              <a:rPr lang="en-GB" sz="2000" b="1" dirty="0">
                <a:solidFill>
                  <a:schemeClr val="accent1">
                    <a:lumMod val="75000"/>
                  </a:schemeClr>
                </a:solidFill>
                <a:latin typeface="Cambria Math" panose="02040503050406030204" pitchFamily="18" charset="0"/>
                <a:ea typeface="Cambria Math" panose="02040503050406030204" pitchFamily="18" charset="0"/>
              </a:rPr>
              <a:t> </a:t>
            </a:r>
            <a:r>
              <a:rPr lang="en-SE" b="1" dirty="0">
                <a:solidFill>
                  <a:schemeClr val="accent1">
                    <a:lumMod val="75000"/>
                  </a:schemeClr>
                </a:solidFill>
              </a:rPr>
              <a:t>→</a:t>
            </a:r>
            <a:r>
              <a:rPr lang="en-GB" sz="2000" b="1" dirty="0">
                <a:solidFill>
                  <a:schemeClr val="accent1">
                    <a:lumMod val="75000"/>
                  </a:schemeClr>
                </a:solidFill>
              </a:rPr>
              <a:t> </a:t>
            </a:r>
            <a:r>
              <a:rPr lang="en-GB" sz="2000" b="1"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p</a:t>
            </a:r>
          </a:p>
          <a:p>
            <a:pPr algn="ctr"/>
            <a:r>
              <a:rPr lang="en-GB" sz="5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    </a:t>
            </a:r>
            <a:endParaRPr lang="en-GB" sz="2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endParaRPr>
          </a:p>
          <a:p>
            <a:pPr algn="ct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χ + </a:t>
            </a:r>
            <a:r>
              <a:rPr lang="el-GR"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χ</a:t>
            </a: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 </a:t>
            </a:r>
            <a:r>
              <a:rPr lang="en-SE" b="1" dirty="0">
                <a:solidFill>
                  <a:schemeClr val="accent6">
                    <a:lumMod val="50000"/>
                  </a:schemeClr>
                </a:solidFill>
              </a:rPr>
              <a:t>→</a:t>
            </a: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 p</a:t>
            </a:r>
            <a:endParaRPr lang="en-SE" sz="2000" b="1" dirty="0">
              <a:solidFill>
                <a:schemeClr val="accent6">
                  <a:lumMod val="50000"/>
                </a:schemeClr>
              </a:solidFill>
              <a:latin typeface="Cambria Math" panose="02040503050406030204" pitchFamily="18" charset="0"/>
              <a:ea typeface="Cambria Math" panose="02040503050406030204" pitchFamily="18" charset="0"/>
            </a:endParaRPr>
          </a:p>
        </p:txBody>
      </p:sp>
      <p:cxnSp>
        <p:nvCxnSpPr>
          <p:cNvPr id="8" name="Straight Connector 7">
            <a:extLst>
              <a:ext uri="{FF2B5EF4-FFF2-40B4-BE49-F238E27FC236}">
                <a16:creationId xmlns:a16="http://schemas.microsoft.com/office/drawing/2014/main" id="{C32FA169-FB47-8633-8005-AC92908B2B4F}"/>
              </a:ext>
            </a:extLst>
          </p:cNvPr>
          <p:cNvCxnSpPr>
            <a:cxnSpLocks/>
          </p:cNvCxnSpPr>
          <p:nvPr/>
        </p:nvCxnSpPr>
        <p:spPr>
          <a:xfrm>
            <a:off x="11616070" y="1679559"/>
            <a:ext cx="95693" cy="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D9F4B08-87F3-A1BE-3E1B-AE43936E5995}"/>
              </a:ext>
            </a:extLst>
          </p:cNvPr>
          <p:cNvSpPr txBox="1"/>
          <p:nvPr/>
        </p:nvSpPr>
        <p:spPr>
          <a:xfrm>
            <a:off x="6503843" y="2907009"/>
            <a:ext cx="2096561"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 </a:t>
            </a:r>
            <a:r>
              <a:rPr lang="en-GB" sz="1200" i="1" dirty="0"/>
              <a:t>JCAP</a:t>
            </a:r>
            <a:r>
              <a:rPr lang="en-GB" sz="1200" dirty="0"/>
              <a:t> 11 (2021) 018</a:t>
            </a:r>
          </a:p>
        </p:txBody>
      </p:sp>
      <p:pic>
        <p:nvPicPr>
          <p:cNvPr id="23" name="Picture 22">
            <a:extLst>
              <a:ext uri="{FF2B5EF4-FFF2-40B4-BE49-F238E27FC236}">
                <a16:creationId xmlns:a16="http://schemas.microsoft.com/office/drawing/2014/main" id="{DC77A841-7ECF-7F25-11AB-53F00D5CC51D}"/>
              </a:ext>
            </a:extLst>
          </p:cNvPr>
          <p:cNvPicPr>
            <a:picLocks noChangeAspect="1"/>
          </p:cNvPicPr>
          <p:nvPr/>
        </p:nvPicPr>
        <p:blipFill>
          <a:blip r:embed="rId3"/>
          <a:stretch>
            <a:fillRect/>
          </a:stretch>
        </p:blipFill>
        <p:spPr>
          <a:xfrm>
            <a:off x="1409030" y="4406821"/>
            <a:ext cx="3622632" cy="2023547"/>
          </a:xfrm>
          <a:prstGeom prst="rect">
            <a:avLst/>
          </a:prstGeom>
        </p:spPr>
      </p:pic>
      <p:pic>
        <p:nvPicPr>
          <p:cNvPr id="25" name="Picture 24">
            <a:extLst>
              <a:ext uri="{FF2B5EF4-FFF2-40B4-BE49-F238E27FC236}">
                <a16:creationId xmlns:a16="http://schemas.microsoft.com/office/drawing/2014/main" id="{6DF3CA52-CAD5-95C4-E49F-F043F0AF2548}"/>
              </a:ext>
            </a:extLst>
          </p:cNvPr>
          <p:cNvPicPr>
            <a:picLocks noChangeAspect="1"/>
          </p:cNvPicPr>
          <p:nvPr/>
        </p:nvPicPr>
        <p:blipFill>
          <a:blip r:embed="rId4"/>
          <a:stretch>
            <a:fillRect/>
          </a:stretch>
        </p:blipFill>
        <p:spPr>
          <a:xfrm>
            <a:off x="1393534" y="2695263"/>
            <a:ext cx="3622632" cy="1746229"/>
          </a:xfrm>
          <a:prstGeom prst="rect">
            <a:avLst/>
          </a:prstGeom>
        </p:spPr>
      </p:pic>
      <p:sp>
        <p:nvSpPr>
          <p:cNvPr id="28" name="TextBox 27">
            <a:extLst>
              <a:ext uri="{FF2B5EF4-FFF2-40B4-BE49-F238E27FC236}">
                <a16:creationId xmlns:a16="http://schemas.microsoft.com/office/drawing/2014/main" id="{287042CB-8967-1B09-63AA-482C379DE67A}"/>
              </a:ext>
            </a:extLst>
          </p:cNvPr>
          <p:cNvSpPr txBox="1"/>
          <p:nvPr/>
        </p:nvSpPr>
        <p:spPr>
          <a:xfrm>
            <a:off x="3419556" y="3106712"/>
            <a:ext cx="1483720" cy="461665"/>
          </a:xfrm>
          <a:prstGeom prst="rect">
            <a:avLst/>
          </a:prstGeom>
          <a:noFill/>
        </p:spPr>
        <p:txBody>
          <a:bodyPr wrap="square">
            <a:spAutoFit/>
          </a:bodyPr>
          <a:lstStyle/>
          <a:p>
            <a:r>
              <a:rPr lang="en-GB" sz="1200" dirty="0" err="1"/>
              <a:t>Boudaud</a:t>
            </a:r>
            <a:r>
              <a:rPr lang="en-GB" sz="1200" dirty="0"/>
              <a:t>+ PRR 2, 023022 (2020)</a:t>
            </a:r>
            <a:endParaRPr lang="en-SE" sz="1200" dirty="0"/>
          </a:p>
        </p:txBody>
      </p:sp>
      <p:grpSp>
        <p:nvGrpSpPr>
          <p:cNvPr id="36" name="Group 35">
            <a:extLst>
              <a:ext uri="{FF2B5EF4-FFF2-40B4-BE49-F238E27FC236}">
                <a16:creationId xmlns:a16="http://schemas.microsoft.com/office/drawing/2014/main" id="{FD32B459-91BC-4134-2B3A-9769AB47497E}"/>
              </a:ext>
            </a:extLst>
          </p:cNvPr>
          <p:cNvGrpSpPr/>
          <p:nvPr/>
        </p:nvGrpSpPr>
        <p:grpSpPr>
          <a:xfrm>
            <a:off x="5670871" y="2436994"/>
            <a:ext cx="5569915" cy="3934514"/>
            <a:chOff x="5783885" y="2558181"/>
            <a:chExt cx="5569915" cy="3934514"/>
          </a:xfrm>
        </p:grpSpPr>
        <p:pic>
          <p:nvPicPr>
            <p:cNvPr id="29" name="Picture 28" descr="Chart&#10;&#10;Description automatically generated">
              <a:extLst>
                <a:ext uri="{FF2B5EF4-FFF2-40B4-BE49-F238E27FC236}">
                  <a16:creationId xmlns:a16="http://schemas.microsoft.com/office/drawing/2014/main" id="{5CFC42C3-5E37-6DC5-3F17-F5E7765BA1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6348" y="2558181"/>
              <a:ext cx="5246019" cy="3934514"/>
            </a:xfrm>
            <a:prstGeom prst="rect">
              <a:avLst/>
            </a:prstGeom>
            <a:effectLst/>
          </p:spPr>
        </p:pic>
        <p:pic>
          <p:nvPicPr>
            <p:cNvPr id="31" name="Picture 30">
              <a:extLst>
                <a:ext uri="{FF2B5EF4-FFF2-40B4-BE49-F238E27FC236}">
                  <a16:creationId xmlns:a16="http://schemas.microsoft.com/office/drawing/2014/main" id="{65BBBBD0-5158-5DEB-46D3-E42357FC2F4F}"/>
                </a:ext>
              </a:extLst>
            </p:cNvPr>
            <p:cNvPicPr>
              <a:picLocks noChangeAspect="1"/>
            </p:cNvPicPr>
            <p:nvPr/>
          </p:nvPicPr>
          <p:blipFill>
            <a:blip r:embed="rId6"/>
            <a:stretch>
              <a:fillRect/>
            </a:stretch>
          </p:blipFill>
          <p:spPr>
            <a:xfrm>
              <a:off x="5783885" y="2559275"/>
              <a:ext cx="5338482" cy="276999"/>
            </a:xfrm>
            <a:prstGeom prst="rect">
              <a:avLst/>
            </a:prstGeom>
          </p:spPr>
        </p:pic>
        <p:pic>
          <p:nvPicPr>
            <p:cNvPr id="33" name="Picture 32">
              <a:extLst>
                <a:ext uri="{FF2B5EF4-FFF2-40B4-BE49-F238E27FC236}">
                  <a16:creationId xmlns:a16="http://schemas.microsoft.com/office/drawing/2014/main" id="{4FE8D511-F6D2-6ACC-0279-9E7A6E5246B1}"/>
                </a:ext>
              </a:extLst>
            </p:cNvPr>
            <p:cNvPicPr>
              <a:picLocks noChangeAspect="1"/>
            </p:cNvPicPr>
            <p:nvPr/>
          </p:nvPicPr>
          <p:blipFill>
            <a:blip r:embed="rId6"/>
            <a:stretch>
              <a:fillRect/>
            </a:stretch>
          </p:blipFill>
          <p:spPr>
            <a:xfrm>
              <a:off x="10714107" y="2786581"/>
              <a:ext cx="639693" cy="3706114"/>
            </a:xfrm>
            <a:prstGeom prst="rect">
              <a:avLst/>
            </a:prstGeom>
          </p:spPr>
        </p:pic>
        <p:pic>
          <p:nvPicPr>
            <p:cNvPr id="35" name="Picture 34">
              <a:extLst>
                <a:ext uri="{FF2B5EF4-FFF2-40B4-BE49-F238E27FC236}">
                  <a16:creationId xmlns:a16="http://schemas.microsoft.com/office/drawing/2014/main" id="{66F4D1AF-7AAC-CB8C-3B39-564CBA638228}"/>
                </a:ext>
              </a:extLst>
            </p:cNvPr>
            <p:cNvPicPr>
              <a:picLocks noChangeAspect="1"/>
            </p:cNvPicPr>
            <p:nvPr/>
          </p:nvPicPr>
          <p:blipFill>
            <a:blip r:embed="rId7"/>
            <a:stretch>
              <a:fillRect/>
            </a:stretch>
          </p:blipFill>
          <p:spPr>
            <a:xfrm>
              <a:off x="9748837" y="3822172"/>
              <a:ext cx="639693" cy="378594"/>
            </a:xfrm>
            <a:prstGeom prst="rect">
              <a:avLst/>
            </a:prstGeom>
          </p:spPr>
        </p:pic>
      </p:grpSp>
      <p:sp>
        <p:nvSpPr>
          <p:cNvPr id="37" name="TextBox 36">
            <a:extLst>
              <a:ext uri="{FF2B5EF4-FFF2-40B4-BE49-F238E27FC236}">
                <a16:creationId xmlns:a16="http://schemas.microsoft.com/office/drawing/2014/main" id="{0BCCB743-F27B-DEA1-7CCF-DEE28D804EFF}"/>
              </a:ext>
            </a:extLst>
          </p:cNvPr>
          <p:cNvSpPr txBox="1"/>
          <p:nvPr/>
        </p:nvSpPr>
        <p:spPr>
          <a:xfrm>
            <a:off x="6304666" y="2761713"/>
            <a:ext cx="2096561"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i="1" dirty="0"/>
              <a:t>JCAP</a:t>
            </a:r>
            <a:r>
              <a:rPr lang="en-GB" sz="1200" dirty="0"/>
              <a:t> 11 (2021) 018</a:t>
            </a:r>
          </a:p>
        </p:txBody>
      </p:sp>
      <p:grpSp>
        <p:nvGrpSpPr>
          <p:cNvPr id="6" name="Group 5">
            <a:extLst>
              <a:ext uri="{FF2B5EF4-FFF2-40B4-BE49-F238E27FC236}">
                <a16:creationId xmlns:a16="http://schemas.microsoft.com/office/drawing/2014/main" id="{30843528-F12D-A989-4938-077E051FD842}"/>
              </a:ext>
            </a:extLst>
          </p:cNvPr>
          <p:cNvGrpSpPr/>
          <p:nvPr/>
        </p:nvGrpSpPr>
        <p:grpSpPr>
          <a:xfrm>
            <a:off x="10166735" y="225152"/>
            <a:ext cx="1721410" cy="1254759"/>
            <a:chOff x="10166735" y="225152"/>
            <a:chExt cx="1721410" cy="1254759"/>
          </a:xfrm>
        </p:grpSpPr>
        <p:pic>
          <p:nvPicPr>
            <p:cNvPr id="7" name="Picture 6">
              <a:extLst>
                <a:ext uri="{FF2B5EF4-FFF2-40B4-BE49-F238E27FC236}">
                  <a16:creationId xmlns:a16="http://schemas.microsoft.com/office/drawing/2014/main" id="{EF035E48-688B-A4CF-E271-AED12B6E63EA}"/>
                </a:ext>
              </a:extLst>
            </p:cNvPr>
            <p:cNvPicPr>
              <a:picLocks noChangeAspect="1"/>
            </p:cNvPicPr>
            <p:nvPr/>
          </p:nvPicPr>
          <p:blipFill>
            <a:blip r:embed="rId8"/>
            <a:stretch>
              <a:fillRect/>
            </a:stretch>
          </p:blipFill>
          <p:spPr>
            <a:xfrm>
              <a:off x="10166735" y="225152"/>
              <a:ext cx="1721410" cy="1254759"/>
            </a:xfrm>
            <a:prstGeom prst="rect">
              <a:avLst/>
            </a:prstGeom>
          </p:spPr>
        </p:pic>
        <p:sp>
          <p:nvSpPr>
            <p:cNvPr id="11" name="Explosion: 14 Points 10">
              <a:extLst>
                <a:ext uri="{FF2B5EF4-FFF2-40B4-BE49-F238E27FC236}">
                  <a16:creationId xmlns:a16="http://schemas.microsoft.com/office/drawing/2014/main" id="{92012DC8-1E79-37BF-2472-863AEB92E90E}"/>
                </a:ext>
              </a:extLst>
            </p:cNvPr>
            <p:cNvSpPr/>
            <p:nvPr/>
          </p:nvSpPr>
          <p:spPr>
            <a:xfrm rot="20765126">
              <a:off x="10498484" y="587422"/>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C55DBB9-7595-90BD-5A10-EFC817FB0736}"/>
                    </a:ext>
                  </a:extLst>
                </p:cNvPr>
                <p:cNvSpPr txBox="1"/>
                <p:nvPr/>
              </p:nvSpPr>
              <p:spPr>
                <a:xfrm>
                  <a:off x="10944183" y="268857"/>
                  <a:ext cx="233269" cy="2308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27" name="TextBox 26">
                  <a:extLst>
                    <a:ext uri="{FF2B5EF4-FFF2-40B4-BE49-F238E27FC236}">
                      <a16:creationId xmlns:a16="http://schemas.microsoft.com/office/drawing/2014/main" id="{16B8739B-3B3C-F46B-F2B8-3BE69E26A6B1}"/>
                    </a:ext>
                  </a:extLst>
                </p:cNvPr>
                <p:cNvSpPr txBox="1">
                  <a:spLocks noRot="1" noChangeAspect="1" noMove="1" noResize="1" noEditPoints="1" noAdjustHandles="1" noChangeArrowheads="1" noChangeShapeType="1" noTextEdit="1"/>
                </p:cNvSpPr>
                <p:nvPr/>
              </p:nvSpPr>
              <p:spPr>
                <a:xfrm>
                  <a:off x="10944183" y="268857"/>
                  <a:ext cx="233269" cy="230832"/>
                </a:xfrm>
                <a:prstGeom prst="rect">
                  <a:avLst/>
                </a:prstGeom>
                <a:blipFill>
                  <a:blip r:embed="rId9"/>
                  <a:stretch>
                    <a:fillRect l="-28205" r="-33333" b="-5263"/>
                  </a:stretch>
                </a:blipFill>
              </p:spPr>
              <p:txBody>
                <a:bodyPr/>
                <a:lstStyle/>
                <a:p>
                  <a:r>
                    <a:rPr lang="en-SE">
                      <a:noFill/>
                    </a:rPr>
                    <a:t> </a:t>
                  </a:r>
                </a:p>
              </p:txBody>
            </p:sp>
          </mc:Fallback>
        </mc:AlternateContent>
      </p:grpSp>
      <p:cxnSp>
        <p:nvCxnSpPr>
          <p:cNvPr id="12" name="Straight Connector 11">
            <a:extLst>
              <a:ext uri="{FF2B5EF4-FFF2-40B4-BE49-F238E27FC236}">
                <a16:creationId xmlns:a16="http://schemas.microsoft.com/office/drawing/2014/main" id="{50198C53-6ACE-0B25-E15E-3EC76E9BA85D}"/>
              </a:ext>
            </a:extLst>
          </p:cNvPr>
          <p:cNvCxnSpPr>
            <a:cxnSpLocks/>
          </p:cNvCxnSpPr>
          <p:nvPr/>
        </p:nvCxnSpPr>
        <p:spPr>
          <a:xfrm>
            <a:off x="11353417" y="2054856"/>
            <a:ext cx="95693"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72BC4EE-CBF1-DFCA-80C1-27C2D169C78D}"/>
              </a:ext>
            </a:extLst>
          </p:cNvPr>
          <p:cNvCxnSpPr>
            <a:cxnSpLocks/>
          </p:cNvCxnSpPr>
          <p:nvPr/>
        </p:nvCxnSpPr>
        <p:spPr>
          <a:xfrm>
            <a:off x="11627087" y="1679559"/>
            <a:ext cx="9569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EB2A5E1-9821-96FA-77F9-E282CC797ED0}"/>
              </a:ext>
            </a:extLst>
          </p:cNvPr>
          <p:cNvCxnSpPr>
            <a:cxnSpLocks/>
          </p:cNvCxnSpPr>
          <p:nvPr/>
        </p:nvCxnSpPr>
        <p:spPr>
          <a:xfrm>
            <a:off x="11375451" y="2054856"/>
            <a:ext cx="95693"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2C14C728-DB15-A167-0525-E05B8A25DC35}"/>
              </a:ext>
            </a:extLst>
          </p:cNvPr>
          <p:cNvSpPr>
            <a:spLocks noGrp="1"/>
          </p:cNvSpPr>
          <p:nvPr>
            <p:ph type="title"/>
          </p:nvPr>
        </p:nvSpPr>
        <p:spPr>
          <a:xfrm>
            <a:off x="838200" y="315965"/>
            <a:ext cx="10515600" cy="1325563"/>
          </a:xfrm>
        </p:spPr>
        <p:txBody>
          <a:bodyPr/>
          <a:lstStyle/>
          <a:p>
            <a:r>
              <a:rPr lang="en-GB" b="1" dirty="0"/>
              <a:t>Hints for anomalies in antiproton data?</a:t>
            </a:r>
          </a:p>
        </p:txBody>
      </p:sp>
      <p:sp>
        <p:nvSpPr>
          <p:cNvPr id="15" name="Rectangle: Rounded Corners 14">
            <a:extLst>
              <a:ext uri="{FF2B5EF4-FFF2-40B4-BE49-F238E27FC236}">
                <a16:creationId xmlns:a16="http://schemas.microsoft.com/office/drawing/2014/main" id="{9C7535AB-F5AF-B97D-9378-E984F9B8B88A}"/>
              </a:ext>
            </a:extLst>
          </p:cNvPr>
          <p:cNvSpPr/>
          <p:nvPr/>
        </p:nvSpPr>
        <p:spPr>
          <a:xfrm>
            <a:off x="5584723" y="2330601"/>
            <a:ext cx="5656063" cy="384486"/>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1DBD54C8-7523-5B2A-A00F-C25E6DF17891}"/>
              </a:ext>
            </a:extLst>
          </p:cNvPr>
          <p:cNvSpPr/>
          <p:nvPr/>
        </p:nvSpPr>
        <p:spPr>
          <a:xfrm rot="16200000">
            <a:off x="8791906" y="4127841"/>
            <a:ext cx="4351337" cy="815756"/>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lide Number Placeholder 3">
            <a:extLst>
              <a:ext uri="{FF2B5EF4-FFF2-40B4-BE49-F238E27FC236}">
                <a16:creationId xmlns:a16="http://schemas.microsoft.com/office/drawing/2014/main" id="{B55B4AF2-877B-778C-8C96-F8D1E6C4E511}"/>
              </a:ext>
            </a:extLst>
          </p:cNvPr>
          <p:cNvSpPr>
            <a:spLocks noGrp="1"/>
          </p:cNvSpPr>
          <p:nvPr>
            <p:ph type="sldNum" sz="quarter" idx="12"/>
          </p:nvPr>
        </p:nvSpPr>
        <p:spPr>
          <a:xfrm>
            <a:off x="8610600" y="6356350"/>
            <a:ext cx="2743200" cy="365125"/>
          </a:xfrm>
        </p:spPr>
        <p:txBody>
          <a:bodyPr/>
          <a:lstStyle/>
          <a:p>
            <a:fld id="{22575A84-A01E-4477-BEC3-178D27864C62}" type="slidenum">
              <a:rPr lang="en-GB" smtClean="0"/>
              <a:t>16</a:t>
            </a:fld>
            <a:endParaRPr lang="en-GB" dirty="0"/>
          </a:p>
        </p:txBody>
      </p:sp>
      <p:sp>
        <p:nvSpPr>
          <p:cNvPr id="24" name="TextBox 23">
            <a:extLst>
              <a:ext uri="{FF2B5EF4-FFF2-40B4-BE49-F238E27FC236}">
                <a16:creationId xmlns:a16="http://schemas.microsoft.com/office/drawing/2014/main" id="{A664F1E4-4E70-42B3-A4EA-382018F63562}"/>
              </a:ext>
            </a:extLst>
          </p:cNvPr>
          <p:cNvSpPr txBox="1"/>
          <p:nvPr/>
        </p:nvSpPr>
        <p:spPr>
          <a:xfrm>
            <a:off x="1577642" y="2154824"/>
            <a:ext cx="8220962" cy="338554"/>
          </a:xfrm>
          <a:prstGeom prst="rect">
            <a:avLst/>
          </a:prstGeom>
          <a:noFill/>
        </p:spPr>
        <p:txBody>
          <a:bodyPr wrap="square">
            <a:spAutoFit/>
          </a:bodyPr>
          <a:lstStyle/>
          <a:p>
            <a:r>
              <a:rPr lang="en-GB" sz="1600" u="none" dirty="0"/>
              <a:t>Acceleration of antiprotons and positrons around SNRs? P. </a:t>
            </a:r>
            <a:r>
              <a:rPr lang="en-GB" sz="1600" u="none" dirty="0" err="1"/>
              <a:t>Mertsch</a:t>
            </a:r>
            <a:r>
              <a:rPr lang="en-GB" sz="1600" u="none" dirty="0"/>
              <a:t> et al. 2020 </a:t>
            </a:r>
            <a:r>
              <a:rPr lang="en-GB" sz="1600" dirty="0"/>
              <a:t>PRD 104, 103029</a:t>
            </a:r>
          </a:p>
        </p:txBody>
      </p:sp>
    </p:spTree>
    <p:extLst>
      <p:ext uri="{BB962C8B-B14F-4D97-AF65-F5344CB8AC3E}">
        <p14:creationId xmlns:p14="http://schemas.microsoft.com/office/powerpoint/2010/main" val="4261487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AB62D5D-75ED-4531-BA2D-C1DCC6746164}"/>
              </a:ext>
            </a:extLst>
          </p:cNvPr>
          <p:cNvSpPr txBox="1"/>
          <p:nvPr/>
        </p:nvSpPr>
        <p:spPr>
          <a:xfrm>
            <a:off x="1402945" y="2881304"/>
            <a:ext cx="9165772" cy="3360009"/>
          </a:xfrm>
          <a:prstGeom prst="rect">
            <a:avLst/>
          </a:prstGeom>
          <a:solidFill>
            <a:schemeClr val="bg1"/>
          </a:solidFill>
          <a:ln>
            <a:solidFill>
              <a:schemeClr val="tx1"/>
            </a:solidFill>
          </a:ln>
        </p:spPr>
        <p:txBody>
          <a:bodyPr wrap="square" rtlCol="0">
            <a:spAutoFit/>
          </a:bodyPr>
          <a:lstStyle/>
          <a:p>
            <a:endParaRPr lang="en-GB" dirty="0"/>
          </a:p>
        </p:txBody>
      </p:sp>
      <p:sp>
        <p:nvSpPr>
          <p:cNvPr id="2" name="Title 1">
            <a:extLst>
              <a:ext uri="{FF2B5EF4-FFF2-40B4-BE49-F238E27FC236}">
                <a16:creationId xmlns:a16="http://schemas.microsoft.com/office/drawing/2014/main" id="{CA814249-82CF-4FD0-B186-073C10435F18}"/>
              </a:ext>
            </a:extLst>
          </p:cNvPr>
          <p:cNvSpPr>
            <a:spLocks noGrp="1"/>
          </p:cNvSpPr>
          <p:nvPr>
            <p:ph type="title"/>
          </p:nvPr>
        </p:nvSpPr>
        <p:spPr>
          <a:xfrm>
            <a:off x="660609" y="168695"/>
            <a:ext cx="10515600" cy="1325563"/>
          </a:xfrm>
        </p:spPr>
        <p:txBody>
          <a:bodyPr/>
          <a:lstStyle/>
          <a:p>
            <a:r>
              <a:rPr lang="en-GB"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Antiproton </a:t>
            </a:r>
            <a:r>
              <a:rPr lang="en-GB"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excess</a:t>
            </a:r>
            <a:r>
              <a:rPr lang="en-GB" b="1" i="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b="1" i="1" dirty="0">
                <a:solidFill>
                  <a:schemeClr val="accent6">
                    <a:lumMod val="60000"/>
                    <a:lumOff val="40000"/>
                  </a:schemeClr>
                </a:solidFill>
                <a:latin typeface="Times New Roman" panose="02020603050405020304" pitchFamily="18" charset="0"/>
                <a:cs typeface="Times New Roman" panose="02020603050405020304" pitchFamily="18" charset="0"/>
              </a:rPr>
              <a:t>– </a:t>
            </a:r>
            <a:r>
              <a:rPr lang="en-GB" sz="3600" b="1" dirty="0">
                <a:solidFill>
                  <a:schemeClr val="accent6">
                    <a:lumMod val="60000"/>
                    <a:lumOff val="40000"/>
                  </a:schemeClr>
                </a:solidFill>
                <a:latin typeface="Times New Roman" panose="02020603050405020304" pitchFamily="18" charset="0"/>
                <a:cs typeface="Times New Roman" panose="02020603050405020304" pitchFamily="18" charset="0"/>
              </a:rPr>
              <a:t>A DM signal?</a:t>
            </a:r>
            <a:endParaRPr lang="en-GB" sz="3600" b="1" dirty="0">
              <a:solidFill>
                <a:schemeClr val="accent6">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28A6A47-DD6F-4121-AB00-E01A58FDBAF0}"/>
              </a:ext>
            </a:extLst>
          </p:cNvPr>
          <p:cNvSpPr>
            <a:spLocks noGrp="1"/>
          </p:cNvSpPr>
          <p:nvPr>
            <p:ph idx="1"/>
          </p:nvPr>
        </p:nvSpPr>
        <p:spPr>
          <a:xfrm>
            <a:off x="753072" y="1429243"/>
            <a:ext cx="9293786" cy="4351338"/>
          </a:xfrm>
        </p:spPr>
        <p:txBody>
          <a:bodyPr>
            <a:normAutofit/>
          </a:bodyPr>
          <a:lstStyle/>
          <a:p>
            <a:pPr marL="0" indent="0">
              <a:buNone/>
            </a:pPr>
            <a:r>
              <a:rPr lang="en-GB" sz="2600" dirty="0">
                <a:solidFill>
                  <a:schemeClr val="bg1"/>
                </a:solidFill>
                <a:effectLst/>
                <a:latin typeface="Calibri (Body)"/>
                <a:ea typeface="Calibri" panose="020F0502020204030204" pitchFamily="34" charset="0"/>
                <a:cs typeface="Calibri" panose="020F0502020204030204" pitchFamily="34" charset="0"/>
              </a:rPr>
              <a:t>Several studies claimed the possibility of an </a:t>
            </a:r>
            <a:r>
              <a:rPr lang="en-GB" sz="2600" b="1" dirty="0">
                <a:solidFill>
                  <a:schemeClr val="bg1"/>
                </a:solidFill>
                <a:effectLst/>
                <a:latin typeface="Calibri (Body)"/>
                <a:ea typeface="Calibri" panose="020F0502020204030204" pitchFamily="34" charset="0"/>
                <a:cs typeface="Calibri" panose="020F0502020204030204" pitchFamily="34" charset="0"/>
              </a:rPr>
              <a:t>excess</a:t>
            </a:r>
            <a:r>
              <a:rPr lang="en-GB" sz="2600" dirty="0">
                <a:solidFill>
                  <a:schemeClr val="bg1"/>
                </a:solidFill>
                <a:effectLst/>
                <a:latin typeface="Calibri (Body)"/>
                <a:ea typeface="Calibri" panose="020F0502020204030204" pitchFamily="34" charset="0"/>
                <a:cs typeface="Calibri" panose="020F0502020204030204" pitchFamily="34" charset="0"/>
              </a:rPr>
              <a:t> of data over the predicted flux </a:t>
            </a:r>
            <a:r>
              <a:rPr lang="en-GB" sz="2600" b="1" dirty="0">
                <a:solidFill>
                  <a:schemeClr val="bg1"/>
                </a:solidFill>
                <a:effectLst/>
                <a:latin typeface="Calibri (Body)"/>
                <a:ea typeface="Calibri" panose="020F0502020204030204" pitchFamily="34" charset="0"/>
                <a:cs typeface="Calibri" panose="020F0502020204030204" pitchFamily="34" charset="0"/>
              </a:rPr>
              <a:t>at around 10-20 GeV</a:t>
            </a:r>
            <a:r>
              <a:rPr lang="en-GB" sz="2600" dirty="0">
                <a:solidFill>
                  <a:schemeClr val="bg1"/>
                </a:solidFill>
                <a:effectLst/>
                <a:latin typeface="Calibri (Body)"/>
                <a:ea typeface="Calibri" panose="020F0502020204030204" pitchFamily="34" charset="0"/>
                <a:cs typeface="Calibri" panose="020F0502020204030204" pitchFamily="34" charset="0"/>
              </a:rPr>
              <a:t>, which can be the </a:t>
            </a:r>
            <a:r>
              <a:rPr lang="en-GB" sz="2600" b="1" dirty="0">
                <a:solidFill>
                  <a:schemeClr val="bg1"/>
                </a:solidFill>
                <a:effectLst/>
                <a:latin typeface="Calibri (Body)"/>
                <a:ea typeface="Calibri" panose="020F0502020204030204" pitchFamily="34" charset="0"/>
                <a:cs typeface="Calibri" panose="020F0502020204030204" pitchFamily="34" charset="0"/>
              </a:rPr>
              <a:t>signature of dark matter </a:t>
            </a:r>
            <a:r>
              <a:rPr lang="en-GB" sz="2600" dirty="0">
                <a:solidFill>
                  <a:schemeClr val="bg1"/>
                </a:solidFill>
                <a:effectLst/>
                <a:latin typeface="Calibri (Body)"/>
                <a:ea typeface="Calibri" panose="020F0502020204030204" pitchFamily="34" charset="0"/>
                <a:cs typeface="Calibri" panose="020F0502020204030204" pitchFamily="34" charset="0"/>
              </a:rPr>
              <a:t>annihilating or decaying into antiprotons </a:t>
            </a:r>
          </a:p>
        </p:txBody>
      </p:sp>
      <p:sp>
        <p:nvSpPr>
          <p:cNvPr id="10" name="Slide Number Placeholder 3">
            <a:extLst>
              <a:ext uri="{FF2B5EF4-FFF2-40B4-BE49-F238E27FC236}">
                <a16:creationId xmlns:a16="http://schemas.microsoft.com/office/drawing/2014/main" id="{B55B4AF2-877B-778C-8C96-F8D1E6C4E511}"/>
              </a:ext>
            </a:extLst>
          </p:cNvPr>
          <p:cNvSpPr>
            <a:spLocks noGrp="1"/>
          </p:cNvSpPr>
          <p:nvPr>
            <p:ph type="sldNum" sz="quarter" idx="12"/>
          </p:nvPr>
        </p:nvSpPr>
        <p:spPr>
          <a:xfrm>
            <a:off x="8610600" y="6356350"/>
            <a:ext cx="2743200" cy="365125"/>
          </a:xfrm>
        </p:spPr>
        <p:txBody>
          <a:bodyPr/>
          <a:lstStyle/>
          <a:p>
            <a:fld id="{22575A84-A01E-4477-BEC3-178D27864C62}" type="slidenum">
              <a:rPr lang="en-GB" smtClean="0"/>
              <a:t>17</a:t>
            </a:fld>
            <a:endParaRPr lang="en-GB"/>
          </a:p>
        </p:txBody>
      </p:sp>
      <p:grpSp>
        <p:nvGrpSpPr>
          <p:cNvPr id="26" name="Group 25">
            <a:extLst>
              <a:ext uri="{FF2B5EF4-FFF2-40B4-BE49-F238E27FC236}">
                <a16:creationId xmlns:a16="http://schemas.microsoft.com/office/drawing/2014/main" id="{AA4191BA-0574-20FE-AED4-A1FC822F4CE3}"/>
              </a:ext>
            </a:extLst>
          </p:cNvPr>
          <p:cNvGrpSpPr/>
          <p:nvPr/>
        </p:nvGrpSpPr>
        <p:grpSpPr>
          <a:xfrm>
            <a:off x="10155718" y="225152"/>
            <a:ext cx="1721410" cy="1254759"/>
            <a:chOff x="10166735" y="225152"/>
            <a:chExt cx="1721410" cy="1254759"/>
          </a:xfrm>
          <a:effectLst>
            <a:glow rad="101600">
              <a:schemeClr val="accent4">
                <a:satMod val="175000"/>
                <a:alpha val="40000"/>
              </a:schemeClr>
            </a:glow>
          </a:effectLst>
        </p:grpSpPr>
        <p:pic>
          <p:nvPicPr>
            <p:cNvPr id="13" name="Picture 12">
              <a:extLst>
                <a:ext uri="{FF2B5EF4-FFF2-40B4-BE49-F238E27FC236}">
                  <a16:creationId xmlns:a16="http://schemas.microsoft.com/office/drawing/2014/main" id="{02CCDD6E-6FE3-D1FA-32CE-8CEE8355AF2C}"/>
                </a:ext>
              </a:extLst>
            </p:cNvPr>
            <p:cNvPicPr>
              <a:picLocks noChangeAspect="1"/>
            </p:cNvPicPr>
            <p:nvPr/>
          </p:nvPicPr>
          <p:blipFill>
            <a:blip r:embed="rId2"/>
            <a:stretch>
              <a:fillRect/>
            </a:stretch>
          </p:blipFill>
          <p:spPr>
            <a:xfrm>
              <a:off x="10166735" y="225152"/>
              <a:ext cx="1721410" cy="1254759"/>
            </a:xfrm>
            <a:prstGeom prst="rect">
              <a:avLst/>
            </a:prstGeom>
          </p:spPr>
        </p:pic>
        <p:sp>
          <p:nvSpPr>
            <p:cNvPr id="14" name="Explosion: 14 Points 13">
              <a:extLst>
                <a:ext uri="{FF2B5EF4-FFF2-40B4-BE49-F238E27FC236}">
                  <a16:creationId xmlns:a16="http://schemas.microsoft.com/office/drawing/2014/main" id="{F1F47B84-8AB7-3297-74D6-F10A866C8F9A}"/>
                </a:ext>
              </a:extLst>
            </p:cNvPr>
            <p:cNvSpPr/>
            <p:nvPr/>
          </p:nvSpPr>
          <p:spPr>
            <a:xfrm rot="20765126">
              <a:off x="10498484" y="587422"/>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22D881E-71EE-D322-1A71-9179860CE530}"/>
                    </a:ext>
                  </a:extLst>
                </p:cNvPr>
                <p:cNvSpPr txBox="1"/>
                <p:nvPr/>
              </p:nvSpPr>
              <p:spPr>
                <a:xfrm>
                  <a:off x="10944183" y="268857"/>
                  <a:ext cx="233269" cy="2308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15" name="TextBox 14">
                  <a:extLst>
                    <a:ext uri="{FF2B5EF4-FFF2-40B4-BE49-F238E27FC236}">
                      <a16:creationId xmlns:a16="http://schemas.microsoft.com/office/drawing/2014/main" id="{B22D881E-71EE-D322-1A71-9179860CE530}"/>
                    </a:ext>
                  </a:extLst>
                </p:cNvPr>
                <p:cNvSpPr txBox="1">
                  <a:spLocks noRot="1" noChangeAspect="1" noMove="1" noResize="1" noEditPoints="1" noAdjustHandles="1" noChangeArrowheads="1" noChangeShapeType="1" noTextEdit="1"/>
                </p:cNvSpPr>
                <p:nvPr/>
              </p:nvSpPr>
              <p:spPr>
                <a:xfrm>
                  <a:off x="10944183" y="268857"/>
                  <a:ext cx="233269" cy="230832"/>
                </a:xfrm>
                <a:prstGeom prst="rect">
                  <a:avLst/>
                </a:prstGeom>
                <a:blipFill>
                  <a:blip r:embed="rId3"/>
                  <a:stretch>
                    <a:fillRect l="-28205" r="-33333" b="-5263"/>
                  </a:stretch>
                </a:blipFill>
              </p:spPr>
              <p:txBody>
                <a:bodyPr/>
                <a:lstStyle/>
                <a:p>
                  <a:r>
                    <a:rPr lang="en-SE">
                      <a:noFill/>
                    </a:rPr>
                    <a:t> </a:t>
                  </a:r>
                </a:p>
              </p:txBody>
            </p:sp>
          </mc:Fallback>
        </mc:AlternateContent>
      </p:grpSp>
      <p:sp>
        <p:nvSpPr>
          <p:cNvPr id="4" name="TextBox 3">
            <a:extLst>
              <a:ext uri="{FF2B5EF4-FFF2-40B4-BE49-F238E27FC236}">
                <a16:creationId xmlns:a16="http://schemas.microsoft.com/office/drawing/2014/main" id="{FC08D301-2812-BEF6-CD03-6C9100E1E617}"/>
              </a:ext>
            </a:extLst>
          </p:cNvPr>
          <p:cNvSpPr txBox="1"/>
          <p:nvPr/>
        </p:nvSpPr>
        <p:spPr>
          <a:xfrm>
            <a:off x="10104902" y="1545771"/>
            <a:ext cx="1697901" cy="784830"/>
          </a:xfrm>
          <a:prstGeom prst="rect">
            <a:avLst/>
          </a:prstGeom>
          <a:noFill/>
        </p:spPr>
        <p:txBody>
          <a:bodyPr wrap="none" rtlCol="0">
            <a:spAutoFit/>
          </a:bodyPr>
          <a:lstStyle/>
          <a:p>
            <a:pPr algn="ctr"/>
            <a:r>
              <a:rPr lang="en-GB" sz="2000" b="1" dirty="0" err="1">
                <a:solidFill>
                  <a:schemeClr val="accent1">
                    <a:lumMod val="60000"/>
                    <a:lumOff val="40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60000"/>
                    <a:lumOff val="40000"/>
                  </a:schemeClr>
                </a:solidFill>
                <a:latin typeface="Cambria Math" panose="02040503050406030204" pitchFamily="18" charset="0"/>
                <a:ea typeface="Cambria Math" panose="02040503050406030204" pitchFamily="18" charset="0"/>
              </a:rPr>
              <a:t>CR</a:t>
            </a:r>
            <a:r>
              <a:rPr lang="en-GB" sz="2000" b="1" dirty="0">
                <a:solidFill>
                  <a:schemeClr val="accent1">
                    <a:lumMod val="60000"/>
                    <a:lumOff val="40000"/>
                  </a:schemeClr>
                </a:solidFill>
                <a:latin typeface="Cambria Math" panose="02040503050406030204" pitchFamily="18" charset="0"/>
                <a:ea typeface="Cambria Math" panose="02040503050406030204" pitchFamily="18" charset="0"/>
              </a:rPr>
              <a:t> + </a:t>
            </a:r>
            <a:r>
              <a:rPr lang="en-GB" sz="2000" b="1" dirty="0" err="1">
                <a:solidFill>
                  <a:schemeClr val="accent1">
                    <a:lumMod val="60000"/>
                    <a:lumOff val="40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60000"/>
                    <a:lumOff val="40000"/>
                  </a:schemeClr>
                </a:solidFill>
                <a:latin typeface="Cambria Math" panose="02040503050406030204" pitchFamily="18" charset="0"/>
                <a:ea typeface="Cambria Math" panose="02040503050406030204" pitchFamily="18" charset="0"/>
              </a:rPr>
              <a:t>ISM</a:t>
            </a:r>
            <a:r>
              <a:rPr lang="en-GB" sz="2000" b="1" dirty="0">
                <a:solidFill>
                  <a:schemeClr val="accent1">
                    <a:lumMod val="60000"/>
                    <a:lumOff val="40000"/>
                  </a:schemeClr>
                </a:solidFill>
                <a:latin typeface="Cambria Math" panose="02040503050406030204" pitchFamily="18" charset="0"/>
                <a:ea typeface="Cambria Math" panose="02040503050406030204" pitchFamily="18" charset="0"/>
              </a:rPr>
              <a:t> </a:t>
            </a:r>
            <a:r>
              <a:rPr lang="en-SE" b="1" dirty="0">
                <a:solidFill>
                  <a:schemeClr val="accent1">
                    <a:lumMod val="60000"/>
                    <a:lumOff val="40000"/>
                  </a:schemeClr>
                </a:solidFill>
              </a:rPr>
              <a:t>→</a:t>
            </a:r>
            <a:r>
              <a:rPr lang="en-GB" sz="2000" b="1" dirty="0">
                <a:solidFill>
                  <a:schemeClr val="accent1">
                    <a:lumMod val="60000"/>
                    <a:lumOff val="40000"/>
                  </a:schemeClr>
                </a:solidFill>
              </a:rPr>
              <a:t> </a:t>
            </a:r>
            <a:r>
              <a:rPr lang="en-GB" sz="2000" b="1" dirty="0">
                <a:solidFill>
                  <a:schemeClr val="accent1">
                    <a:lumMod val="60000"/>
                    <a:lumOff val="40000"/>
                  </a:schemeClr>
                </a:solidFill>
                <a:latin typeface="Cambria Math" panose="02040503050406030204" pitchFamily="18" charset="0"/>
                <a:ea typeface="Cambria Math" panose="02040503050406030204" pitchFamily="18" charset="0"/>
                <a:sym typeface="Wingdings" panose="05000000000000000000" pitchFamily="2" charset="2"/>
              </a:rPr>
              <a:t>p</a:t>
            </a:r>
          </a:p>
          <a:p>
            <a:pPr algn="ctr"/>
            <a:r>
              <a:rPr lang="en-GB" sz="5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    </a:t>
            </a:r>
            <a:endParaRPr lang="en-GB" sz="2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endParaRPr>
          </a:p>
          <a:p>
            <a:pPr algn="ctr"/>
            <a:r>
              <a:rPr lang="en-GB" sz="2000" b="1" dirty="0">
                <a:solidFill>
                  <a:schemeClr val="accent6">
                    <a:lumMod val="60000"/>
                    <a:lumOff val="40000"/>
                  </a:schemeClr>
                </a:solidFill>
                <a:latin typeface="Cambria Math" panose="02040503050406030204" pitchFamily="18" charset="0"/>
                <a:ea typeface="Cambria Math" panose="02040503050406030204" pitchFamily="18" charset="0"/>
                <a:sym typeface="Wingdings" panose="05000000000000000000" pitchFamily="2" charset="2"/>
              </a:rPr>
              <a:t>χ + </a:t>
            </a:r>
            <a:r>
              <a:rPr lang="el-GR" sz="2000" b="1" dirty="0">
                <a:solidFill>
                  <a:schemeClr val="accent6">
                    <a:lumMod val="60000"/>
                    <a:lumOff val="40000"/>
                  </a:schemeClr>
                </a:solidFill>
                <a:latin typeface="Cambria Math" panose="02040503050406030204" pitchFamily="18" charset="0"/>
                <a:ea typeface="Cambria Math" panose="02040503050406030204" pitchFamily="18" charset="0"/>
                <a:sym typeface="Wingdings" panose="05000000000000000000" pitchFamily="2" charset="2"/>
              </a:rPr>
              <a:t>χ</a:t>
            </a:r>
            <a:r>
              <a:rPr lang="en-GB" sz="2000" b="1" dirty="0">
                <a:solidFill>
                  <a:schemeClr val="accent6">
                    <a:lumMod val="60000"/>
                    <a:lumOff val="40000"/>
                  </a:schemeClr>
                </a:solidFill>
                <a:latin typeface="Cambria Math" panose="02040503050406030204" pitchFamily="18" charset="0"/>
                <a:ea typeface="Cambria Math" panose="02040503050406030204" pitchFamily="18" charset="0"/>
                <a:sym typeface="Wingdings" panose="05000000000000000000" pitchFamily="2" charset="2"/>
              </a:rPr>
              <a:t> </a:t>
            </a:r>
            <a:r>
              <a:rPr lang="en-SE" b="1" dirty="0">
                <a:solidFill>
                  <a:schemeClr val="accent6">
                    <a:lumMod val="60000"/>
                    <a:lumOff val="40000"/>
                  </a:schemeClr>
                </a:solidFill>
              </a:rPr>
              <a:t>→</a:t>
            </a:r>
            <a:r>
              <a:rPr lang="en-GB" sz="2000" b="1" dirty="0">
                <a:solidFill>
                  <a:schemeClr val="accent6">
                    <a:lumMod val="60000"/>
                    <a:lumOff val="40000"/>
                  </a:schemeClr>
                </a:solidFill>
                <a:latin typeface="Cambria Math" panose="02040503050406030204" pitchFamily="18" charset="0"/>
                <a:ea typeface="Cambria Math" panose="02040503050406030204" pitchFamily="18" charset="0"/>
                <a:sym typeface="Wingdings" panose="05000000000000000000" pitchFamily="2" charset="2"/>
              </a:rPr>
              <a:t> p</a:t>
            </a:r>
            <a:endParaRPr lang="en-SE" sz="2000" b="1" dirty="0">
              <a:solidFill>
                <a:schemeClr val="accent6">
                  <a:lumMod val="60000"/>
                  <a:lumOff val="40000"/>
                </a:schemeClr>
              </a:solidFill>
              <a:latin typeface="Cambria Math" panose="02040503050406030204" pitchFamily="18" charset="0"/>
              <a:ea typeface="Cambria Math" panose="02040503050406030204" pitchFamily="18" charset="0"/>
            </a:endParaRPr>
          </a:p>
        </p:txBody>
      </p:sp>
      <p:cxnSp>
        <p:nvCxnSpPr>
          <p:cNvPr id="8" name="Straight Connector 7">
            <a:extLst>
              <a:ext uri="{FF2B5EF4-FFF2-40B4-BE49-F238E27FC236}">
                <a16:creationId xmlns:a16="http://schemas.microsoft.com/office/drawing/2014/main" id="{C32FA169-FB47-8633-8005-AC92908B2B4F}"/>
              </a:ext>
            </a:extLst>
          </p:cNvPr>
          <p:cNvCxnSpPr>
            <a:cxnSpLocks/>
          </p:cNvCxnSpPr>
          <p:nvPr/>
        </p:nvCxnSpPr>
        <p:spPr>
          <a:xfrm>
            <a:off x="11594036" y="1679559"/>
            <a:ext cx="95693" cy="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0198C53-6ACE-0B25-E15E-3EC76E9BA85D}"/>
              </a:ext>
            </a:extLst>
          </p:cNvPr>
          <p:cNvCxnSpPr>
            <a:cxnSpLocks/>
          </p:cNvCxnSpPr>
          <p:nvPr/>
        </p:nvCxnSpPr>
        <p:spPr>
          <a:xfrm>
            <a:off x="11331383" y="2054856"/>
            <a:ext cx="95693"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3EE8244E-CCDE-8CA1-9B19-3E527260FCF6}"/>
              </a:ext>
            </a:extLst>
          </p:cNvPr>
          <p:cNvPicPr>
            <a:picLocks noChangeAspect="1"/>
          </p:cNvPicPr>
          <p:nvPr/>
        </p:nvPicPr>
        <p:blipFill>
          <a:blip r:embed="rId4"/>
          <a:stretch>
            <a:fillRect/>
          </a:stretch>
        </p:blipFill>
        <p:spPr>
          <a:xfrm>
            <a:off x="1432189" y="2859705"/>
            <a:ext cx="9103475" cy="3407652"/>
          </a:xfrm>
          <a:prstGeom prst="rect">
            <a:avLst/>
          </a:prstGeom>
        </p:spPr>
      </p:pic>
      <p:sp>
        <p:nvSpPr>
          <p:cNvPr id="17" name="TextBox 16">
            <a:extLst>
              <a:ext uri="{FF2B5EF4-FFF2-40B4-BE49-F238E27FC236}">
                <a16:creationId xmlns:a16="http://schemas.microsoft.com/office/drawing/2014/main" id="{2C9F44C6-F156-25BA-B1BB-9FD043E4AFA2}"/>
              </a:ext>
            </a:extLst>
          </p:cNvPr>
          <p:cNvSpPr txBox="1"/>
          <p:nvPr/>
        </p:nvSpPr>
        <p:spPr>
          <a:xfrm>
            <a:off x="8963111" y="2610207"/>
            <a:ext cx="6096000" cy="276999"/>
          </a:xfrm>
          <a:prstGeom prst="rect">
            <a:avLst/>
          </a:prstGeom>
          <a:noFill/>
        </p:spPr>
        <p:txBody>
          <a:bodyPr wrap="square">
            <a:spAutoFit/>
          </a:bodyPr>
          <a:lstStyle/>
          <a:p>
            <a:r>
              <a:rPr lang="en-GB" sz="1200" dirty="0">
                <a:solidFill>
                  <a:schemeClr val="bg1"/>
                </a:solidFill>
              </a:rPr>
              <a:t>Cholis et al PRD 99, 103026</a:t>
            </a:r>
          </a:p>
        </p:txBody>
      </p:sp>
    </p:spTree>
    <p:extLst>
      <p:ext uri="{BB962C8B-B14F-4D97-AF65-F5344CB8AC3E}">
        <p14:creationId xmlns:p14="http://schemas.microsoft.com/office/powerpoint/2010/main" val="2118042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AB62D5D-75ED-4531-BA2D-C1DCC6746164}"/>
              </a:ext>
            </a:extLst>
          </p:cNvPr>
          <p:cNvSpPr txBox="1"/>
          <p:nvPr/>
        </p:nvSpPr>
        <p:spPr>
          <a:xfrm>
            <a:off x="264974" y="2687462"/>
            <a:ext cx="11640184" cy="3597535"/>
          </a:xfrm>
          <a:prstGeom prst="rect">
            <a:avLst/>
          </a:prstGeom>
          <a:solidFill>
            <a:schemeClr val="bg1"/>
          </a:solidFill>
          <a:ln>
            <a:solidFill>
              <a:schemeClr val="tx1"/>
            </a:solidFill>
          </a:ln>
        </p:spPr>
        <p:txBody>
          <a:bodyPr wrap="square" rtlCol="0">
            <a:spAutoFit/>
          </a:bodyPr>
          <a:lstStyle/>
          <a:p>
            <a:endParaRPr lang="en-GB" dirty="0"/>
          </a:p>
        </p:txBody>
      </p:sp>
      <p:pic>
        <p:nvPicPr>
          <p:cNvPr id="8" name="Picture 7">
            <a:extLst>
              <a:ext uri="{FF2B5EF4-FFF2-40B4-BE49-F238E27FC236}">
                <a16:creationId xmlns:a16="http://schemas.microsoft.com/office/drawing/2014/main" id="{2619A78A-26A5-E192-015F-8732C3165F8F}"/>
              </a:ext>
            </a:extLst>
          </p:cNvPr>
          <p:cNvPicPr>
            <a:picLocks noChangeAspect="1"/>
          </p:cNvPicPr>
          <p:nvPr/>
        </p:nvPicPr>
        <p:blipFill>
          <a:blip r:embed="rId2"/>
          <a:stretch>
            <a:fillRect/>
          </a:stretch>
        </p:blipFill>
        <p:spPr>
          <a:xfrm>
            <a:off x="285407" y="3007864"/>
            <a:ext cx="4618097" cy="3139594"/>
          </a:xfrm>
          <a:prstGeom prst="rect">
            <a:avLst/>
          </a:prstGeom>
        </p:spPr>
      </p:pic>
      <p:sp>
        <p:nvSpPr>
          <p:cNvPr id="23" name="Content Placeholder 2">
            <a:extLst>
              <a:ext uri="{FF2B5EF4-FFF2-40B4-BE49-F238E27FC236}">
                <a16:creationId xmlns:a16="http://schemas.microsoft.com/office/drawing/2014/main" id="{35E17C20-1112-0E9C-2915-AA2708DDBCB6}"/>
              </a:ext>
            </a:extLst>
          </p:cNvPr>
          <p:cNvSpPr txBox="1">
            <a:spLocks/>
          </p:cNvSpPr>
          <p:nvPr/>
        </p:nvSpPr>
        <p:spPr>
          <a:xfrm>
            <a:off x="653919" y="1352124"/>
            <a:ext cx="932979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600" dirty="0">
                <a:latin typeface="Calibri (Body)"/>
                <a:ea typeface="Calibri" panose="020F0502020204030204" pitchFamily="34" charset="0"/>
                <a:cs typeface="Calibri" panose="020F0502020204030204" pitchFamily="34" charset="0"/>
              </a:rPr>
              <a:t>Many analyses coincided in the position of the excess, but not in its significance… Main ingredients affecting these analyses are: </a:t>
            </a:r>
            <a:r>
              <a:rPr lang="en-GB" sz="2600" dirty="0">
                <a:effectLst>
                  <a:outerShdw blurRad="38100" dist="38100" dir="2700000" algn="tl">
                    <a:srgbClr val="000000">
                      <a:alpha val="43137"/>
                    </a:srgbClr>
                  </a:outerShdw>
                </a:effectLst>
                <a:latin typeface="Calibri (Body)"/>
                <a:ea typeface="Calibri" panose="020F0502020204030204" pitchFamily="34" charset="0"/>
                <a:cs typeface="Calibri" panose="020F0502020204030204" pitchFamily="34" charset="0"/>
              </a:rPr>
              <a:t>Correlations in AMS-02 errors, cross sections and </a:t>
            </a:r>
            <a:r>
              <a:rPr lang="en-GB" sz="2600" dirty="0" err="1">
                <a:effectLst>
                  <a:outerShdw blurRad="38100" dist="38100" dir="2700000" algn="tl">
                    <a:srgbClr val="000000">
                      <a:alpha val="43137"/>
                    </a:srgbClr>
                  </a:outerShdw>
                </a:effectLst>
                <a:latin typeface="Calibri (Body)"/>
                <a:ea typeface="Calibri" panose="020F0502020204030204" pitchFamily="34" charset="0"/>
                <a:cs typeface="Calibri" panose="020F0502020204030204" pitchFamily="34" charset="0"/>
              </a:rPr>
              <a:t>propag</a:t>
            </a:r>
            <a:r>
              <a:rPr lang="en-GB" sz="2600" dirty="0">
                <a:effectLst>
                  <a:outerShdw blurRad="38100" dist="38100" dir="2700000" algn="tl">
                    <a:srgbClr val="000000">
                      <a:alpha val="43137"/>
                    </a:srgbClr>
                  </a:outerShdw>
                </a:effectLst>
                <a:latin typeface="Calibri (Body)"/>
                <a:ea typeface="Calibri" panose="020F0502020204030204" pitchFamily="34" charset="0"/>
                <a:cs typeface="Calibri" panose="020F0502020204030204" pitchFamily="34" charset="0"/>
              </a:rPr>
              <a:t>. params</a:t>
            </a:r>
          </a:p>
        </p:txBody>
      </p:sp>
      <p:pic>
        <p:nvPicPr>
          <p:cNvPr id="13" name="Picture 12">
            <a:extLst>
              <a:ext uri="{FF2B5EF4-FFF2-40B4-BE49-F238E27FC236}">
                <a16:creationId xmlns:a16="http://schemas.microsoft.com/office/drawing/2014/main" id="{55C12C1B-6DC3-57DD-399C-341BD8293F8D}"/>
              </a:ext>
            </a:extLst>
          </p:cNvPr>
          <p:cNvPicPr>
            <a:picLocks noChangeAspect="1"/>
          </p:cNvPicPr>
          <p:nvPr/>
        </p:nvPicPr>
        <p:blipFill>
          <a:blip r:embed="rId3"/>
          <a:stretch>
            <a:fillRect/>
          </a:stretch>
        </p:blipFill>
        <p:spPr>
          <a:xfrm>
            <a:off x="5003266" y="3466220"/>
            <a:ext cx="3412399" cy="2392879"/>
          </a:xfrm>
          <a:prstGeom prst="rect">
            <a:avLst/>
          </a:prstGeom>
        </p:spPr>
      </p:pic>
      <p:pic>
        <p:nvPicPr>
          <p:cNvPr id="15" name="Picture 14">
            <a:extLst>
              <a:ext uri="{FF2B5EF4-FFF2-40B4-BE49-F238E27FC236}">
                <a16:creationId xmlns:a16="http://schemas.microsoft.com/office/drawing/2014/main" id="{9212C6CD-E2AB-C0D9-8A32-5173E2B92162}"/>
              </a:ext>
            </a:extLst>
          </p:cNvPr>
          <p:cNvPicPr>
            <a:picLocks noChangeAspect="1"/>
          </p:cNvPicPr>
          <p:nvPr/>
        </p:nvPicPr>
        <p:blipFill>
          <a:blip r:embed="rId4"/>
          <a:stretch>
            <a:fillRect/>
          </a:stretch>
        </p:blipFill>
        <p:spPr>
          <a:xfrm>
            <a:off x="8674176" y="2902692"/>
            <a:ext cx="3150393" cy="3282248"/>
          </a:xfrm>
          <a:prstGeom prst="rect">
            <a:avLst/>
          </a:prstGeom>
        </p:spPr>
      </p:pic>
      <p:sp>
        <p:nvSpPr>
          <p:cNvPr id="2" name="Title 1">
            <a:extLst>
              <a:ext uri="{FF2B5EF4-FFF2-40B4-BE49-F238E27FC236}">
                <a16:creationId xmlns:a16="http://schemas.microsoft.com/office/drawing/2014/main" id="{CA814249-82CF-4FD0-B186-073C10435F18}"/>
              </a:ext>
            </a:extLst>
          </p:cNvPr>
          <p:cNvSpPr>
            <a:spLocks noGrp="1"/>
          </p:cNvSpPr>
          <p:nvPr>
            <p:ph type="title"/>
          </p:nvPr>
        </p:nvSpPr>
        <p:spPr>
          <a:xfrm>
            <a:off x="660609" y="168695"/>
            <a:ext cx="10515600" cy="1325563"/>
          </a:xfrm>
        </p:spPr>
        <p:txBody>
          <a:bodyPr/>
          <a:lstStyle/>
          <a:p>
            <a:r>
              <a:rPr lang="en-GB" b="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Antiproton </a:t>
            </a:r>
            <a:r>
              <a:rPr lang="en-GB" b="1" i="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excess </a:t>
            </a:r>
            <a:r>
              <a:rPr lang="en-GB" sz="3600" b="1" i="1" dirty="0">
                <a:solidFill>
                  <a:schemeClr val="accent5">
                    <a:lumMod val="50000"/>
                  </a:schemeClr>
                </a:solidFill>
                <a:latin typeface="Times New Roman" panose="02020603050405020304" pitchFamily="18" charset="0"/>
                <a:cs typeface="Times New Roman" panose="02020603050405020304" pitchFamily="18" charset="0"/>
              </a:rPr>
              <a:t>– </a:t>
            </a:r>
            <a:r>
              <a:rPr lang="en-GB" sz="3600" b="1" dirty="0">
                <a:solidFill>
                  <a:schemeClr val="accent5">
                    <a:lumMod val="50000"/>
                  </a:schemeClr>
                </a:solidFill>
                <a:latin typeface="Times New Roman" panose="02020603050405020304" pitchFamily="18" charset="0"/>
                <a:cs typeface="Times New Roman" panose="02020603050405020304" pitchFamily="18" charset="0"/>
              </a:rPr>
              <a:t>A DM signal?</a:t>
            </a:r>
            <a:endParaRPr lang="en-GB" sz="3600" b="1" i="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A06D946-5F85-4B77-83F8-C85FEA5C1FA7}"/>
              </a:ext>
            </a:extLst>
          </p:cNvPr>
          <p:cNvSpPr>
            <a:spLocks noGrp="1"/>
          </p:cNvSpPr>
          <p:nvPr>
            <p:ph type="sldNum" sz="quarter" idx="12"/>
          </p:nvPr>
        </p:nvSpPr>
        <p:spPr/>
        <p:txBody>
          <a:bodyPr/>
          <a:lstStyle/>
          <a:p>
            <a:fld id="{22575A84-A01E-4477-BEC3-178D27864C62}" type="slidenum">
              <a:rPr lang="en-GB" b="1" smtClean="0">
                <a:solidFill>
                  <a:schemeClr val="bg1"/>
                </a:solidFill>
              </a:rPr>
              <a:t>18</a:t>
            </a:fld>
            <a:endParaRPr lang="en-GB" b="1" dirty="0">
              <a:solidFill>
                <a:schemeClr val="bg1"/>
              </a:solidFill>
            </a:endParaRPr>
          </a:p>
        </p:txBody>
      </p:sp>
      <p:sp>
        <p:nvSpPr>
          <p:cNvPr id="21" name="TextBox 20">
            <a:extLst>
              <a:ext uri="{FF2B5EF4-FFF2-40B4-BE49-F238E27FC236}">
                <a16:creationId xmlns:a16="http://schemas.microsoft.com/office/drawing/2014/main" id="{474AE06D-E05A-91A6-691E-9354A58D2913}"/>
              </a:ext>
            </a:extLst>
          </p:cNvPr>
          <p:cNvSpPr txBox="1"/>
          <p:nvPr/>
        </p:nvSpPr>
        <p:spPr>
          <a:xfrm>
            <a:off x="6620154" y="3249160"/>
            <a:ext cx="1781321" cy="307777"/>
          </a:xfrm>
          <a:prstGeom prst="rect">
            <a:avLst/>
          </a:prstGeom>
          <a:noFill/>
        </p:spPr>
        <p:txBody>
          <a:bodyPr wrap="none" rtlCol="0">
            <a:spAutoFit/>
          </a:bodyPr>
          <a:lstStyle/>
          <a:p>
            <a:r>
              <a:rPr lang="en-GB" sz="1400" dirty="0">
                <a:solidFill>
                  <a:schemeClr val="bg1">
                    <a:lumMod val="50000"/>
                  </a:schemeClr>
                </a:solidFill>
              </a:rPr>
              <a:t>Reinert, Winkler 2018</a:t>
            </a:r>
            <a:endParaRPr lang="en-SE" sz="1400" dirty="0">
              <a:solidFill>
                <a:schemeClr val="bg1">
                  <a:lumMod val="50000"/>
                </a:schemeClr>
              </a:solidFill>
            </a:endParaRPr>
          </a:p>
        </p:txBody>
      </p:sp>
      <p:sp>
        <p:nvSpPr>
          <p:cNvPr id="18" name="TextBox 17">
            <a:extLst>
              <a:ext uri="{FF2B5EF4-FFF2-40B4-BE49-F238E27FC236}">
                <a16:creationId xmlns:a16="http://schemas.microsoft.com/office/drawing/2014/main" id="{8C824DC5-EBEE-3936-11EC-86A61C9781CC}"/>
              </a:ext>
            </a:extLst>
          </p:cNvPr>
          <p:cNvSpPr txBox="1"/>
          <p:nvPr/>
        </p:nvSpPr>
        <p:spPr>
          <a:xfrm>
            <a:off x="9710305" y="2720514"/>
            <a:ext cx="2222660" cy="307777"/>
          </a:xfrm>
          <a:prstGeom prst="rect">
            <a:avLst/>
          </a:prstGeom>
          <a:noFill/>
        </p:spPr>
        <p:txBody>
          <a:bodyPr wrap="none" rtlCol="0">
            <a:spAutoFit/>
          </a:bodyPr>
          <a:lstStyle/>
          <a:p>
            <a:r>
              <a:rPr lang="en-GB" sz="1400" dirty="0">
                <a:solidFill>
                  <a:schemeClr val="bg1">
                    <a:lumMod val="50000"/>
                  </a:schemeClr>
                </a:solidFill>
              </a:rPr>
              <a:t>Hooper, Cholis, Linden 2019</a:t>
            </a:r>
            <a:endParaRPr lang="en-SE" sz="1400" dirty="0">
              <a:solidFill>
                <a:schemeClr val="bg1">
                  <a:lumMod val="50000"/>
                </a:schemeClr>
              </a:solidFill>
            </a:endParaRPr>
          </a:p>
        </p:txBody>
      </p:sp>
      <p:sp>
        <p:nvSpPr>
          <p:cNvPr id="19" name="TextBox 18">
            <a:extLst>
              <a:ext uri="{FF2B5EF4-FFF2-40B4-BE49-F238E27FC236}">
                <a16:creationId xmlns:a16="http://schemas.microsoft.com/office/drawing/2014/main" id="{8505849E-861B-7E0D-6318-3B532042B42D}"/>
              </a:ext>
            </a:extLst>
          </p:cNvPr>
          <p:cNvSpPr txBox="1"/>
          <p:nvPr/>
        </p:nvSpPr>
        <p:spPr>
          <a:xfrm>
            <a:off x="286843" y="2971210"/>
            <a:ext cx="1838965" cy="307777"/>
          </a:xfrm>
          <a:prstGeom prst="rect">
            <a:avLst/>
          </a:prstGeom>
          <a:noFill/>
        </p:spPr>
        <p:txBody>
          <a:bodyPr wrap="none" rtlCol="0">
            <a:spAutoFit/>
          </a:bodyPr>
          <a:lstStyle/>
          <a:p>
            <a:r>
              <a:rPr lang="en-GB" sz="1400" dirty="0">
                <a:solidFill>
                  <a:schemeClr val="bg1">
                    <a:lumMod val="50000"/>
                  </a:schemeClr>
                </a:solidFill>
              </a:rPr>
              <a:t>Jan </a:t>
            </a:r>
            <a:r>
              <a:rPr lang="en-GB" sz="1400" dirty="0" err="1">
                <a:solidFill>
                  <a:schemeClr val="bg1">
                    <a:lumMod val="50000"/>
                  </a:schemeClr>
                </a:solidFill>
              </a:rPr>
              <a:t>Heisig</a:t>
            </a:r>
            <a:r>
              <a:rPr lang="en-GB" sz="1400" dirty="0">
                <a:solidFill>
                  <a:schemeClr val="bg1">
                    <a:lumMod val="50000"/>
                  </a:schemeClr>
                </a:solidFill>
              </a:rPr>
              <a:t> MIAPP 2021</a:t>
            </a:r>
            <a:endParaRPr lang="en-SE" sz="1400" dirty="0">
              <a:solidFill>
                <a:schemeClr val="bg1">
                  <a:lumMod val="50000"/>
                </a:schemeClr>
              </a:solidFill>
            </a:endParaRPr>
          </a:p>
        </p:txBody>
      </p:sp>
      <p:sp>
        <p:nvSpPr>
          <p:cNvPr id="20" name="Slide Number Placeholder 3">
            <a:extLst>
              <a:ext uri="{FF2B5EF4-FFF2-40B4-BE49-F238E27FC236}">
                <a16:creationId xmlns:a16="http://schemas.microsoft.com/office/drawing/2014/main" id="{0A98CF27-B3B5-D2E3-F5D0-5689061BFA36}"/>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575A84-A01E-4477-BEC3-178D27864C62}" type="slidenum">
              <a:rPr lang="en-GB" smtClean="0"/>
              <a:pPr/>
              <a:t>18</a:t>
            </a:fld>
            <a:endParaRPr lang="en-GB"/>
          </a:p>
        </p:txBody>
      </p:sp>
      <p:grpSp>
        <p:nvGrpSpPr>
          <p:cNvPr id="24" name="Group 23">
            <a:extLst>
              <a:ext uri="{FF2B5EF4-FFF2-40B4-BE49-F238E27FC236}">
                <a16:creationId xmlns:a16="http://schemas.microsoft.com/office/drawing/2014/main" id="{5B056589-34D4-3D8E-AE78-A9F1D529036B}"/>
              </a:ext>
            </a:extLst>
          </p:cNvPr>
          <p:cNvGrpSpPr/>
          <p:nvPr/>
        </p:nvGrpSpPr>
        <p:grpSpPr>
          <a:xfrm>
            <a:off x="10166735" y="225152"/>
            <a:ext cx="1721410" cy="1254759"/>
            <a:chOff x="10166735" y="225152"/>
            <a:chExt cx="1721410" cy="1254759"/>
          </a:xfrm>
        </p:grpSpPr>
        <p:pic>
          <p:nvPicPr>
            <p:cNvPr id="25" name="Picture 24">
              <a:extLst>
                <a:ext uri="{FF2B5EF4-FFF2-40B4-BE49-F238E27FC236}">
                  <a16:creationId xmlns:a16="http://schemas.microsoft.com/office/drawing/2014/main" id="{2317F76A-AFE4-6C8B-358B-A3F8599142BA}"/>
                </a:ext>
              </a:extLst>
            </p:cNvPr>
            <p:cNvPicPr>
              <a:picLocks noChangeAspect="1"/>
            </p:cNvPicPr>
            <p:nvPr/>
          </p:nvPicPr>
          <p:blipFill>
            <a:blip r:embed="rId5"/>
            <a:stretch>
              <a:fillRect/>
            </a:stretch>
          </p:blipFill>
          <p:spPr>
            <a:xfrm>
              <a:off x="10166735" y="225152"/>
              <a:ext cx="1721410" cy="1254759"/>
            </a:xfrm>
            <a:prstGeom prst="rect">
              <a:avLst/>
            </a:prstGeom>
          </p:spPr>
        </p:pic>
        <p:sp>
          <p:nvSpPr>
            <p:cNvPr id="26" name="Explosion: 14 Points 25">
              <a:extLst>
                <a:ext uri="{FF2B5EF4-FFF2-40B4-BE49-F238E27FC236}">
                  <a16:creationId xmlns:a16="http://schemas.microsoft.com/office/drawing/2014/main" id="{1F1F9C35-71E7-60C1-DE34-888347511A71}"/>
                </a:ext>
              </a:extLst>
            </p:cNvPr>
            <p:cNvSpPr/>
            <p:nvPr/>
          </p:nvSpPr>
          <p:spPr>
            <a:xfrm rot="20765126">
              <a:off x="10498484" y="587422"/>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16B8739B-3B3C-F46B-F2B8-3BE69E26A6B1}"/>
                    </a:ext>
                  </a:extLst>
                </p:cNvPr>
                <p:cNvSpPr txBox="1"/>
                <p:nvPr/>
              </p:nvSpPr>
              <p:spPr>
                <a:xfrm>
                  <a:off x="10944183" y="268857"/>
                  <a:ext cx="233269" cy="2308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27" name="TextBox 26">
                  <a:extLst>
                    <a:ext uri="{FF2B5EF4-FFF2-40B4-BE49-F238E27FC236}">
                      <a16:creationId xmlns:a16="http://schemas.microsoft.com/office/drawing/2014/main" id="{16B8739B-3B3C-F46B-F2B8-3BE69E26A6B1}"/>
                    </a:ext>
                  </a:extLst>
                </p:cNvPr>
                <p:cNvSpPr txBox="1">
                  <a:spLocks noRot="1" noChangeAspect="1" noMove="1" noResize="1" noEditPoints="1" noAdjustHandles="1" noChangeArrowheads="1" noChangeShapeType="1" noTextEdit="1"/>
                </p:cNvSpPr>
                <p:nvPr/>
              </p:nvSpPr>
              <p:spPr>
                <a:xfrm>
                  <a:off x="10944183" y="268857"/>
                  <a:ext cx="233269" cy="230832"/>
                </a:xfrm>
                <a:prstGeom prst="rect">
                  <a:avLst/>
                </a:prstGeom>
                <a:blipFill>
                  <a:blip r:embed="rId9"/>
                  <a:stretch>
                    <a:fillRect l="-28205" r="-33333" b="-5263"/>
                  </a:stretch>
                </a:blipFill>
              </p:spPr>
              <p:txBody>
                <a:bodyPr/>
                <a:lstStyle/>
                <a:p>
                  <a:r>
                    <a:rPr lang="en-SE">
                      <a:noFill/>
                    </a:rPr>
                    <a:t> </a:t>
                  </a:r>
                </a:p>
              </p:txBody>
            </p:sp>
          </mc:Fallback>
        </mc:AlternateContent>
      </p:grpSp>
      <p:sp>
        <p:nvSpPr>
          <p:cNvPr id="29" name="TextBox 28">
            <a:extLst>
              <a:ext uri="{FF2B5EF4-FFF2-40B4-BE49-F238E27FC236}">
                <a16:creationId xmlns:a16="http://schemas.microsoft.com/office/drawing/2014/main" id="{05DC503D-2EE6-2FBD-C1E8-EBF00FBE3A80}"/>
              </a:ext>
            </a:extLst>
          </p:cNvPr>
          <p:cNvSpPr txBox="1"/>
          <p:nvPr/>
        </p:nvSpPr>
        <p:spPr>
          <a:xfrm>
            <a:off x="10137953" y="1545771"/>
            <a:ext cx="1697901" cy="784830"/>
          </a:xfrm>
          <a:prstGeom prst="rect">
            <a:avLst/>
          </a:prstGeom>
          <a:noFill/>
        </p:spPr>
        <p:txBody>
          <a:bodyPr wrap="none" rtlCol="0">
            <a:spAutoFit/>
          </a:bodyPr>
          <a:lstStyle/>
          <a:p>
            <a:pPr algn="ctr"/>
            <a:r>
              <a:rPr lang="en-GB" sz="2000" b="1" dirty="0" err="1">
                <a:solidFill>
                  <a:schemeClr val="accent1">
                    <a:lumMod val="75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75000"/>
                  </a:schemeClr>
                </a:solidFill>
                <a:latin typeface="Cambria Math" panose="02040503050406030204" pitchFamily="18" charset="0"/>
                <a:ea typeface="Cambria Math" panose="02040503050406030204" pitchFamily="18" charset="0"/>
              </a:rPr>
              <a:t>CR</a:t>
            </a:r>
            <a:r>
              <a:rPr lang="en-GB" sz="2000" b="1" dirty="0">
                <a:solidFill>
                  <a:schemeClr val="accent1">
                    <a:lumMod val="75000"/>
                  </a:schemeClr>
                </a:solidFill>
                <a:latin typeface="Cambria Math" panose="02040503050406030204" pitchFamily="18" charset="0"/>
                <a:ea typeface="Cambria Math" panose="02040503050406030204" pitchFamily="18" charset="0"/>
              </a:rPr>
              <a:t> + </a:t>
            </a:r>
            <a:r>
              <a:rPr lang="en-GB" sz="2000" b="1" dirty="0" err="1">
                <a:solidFill>
                  <a:schemeClr val="accent1">
                    <a:lumMod val="75000"/>
                  </a:schemeClr>
                </a:solidFill>
                <a:latin typeface="Cambria Math" panose="02040503050406030204" pitchFamily="18" charset="0"/>
                <a:ea typeface="Cambria Math" panose="02040503050406030204" pitchFamily="18" charset="0"/>
              </a:rPr>
              <a:t>p</a:t>
            </a:r>
            <a:r>
              <a:rPr lang="en-GB" sz="2000" b="1" baseline="-25000" dirty="0" err="1">
                <a:solidFill>
                  <a:schemeClr val="accent1">
                    <a:lumMod val="75000"/>
                  </a:schemeClr>
                </a:solidFill>
                <a:latin typeface="Cambria Math" panose="02040503050406030204" pitchFamily="18" charset="0"/>
                <a:ea typeface="Cambria Math" panose="02040503050406030204" pitchFamily="18" charset="0"/>
              </a:rPr>
              <a:t>ISM</a:t>
            </a:r>
            <a:r>
              <a:rPr lang="en-GB" sz="2000" b="1" dirty="0">
                <a:solidFill>
                  <a:schemeClr val="accent1">
                    <a:lumMod val="75000"/>
                  </a:schemeClr>
                </a:solidFill>
                <a:latin typeface="Cambria Math" panose="02040503050406030204" pitchFamily="18" charset="0"/>
                <a:ea typeface="Cambria Math" panose="02040503050406030204" pitchFamily="18" charset="0"/>
              </a:rPr>
              <a:t> </a:t>
            </a:r>
            <a:r>
              <a:rPr lang="en-SE" b="1" dirty="0">
                <a:solidFill>
                  <a:schemeClr val="accent1">
                    <a:lumMod val="75000"/>
                  </a:schemeClr>
                </a:solidFill>
              </a:rPr>
              <a:t>→</a:t>
            </a:r>
            <a:r>
              <a:rPr lang="en-GB" sz="2000" b="1" dirty="0">
                <a:solidFill>
                  <a:schemeClr val="accent1">
                    <a:lumMod val="75000"/>
                  </a:schemeClr>
                </a:solidFill>
              </a:rPr>
              <a:t> </a:t>
            </a:r>
            <a:r>
              <a:rPr lang="en-GB" sz="2000" b="1"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p</a:t>
            </a:r>
          </a:p>
          <a:p>
            <a:pPr algn="ctr"/>
            <a:r>
              <a:rPr lang="en-GB" sz="5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    </a:t>
            </a:r>
            <a:endParaRPr lang="en-GB" sz="2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endParaRPr>
          </a:p>
          <a:p>
            <a:pPr algn="ct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χ + </a:t>
            </a:r>
            <a:r>
              <a:rPr lang="el-GR"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χ</a:t>
            </a: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 </a:t>
            </a:r>
            <a:r>
              <a:rPr lang="en-SE" b="1" dirty="0">
                <a:solidFill>
                  <a:schemeClr val="accent6">
                    <a:lumMod val="50000"/>
                  </a:schemeClr>
                </a:solidFill>
              </a:rPr>
              <a:t>→</a:t>
            </a:r>
            <a:r>
              <a:rPr lang="en-GB" sz="2000" b="1" dirty="0">
                <a:solidFill>
                  <a:schemeClr val="accent6">
                    <a:lumMod val="50000"/>
                  </a:schemeClr>
                </a:solidFill>
                <a:latin typeface="Cambria Math" panose="02040503050406030204" pitchFamily="18" charset="0"/>
                <a:ea typeface="Cambria Math" panose="02040503050406030204" pitchFamily="18" charset="0"/>
                <a:sym typeface="Wingdings" panose="05000000000000000000" pitchFamily="2" charset="2"/>
              </a:rPr>
              <a:t> p</a:t>
            </a:r>
            <a:endParaRPr lang="en-SE" sz="2000" b="1" dirty="0">
              <a:solidFill>
                <a:schemeClr val="accent6">
                  <a:lumMod val="50000"/>
                </a:schemeClr>
              </a:solidFill>
              <a:latin typeface="Cambria Math" panose="02040503050406030204" pitchFamily="18" charset="0"/>
              <a:ea typeface="Cambria Math" panose="02040503050406030204" pitchFamily="18"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EA99F46-8661-2A18-02A5-F5DB63995A4C}"/>
                  </a:ext>
                </a:extLst>
              </p:cNvPr>
              <p:cNvSpPr txBox="1"/>
              <p:nvPr/>
            </p:nvSpPr>
            <p:spPr>
              <a:xfrm>
                <a:off x="348341" y="5791200"/>
                <a:ext cx="1816523" cy="39299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2000" b="1" i="1" smtClean="0">
                          <a:latin typeface="Cambria Math" panose="02040503050406030204" pitchFamily="18" charset="0"/>
                        </a:rPr>
                        <m:t>𝑫</m:t>
                      </m:r>
                      <m:r>
                        <a:rPr lang="en-GB" sz="2000" b="1" i="1" smtClean="0">
                          <a:latin typeface="Cambria Math" panose="02040503050406030204" pitchFamily="18" charset="0"/>
                        </a:rPr>
                        <m:t>(</m:t>
                      </m:r>
                      <m:r>
                        <a:rPr lang="en-GB" sz="2000" b="1" i="1" smtClean="0">
                          <a:latin typeface="Cambria Math" panose="02040503050406030204" pitchFamily="18" charset="0"/>
                        </a:rPr>
                        <m:t>𝑬</m:t>
                      </m:r>
                      <m:r>
                        <a:rPr lang="en-GB" sz="2000" b="1" i="1" smtClean="0">
                          <a:latin typeface="Cambria Math" panose="02040503050406030204" pitchFamily="18" charset="0"/>
                        </a:rPr>
                        <m:t>)~</m:t>
                      </m:r>
                      <m:r>
                        <a:rPr lang="en-GB" sz="2000" b="1" i="1" smtClean="0">
                          <a:latin typeface="Cambria Math" panose="02040503050406030204" pitchFamily="18" charset="0"/>
                          <a:ea typeface="Cambria Math" panose="02040503050406030204" pitchFamily="18" charset="0"/>
                        </a:rPr>
                        <m:t>𝑫</m:t>
                      </m:r>
                      <m:r>
                        <a:rPr lang="en-GB" sz="2000" b="1" i="1" baseline="-25000" smtClean="0">
                          <a:latin typeface="Cambria Math" panose="02040503050406030204" pitchFamily="18" charset="0"/>
                          <a:ea typeface="Cambria Math" panose="02040503050406030204" pitchFamily="18" charset="0"/>
                        </a:rPr>
                        <m:t>𝟎</m:t>
                      </m:r>
                      <m:r>
                        <a:rPr lang="en-GB" sz="2000" b="1" i="1" smtClean="0">
                          <a:solidFill>
                            <a:srgbClr val="C00000"/>
                          </a:solidFill>
                          <a:latin typeface="Cambria Math" panose="02040503050406030204" pitchFamily="18" charset="0"/>
                          <a:ea typeface="Cambria Math" panose="02040503050406030204" pitchFamily="18" charset="0"/>
                        </a:rPr>
                        <m:t>𝜷</m:t>
                      </m:r>
                      <m:r>
                        <a:rPr lang="el-GR" sz="2000" b="1" i="1" baseline="30000" smtClean="0">
                          <a:solidFill>
                            <a:srgbClr val="C00000"/>
                          </a:solidFill>
                          <a:latin typeface="Cambria Math" panose="02040503050406030204" pitchFamily="18" charset="0"/>
                          <a:ea typeface="Cambria Math" panose="02040503050406030204" pitchFamily="18" charset="0"/>
                        </a:rPr>
                        <m:t>𝜼</m:t>
                      </m:r>
                      <m:r>
                        <a:rPr lang="en-GB" sz="2000" b="1" i="1" smtClean="0">
                          <a:latin typeface="Cambria Math" panose="02040503050406030204" pitchFamily="18" charset="0"/>
                          <a:ea typeface="Cambria Math" panose="02040503050406030204" pitchFamily="18" charset="0"/>
                        </a:rPr>
                        <m:t>𝑬</m:t>
                      </m:r>
                      <m:r>
                        <a:rPr lang="en-GB" sz="2000" b="1" i="1" baseline="30000" smtClean="0">
                          <a:latin typeface="Cambria Math" panose="02040503050406030204" pitchFamily="18" charset="0"/>
                          <a:ea typeface="Cambria Math" panose="02040503050406030204" pitchFamily="18" charset="0"/>
                        </a:rPr>
                        <m:t>𝜹</m:t>
                      </m:r>
                    </m:oMath>
                  </m:oMathPara>
                </a14:m>
                <a:endParaRPr lang="en-SE" sz="2000" b="1" baseline="30000" dirty="0"/>
              </a:p>
            </p:txBody>
          </p:sp>
        </mc:Choice>
        <mc:Fallback xmlns="">
          <p:sp>
            <p:nvSpPr>
              <p:cNvPr id="3" name="TextBox 2">
                <a:extLst>
                  <a:ext uri="{FF2B5EF4-FFF2-40B4-BE49-F238E27FC236}">
                    <a16:creationId xmlns:a16="http://schemas.microsoft.com/office/drawing/2014/main" id="{9EA99F46-8661-2A18-02A5-F5DB63995A4C}"/>
                  </a:ext>
                </a:extLst>
              </p:cNvPr>
              <p:cNvSpPr txBox="1">
                <a:spLocks noRot="1" noChangeAspect="1" noMove="1" noResize="1" noEditPoints="1" noAdjustHandles="1" noChangeArrowheads="1" noChangeShapeType="1" noTextEdit="1"/>
              </p:cNvSpPr>
              <p:nvPr/>
            </p:nvSpPr>
            <p:spPr>
              <a:xfrm>
                <a:off x="348341" y="5791200"/>
                <a:ext cx="1816523" cy="392993"/>
              </a:xfrm>
              <a:prstGeom prst="rect">
                <a:avLst/>
              </a:prstGeom>
              <a:blipFill>
                <a:blip r:embed="rId10"/>
                <a:stretch>
                  <a:fillRect b="-18750"/>
                </a:stretch>
              </a:blipFill>
            </p:spPr>
            <p:txBody>
              <a:bodyPr/>
              <a:lstStyle/>
              <a:p>
                <a:r>
                  <a:rPr lang="en-SE">
                    <a:noFill/>
                  </a:rPr>
                  <a:t> </a:t>
                </a:r>
              </a:p>
            </p:txBody>
          </p:sp>
        </mc:Fallback>
      </mc:AlternateContent>
      <p:cxnSp>
        <p:nvCxnSpPr>
          <p:cNvPr id="5" name="Straight Connector 4">
            <a:extLst>
              <a:ext uri="{FF2B5EF4-FFF2-40B4-BE49-F238E27FC236}">
                <a16:creationId xmlns:a16="http://schemas.microsoft.com/office/drawing/2014/main" id="{5216012B-34C0-DFF3-87F1-902B4BE2C0FF}"/>
              </a:ext>
            </a:extLst>
          </p:cNvPr>
          <p:cNvCxnSpPr>
            <a:cxnSpLocks/>
          </p:cNvCxnSpPr>
          <p:nvPr/>
        </p:nvCxnSpPr>
        <p:spPr>
          <a:xfrm>
            <a:off x="11627087" y="1679559"/>
            <a:ext cx="9569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19A3E66-7709-4334-8F55-337A9CDE3683}"/>
              </a:ext>
            </a:extLst>
          </p:cNvPr>
          <p:cNvCxnSpPr>
            <a:cxnSpLocks/>
          </p:cNvCxnSpPr>
          <p:nvPr/>
        </p:nvCxnSpPr>
        <p:spPr>
          <a:xfrm>
            <a:off x="11375451" y="2054856"/>
            <a:ext cx="95693" cy="0"/>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039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B5CA00B-36DE-710C-A1D3-CDB50C6107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3792" y="2682340"/>
            <a:ext cx="5511015" cy="3674010"/>
          </a:xfrm>
          <a:effectLst>
            <a:glow rad="63500">
              <a:schemeClr val="accent3">
                <a:satMod val="175000"/>
                <a:alpha val="40000"/>
              </a:schemeClr>
            </a:glow>
          </a:effectLst>
        </p:spPr>
      </p:pic>
      <p:sp>
        <p:nvSpPr>
          <p:cNvPr id="4" name="Slide Number Placeholder 3">
            <a:extLst>
              <a:ext uri="{FF2B5EF4-FFF2-40B4-BE49-F238E27FC236}">
                <a16:creationId xmlns:a16="http://schemas.microsoft.com/office/drawing/2014/main" id="{F25490CE-CBD2-6924-61E8-6EE923E3A6A2}"/>
              </a:ext>
            </a:extLst>
          </p:cNvPr>
          <p:cNvSpPr>
            <a:spLocks noGrp="1"/>
          </p:cNvSpPr>
          <p:nvPr>
            <p:ph type="sldNum" sz="quarter" idx="12"/>
          </p:nvPr>
        </p:nvSpPr>
        <p:spPr/>
        <p:txBody>
          <a:bodyPr/>
          <a:lstStyle/>
          <a:p>
            <a:fld id="{22575A84-A01E-4477-BEC3-178D27864C62}" type="slidenum">
              <a:rPr lang="en-GB" smtClean="0"/>
              <a:t>1</a:t>
            </a:fld>
            <a:endParaRPr lang="en-GB"/>
          </a:p>
        </p:txBody>
      </p:sp>
      <p:pic>
        <p:nvPicPr>
          <p:cNvPr id="7" name="Content Placeholder 5">
            <a:extLst>
              <a:ext uri="{FF2B5EF4-FFF2-40B4-BE49-F238E27FC236}">
                <a16:creationId xmlns:a16="http://schemas.microsoft.com/office/drawing/2014/main" id="{918AEB02-EB9F-3F22-7471-328D6E8CEF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1121" y="431555"/>
            <a:ext cx="5378993" cy="6172942"/>
          </a:xfrm>
          <a:prstGeom prst="rect">
            <a:avLst/>
          </a:prstGeom>
        </p:spPr>
      </p:pic>
      <p:sp>
        <p:nvSpPr>
          <p:cNvPr id="3" name="TextBox 2">
            <a:extLst>
              <a:ext uri="{FF2B5EF4-FFF2-40B4-BE49-F238E27FC236}">
                <a16:creationId xmlns:a16="http://schemas.microsoft.com/office/drawing/2014/main" id="{D5A86BD5-85CA-72B9-AE8E-6454CD519F48}"/>
              </a:ext>
            </a:extLst>
          </p:cNvPr>
          <p:cNvSpPr txBox="1"/>
          <p:nvPr/>
        </p:nvSpPr>
        <p:spPr>
          <a:xfrm>
            <a:off x="812430" y="1409421"/>
            <a:ext cx="5272547" cy="1061829"/>
          </a:xfrm>
          <a:prstGeom prst="rect">
            <a:avLst/>
          </a:prstGeom>
          <a:noFill/>
        </p:spPr>
        <p:txBody>
          <a:bodyPr wrap="square">
            <a:spAutoFit/>
          </a:bodyPr>
          <a:lstStyle/>
          <a:p>
            <a:r>
              <a:rPr lang="en-GB" sz="2100" dirty="0"/>
              <a:t>In the standard paradigm, Galactic CR sources are SNRs, which inject them following (broken) power-laws and which diffuse homogenously</a:t>
            </a:r>
            <a:endParaRPr lang="en-SE" sz="2100" dirty="0"/>
          </a:p>
        </p:txBody>
      </p:sp>
      <p:sp>
        <p:nvSpPr>
          <p:cNvPr id="10" name="Title 5">
            <a:extLst>
              <a:ext uri="{FF2B5EF4-FFF2-40B4-BE49-F238E27FC236}">
                <a16:creationId xmlns:a16="http://schemas.microsoft.com/office/drawing/2014/main" id="{DB976387-B799-6088-F596-618E275FAC6C}"/>
              </a:ext>
            </a:extLst>
          </p:cNvPr>
          <p:cNvSpPr txBox="1">
            <a:spLocks/>
          </p:cNvSpPr>
          <p:nvPr/>
        </p:nvSpPr>
        <p:spPr>
          <a:xfrm>
            <a:off x="606527" y="250484"/>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dirty="0">
                <a:effectLst>
                  <a:outerShdw blurRad="38100" dist="38100" dir="2700000" algn="tl">
                    <a:srgbClr val="000000">
                      <a:alpha val="43137"/>
                    </a:srgbClr>
                  </a:outerShdw>
                </a:effectLst>
              </a:rPr>
              <a:t>Standard picture of Gal. CRs</a:t>
            </a:r>
            <a:endParaRPr lang="en-GB" sz="4000"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48CF5CE1-DB1B-7698-D30E-4439A2A0A8CE}"/>
              </a:ext>
            </a:extLst>
          </p:cNvPr>
          <p:cNvSpPr txBox="1"/>
          <p:nvPr/>
        </p:nvSpPr>
        <p:spPr>
          <a:xfrm>
            <a:off x="7133974" y="500881"/>
            <a:ext cx="3458962"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sz="1200" b="1" dirty="0">
                <a:effectLst/>
              </a:rPr>
              <a:t>PDL</a:t>
            </a:r>
            <a:r>
              <a:rPr lang="en-GB" sz="1200" dirty="0">
                <a:effectLst/>
              </a:rPr>
              <a:t> et al </a:t>
            </a:r>
            <a:r>
              <a:rPr lang="en-GB" sz="1200" i="1" dirty="0"/>
              <a:t>JCAP</a:t>
            </a:r>
            <a:r>
              <a:rPr lang="en-GB" sz="1200" dirty="0"/>
              <a:t> 07 (2022) 07</a:t>
            </a:r>
            <a:endParaRPr kumimoji="0" lang="en-SE" altLang="en-SE" sz="12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DF20FEFB-0A14-2131-00EF-E08B535C7A07}"/>
              </a:ext>
            </a:extLst>
          </p:cNvPr>
          <p:cNvSpPr txBox="1"/>
          <p:nvPr/>
        </p:nvSpPr>
        <p:spPr>
          <a:xfrm>
            <a:off x="1149978" y="2757502"/>
            <a:ext cx="3458962"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sz="1200" b="1" dirty="0">
                <a:effectLst/>
              </a:rPr>
              <a:t>PDL</a:t>
            </a:r>
            <a:r>
              <a:rPr lang="en-GB" sz="1200" dirty="0">
                <a:effectLst/>
              </a:rPr>
              <a:t> et al </a:t>
            </a:r>
            <a:r>
              <a:rPr lang="en-GB" sz="1200" i="1" dirty="0"/>
              <a:t>JCAP</a:t>
            </a:r>
            <a:r>
              <a:rPr lang="en-GB" sz="1200" dirty="0"/>
              <a:t> 07 (2022) 07</a:t>
            </a:r>
            <a:endParaRPr kumimoji="0" lang="en-SE" altLang="en-SE" sz="1200" b="0" i="0" u="none" strike="noStrike" cap="none" normalizeH="0" baseline="0" dirty="0">
              <a:ln>
                <a:noFill/>
              </a:ln>
              <a:solidFill>
                <a:schemeClr val="tx1"/>
              </a:solidFill>
              <a:effectLst/>
              <a:latin typeface="Arial" panose="020B0604020202020204" pitchFamily="34" charset="0"/>
            </a:endParaRPr>
          </a:p>
        </p:txBody>
      </p:sp>
      <p:sp>
        <p:nvSpPr>
          <p:cNvPr id="8" name="Rectangle: Rounded Corners 7">
            <a:extLst>
              <a:ext uri="{FF2B5EF4-FFF2-40B4-BE49-F238E27FC236}">
                <a16:creationId xmlns:a16="http://schemas.microsoft.com/office/drawing/2014/main" id="{9841EC2D-8C6D-7921-ADD3-D41C7FA2E3F5}"/>
              </a:ext>
            </a:extLst>
          </p:cNvPr>
          <p:cNvSpPr/>
          <p:nvPr/>
        </p:nvSpPr>
        <p:spPr>
          <a:xfrm>
            <a:off x="561305" y="488804"/>
            <a:ext cx="5900784" cy="794657"/>
          </a:xfrm>
          <a:prstGeom prst="round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117202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263BD-AFB5-74C7-ABB2-1C989F264F6B}"/>
              </a:ext>
            </a:extLst>
          </p:cNvPr>
          <p:cNvSpPr>
            <a:spLocks noGrp="1"/>
          </p:cNvSpPr>
          <p:nvPr>
            <p:ph type="title"/>
          </p:nvPr>
        </p:nvSpPr>
        <p:spPr>
          <a:xfrm>
            <a:off x="838200" y="250824"/>
            <a:ext cx="10515600" cy="1325563"/>
          </a:xfrm>
        </p:spPr>
        <p:txBody>
          <a:bodyPr/>
          <a:lstStyle/>
          <a:p>
            <a:r>
              <a:rPr lang="en-GB" b="1" dirty="0"/>
              <a:t>Tomassetti’s two-zone model </a:t>
            </a:r>
            <a:r>
              <a:rPr lang="en-GB" sz="1400" dirty="0"/>
              <a:t>(Tomassetti APJ 762 - 2012)</a:t>
            </a:r>
            <a:endParaRPr lang="en-GB" sz="1200" b="1" dirty="0"/>
          </a:p>
        </p:txBody>
      </p:sp>
      <p:sp>
        <p:nvSpPr>
          <p:cNvPr id="3" name="Content Placeholder 2">
            <a:extLst>
              <a:ext uri="{FF2B5EF4-FFF2-40B4-BE49-F238E27FC236}">
                <a16:creationId xmlns:a16="http://schemas.microsoft.com/office/drawing/2014/main" id="{1F9FF176-CDAD-1ADF-65E8-3597839FB658}"/>
              </a:ext>
            </a:extLst>
          </p:cNvPr>
          <p:cNvSpPr>
            <a:spLocks noGrp="1"/>
          </p:cNvSpPr>
          <p:nvPr>
            <p:ph idx="1"/>
          </p:nvPr>
        </p:nvSpPr>
        <p:spPr>
          <a:xfrm>
            <a:off x="816925" y="1465698"/>
            <a:ext cx="5304341" cy="4351338"/>
          </a:xfrm>
        </p:spPr>
        <p:txBody>
          <a:bodyPr>
            <a:normAutofit/>
          </a:bodyPr>
          <a:lstStyle/>
          <a:p>
            <a:pPr marL="0" indent="0">
              <a:buNone/>
            </a:pPr>
            <a:r>
              <a:rPr lang="en-GB" sz="2000" dirty="0"/>
              <a:t>It proposes a different diffusion based on plasma properties: Diffusion in the halo (as a hot plasma) vs diffusion in the disk (warm plasma)</a:t>
            </a:r>
          </a:p>
          <a:p>
            <a:pPr marL="0" indent="0">
              <a:buNone/>
            </a:pPr>
            <a:r>
              <a:rPr lang="en-GB" sz="2000" b="1" dirty="0"/>
              <a:t>Explains 300 GV break and hardens the antiproton-over-proton ratio</a:t>
            </a:r>
            <a:r>
              <a:rPr lang="en-GB" sz="2000" dirty="0"/>
              <a:t>. It leads to a lower significance for the DM signal</a:t>
            </a:r>
          </a:p>
        </p:txBody>
      </p:sp>
      <p:sp>
        <p:nvSpPr>
          <p:cNvPr id="4" name="Slide Number Placeholder 3">
            <a:extLst>
              <a:ext uri="{FF2B5EF4-FFF2-40B4-BE49-F238E27FC236}">
                <a16:creationId xmlns:a16="http://schemas.microsoft.com/office/drawing/2014/main" id="{3EFEED29-F32F-02B2-E922-B8CDEF4EBB3D}"/>
              </a:ext>
            </a:extLst>
          </p:cNvPr>
          <p:cNvSpPr>
            <a:spLocks noGrp="1"/>
          </p:cNvSpPr>
          <p:nvPr>
            <p:ph type="sldNum" sz="quarter" idx="12"/>
          </p:nvPr>
        </p:nvSpPr>
        <p:spPr/>
        <p:txBody>
          <a:bodyPr/>
          <a:lstStyle/>
          <a:p>
            <a:fld id="{829B6F35-CB44-C34B-B1A5-4332FB081711}" type="slidenum">
              <a:rPr lang="en-US" smtClean="0"/>
              <a:t>19</a:t>
            </a:fld>
            <a:endParaRPr lang="en-US"/>
          </a:p>
        </p:txBody>
      </p:sp>
      <p:sp>
        <p:nvSpPr>
          <p:cNvPr id="17" name="TextBox 16">
            <a:extLst>
              <a:ext uri="{FF2B5EF4-FFF2-40B4-BE49-F238E27FC236}">
                <a16:creationId xmlns:a16="http://schemas.microsoft.com/office/drawing/2014/main" id="{0B0664FC-68F2-4C01-B65C-0EC8ADE2FD6A}"/>
              </a:ext>
            </a:extLst>
          </p:cNvPr>
          <p:cNvSpPr txBox="1"/>
          <p:nvPr/>
        </p:nvSpPr>
        <p:spPr>
          <a:xfrm>
            <a:off x="8558636" y="1624687"/>
            <a:ext cx="3249051" cy="276999"/>
          </a:xfrm>
          <a:prstGeom prst="rect">
            <a:avLst/>
          </a:prstGeom>
          <a:noFill/>
        </p:spPr>
        <p:txBody>
          <a:bodyPr wrap="square">
            <a:spAutoFit/>
          </a:bodyPr>
          <a:lstStyle/>
          <a:p>
            <a:r>
              <a:rPr lang="en-GB" sz="1200" b="0" i="0" u="none" strike="noStrike" baseline="0" dirty="0">
                <a:latin typeface="Times New Roman" panose="02020603050405020304" pitchFamily="18" charset="0"/>
              </a:rPr>
              <a:t>(See also: Zhao et al 2021 arXiv:2109.04112)</a:t>
            </a:r>
            <a:endParaRPr lang="en-GB" sz="1200" dirty="0"/>
          </a:p>
        </p:txBody>
      </p:sp>
      <p:pic>
        <p:nvPicPr>
          <p:cNvPr id="27" name="Picture 26">
            <a:extLst>
              <a:ext uri="{FF2B5EF4-FFF2-40B4-BE49-F238E27FC236}">
                <a16:creationId xmlns:a16="http://schemas.microsoft.com/office/drawing/2014/main" id="{F1319356-407E-4514-92DC-92D4C8AA0C24}"/>
              </a:ext>
            </a:extLst>
          </p:cNvPr>
          <p:cNvPicPr>
            <a:picLocks noChangeAspect="1"/>
          </p:cNvPicPr>
          <p:nvPr/>
        </p:nvPicPr>
        <p:blipFill>
          <a:blip r:embed="rId2"/>
          <a:stretch>
            <a:fillRect/>
          </a:stretch>
        </p:blipFill>
        <p:spPr>
          <a:xfrm>
            <a:off x="6386065" y="1881448"/>
            <a:ext cx="4454912" cy="3323063"/>
          </a:xfrm>
          <a:prstGeom prst="rect">
            <a:avLst/>
          </a:prstGeom>
          <a:effectLst>
            <a:glow rad="63500">
              <a:schemeClr val="accent3">
                <a:satMod val="175000"/>
                <a:alpha val="40000"/>
              </a:schemeClr>
            </a:glow>
          </a:effectLst>
        </p:spPr>
      </p:pic>
      <p:grpSp>
        <p:nvGrpSpPr>
          <p:cNvPr id="5" name="Group 4">
            <a:extLst>
              <a:ext uri="{FF2B5EF4-FFF2-40B4-BE49-F238E27FC236}">
                <a16:creationId xmlns:a16="http://schemas.microsoft.com/office/drawing/2014/main" id="{6D91E642-CD31-4B77-9FFF-9ED1182B1ABB}"/>
              </a:ext>
            </a:extLst>
          </p:cNvPr>
          <p:cNvGrpSpPr/>
          <p:nvPr/>
        </p:nvGrpSpPr>
        <p:grpSpPr>
          <a:xfrm>
            <a:off x="9474134" y="2950250"/>
            <a:ext cx="2596038" cy="1999192"/>
            <a:chOff x="6477945" y="3831745"/>
            <a:chExt cx="2596038" cy="1999192"/>
          </a:xfrm>
        </p:grpSpPr>
        <p:sp>
          <p:nvSpPr>
            <p:cNvPr id="20" name="Cloud 19">
              <a:extLst>
                <a:ext uri="{FF2B5EF4-FFF2-40B4-BE49-F238E27FC236}">
                  <a16:creationId xmlns:a16="http://schemas.microsoft.com/office/drawing/2014/main" id="{9B5369AC-78F0-4930-AC8C-92B86090AE88}"/>
                </a:ext>
              </a:extLst>
            </p:cNvPr>
            <p:cNvSpPr/>
            <p:nvPr/>
          </p:nvSpPr>
          <p:spPr>
            <a:xfrm>
              <a:off x="6477945" y="3831745"/>
              <a:ext cx="2596038" cy="199919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1" dirty="0">
                <a:solidFill>
                  <a:schemeClr val="bg1"/>
                </a:solidFill>
              </a:endParaRPr>
            </a:p>
          </p:txBody>
        </p:sp>
        <p:sp>
          <p:nvSpPr>
            <p:cNvPr id="21" name="TextBox 20">
              <a:extLst>
                <a:ext uri="{FF2B5EF4-FFF2-40B4-BE49-F238E27FC236}">
                  <a16:creationId xmlns:a16="http://schemas.microsoft.com/office/drawing/2014/main" id="{2B11D4EE-5DF6-41F4-9E71-1011B0ACE7A7}"/>
                </a:ext>
              </a:extLst>
            </p:cNvPr>
            <p:cNvSpPr txBox="1"/>
            <p:nvPr/>
          </p:nvSpPr>
          <p:spPr>
            <a:xfrm>
              <a:off x="6637338" y="4249663"/>
              <a:ext cx="2218986" cy="1015663"/>
            </a:xfrm>
            <a:prstGeom prst="rect">
              <a:avLst/>
            </a:prstGeom>
            <a:noFill/>
          </p:spPr>
          <p:txBody>
            <a:bodyPr wrap="square">
              <a:spAutoFit/>
            </a:bodyPr>
            <a:lstStyle/>
            <a:p>
              <a:pPr algn="ctr"/>
              <a:r>
                <a:rPr lang="en-GB" sz="2000" b="1" dirty="0">
                  <a:solidFill>
                    <a:schemeClr val="bg1"/>
                  </a:solidFill>
                </a:rPr>
                <a:t>It can offer an explanation for the dipole anisotropy</a:t>
              </a:r>
            </a:p>
          </p:txBody>
        </p:sp>
      </p:grpSp>
      <p:sp>
        <p:nvSpPr>
          <p:cNvPr id="23" name="TextBox 22">
            <a:extLst>
              <a:ext uri="{FF2B5EF4-FFF2-40B4-BE49-F238E27FC236}">
                <a16:creationId xmlns:a16="http://schemas.microsoft.com/office/drawing/2014/main" id="{3AA77267-ECD7-8164-DB9D-B9A68C66815C}"/>
              </a:ext>
            </a:extLst>
          </p:cNvPr>
          <p:cNvSpPr txBox="1"/>
          <p:nvPr/>
        </p:nvSpPr>
        <p:spPr>
          <a:xfrm>
            <a:off x="6181613" y="5370486"/>
            <a:ext cx="5218770" cy="707886"/>
          </a:xfrm>
          <a:prstGeom prst="rect">
            <a:avLst/>
          </a:prstGeom>
          <a:noFill/>
        </p:spPr>
        <p:txBody>
          <a:bodyPr wrap="square">
            <a:spAutoFit/>
          </a:bodyPr>
          <a:lstStyle/>
          <a:p>
            <a:r>
              <a:rPr lang="en-GB" sz="2000" dirty="0">
                <a:effectLst>
                  <a:outerShdw blurRad="38100" dist="38100" dir="2700000" algn="tl">
                    <a:srgbClr val="000000">
                      <a:alpha val="43137"/>
                    </a:srgbClr>
                  </a:outerShdw>
                </a:effectLst>
              </a:rPr>
              <a:t>Gas Inhomogeneities and the non-uniformity of the CR transport are not explored in depth</a:t>
            </a:r>
          </a:p>
        </p:txBody>
      </p:sp>
      <p:sp>
        <p:nvSpPr>
          <p:cNvPr id="26" name="TextBox 25">
            <a:extLst>
              <a:ext uri="{FF2B5EF4-FFF2-40B4-BE49-F238E27FC236}">
                <a16:creationId xmlns:a16="http://schemas.microsoft.com/office/drawing/2014/main" id="{7411CF1B-D616-461C-ABE4-63E3849A4E33}"/>
              </a:ext>
            </a:extLst>
          </p:cNvPr>
          <p:cNvSpPr txBox="1"/>
          <p:nvPr/>
        </p:nvSpPr>
        <p:spPr>
          <a:xfrm>
            <a:off x="7043734" y="2049142"/>
            <a:ext cx="6657654" cy="276999"/>
          </a:xfrm>
          <a:prstGeom prst="rect">
            <a:avLst/>
          </a:prstGeom>
          <a:noFill/>
        </p:spPr>
        <p:txBody>
          <a:bodyPr wrap="square">
            <a:spAutoFit/>
          </a:bodyPr>
          <a:lstStyle/>
          <a:p>
            <a:r>
              <a:rPr lang="en-GB" sz="1200" b="0" i="0" u="none" strike="noStrike" baseline="0" dirty="0">
                <a:solidFill>
                  <a:srgbClr val="231F20"/>
                </a:solidFill>
                <a:latin typeface="AdvOT19ee2aa8.B"/>
              </a:rPr>
              <a:t>Feng et al PRD 94, </a:t>
            </a:r>
            <a:r>
              <a:rPr lang="en-GB" sz="1200" b="0" i="0" u="none" strike="noStrike" baseline="0" dirty="0">
                <a:solidFill>
                  <a:srgbClr val="231F20"/>
                </a:solidFill>
                <a:latin typeface="AdvOT483a8203"/>
              </a:rPr>
              <a:t>123007 (2016)</a:t>
            </a:r>
            <a:endParaRPr lang="en-GB" sz="1200" dirty="0"/>
          </a:p>
        </p:txBody>
      </p:sp>
      <p:pic>
        <p:nvPicPr>
          <p:cNvPr id="7" name="Picture 6">
            <a:extLst>
              <a:ext uri="{FF2B5EF4-FFF2-40B4-BE49-F238E27FC236}">
                <a16:creationId xmlns:a16="http://schemas.microsoft.com/office/drawing/2014/main" id="{13770AE5-E3BD-6A2B-59F1-4E26C466836B}"/>
              </a:ext>
            </a:extLst>
          </p:cNvPr>
          <p:cNvPicPr>
            <a:picLocks noChangeAspect="1"/>
          </p:cNvPicPr>
          <p:nvPr/>
        </p:nvPicPr>
        <p:blipFill>
          <a:blip r:embed="rId3"/>
          <a:stretch>
            <a:fillRect/>
          </a:stretch>
        </p:blipFill>
        <p:spPr>
          <a:xfrm>
            <a:off x="1151929" y="3500607"/>
            <a:ext cx="4386975" cy="3019540"/>
          </a:xfrm>
          <a:prstGeom prst="rect">
            <a:avLst/>
          </a:prstGeom>
        </p:spPr>
      </p:pic>
      <p:sp>
        <p:nvSpPr>
          <p:cNvPr id="9" name="TextBox 8">
            <a:extLst>
              <a:ext uri="{FF2B5EF4-FFF2-40B4-BE49-F238E27FC236}">
                <a16:creationId xmlns:a16="http://schemas.microsoft.com/office/drawing/2014/main" id="{9F247FBF-E31B-07D9-AED5-85BA8D8680CC}"/>
              </a:ext>
            </a:extLst>
          </p:cNvPr>
          <p:cNvSpPr txBox="1"/>
          <p:nvPr/>
        </p:nvSpPr>
        <p:spPr>
          <a:xfrm>
            <a:off x="1787014" y="5866686"/>
            <a:ext cx="6823586" cy="276999"/>
          </a:xfrm>
          <a:prstGeom prst="rect">
            <a:avLst/>
          </a:prstGeom>
          <a:noFill/>
        </p:spPr>
        <p:txBody>
          <a:bodyPr wrap="square">
            <a:spAutoFit/>
          </a:bodyPr>
          <a:lstStyle/>
          <a:p>
            <a:r>
              <a:rPr lang="en-GB" sz="1200" dirty="0" err="1"/>
              <a:t>Fornieri</a:t>
            </a:r>
            <a:r>
              <a:rPr lang="en-GB" sz="1200" dirty="0"/>
              <a:t>, …, </a:t>
            </a:r>
            <a:r>
              <a:rPr lang="en-GB" sz="1200" b="1" dirty="0"/>
              <a:t>PDL, </a:t>
            </a:r>
            <a:r>
              <a:rPr lang="en-GB" sz="1200" i="1" dirty="0"/>
              <a:t>PRD</a:t>
            </a:r>
            <a:r>
              <a:rPr lang="en-GB" sz="1200" b="1" dirty="0"/>
              <a:t> </a:t>
            </a:r>
            <a:r>
              <a:rPr lang="es-ES" sz="1200" dirty="0"/>
              <a:t>104 (2021) 10, 103013</a:t>
            </a:r>
            <a:endParaRPr lang="en-GB" b="1" dirty="0"/>
          </a:p>
        </p:txBody>
      </p:sp>
    </p:spTree>
    <p:extLst>
      <p:ext uri="{BB962C8B-B14F-4D97-AF65-F5344CB8AC3E}">
        <p14:creationId xmlns:p14="http://schemas.microsoft.com/office/powerpoint/2010/main" val="212193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51921-33AB-A1D8-4596-02923582AAF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3961B5-6DB0-69FF-F723-B469A66967B5}"/>
              </a:ext>
            </a:extLst>
          </p:cNvPr>
          <p:cNvSpPr>
            <a:spLocks noGrp="1"/>
          </p:cNvSpPr>
          <p:nvPr>
            <p:ph idx="1"/>
          </p:nvPr>
        </p:nvSpPr>
        <p:spPr>
          <a:xfrm>
            <a:off x="1406014" y="1648186"/>
            <a:ext cx="9898626" cy="4351338"/>
          </a:xfrm>
        </p:spPr>
        <p:txBody>
          <a:bodyPr>
            <a:normAutofit/>
          </a:bodyPr>
          <a:lstStyle/>
          <a:p>
            <a:pPr marL="0" indent="0">
              <a:buNone/>
            </a:pPr>
            <a:r>
              <a:rPr lang="en-GB" sz="2500" dirty="0"/>
              <a:t>While we see that the secondary to primary ratios harden slightly, we do not find any significant difference in DM signals for masses below the TeV</a:t>
            </a:r>
          </a:p>
        </p:txBody>
      </p:sp>
      <p:sp>
        <p:nvSpPr>
          <p:cNvPr id="4" name="Slide Number Placeholder 3">
            <a:extLst>
              <a:ext uri="{FF2B5EF4-FFF2-40B4-BE49-F238E27FC236}">
                <a16:creationId xmlns:a16="http://schemas.microsoft.com/office/drawing/2014/main" id="{6AB2E2C0-5E64-EF92-F7A7-55BAE498700C}"/>
              </a:ext>
            </a:extLst>
          </p:cNvPr>
          <p:cNvSpPr>
            <a:spLocks noGrp="1"/>
          </p:cNvSpPr>
          <p:nvPr>
            <p:ph type="sldNum" sz="quarter" idx="12"/>
          </p:nvPr>
        </p:nvSpPr>
        <p:spPr/>
        <p:txBody>
          <a:bodyPr/>
          <a:lstStyle/>
          <a:p>
            <a:fld id="{22575A84-A01E-4477-BEC3-178D27864C62}" type="slidenum">
              <a:rPr lang="en-GB" smtClean="0"/>
              <a:t>20</a:t>
            </a:fld>
            <a:endParaRPr lang="en-GB"/>
          </a:p>
        </p:txBody>
      </p:sp>
      <p:pic>
        <p:nvPicPr>
          <p:cNvPr id="6" name="Picture 5">
            <a:extLst>
              <a:ext uri="{FF2B5EF4-FFF2-40B4-BE49-F238E27FC236}">
                <a16:creationId xmlns:a16="http://schemas.microsoft.com/office/drawing/2014/main" id="{AC92379E-00B1-0DCC-38E9-E703D447962D}"/>
              </a:ext>
            </a:extLst>
          </p:cNvPr>
          <p:cNvPicPr>
            <a:picLocks noChangeAspect="1"/>
          </p:cNvPicPr>
          <p:nvPr/>
        </p:nvPicPr>
        <p:blipFill>
          <a:blip r:embed="rId2"/>
          <a:stretch>
            <a:fillRect/>
          </a:stretch>
        </p:blipFill>
        <p:spPr>
          <a:xfrm>
            <a:off x="6292926" y="3066576"/>
            <a:ext cx="5117578" cy="3315104"/>
          </a:xfrm>
          <a:prstGeom prst="rect">
            <a:avLst/>
          </a:prstGeom>
        </p:spPr>
      </p:pic>
      <p:pic>
        <p:nvPicPr>
          <p:cNvPr id="9" name="Picture 8">
            <a:extLst>
              <a:ext uri="{FF2B5EF4-FFF2-40B4-BE49-F238E27FC236}">
                <a16:creationId xmlns:a16="http://schemas.microsoft.com/office/drawing/2014/main" id="{84400136-F065-CA6E-D0BC-84EF2DA4FCF8}"/>
              </a:ext>
            </a:extLst>
          </p:cNvPr>
          <p:cNvPicPr>
            <a:picLocks noChangeAspect="1"/>
          </p:cNvPicPr>
          <p:nvPr/>
        </p:nvPicPr>
        <p:blipFill>
          <a:blip r:embed="rId3"/>
          <a:stretch>
            <a:fillRect/>
          </a:stretch>
        </p:blipFill>
        <p:spPr>
          <a:xfrm>
            <a:off x="747416" y="3066575"/>
            <a:ext cx="5101969" cy="3315104"/>
          </a:xfrm>
          <a:prstGeom prst="rect">
            <a:avLst/>
          </a:prstGeom>
        </p:spPr>
      </p:pic>
      <p:sp>
        <p:nvSpPr>
          <p:cNvPr id="8" name="Title 1">
            <a:extLst>
              <a:ext uri="{FF2B5EF4-FFF2-40B4-BE49-F238E27FC236}">
                <a16:creationId xmlns:a16="http://schemas.microsoft.com/office/drawing/2014/main" id="{FCF6430C-759C-3254-CF81-94AF10FCF71E}"/>
              </a:ext>
            </a:extLst>
          </p:cNvPr>
          <p:cNvSpPr>
            <a:spLocks noGrp="1"/>
          </p:cNvSpPr>
          <p:nvPr>
            <p:ph type="title"/>
          </p:nvPr>
        </p:nvSpPr>
        <p:spPr>
          <a:xfrm>
            <a:off x="838200" y="256973"/>
            <a:ext cx="10515600" cy="1325563"/>
          </a:xfrm>
        </p:spPr>
        <p:txBody>
          <a:bodyPr/>
          <a:lstStyle/>
          <a:p>
            <a:r>
              <a:rPr lang="en-GB" b="1" dirty="0"/>
              <a:t>Consequences of </a:t>
            </a:r>
            <a:r>
              <a:rPr lang="en-GB" b="1" dirty="0" err="1"/>
              <a:t>inh</a:t>
            </a:r>
            <a:r>
              <a:rPr lang="en-GB" b="1" dirty="0"/>
              <a:t>. diffusion for DM signals?</a:t>
            </a:r>
          </a:p>
        </p:txBody>
      </p:sp>
      <p:sp>
        <p:nvSpPr>
          <p:cNvPr id="10" name="TextBox 9">
            <a:extLst>
              <a:ext uri="{FF2B5EF4-FFF2-40B4-BE49-F238E27FC236}">
                <a16:creationId xmlns:a16="http://schemas.microsoft.com/office/drawing/2014/main" id="{130622C1-1448-CF99-D230-A86CB1A49E53}"/>
              </a:ext>
            </a:extLst>
          </p:cNvPr>
          <p:cNvSpPr txBox="1"/>
          <p:nvPr/>
        </p:nvSpPr>
        <p:spPr>
          <a:xfrm>
            <a:off x="4640826" y="2780704"/>
            <a:ext cx="6096000" cy="307777"/>
          </a:xfrm>
          <a:prstGeom prst="rect">
            <a:avLst/>
          </a:prstGeom>
          <a:noFill/>
        </p:spPr>
        <p:txBody>
          <a:bodyPr wrap="square">
            <a:spAutoFit/>
          </a:bodyPr>
          <a:lstStyle/>
          <a:p>
            <a:r>
              <a:rPr lang="en-GB" sz="1400" dirty="0"/>
              <a:t>Tovar-Pardo, </a:t>
            </a:r>
            <a:r>
              <a:rPr lang="en-GB" sz="1400" b="1" dirty="0"/>
              <a:t>PDL </a:t>
            </a:r>
            <a:r>
              <a:rPr lang="en-GB" sz="1400" dirty="0"/>
              <a:t>2024 ArXiv:2405.12918</a:t>
            </a:r>
          </a:p>
        </p:txBody>
      </p:sp>
    </p:spTree>
    <p:extLst>
      <p:ext uri="{BB962C8B-B14F-4D97-AF65-F5344CB8AC3E}">
        <p14:creationId xmlns:p14="http://schemas.microsoft.com/office/powerpoint/2010/main" val="3667315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AF5E6-13AF-622E-3BB4-678EFD74C172}"/>
              </a:ext>
            </a:extLst>
          </p:cNvPr>
          <p:cNvSpPr>
            <a:spLocks noGrp="1"/>
          </p:cNvSpPr>
          <p:nvPr>
            <p:ph type="title"/>
          </p:nvPr>
        </p:nvSpPr>
        <p:spPr/>
        <p:txBody>
          <a:bodyPr/>
          <a:lstStyle/>
          <a:p>
            <a:r>
              <a:rPr lang="en-GB" b="1" dirty="0">
                <a:solidFill>
                  <a:schemeClr val="bg1"/>
                </a:solidFill>
              </a:rPr>
              <a:t>ANTI-NUCLEI: AMS-02 mass-charge spectra</a:t>
            </a:r>
            <a:endParaRPr lang="en-SE" b="1" dirty="0">
              <a:solidFill>
                <a:schemeClr val="bg1"/>
              </a:solidFill>
            </a:endParaRPr>
          </a:p>
        </p:txBody>
      </p:sp>
      <p:sp>
        <p:nvSpPr>
          <p:cNvPr id="3" name="Content Placeholder 2">
            <a:extLst>
              <a:ext uri="{FF2B5EF4-FFF2-40B4-BE49-F238E27FC236}">
                <a16:creationId xmlns:a16="http://schemas.microsoft.com/office/drawing/2014/main" id="{FAFB059B-FC73-501E-4CAA-3E9CCCDA9F04}"/>
              </a:ext>
            </a:extLst>
          </p:cNvPr>
          <p:cNvSpPr>
            <a:spLocks noGrp="1"/>
          </p:cNvSpPr>
          <p:nvPr>
            <p:ph idx="1"/>
          </p:nvPr>
        </p:nvSpPr>
        <p:spPr/>
        <p:txBody>
          <a:bodyPr/>
          <a:lstStyle/>
          <a:p>
            <a:endParaRPr lang="en-SE" dirty="0"/>
          </a:p>
        </p:txBody>
      </p:sp>
      <p:sp>
        <p:nvSpPr>
          <p:cNvPr id="4" name="Slide Number Placeholder 3">
            <a:extLst>
              <a:ext uri="{FF2B5EF4-FFF2-40B4-BE49-F238E27FC236}">
                <a16:creationId xmlns:a16="http://schemas.microsoft.com/office/drawing/2014/main" id="{5D55A28C-1682-6BF6-237C-4D2FA5B29755}"/>
              </a:ext>
            </a:extLst>
          </p:cNvPr>
          <p:cNvSpPr>
            <a:spLocks noGrp="1"/>
          </p:cNvSpPr>
          <p:nvPr>
            <p:ph type="sldNum" sz="quarter" idx="12"/>
          </p:nvPr>
        </p:nvSpPr>
        <p:spPr/>
        <p:txBody>
          <a:bodyPr/>
          <a:lstStyle/>
          <a:p>
            <a:fld id="{22575A84-A01E-4477-BEC3-178D27864C62}" type="slidenum">
              <a:rPr lang="en-GB" smtClean="0"/>
              <a:t>21</a:t>
            </a:fld>
            <a:endParaRPr lang="en-GB"/>
          </a:p>
        </p:txBody>
      </p:sp>
      <p:pic>
        <p:nvPicPr>
          <p:cNvPr id="6" name="Picture 5">
            <a:extLst>
              <a:ext uri="{FF2B5EF4-FFF2-40B4-BE49-F238E27FC236}">
                <a16:creationId xmlns:a16="http://schemas.microsoft.com/office/drawing/2014/main" id="{64FD31C2-7ECA-1E8F-FAED-CE615F01D94D}"/>
              </a:ext>
            </a:extLst>
          </p:cNvPr>
          <p:cNvPicPr>
            <a:picLocks noChangeAspect="1"/>
          </p:cNvPicPr>
          <p:nvPr/>
        </p:nvPicPr>
        <p:blipFill>
          <a:blip r:embed="rId2"/>
          <a:stretch>
            <a:fillRect/>
          </a:stretch>
        </p:blipFill>
        <p:spPr>
          <a:xfrm>
            <a:off x="411953" y="2003077"/>
            <a:ext cx="4957238" cy="3603066"/>
          </a:xfrm>
          <a:prstGeom prst="rect">
            <a:avLst/>
          </a:prstGeom>
        </p:spPr>
      </p:pic>
      <p:pic>
        <p:nvPicPr>
          <p:cNvPr id="12" name="Picture 11">
            <a:extLst>
              <a:ext uri="{FF2B5EF4-FFF2-40B4-BE49-F238E27FC236}">
                <a16:creationId xmlns:a16="http://schemas.microsoft.com/office/drawing/2014/main" id="{D344E3AA-FADF-0726-9E03-2093E5D15164}"/>
              </a:ext>
            </a:extLst>
          </p:cNvPr>
          <p:cNvPicPr>
            <a:picLocks noChangeAspect="1"/>
          </p:cNvPicPr>
          <p:nvPr/>
        </p:nvPicPr>
        <p:blipFill>
          <a:blip r:embed="rId3"/>
          <a:stretch>
            <a:fillRect/>
          </a:stretch>
        </p:blipFill>
        <p:spPr>
          <a:xfrm>
            <a:off x="5758409" y="1930580"/>
            <a:ext cx="5286196" cy="3609421"/>
          </a:xfrm>
          <a:prstGeom prst="rect">
            <a:avLst/>
          </a:prstGeom>
        </p:spPr>
      </p:pic>
      <p:pic>
        <p:nvPicPr>
          <p:cNvPr id="8" name="Picture 7">
            <a:extLst>
              <a:ext uri="{FF2B5EF4-FFF2-40B4-BE49-F238E27FC236}">
                <a16:creationId xmlns:a16="http://schemas.microsoft.com/office/drawing/2014/main" id="{B6673E27-74C3-A215-78CA-A402FBA91746}"/>
              </a:ext>
            </a:extLst>
          </p:cNvPr>
          <p:cNvPicPr>
            <a:picLocks noChangeAspect="1"/>
          </p:cNvPicPr>
          <p:nvPr/>
        </p:nvPicPr>
        <p:blipFill>
          <a:blip r:embed="rId4"/>
          <a:stretch>
            <a:fillRect/>
          </a:stretch>
        </p:blipFill>
        <p:spPr>
          <a:xfrm>
            <a:off x="6266629" y="1920267"/>
            <a:ext cx="4914808" cy="3682409"/>
          </a:xfrm>
          <a:prstGeom prst="rect">
            <a:avLst/>
          </a:prstGeom>
        </p:spPr>
      </p:pic>
      <p:sp>
        <p:nvSpPr>
          <p:cNvPr id="9" name="TextBox 8">
            <a:extLst>
              <a:ext uri="{FF2B5EF4-FFF2-40B4-BE49-F238E27FC236}">
                <a16:creationId xmlns:a16="http://schemas.microsoft.com/office/drawing/2014/main" id="{D5AC71D3-52C0-2A30-F253-CC98D84EA0C4}"/>
              </a:ext>
            </a:extLst>
          </p:cNvPr>
          <p:cNvSpPr txBox="1"/>
          <p:nvPr/>
        </p:nvSpPr>
        <p:spPr>
          <a:xfrm>
            <a:off x="906953" y="5872065"/>
            <a:ext cx="2352182" cy="338554"/>
          </a:xfrm>
          <a:prstGeom prst="rect">
            <a:avLst/>
          </a:prstGeom>
          <a:noFill/>
        </p:spPr>
        <p:txBody>
          <a:bodyPr wrap="none" rtlCol="0">
            <a:spAutoFit/>
          </a:bodyPr>
          <a:lstStyle/>
          <a:p>
            <a:r>
              <a:rPr lang="en-GB" sz="1600" dirty="0">
                <a:solidFill>
                  <a:schemeClr val="bg1">
                    <a:lumMod val="65000"/>
                  </a:schemeClr>
                </a:solidFill>
              </a:rPr>
              <a:t>Paolo </a:t>
            </a:r>
            <a:r>
              <a:rPr lang="en-GB" sz="1600" dirty="0" err="1">
                <a:solidFill>
                  <a:schemeClr val="bg1">
                    <a:lumMod val="65000"/>
                  </a:schemeClr>
                </a:solidFill>
              </a:rPr>
              <a:t>Zuccon</a:t>
            </a:r>
            <a:r>
              <a:rPr lang="en-GB" sz="1600" dirty="0">
                <a:solidFill>
                  <a:schemeClr val="bg1">
                    <a:lumMod val="65000"/>
                  </a:schemeClr>
                </a:solidFill>
              </a:rPr>
              <a:t> MIAPP 2021</a:t>
            </a:r>
            <a:endParaRPr lang="en-SE" sz="1600" dirty="0">
              <a:solidFill>
                <a:schemeClr val="bg1">
                  <a:lumMod val="65000"/>
                </a:schemeClr>
              </a:solidFill>
            </a:endParaRPr>
          </a:p>
        </p:txBody>
      </p:sp>
    </p:spTree>
    <p:extLst>
      <p:ext uri="{BB962C8B-B14F-4D97-AF65-F5344CB8AC3E}">
        <p14:creationId xmlns:p14="http://schemas.microsoft.com/office/powerpoint/2010/main" val="2859275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D2629-FBE9-5BA2-E50A-DFEF4CF966AF}"/>
              </a:ext>
            </a:extLst>
          </p:cNvPr>
          <p:cNvSpPr>
            <a:spLocks noGrp="1"/>
          </p:cNvSpPr>
          <p:nvPr>
            <p:ph type="title"/>
          </p:nvPr>
        </p:nvSpPr>
        <p:spPr>
          <a:xfrm>
            <a:off x="738346" y="179026"/>
            <a:ext cx="10515600" cy="1325563"/>
          </a:xfrm>
        </p:spPr>
        <p:txBody>
          <a:bodyPr/>
          <a:lstStyle/>
          <a:p>
            <a:r>
              <a:rPr lang="en-GB" b="1" dirty="0">
                <a:effectLst>
                  <a:outerShdw blurRad="38100" dist="38100" dir="2700000" algn="tl">
                    <a:srgbClr val="000000">
                      <a:alpha val="43137"/>
                    </a:srgbClr>
                  </a:outerShdw>
                </a:effectLst>
              </a:rPr>
              <a:t>Astrophysical production</a:t>
            </a:r>
            <a:endParaRPr lang="en-SE"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26750B7E-506F-B0F6-0C5A-7D2030232A07}"/>
              </a:ext>
            </a:extLst>
          </p:cNvPr>
          <p:cNvSpPr>
            <a:spLocks noGrp="1"/>
          </p:cNvSpPr>
          <p:nvPr>
            <p:ph type="sldNum" sz="quarter" idx="12"/>
          </p:nvPr>
        </p:nvSpPr>
        <p:spPr/>
        <p:txBody>
          <a:bodyPr/>
          <a:lstStyle/>
          <a:p>
            <a:fld id="{22575A84-A01E-4477-BEC3-178D27864C62}" type="slidenum">
              <a:rPr lang="en-GB" smtClean="0"/>
              <a:t>22</a:t>
            </a:fld>
            <a:endParaRPr lang="en-GB"/>
          </a:p>
        </p:txBody>
      </p:sp>
      <p:sp>
        <p:nvSpPr>
          <p:cNvPr id="3" name="TextBox 2">
            <a:extLst>
              <a:ext uri="{FF2B5EF4-FFF2-40B4-BE49-F238E27FC236}">
                <a16:creationId xmlns:a16="http://schemas.microsoft.com/office/drawing/2014/main" id="{826E1F6E-8A2F-F0FF-3AC5-3111634B6E9E}"/>
              </a:ext>
            </a:extLst>
          </p:cNvPr>
          <p:cNvSpPr txBox="1"/>
          <p:nvPr/>
        </p:nvSpPr>
        <p:spPr>
          <a:xfrm>
            <a:off x="857373" y="1325019"/>
            <a:ext cx="10886608" cy="1461939"/>
          </a:xfrm>
          <a:prstGeom prst="rect">
            <a:avLst/>
          </a:prstGeom>
          <a:noFill/>
        </p:spPr>
        <p:txBody>
          <a:bodyPr wrap="square">
            <a:spAutoFit/>
          </a:bodyPr>
          <a:lstStyle/>
          <a:p>
            <a:r>
              <a:rPr lang="en-GB" sz="2300" dirty="0">
                <a:effectLst>
                  <a:outerShdw blurRad="38100" dist="38100" dir="2700000" algn="tl">
                    <a:srgbClr val="000000">
                      <a:alpha val="43137"/>
                    </a:srgbClr>
                  </a:outerShdw>
                </a:effectLst>
              </a:rPr>
              <a:t>Can we explain the AMS-02 measurements without invoking any exotic source?</a:t>
            </a:r>
            <a:r>
              <a:rPr lang="en-GB" sz="2300" dirty="0"/>
              <a:t> </a:t>
            </a:r>
          </a:p>
          <a:p>
            <a:r>
              <a:rPr lang="en-GB" sz="2200" dirty="0"/>
              <a:t>Main uncertainty is the coalescence parameter; the rest of uncertainties are under </a:t>
            </a:r>
            <a:r>
              <a:rPr lang="en-GB" sz="2200" dirty="0">
                <a:latin typeface="Times New Roman" panose="02020603050405020304" pitchFamily="18" charset="0"/>
                <a:cs typeface="Times New Roman" panose="02020603050405020304" pitchFamily="18" charset="0"/>
              </a:rPr>
              <a:t>~10%</a:t>
            </a:r>
          </a:p>
          <a:p>
            <a:r>
              <a:rPr lang="en-GB" sz="2200" dirty="0">
                <a:latin typeface="Times New Roman" panose="02020603050405020304" pitchFamily="18" charset="0"/>
                <a:cs typeface="Times New Roman" panose="02020603050405020304" pitchFamily="18" charset="0"/>
              </a:rPr>
              <a:t>We expect to have measurements of the d flux in the next years!! But nothing about He till </a:t>
            </a:r>
            <a:r>
              <a:rPr lang="en-GB" sz="2200" dirty="0" err="1">
                <a:latin typeface="Times New Roman" panose="02020603050405020304" pitchFamily="18" charset="0"/>
                <a:cs typeface="Times New Roman" panose="02020603050405020304" pitchFamily="18" charset="0"/>
              </a:rPr>
              <a:t>ALADInO</a:t>
            </a:r>
            <a:r>
              <a:rPr lang="en-GB" sz="2200" dirty="0">
                <a:latin typeface="Times New Roman" panose="02020603050405020304" pitchFamily="18" charset="0"/>
                <a:cs typeface="Times New Roman" panose="02020603050405020304" pitchFamily="18" charset="0"/>
              </a:rPr>
              <a:t> or AMS-100 (foreseen to 2039)</a:t>
            </a:r>
          </a:p>
        </p:txBody>
      </p:sp>
      <p:grpSp>
        <p:nvGrpSpPr>
          <p:cNvPr id="5" name="Group 4">
            <a:extLst>
              <a:ext uri="{FF2B5EF4-FFF2-40B4-BE49-F238E27FC236}">
                <a16:creationId xmlns:a16="http://schemas.microsoft.com/office/drawing/2014/main" id="{A3543BF4-0168-1703-5384-01861A926DB4}"/>
              </a:ext>
            </a:extLst>
          </p:cNvPr>
          <p:cNvGrpSpPr/>
          <p:nvPr/>
        </p:nvGrpSpPr>
        <p:grpSpPr>
          <a:xfrm>
            <a:off x="10190243" y="225152"/>
            <a:ext cx="1697901" cy="1064639"/>
            <a:chOff x="10166735" y="225152"/>
            <a:chExt cx="1721410" cy="1254759"/>
          </a:xfrm>
        </p:grpSpPr>
        <p:pic>
          <p:nvPicPr>
            <p:cNvPr id="7" name="Picture 6">
              <a:extLst>
                <a:ext uri="{FF2B5EF4-FFF2-40B4-BE49-F238E27FC236}">
                  <a16:creationId xmlns:a16="http://schemas.microsoft.com/office/drawing/2014/main" id="{0A3F5A29-59B8-49BD-A3F1-128959FD9088}"/>
                </a:ext>
              </a:extLst>
            </p:cNvPr>
            <p:cNvPicPr>
              <a:picLocks noChangeAspect="1"/>
            </p:cNvPicPr>
            <p:nvPr/>
          </p:nvPicPr>
          <p:blipFill>
            <a:blip r:embed="rId3"/>
            <a:stretch>
              <a:fillRect/>
            </a:stretch>
          </p:blipFill>
          <p:spPr>
            <a:xfrm>
              <a:off x="10166735" y="225152"/>
              <a:ext cx="1721410" cy="1254759"/>
            </a:xfrm>
            <a:prstGeom prst="rect">
              <a:avLst/>
            </a:prstGeom>
          </p:spPr>
        </p:pic>
        <p:sp>
          <p:nvSpPr>
            <p:cNvPr id="9" name="Explosion: 14 Points 8">
              <a:extLst>
                <a:ext uri="{FF2B5EF4-FFF2-40B4-BE49-F238E27FC236}">
                  <a16:creationId xmlns:a16="http://schemas.microsoft.com/office/drawing/2014/main" id="{6CCC74BE-3E33-7056-B2AA-BCBE64872193}"/>
                </a:ext>
              </a:extLst>
            </p:cNvPr>
            <p:cNvSpPr/>
            <p:nvPr/>
          </p:nvSpPr>
          <p:spPr>
            <a:xfrm rot="20765126">
              <a:off x="10498484" y="587422"/>
              <a:ext cx="1045044" cy="671394"/>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70D3799-D4B4-6F1F-CD7D-554FC88F4D5C}"/>
                    </a:ext>
                  </a:extLst>
                </p:cNvPr>
                <p:cNvSpPr txBox="1"/>
                <p:nvPr/>
              </p:nvSpPr>
              <p:spPr>
                <a:xfrm>
                  <a:off x="10944183" y="268857"/>
                  <a:ext cx="233269" cy="2308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500" b="1" i="1" smtClean="0">
                            <a:solidFill>
                              <a:srgbClr val="C00000"/>
                            </a:solidFill>
                            <a:latin typeface="Cambria Math" panose="02040503050406030204" pitchFamily="18" charset="0"/>
                          </a:rPr>
                          <m:t>𝑪𝑹</m:t>
                        </m:r>
                      </m:oMath>
                    </m:oMathPara>
                  </a14:m>
                  <a:endParaRPr lang="en-GB" sz="1500" b="1" dirty="0">
                    <a:solidFill>
                      <a:srgbClr val="C00000"/>
                    </a:solidFill>
                  </a:endParaRPr>
                </a:p>
              </p:txBody>
            </p:sp>
          </mc:Choice>
          <mc:Fallback xmlns="">
            <p:sp>
              <p:nvSpPr>
                <p:cNvPr id="27" name="TextBox 26">
                  <a:extLst>
                    <a:ext uri="{FF2B5EF4-FFF2-40B4-BE49-F238E27FC236}">
                      <a16:creationId xmlns:a16="http://schemas.microsoft.com/office/drawing/2014/main" id="{16B8739B-3B3C-F46B-F2B8-3BE69E26A6B1}"/>
                    </a:ext>
                  </a:extLst>
                </p:cNvPr>
                <p:cNvSpPr txBox="1">
                  <a:spLocks noRot="1" noChangeAspect="1" noMove="1" noResize="1" noEditPoints="1" noAdjustHandles="1" noChangeArrowheads="1" noChangeShapeType="1" noTextEdit="1"/>
                </p:cNvSpPr>
                <p:nvPr/>
              </p:nvSpPr>
              <p:spPr>
                <a:xfrm>
                  <a:off x="10944183" y="268857"/>
                  <a:ext cx="233269" cy="230832"/>
                </a:xfrm>
                <a:prstGeom prst="rect">
                  <a:avLst/>
                </a:prstGeom>
                <a:blipFill>
                  <a:blip r:embed="rId9"/>
                  <a:stretch>
                    <a:fillRect l="-28205" r="-33333" b="-5263"/>
                  </a:stretch>
                </a:blipFill>
              </p:spPr>
              <p:txBody>
                <a:bodyPr/>
                <a:lstStyle/>
                <a:p>
                  <a:r>
                    <a:rPr lang="en-SE">
                      <a:noFill/>
                    </a:rPr>
                    <a:t> </a:t>
                  </a:r>
                </a:p>
              </p:txBody>
            </p:sp>
          </mc:Fallback>
        </mc:AlternateContent>
      </p:grpSp>
      <p:sp>
        <p:nvSpPr>
          <p:cNvPr id="12" name="TextBox 11">
            <a:extLst>
              <a:ext uri="{FF2B5EF4-FFF2-40B4-BE49-F238E27FC236}">
                <a16:creationId xmlns:a16="http://schemas.microsoft.com/office/drawing/2014/main" id="{1B3B0F86-8C1E-DB8B-A730-786D176D2A1F}"/>
              </a:ext>
            </a:extLst>
          </p:cNvPr>
          <p:cNvSpPr txBox="1"/>
          <p:nvPr/>
        </p:nvSpPr>
        <p:spPr>
          <a:xfrm>
            <a:off x="7909231" y="623666"/>
            <a:ext cx="2113078" cy="400110"/>
          </a:xfrm>
          <a:prstGeom prst="rect">
            <a:avLst/>
          </a:prstGeom>
          <a:noFill/>
        </p:spPr>
        <p:txBody>
          <a:bodyPr wrap="none" rtlCol="0">
            <a:spAutoFit/>
          </a:bodyPr>
          <a:lstStyle/>
          <a:p>
            <a:pPr algn="ctr"/>
            <a:r>
              <a:rPr lang="en-GB" sz="2000" b="1" dirty="0">
                <a:solidFill>
                  <a:schemeClr val="accent1">
                    <a:lumMod val="75000"/>
                  </a:schemeClr>
                </a:solidFill>
                <a:latin typeface="Cambria Math" panose="02040503050406030204" pitchFamily="18" charset="0"/>
                <a:ea typeface="Cambria Math" panose="02040503050406030204" pitchFamily="18" charset="0"/>
              </a:rPr>
              <a:t>CR + ISM </a:t>
            </a:r>
            <a:r>
              <a:rPr lang="en-SE" b="1" dirty="0">
                <a:solidFill>
                  <a:schemeClr val="accent1">
                    <a:lumMod val="75000"/>
                  </a:schemeClr>
                </a:solidFill>
              </a:rPr>
              <a:t>→</a:t>
            </a:r>
            <a:r>
              <a:rPr lang="en-GB" sz="2000" b="1" dirty="0">
                <a:solidFill>
                  <a:schemeClr val="accent1">
                    <a:lumMod val="75000"/>
                  </a:schemeClr>
                </a:solidFill>
              </a:rPr>
              <a:t> He, d</a:t>
            </a:r>
            <a:r>
              <a:rPr lang="en-GB" sz="5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   </a:t>
            </a:r>
            <a:endParaRPr lang="en-GB" sz="2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endParaRPr>
          </a:p>
        </p:txBody>
      </p:sp>
      <p:cxnSp>
        <p:nvCxnSpPr>
          <p:cNvPr id="23" name="Straight Connector 22">
            <a:extLst>
              <a:ext uri="{FF2B5EF4-FFF2-40B4-BE49-F238E27FC236}">
                <a16:creationId xmlns:a16="http://schemas.microsoft.com/office/drawing/2014/main" id="{8A4119ED-B4B2-CE71-DC10-462A556312C7}"/>
              </a:ext>
            </a:extLst>
          </p:cNvPr>
          <p:cNvCxnSpPr>
            <a:cxnSpLocks/>
          </p:cNvCxnSpPr>
          <p:nvPr/>
        </p:nvCxnSpPr>
        <p:spPr>
          <a:xfrm>
            <a:off x="9367032" y="716936"/>
            <a:ext cx="17357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C89D47C-DB7C-C455-485E-0924C30B0930}"/>
              </a:ext>
            </a:extLst>
          </p:cNvPr>
          <p:cNvCxnSpPr>
            <a:cxnSpLocks/>
          </p:cNvCxnSpPr>
          <p:nvPr/>
        </p:nvCxnSpPr>
        <p:spPr>
          <a:xfrm>
            <a:off x="9739771" y="704081"/>
            <a:ext cx="15154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B32C9F2-EAA0-036F-5C2F-D3715EFDE269}"/>
              </a:ext>
            </a:extLst>
          </p:cNvPr>
          <p:cNvCxnSpPr>
            <a:cxnSpLocks/>
          </p:cNvCxnSpPr>
          <p:nvPr/>
        </p:nvCxnSpPr>
        <p:spPr>
          <a:xfrm>
            <a:off x="5452367" y="2101385"/>
            <a:ext cx="1515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5BEAC5E-D46C-4680-8093-2D316AF502DC}"/>
              </a:ext>
            </a:extLst>
          </p:cNvPr>
          <p:cNvCxnSpPr>
            <a:cxnSpLocks/>
          </p:cNvCxnSpPr>
          <p:nvPr/>
        </p:nvCxnSpPr>
        <p:spPr>
          <a:xfrm>
            <a:off x="10377890" y="2101677"/>
            <a:ext cx="21729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0FB67B3-197C-F13F-DE94-C30A825D4A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4020" y="2941989"/>
            <a:ext cx="5505605" cy="3670403"/>
          </a:xfrm>
          <a:prstGeom prst="rect">
            <a:avLst/>
          </a:prstGeom>
        </p:spPr>
      </p:pic>
      <p:pic>
        <p:nvPicPr>
          <p:cNvPr id="8" name="Picture 7">
            <a:extLst>
              <a:ext uri="{FF2B5EF4-FFF2-40B4-BE49-F238E27FC236}">
                <a16:creationId xmlns:a16="http://schemas.microsoft.com/office/drawing/2014/main" id="{1CC4A4A9-8784-EC79-D5D0-935F0132B95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36593" y="2943060"/>
            <a:ext cx="5505605" cy="3670403"/>
          </a:xfrm>
          <a:prstGeom prst="rect">
            <a:avLst/>
          </a:prstGeom>
        </p:spPr>
      </p:pic>
      <p:sp>
        <p:nvSpPr>
          <p:cNvPr id="11" name="TextBox 10">
            <a:extLst>
              <a:ext uri="{FF2B5EF4-FFF2-40B4-BE49-F238E27FC236}">
                <a16:creationId xmlns:a16="http://schemas.microsoft.com/office/drawing/2014/main" id="{78371A50-4B9E-B1F1-67B6-CA3950C8C5E1}"/>
              </a:ext>
            </a:extLst>
          </p:cNvPr>
          <p:cNvSpPr txBox="1"/>
          <p:nvPr/>
        </p:nvSpPr>
        <p:spPr>
          <a:xfrm>
            <a:off x="9596149" y="2742524"/>
            <a:ext cx="2096561" cy="461665"/>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e</a:t>
            </a:r>
            <a:r>
              <a:rPr lang="en-GB" sz="1200" dirty="0"/>
              <a:t>t al, ArXiv:</a:t>
            </a:r>
            <a:r>
              <a:rPr lang="en-GB" sz="1050" dirty="0"/>
              <a:t> </a:t>
            </a:r>
            <a:r>
              <a:rPr lang="en-SE" sz="1200" dirty="0"/>
              <a:t>2404.13114</a:t>
            </a:r>
            <a:endParaRPr lang="en-GB" sz="1200" dirty="0"/>
          </a:p>
          <a:p>
            <a:pPr eaLnBrk="0" fontAlgn="base" hangingPunct="0">
              <a:spcBef>
                <a:spcPct val="0"/>
              </a:spcBef>
              <a:spcAft>
                <a:spcPct val="0"/>
              </a:spcAft>
            </a:pPr>
            <a:endParaRPr lang="en-GB" sz="1200" b="1" dirty="0"/>
          </a:p>
        </p:txBody>
      </p:sp>
    </p:spTree>
    <p:extLst>
      <p:ext uri="{BB962C8B-B14F-4D97-AF65-F5344CB8AC3E}">
        <p14:creationId xmlns:p14="http://schemas.microsoft.com/office/powerpoint/2010/main" val="175507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graph of energy and energy&#10;&#10;AI-generated content may be incorrect.">
            <a:extLst>
              <a:ext uri="{FF2B5EF4-FFF2-40B4-BE49-F238E27FC236}">
                <a16:creationId xmlns:a16="http://schemas.microsoft.com/office/drawing/2014/main" id="{22A65C9B-93FF-5ECB-D064-AF776CC0DE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1410" y="2992925"/>
            <a:ext cx="5556079" cy="3704052"/>
          </a:xfrm>
          <a:prstGeom prst="rect">
            <a:avLst/>
          </a:prstGeom>
        </p:spPr>
      </p:pic>
      <p:pic>
        <p:nvPicPr>
          <p:cNvPr id="8" name="Picture 7" descr="A diagram of a graph&#10;&#10;AI-generated content may be incorrect.">
            <a:extLst>
              <a:ext uri="{FF2B5EF4-FFF2-40B4-BE49-F238E27FC236}">
                <a16:creationId xmlns:a16="http://schemas.microsoft.com/office/drawing/2014/main" id="{3ED1911A-CD54-2CE4-0837-E852DD73C9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670" y="2957306"/>
            <a:ext cx="5556078" cy="3704052"/>
          </a:xfrm>
          <a:prstGeom prst="rect">
            <a:avLst/>
          </a:prstGeom>
        </p:spPr>
      </p:pic>
      <p:sp>
        <p:nvSpPr>
          <p:cNvPr id="2" name="Title 1">
            <a:extLst>
              <a:ext uri="{FF2B5EF4-FFF2-40B4-BE49-F238E27FC236}">
                <a16:creationId xmlns:a16="http://schemas.microsoft.com/office/drawing/2014/main" id="{A2D13A5F-DD61-6C67-E264-C4838F75CD27}"/>
              </a:ext>
            </a:extLst>
          </p:cNvPr>
          <p:cNvSpPr>
            <a:spLocks noGrp="1"/>
          </p:cNvSpPr>
          <p:nvPr>
            <p:ph type="title"/>
          </p:nvPr>
        </p:nvSpPr>
        <p:spPr>
          <a:xfrm>
            <a:off x="838200" y="265972"/>
            <a:ext cx="10515600" cy="1325563"/>
          </a:xfrm>
        </p:spPr>
        <p:txBody>
          <a:bodyPr/>
          <a:lstStyle/>
          <a:p>
            <a:r>
              <a:rPr lang="en-GB" b="1" dirty="0">
                <a:effectLst>
                  <a:outerShdw blurRad="38100" dist="38100" dir="2700000" algn="tl">
                    <a:srgbClr val="000000">
                      <a:alpha val="43137"/>
                    </a:srgbClr>
                  </a:outerShdw>
                </a:effectLst>
              </a:rPr>
              <a:t>DM production: Upper Limits</a:t>
            </a:r>
            <a:endParaRPr lang="en-SE"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78DABFDF-038C-3BCE-D4F3-236ED1BDBE9D}"/>
              </a:ext>
            </a:extLst>
          </p:cNvPr>
          <p:cNvSpPr>
            <a:spLocks noGrp="1"/>
          </p:cNvSpPr>
          <p:nvPr>
            <p:ph type="sldNum" sz="quarter" idx="12"/>
          </p:nvPr>
        </p:nvSpPr>
        <p:spPr/>
        <p:txBody>
          <a:bodyPr/>
          <a:lstStyle/>
          <a:p>
            <a:fld id="{22575A84-A01E-4477-BEC3-178D27864C62}" type="slidenum">
              <a:rPr lang="en-GB" smtClean="0"/>
              <a:t>23</a:t>
            </a:fld>
            <a:endParaRPr lang="en-GB"/>
          </a:p>
        </p:txBody>
      </p:sp>
      <p:sp>
        <p:nvSpPr>
          <p:cNvPr id="3" name="TextBox 2">
            <a:extLst>
              <a:ext uri="{FF2B5EF4-FFF2-40B4-BE49-F238E27FC236}">
                <a16:creationId xmlns:a16="http://schemas.microsoft.com/office/drawing/2014/main" id="{305DD76F-A9D9-B021-0810-34C5547465D2}"/>
              </a:ext>
            </a:extLst>
          </p:cNvPr>
          <p:cNvSpPr txBox="1"/>
          <p:nvPr/>
        </p:nvSpPr>
        <p:spPr>
          <a:xfrm>
            <a:off x="5203169" y="2780190"/>
            <a:ext cx="2096561"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e</a:t>
            </a:r>
            <a:r>
              <a:rPr lang="en-GB" sz="1200" dirty="0"/>
              <a:t>t al, ArXiv:</a:t>
            </a:r>
            <a:r>
              <a:rPr lang="en-GB" sz="1050" dirty="0"/>
              <a:t> </a:t>
            </a:r>
            <a:r>
              <a:rPr lang="en-SE" sz="1200" dirty="0"/>
              <a:t>2404.13114</a:t>
            </a:r>
            <a:endParaRPr lang="en-GB" sz="1200" dirty="0"/>
          </a:p>
        </p:txBody>
      </p:sp>
      <p:grpSp>
        <p:nvGrpSpPr>
          <p:cNvPr id="5" name="Group 4">
            <a:extLst>
              <a:ext uri="{FF2B5EF4-FFF2-40B4-BE49-F238E27FC236}">
                <a16:creationId xmlns:a16="http://schemas.microsoft.com/office/drawing/2014/main" id="{3FC1AF33-A265-F203-A2D2-2C59B3A25E3C}"/>
              </a:ext>
            </a:extLst>
          </p:cNvPr>
          <p:cNvGrpSpPr/>
          <p:nvPr/>
        </p:nvGrpSpPr>
        <p:grpSpPr>
          <a:xfrm>
            <a:off x="7949374" y="254955"/>
            <a:ext cx="1436996" cy="1045387"/>
            <a:chOff x="7661292" y="3380104"/>
            <a:chExt cx="2810928" cy="1609255"/>
          </a:xfrm>
        </p:grpSpPr>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2DACB3B4-9738-CDFB-E4BE-D68090033019}"/>
                    </a:ext>
                  </a:extLst>
                </p14:cNvPr>
                <p14:cNvContentPartPr/>
                <p14:nvPr/>
              </p14:nvContentPartPr>
              <p14:xfrm>
                <a:off x="8105851" y="3893581"/>
                <a:ext cx="670320" cy="856800"/>
              </p14:xfrm>
            </p:contentPart>
          </mc:Choice>
          <mc:Fallback xmlns="">
            <p:pic>
              <p:nvPicPr>
                <p:cNvPr id="7" name="Ink 6">
                  <a:extLst>
                    <a:ext uri="{FF2B5EF4-FFF2-40B4-BE49-F238E27FC236}">
                      <a16:creationId xmlns:a16="http://schemas.microsoft.com/office/drawing/2014/main" id="{2DACB3B4-9738-CDFB-E4BE-D68090033019}"/>
                    </a:ext>
                  </a:extLst>
                </p:cNvPr>
                <p:cNvPicPr/>
                <p:nvPr/>
              </p:nvPicPr>
              <p:blipFill>
                <a:blip r:embed="rId5"/>
                <a:stretch>
                  <a:fillRect/>
                </a:stretch>
              </p:blipFill>
              <p:spPr>
                <a:xfrm>
                  <a:off x="8088248" y="3879735"/>
                  <a:ext cx="704822" cy="883938"/>
                </a:xfrm>
                <a:prstGeom prst="rect">
                  <a:avLst/>
                </a:prstGeom>
              </p:spPr>
            </p:pic>
          </mc:Fallback>
        </mc:AlternateContent>
        <p:grpSp>
          <p:nvGrpSpPr>
            <p:cNvPr id="9" name="Group 8">
              <a:extLst>
                <a:ext uri="{FF2B5EF4-FFF2-40B4-BE49-F238E27FC236}">
                  <a16:creationId xmlns:a16="http://schemas.microsoft.com/office/drawing/2014/main" id="{F30BA1E5-1A91-4BE0-AD75-60C8EBEA5ED0}"/>
                </a:ext>
              </a:extLst>
            </p:cNvPr>
            <p:cNvGrpSpPr/>
            <p:nvPr/>
          </p:nvGrpSpPr>
          <p:grpSpPr>
            <a:xfrm>
              <a:off x="8763211" y="3784197"/>
              <a:ext cx="1413720" cy="781200"/>
              <a:chOff x="9184449" y="4256802"/>
              <a:chExt cx="1413720" cy="781200"/>
            </a:xfrm>
          </p:grpSpPr>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EF2CE451-EDE6-B902-9015-D8F3E5D2AF80}"/>
                      </a:ext>
                    </a:extLst>
                  </p14:cNvPr>
                  <p14:cNvContentPartPr/>
                  <p14:nvPr/>
                </p14:nvContentPartPr>
                <p14:xfrm>
                  <a:off x="9184449" y="4652082"/>
                  <a:ext cx="836280" cy="248400"/>
                </p14:xfrm>
              </p:contentPart>
            </mc:Choice>
            <mc:Fallback xmlns="">
              <p:pic>
                <p:nvPicPr>
                  <p:cNvPr id="15" name="Ink 14">
                    <a:extLst>
                      <a:ext uri="{FF2B5EF4-FFF2-40B4-BE49-F238E27FC236}">
                        <a16:creationId xmlns:a16="http://schemas.microsoft.com/office/drawing/2014/main" id="{EF2CE451-EDE6-B902-9015-D8F3E5D2AF80}"/>
                      </a:ext>
                    </a:extLst>
                  </p:cNvPr>
                  <p:cNvPicPr/>
                  <p:nvPr/>
                </p:nvPicPr>
                <p:blipFill>
                  <a:blip r:embed="rId7"/>
                  <a:stretch>
                    <a:fillRect/>
                  </a:stretch>
                </p:blipFill>
                <p:spPr>
                  <a:xfrm>
                    <a:off x="9166851" y="4638251"/>
                    <a:ext cx="870773" cy="275508"/>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Ink 15">
                    <a:extLst>
                      <a:ext uri="{FF2B5EF4-FFF2-40B4-BE49-F238E27FC236}">
                        <a16:creationId xmlns:a16="http://schemas.microsoft.com/office/drawing/2014/main" id="{37B3821A-3CA6-293B-D0C1-EC79E9CD5507}"/>
                      </a:ext>
                    </a:extLst>
                  </p14:cNvPr>
                  <p14:cNvContentPartPr/>
                  <p14:nvPr/>
                </p14:nvContentPartPr>
                <p14:xfrm>
                  <a:off x="10027569" y="4256802"/>
                  <a:ext cx="363240" cy="510120"/>
                </p14:xfrm>
              </p:contentPart>
            </mc:Choice>
            <mc:Fallback xmlns="">
              <p:pic>
                <p:nvPicPr>
                  <p:cNvPr id="16" name="Ink 15">
                    <a:extLst>
                      <a:ext uri="{FF2B5EF4-FFF2-40B4-BE49-F238E27FC236}">
                        <a16:creationId xmlns:a16="http://schemas.microsoft.com/office/drawing/2014/main" id="{37B3821A-3CA6-293B-D0C1-EC79E9CD5507}"/>
                      </a:ext>
                    </a:extLst>
                  </p:cNvPr>
                  <p:cNvPicPr/>
                  <p:nvPr/>
                </p:nvPicPr>
                <p:blipFill>
                  <a:blip r:embed="rId9"/>
                  <a:stretch>
                    <a:fillRect/>
                  </a:stretch>
                </p:blipFill>
                <p:spPr>
                  <a:xfrm>
                    <a:off x="10009970" y="4242970"/>
                    <a:ext cx="397734" cy="53723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7" name="Ink 16">
                    <a:extLst>
                      <a:ext uri="{FF2B5EF4-FFF2-40B4-BE49-F238E27FC236}">
                        <a16:creationId xmlns:a16="http://schemas.microsoft.com/office/drawing/2014/main" id="{6CDE3C2F-40AE-AED9-BF3C-23DFA1322425}"/>
                      </a:ext>
                    </a:extLst>
                  </p14:cNvPr>
                  <p14:cNvContentPartPr/>
                  <p14:nvPr/>
                </p14:nvContentPartPr>
                <p14:xfrm>
                  <a:off x="10027569" y="4756842"/>
                  <a:ext cx="570600" cy="281160"/>
                </p14:xfrm>
              </p:contentPart>
            </mc:Choice>
            <mc:Fallback xmlns="">
              <p:pic>
                <p:nvPicPr>
                  <p:cNvPr id="17" name="Ink 16">
                    <a:extLst>
                      <a:ext uri="{FF2B5EF4-FFF2-40B4-BE49-F238E27FC236}">
                        <a16:creationId xmlns:a16="http://schemas.microsoft.com/office/drawing/2014/main" id="{6CDE3C2F-40AE-AED9-BF3C-23DFA1322425}"/>
                      </a:ext>
                    </a:extLst>
                  </p:cNvPr>
                  <p:cNvPicPr/>
                  <p:nvPr/>
                </p:nvPicPr>
                <p:blipFill>
                  <a:blip r:embed="rId11"/>
                  <a:stretch>
                    <a:fillRect/>
                  </a:stretch>
                </p:blipFill>
                <p:spPr>
                  <a:xfrm>
                    <a:off x="10009958" y="4742978"/>
                    <a:ext cx="605118" cy="308333"/>
                  </a:xfrm>
                  <a:prstGeom prst="rect">
                    <a:avLst/>
                  </a:prstGeom>
                </p:spPr>
              </p:pic>
            </mc:Fallback>
          </mc:AlternateContent>
        </p:grpSp>
        <p:sp>
          <p:nvSpPr>
            <p:cNvPr id="10" name="TextBox 9">
              <a:extLst>
                <a:ext uri="{FF2B5EF4-FFF2-40B4-BE49-F238E27FC236}">
                  <a16:creationId xmlns:a16="http://schemas.microsoft.com/office/drawing/2014/main" id="{FF9E05A6-2BDB-D297-FC1C-C18655D53452}"/>
                </a:ext>
              </a:extLst>
            </p:cNvPr>
            <p:cNvSpPr txBox="1"/>
            <p:nvPr/>
          </p:nvSpPr>
          <p:spPr>
            <a:xfrm>
              <a:off x="7661292" y="3489202"/>
              <a:ext cx="316112" cy="461665"/>
            </a:xfrm>
            <a:prstGeom prst="rect">
              <a:avLst/>
            </a:prstGeom>
            <a:noFill/>
          </p:spPr>
          <p:txBody>
            <a:bodyPr wrap="none" rtlCol="0">
              <a:spAutoFit/>
            </a:bodyPr>
            <a:lstStyle/>
            <a:p>
              <a:r>
                <a:rPr lang="el-GR" sz="2400" dirty="0"/>
                <a:t>χ</a:t>
              </a:r>
              <a:endParaRPr lang="en-GB" sz="2400" dirty="0"/>
            </a:p>
          </p:txBody>
        </p:sp>
        <p:sp>
          <p:nvSpPr>
            <p:cNvPr id="11" name="TextBox 10">
              <a:extLst>
                <a:ext uri="{FF2B5EF4-FFF2-40B4-BE49-F238E27FC236}">
                  <a16:creationId xmlns:a16="http://schemas.microsoft.com/office/drawing/2014/main" id="{6C2FCB02-5FFA-C442-99B6-BCD614E58B07}"/>
                </a:ext>
              </a:extLst>
            </p:cNvPr>
            <p:cNvSpPr txBox="1"/>
            <p:nvPr/>
          </p:nvSpPr>
          <p:spPr>
            <a:xfrm>
              <a:off x="7891268" y="4527694"/>
              <a:ext cx="316112" cy="461665"/>
            </a:xfrm>
            <a:prstGeom prst="rect">
              <a:avLst/>
            </a:prstGeom>
            <a:noFill/>
          </p:spPr>
          <p:txBody>
            <a:bodyPr wrap="none" rtlCol="0">
              <a:spAutoFit/>
            </a:bodyPr>
            <a:lstStyle/>
            <a:p>
              <a:r>
                <a:rPr lang="el-GR" sz="2400" dirty="0"/>
                <a:t>χ</a:t>
              </a:r>
              <a:endParaRPr lang="en-GB" sz="2400" dirty="0"/>
            </a:p>
          </p:txBody>
        </p:sp>
        <p:sp>
          <p:nvSpPr>
            <p:cNvPr id="12" name="TextBox 11">
              <a:extLst>
                <a:ext uri="{FF2B5EF4-FFF2-40B4-BE49-F238E27FC236}">
                  <a16:creationId xmlns:a16="http://schemas.microsoft.com/office/drawing/2014/main" id="{844CFF93-D40A-FDEA-C666-C6D7CD3C13A2}"/>
                </a:ext>
              </a:extLst>
            </p:cNvPr>
            <p:cNvSpPr txBox="1"/>
            <p:nvPr/>
          </p:nvSpPr>
          <p:spPr>
            <a:xfrm>
              <a:off x="10024194" y="3380104"/>
              <a:ext cx="346570" cy="461665"/>
            </a:xfrm>
            <a:prstGeom prst="rect">
              <a:avLst/>
            </a:prstGeom>
            <a:noFill/>
          </p:spPr>
          <p:txBody>
            <a:bodyPr wrap="none" rtlCol="0">
              <a:spAutoFit/>
            </a:bodyPr>
            <a:lstStyle/>
            <a:p>
              <a:r>
                <a:rPr lang="en-GB" sz="2400" dirty="0"/>
                <a:t>q</a:t>
              </a:r>
            </a:p>
          </p:txBody>
        </p:sp>
        <p:sp>
          <p:nvSpPr>
            <p:cNvPr id="13" name="TextBox 12">
              <a:extLst>
                <a:ext uri="{FF2B5EF4-FFF2-40B4-BE49-F238E27FC236}">
                  <a16:creationId xmlns:a16="http://schemas.microsoft.com/office/drawing/2014/main" id="{BDDCE337-A013-DF3F-E5E5-E9024BE65C7F}"/>
                </a:ext>
              </a:extLst>
            </p:cNvPr>
            <p:cNvSpPr txBox="1"/>
            <p:nvPr/>
          </p:nvSpPr>
          <p:spPr>
            <a:xfrm>
              <a:off x="10081230" y="4291766"/>
              <a:ext cx="346570" cy="461665"/>
            </a:xfrm>
            <a:prstGeom prst="rect">
              <a:avLst/>
            </a:prstGeom>
            <a:noFill/>
          </p:spPr>
          <p:txBody>
            <a:bodyPr wrap="none" rtlCol="0">
              <a:spAutoFit/>
            </a:bodyPr>
            <a:lstStyle/>
            <a:p>
              <a:r>
                <a:rPr lang="en-GB" sz="2400" dirty="0"/>
                <a:t>q</a:t>
              </a:r>
            </a:p>
          </p:txBody>
        </p:sp>
        <p:cxnSp>
          <p:nvCxnSpPr>
            <p:cNvPr id="14" name="Straight Connector 13">
              <a:extLst>
                <a:ext uri="{FF2B5EF4-FFF2-40B4-BE49-F238E27FC236}">
                  <a16:creationId xmlns:a16="http://schemas.microsoft.com/office/drawing/2014/main" id="{3A36B0E2-B63A-92B2-CA1E-B8557ADBB0F7}"/>
                </a:ext>
              </a:extLst>
            </p:cNvPr>
            <p:cNvCxnSpPr>
              <a:cxnSpLocks/>
            </p:cNvCxnSpPr>
            <p:nvPr/>
          </p:nvCxnSpPr>
          <p:spPr>
            <a:xfrm flipV="1">
              <a:off x="10297560" y="4502409"/>
              <a:ext cx="174660" cy="102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E7BBE1BC-2527-772C-FEE4-083DC0573CFA}"/>
              </a:ext>
            </a:extLst>
          </p:cNvPr>
          <p:cNvGrpSpPr/>
          <p:nvPr/>
        </p:nvGrpSpPr>
        <p:grpSpPr>
          <a:xfrm>
            <a:off x="9430438" y="363220"/>
            <a:ext cx="1579117" cy="860003"/>
            <a:chOff x="9430438" y="473390"/>
            <a:chExt cx="1579117" cy="860003"/>
          </a:xfrm>
        </p:grpSpPr>
        <p:sp>
          <p:nvSpPr>
            <p:cNvPr id="18" name="Right Brace 17">
              <a:extLst>
                <a:ext uri="{FF2B5EF4-FFF2-40B4-BE49-F238E27FC236}">
                  <a16:creationId xmlns:a16="http://schemas.microsoft.com/office/drawing/2014/main" id="{0685A252-91E6-7A23-C7F2-31292C513EE8}"/>
                </a:ext>
              </a:extLst>
            </p:cNvPr>
            <p:cNvSpPr/>
            <p:nvPr/>
          </p:nvSpPr>
          <p:spPr>
            <a:xfrm>
              <a:off x="9805011" y="550509"/>
              <a:ext cx="388487" cy="762862"/>
            </a:xfrm>
            <a:prstGeom prst="rightBrace">
              <a:avLst/>
            </a:prstGeom>
            <a:ln w="190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E"/>
            </a:p>
          </p:txBody>
        </p:sp>
        <p:sp>
          <p:nvSpPr>
            <p:cNvPr id="19" name="TextBox 18">
              <a:extLst>
                <a:ext uri="{FF2B5EF4-FFF2-40B4-BE49-F238E27FC236}">
                  <a16:creationId xmlns:a16="http://schemas.microsoft.com/office/drawing/2014/main" id="{D4B0CC44-B992-2A68-FE52-3CC4C0F49B75}"/>
                </a:ext>
              </a:extLst>
            </p:cNvPr>
            <p:cNvSpPr txBox="1"/>
            <p:nvPr/>
          </p:nvSpPr>
          <p:spPr>
            <a:xfrm>
              <a:off x="10228572" y="722222"/>
              <a:ext cx="780983" cy="400110"/>
            </a:xfrm>
            <a:prstGeom prst="rect">
              <a:avLst/>
            </a:prstGeom>
            <a:noFill/>
          </p:spPr>
          <p:txBody>
            <a:bodyPr wrap="none" rtlCol="0">
              <a:spAutoFit/>
            </a:bodyPr>
            <a:lstStyle/>
            <a:p>
              <a:pPr algn="ctr"/>
              <a:r>
                <a:rPr lang="en-GB" sz="2000" b="1" dirty="0">
                  <a:solidFill>
                    <a:schemeClr val="accent1">
                      <a:lumMod val="75000"/>
                    </a:schemeClr>
                  </a:solidFill>
                </a:rPr>
                <a:t>He, d</a:t>
              </a:r>
              <a:r>
                <a:rPr lang="en-GB" sz="5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rPr>
                <a:t>   </a:t>
              </a:r>
              <a:endParaRPr lang="en-GB" sz="200" dirty="0">
                <a:solidFill>
                  <a:schemeClr val="accent1">
                    <a:lumMod val="75000"/>
                  </a:schemeClr>
                </a:solidFill>
                <a:latin typeface="Cambria Math" panose="02040503050406030204" pitchFamily="18" charset="0"/>
                <a:ea typeface="Cambria Math" panose="02040503050406030204" pitchFamily="18" charset="0"/>
                <a:sym typeface="Wingdings" panose="05000000000000000000" pitchFamily="2" charset="2"/>
              </a:endParaRPr>
            </a:p>
          </p:txBody>
        </p:sp>
        <p:cxnSp>
          <p:nvCxnSpPr>
            <p:cNvPr id="20" name="Straight Connector 19">
              <a:extLst>
                <a:ext uri="{FF2B5EF4-FFF2-40B4-BE49-F238E27FC236}">
                  <a16:creationId xmlns:a16="http://schemas.microsoft.com/office/drawing/2014/main" id="{EDE9D63D-BD3D-BEB2-9A2A-486F0B9754EA}"/>
                </a:ext>
              </a:extLst>
            </p:cNvPr>
            <p:cNvCxnSpPr>
              <a:cxnSpLocks/>
            </p:cNvCxnSpPr>
            <p:nvPr/>
          </p:nvCxnSpPr>
          <p:spPr>
            <a:xfrm>
              <a:off x="10336517" y="816088"/>
              <a:ext cx="17357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B90562B-0B20-AD40-9E25-1122C3F34F29}"/>
                </a:ext>
              </a:extLst>
            </p:cNvPr>
            <p:cNvCxnSpPr>
              <a:cxnSpLocks/>
            </p:cNvCxnSpPr>
            <p:nvPr/>
          </p:nvCxnSpPr>
          <p:spPr>
            <a:xfrm>
              <a:off x="10709256" y="803233"/>
              <a:ext cx="15154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3188A937-CB5A-1D77-DB03-B3CF58A1698E}"/>
                </a:ext>
              </a:extLst>
            </p:cNvPr>
            <p:cNvSpPr/>
            <p:nvPr/>
          </p:nvSpPr>
          <p:spPr>
            <a:xfrm>
              <a:off x="9430438" y="473390"/>
              <a:ext cx="161602" cy="8600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cxnSp>
          <p:nvCxnSpPr>
            <p:cNvPr id="27" name="Straight Connector 26">
              <a:extLst>
                <a:ext uri="{FF2B5EF4-FFF2-40B4-BE49-F238E27FC236}">
                  <a16:creationId xmlns:a16="http://schemas.microsoft.com/office/drawing/2014/main" id="{32CFB8E2-3D55-4F13-506C-9841855F4D32}"/>
                </a:ext>
              </a:extLst>
            </p:cNvPr>
            <p:cNvCxnSpPr>
              <a:cxnSpLocks/>
              <a:stCxn id="22" idx="4"/>
            </p:cNvCxnSpPr>
            <p:nvPr/>
          </p:nvCxnSpPr>
          <p:spPr>
            <a:xfrm flipV="1">
              <a:off x="9511239" y="1045769"/>
              <a:ext cx="425976" cy="28762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18E3DE2-9472-F868-18A8-278C3D936B7C}"/>
                </a:ext>
              </a:extLst>
            </p:cNvPr>
            <p:cNvCxnSpPr>
              <a:cxnSpLocks/>
            </p:cNvCxnSpPr>
            <p:nvPr/>
          </p:nvCxnSpPr>
          <p:spPr>
            <a:xfrm flipV="1">
              <a:off x="9570006" y="856645"/>
              <a:ext cx="376389" cy="18912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27A8798-C90C-BC28-41E5-B1B1E9FF8B07}"/>
                </a:ext>
              </a:extLst>
            </p:cNvPr>
            <p:cNvCxnSpPr>
              <a:cxnSpLocks/>
              <a:stCxn id="22" idx="7"/>
            </p:cNvCxnSpPr>
            <p:nvPr/>
          </p:nvCxnSpPr>
          <p:spPr>
            <a:xfrm>
              <a:off x="9568374" y="599335"/>
              <a:ext cx="376389" cy="9934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7BD2746-8632-3630-9F10-9BF5F2B0DC17}"/>
                </a:ext>
              </a:extLst>
            </p:cNvPr>
            <p:cNvCxnSpPr>
              <a:cxnSpLocks/>
            </p:cNvCxnSpPr>
            <p:nvPr/>
          </p:nvCxnSpPr>
          <p:spPr>
            <a:xfrm>
              <a:off x="9557514" y="706476"/>
              <a:ext cx="345175" cy="14237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8E07489-4733-E0BF-8DCC-844F3073D676}"/>
                </a:ext>
              </a:extLst>
            </p:cNvPr>
            <p:cNvCxnSpPr>
              <a:cxnSpLocks/>
            </p:cNvCxnSpPr>
            <p:nvPr/>
          </p:nvCxnSpPr>
          <p:spPr>
            <a:xfrm flipV="1">
              <a:off x="9514410" y="922277"/>
              <a:ext cx="467059" cy="171339"/>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203252B-A6C4-DCC7-30FF-F9F8770C3E83}"/>
                </a:ext>
              </a:extLst>
            </p:cNvPr>
            <p:cNvCxnSpPr>
              <a:cxnSpLocks/>
              <a:stCxn id="22" idx="6"/>
            </p:cNvCxnSpPr>
            <p:nvPr/>
          </p:nvCxnSpPr>
          <p:spPr>
            <a:xfrm flipV="1">
              <a:off x="9592040" y="848853"/>
              <a:ext cx="345175" cy="54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32A34A6-E155-9EBA-131F-B57E8136AE1A}"/>
                </a:ext>
              </a:extLst>
            </p:cNvPr>
            <p:cNvCxnSpPr>
              <a:cxnSpLocks/>
            </p:cNvCxnSpPr>
            <p:nvPr/>
          </p:nvCxnSpPr>
          <p:spPr>
            <a:xfrm flipV="1">
              <a:off x="9595422" y="1012434"/>
              <a:ext cx="375030" cy="12459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ED9DB29-CFCD-B827-BAA3-E4EC24AFC3A4}"/>
                </a:ext>
              </a:extLst>
            </p:cNvPr>
            <p:cNvCxnSpPr>
              <a:cxnSpLocks/>
              <a:stCxn id="22" idx="7"/>
            </p:cNvCxnSpPr>
            <p:nvPr/>
          </p:nvCxnSpPr>
          <p:spPr>
            <a:xfrm>
              <a:off x="9568374" y="599335"/>
              <a:ext cx="379560" cy="17832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055D938-FA53-1CE6-6589-5D7B8BE300FD}"/>
                </a:ext>
              </a:extLst>
            </p:cNvPr>
            <p:cNvCxnSpPr>
              <a:cxnSpLocks/>
            </p:cNvCxnSpPr>
            <p:nvPr/>
          </p:nvCxnSpPr>
          <p:spPr>
            <a:xfrm>
              <a:off x="9570006" y="638309"/>
              <a:ext cx="367209" cy="173722"/>
            </a:xfrm>
            <a:prstGeom prst="line">
              <a:avLst/>
            </a:prstGeom>
          </p:spPr>
          <p:style>
            <a:lnRef idx="1">
              <a:schemeClr val="accent1"/>
            </a:lnRef>
            <a:fillRef idx="0">
              <a:schemeClr val="accent1"/>
            </a:fillRef>
            <a:effectRef idx="0">
              <a:schemeClr val="accent1"/>
            </a:effectRef>
            <a:fontRef idx="minor">
              <a:schemeClr val="tx1"/>
            </a:fontRef>
          </p:style>
        </p:cxnSp>
      </p:grpSp>
      <p:sp>
        <p:nvSpPr>
          <p:cNvPr id="55" name="TextBox 54">
            <a:extLst>
              <a:ext uri="{FF2B5EF4-FFF2-40B4-BE49-F238E27FC236}">
                <a16:creationId xmlns:a16="http://schemas.microsoft.com/office/drawing/2014/main" id="{E7DBC372-0DFE-5B90-68E0-707A6A3519BA}"/>
              </a:ext>
            </a:extLst>
          </p:cNvPr>
          <p:cNvSpPr txBox="1"/>
          <p:nvPr/>
        </p:nvSpPr>
        <p:spPr>
          <a:xfrm>
            <a:off x="1145753" y="1622478"/>
            <a:ext cx="9981282" cy="1107996"/>
          </a:xfrm>
          <a:prstGeom prst="rect">
            <a:avLst/>
          </a:prstGeom>
          <a:noFill/>
        </p:spPr>
        <p:txBody>
          <a:bodyPr wrap="square">
            <a:spAutoFit/>
          </a:bodyPr>
          <a:lstStyle/>
          <a:p>
            <a:r>
              <a:rPr lang="en-GB" sz="2200" dirty="0">
                <a:effectLst>
                  <a:outerShdw blurRad="38100" dist="38100" dir="2700000" algn="tl">
                    <a:srgbClr val="000000">
                      <a:alpha val="43137"/>
                    </a:srgbClr>
                  </a:outerShdw>
                </a:effectLst>
              </a:rPr>
              <a:t>Maximal </a:t>
            </a:r>
            <a:r>
              <a:rPr lang="en-GB" sz="2200" dirty="0" err="1">
                <a:effectLst>
                  <a:outerShdw blurRad="38100" dist="38100" dir="2700000" algn="tl">
                    <a:srgbClr val="000000">
                      <a:alpha val="43137"/>
                    </a:srgbClr>
                  </a:outerShdw>
                </a:effectLst>
              </a:rPr>
              <a:t>antinuclei</a:t>
            </a:r>
            <a:r>
              <a:rPr lang="en-GB" sz="2200" dirty="0">
                <a:effectLst>
                  <a:outerShdw blurRad="38100" dist="38100" dir="2700000" algn="tl">
                    <a:srgbClr val="000000">
                      <a:alpha val="43137"/>
                    </a:srgbClr>
                  </a:outerShdw>
                </a:effectLst>
              </a:rPr>
              <a:t> flux allowed from our antiproton bounds.</a:t>
            </a:r>
            <a:r>
              <a:rPr lang="en-GB" sz="2200" dirty="0"/>
              <a:t> Even in optimistic cases, it seems we cannot explain the detection of a single antihelium-3 event by AMS-02, And clearly, we are </a:t>
            </a:r>
            <a:r>
              <a:rPr lang="en-GB" sz="2200" b="1" dirty="0">
                <a:solidFill>
                  <a:schemeClr val="accent1">
                    <a:lumMod val="50000"/>
                  </a:schemeClr>
                </a:solidFill>
              </a:rPr>
              <a:t>unable to explain any detection of antihelium-4 by AMS-02</a:t>
            </a:r>
            <a:r>
              <a:rPr lang="en-GB" sz="2200" dirty="0">
                <a:solidFill>
                  <a:schemeClr val="accent1">
                    <a:lumMod val="50000"/>
                  </a:schemeClr>
                </a:solidFill>
              </a:rPr>
              <a:t>…</a:t>
            </a:r>
            <a:endParaRPr lang="en-GB" sz="2200" dirty="0">
              <a:solidFill>
                <a:schemeClr val="accent1">
                  <a:lumMod val="50000"/>
                </a:schemeClr>
              </a:solidFill>
              <a:latin typeface="Comic Sans MS" panose="030F0702030302020204" pitchFamily="66" charset="0"/>
            </a:endParaRPr>
          </a:p>
        </p:txBody>
      </p:sp>
    </p:spTree>
    <p:extLst>
      <p:ext uri="{BB962C8B-B14F-4D97-AF65-F5344CB8AC3E}">
        <p14:creationId xmlns:p14="http://schemas.microsoft.com/office/powerpoint/2010/main" val="2224488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0DFF0-B9DA-5ADE-9FEB-09474970F6CD}"/>
              </a:ext>
            </a:extLst>
          </p:cNvPr>
          <p:cNvPicPr>
            <a:picLocks noChangeAspect="1"/>
          </p:cNvPicPr>
          <p:nvPr/>
        </p:nvPicPr>
        <p:blipFill>
          <a:blip r:embed="rId2"/>
          <a:stretch>
            <a:fillRect/>
          </a:stretch>
        </p:blipFill>
        <p:spPr>
          <a:xfrm>
            <a:off x="452513" y="2911779"/>
            <a:ext cx="5525271" cy="3610479"/>
          </a:xfrm>
          <a:prstGeom prst="rect">
            <a:avLst/>
          </a:prstGeom>
        </p:spPr>
      </p:pic>
      <p:pic>
        <p:nvPicPr>
          <p:cNvPr id="8" name="Picture 7">
            <a:extLst>
              <a:ext uri="{FF2B5EF4-FFF2-40B4-BE49-F238E27FC236}">
                <a16:creationId xmlns:a16="http://schemas.microsoft.com/office/drawing/2014/main" id="{9D8E9461-1043-E123-077D-BC860B91783A}"/>
              </a:ext>
            </a:extLst>
          </p:cNvPr>
          <p:cNvPicPr>
            <a:picLocks noChangeAspect="1"/>
          </p:cNvPicPr>
          <p:nvPr/>
        </p:nvPicPr>
        <p:blipFill>
          <a:blip r:embed="rId3"/>
          <a:stretch>
            <a:fillRect/>
          </a:stretch>
        </p:blipFill>
        <p:spPr>
          <a:xfrm>
            <a:off x="6096000" y="2973699"/>
            <a:ext cx="5410955" cy="3486637"/>
          </a:xfrm>
          <a:prstGeom prst="rect">
            <a:avLst/>
          </a:prstGeom>
        </p:spPr>
      </p:pic>
      <p:sp>
        <p:nvSpPr>
          <p:cNvPr id="3" name="Content Placeholder 2">
            <a:extLst>
              <a:ext uri="{FF2B5EF4-FFF2-40B4-BE49-F238E27FC236}">
                <a16:creationId xmlns:a16="http://schemas.microsoft.com/office/drawing/2014/main" id="{48ACDBF0-711B-7644-5253-36B3112624A1}"/>
              </a:ext>
            </a:extLst>
          </p:cNvPr>
          <p:cNvSpPr>
            <a:spLocks noGrp="1"/>
          </p:cNvSpPr>
          <p:nvPr>
            <p:ph idx="1"/>
          </p:nvPr>
        </p:nvSpPr>
        <p:spPr>
          <a:xfrm>
            <a:off x="1465237" y="1624976"/>
            <a:ext cx="9497961" cy="4351338"/>
          </a:xfrm>
        </p:spPr>
        <p:txBody>
          <a:bodyPr>
            <a:normAutofit/>
          </a:bodyPr>
          <a:lstStyle/>
          <a:p>
            <a:pPr marL="0" indent="0">
              <a:buNone/>
            </a:pPr>
            <a:r>
              <a:rPr lang="en-GB" sz="2500" dirty="0" err="1"/>
              <a:t>Antinuclei</a:t>
            </a:r>
            <a:r>
              <a:rPr lang="en-GB" sz="2500" dirty="0"/>
              <a:t> fluxes slightly increases (around 10% at 1 GeV) </a:t>
            </a:r>
            <a:r>
              <a:rPr lang="en-GB" sz="2000" dirty="0">
                <a:sym typeface="Wingdings" panose="05000000000000000000" pitchFamily="2" charset="2"/>
              </a:rPr>
              <a:t></a:t>
            </a:r>
            <a:r>
              <a:rPr lang="en-GB" sz="2500" dirty="0">
                <a:sym typeface="Wingdings" panose="05000000000000000000" pitchFamily="2" charset="2"/>
              </a:rPr>
              <a:t> Too small to explain any detection. </a:t>
            </a:r>
            <a:r>
              <a:rPr lang="en-GB" sz="2500" dirty="0"/>
              <a:t>DM signals are not different either</a:t>
            </a:r>
          </a:p>
        </p:txBody>
      </p:sp>
      <p:sp>
        <p:nvSpPr>
          <p:cNvPr id="4" name="Slide Number Placeholder 3">
            <a:extLst>
              <a:ext uri="{FF2B5EF4-FFF2-40B4-BE49-F238E27FC236}">
                <a16:creationId xmlns:a16="http://schemas.microsoft.com/office/drawing/2014/main" id="{38BEBFB6-E40C-9EF2-E24C-0D61C77D85BA}"/>
              </a:ext>
            </a:extLst>
          </p:cNvPr>
          <p:cNvSpPr>
            <a:spLocks noGrp="1"/>
          </p:cNvSpPr>
          <p:nvPr>
            <p:ph type="sldNum" sz="quarter" idx="12"/>
          </p:nvPr>
        </p:nvSpPr>
        <p:spPr/>
        <p:txBody>
          <a:bodyPr/>
          <a:lstStyle/>
          <a:p>
            <a:fld id="{829B6F35-CB44-C34B-B1A5-4332FB081711}" type="slidenum">
              <a:rPr lang="en-US" smtClean="0"/>
              <a:t>24</a:t>
            </a:fld>
            <a:endParaRPr lang="en-US"/>
          </a:p>
        </p:txBody>
      </p:sp>
      <p:sp>
        <p:nvSpPr>
          <p:cNvPr id="5" name="Title 1">
            <a:extLst>
              <a:ext uri="{FF2B5EF4-FFF2-40B4-BE49-F238E27FC236}">
                <a16:creationId xmlns:a16="http://schemas.microsoft.com/office/drawing/2014/main" id="{0F89E1EA-4E81-B7DC-8572-6A750728AF1C}"/>
              </a:ext>
            </a:extLst>
          </p:cNvPr>
          <p:cNvSpPr>
            <a:spLocks noGrp="1"/>
          </p:cNvSpPr>
          <p:nvPr>
            <p:ph type="title"/>
          </p:nvPr>
        </p:nvSpPr>
        <p:spPr>
          <a:xfrm>
            <a:off x="838200" y="276637"/>
            <a:ext cx="10515600" cy="1325563"/>
          </a:xfrm>
        </p:spPr>
        <p:txBody>
          <a:bodyPr/>
          <a:lstStyle/>
          <a:p>
            <a:r>
              <a:rPr lang="en-GB" b="1" dirty="0"/>
              <a:t>Consequences of </a:t>
            </a:r>
            <a:r>
              <a:rPr lang="en-GB" b="1" dirty="0" err="1"/>
              <a:t>inh</a:t>
            </a:r>
            <a:r>
              <a:rPr lang="en-GB" b="1" dirty="0"/>
              <a:t>. diffusion?</a:t>
            </a:r>
          </a:p>
        </p:txBody>
      </p:sp>
      <p:sp>
        <p:nvSpPr>
          <p:cNvPr id="7" name="TextBox 6">
            <a:extLst>
              <a:ext uri="{FF2B5EF4-FFF2-40B4-BE49-F238E27FC236}">
                <a16:creationId xmlns:a16="http://schemas.microsoft.com/office/drawing/2014/main" id="{1E584814-C7D3-F897-FAF1-020ED6B8B8BB}"/>
              </a:ext>
            </a:extLst>
          </p:cNvPr>
          <p:cNvSpPr txBox="1"/>
          <p:nvPr/>
        </p:nvSpPr>
        <p:spPr>
          <a:xfrm>
            <a:off x="4630763" y="2604002"/>
            <a:ext cx="6096000" cy="307777"/>
          </a:xfrm>
          <a:prstGeom prst="rect">
            <a:avLst/>
          </a:prstGeom>
          <a:noFill/>
        </p:spPr>
        <p:txBody>
          <a:bodyPr wrap="square">
            <a:spAutoFit/>
          </a:bodyPr>
          <a:lstStyle/>
          <a:p>
            <a:r>
              <a:rPr lang="en-GB" sz="1400" dirty="0"/>
              <a:t>Tovar-Pardo, </a:t>
            </a:r>
            <a:r>
              <a:rPr lang="en-GB" sz="1400" b="1" dirty="0"/>
              <a:t>PDL </a:t>
            </a:r>
            <a:r>
              <a:rPr lang="en-GB" sz="1400" dirty="0"/>
              <a:t>2024 ArXiv:2405.12918</a:t>
            </a:r>
          </a:p>
        </p:txBody>
      </p:sp>
    </p:spTree>
    <p:extLst>
      <p:ext uri="{BB962C8B-B14F-4D97-AF65-F5344CB8AC3E}">
        <p14:creationId xmlns:p14="http://schemas.microsoft.com/office/powerpoint/2010/main" val="1100640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8A2DB-FF75-3E13-5E81-34A9CB7681FD}"/>
              </a:ext>
            </a:extLst>
          </p:cNvPr>
          <p:cNvSpPr>
            <a:spLocks noGrp="1"/>
          </p:cNvSpPr>
          <p:nvPr>
            <p:ph type="title"/>
          </p:nvPr>
        </p:nvSpPr>
        <p:spPr>
          <a:xfrm>
            <a:off x="956187" y="2578716"/>
            <a:ext cx="10515600" cy="1325563"/>
          </a:xfrm>
        </p:spPr>
        <p:txBody>
          <a:bodyPr/>
          <a:lstStyle/>
          <a:p>
            <a:pPr algn="ctr"/>
            <a:r>
              <a:rPr lang="en-GB" b="1" dirty="0">
                <a:solidFill>
                  <a:schemeClr val="bg1"/>
                </a:solidFill>
              </a:rPr>
              <a:t>Other anisotropies that depart from the standard paradigm also impact these studies…</a:t>
            </a:r>
          </a:p>
        </p:txBody>
      </p:sp>
      <p:sp>
        <p:nvSpPr>
          <p:cNvPr id="4" name="Slide Number Placeholder 3">
            <a:extLst>
              <a:ext uri="{FF2B5EF4-FFF2-40B4-BE49-F238E27FC236}">
                <a16:creationId xmlns:a16="http://schemas.microsoft.com/office/drawing/2014/main" id="{E0F48D48-71F1-A6D3-AF1F-5D01E487089C}"/>
              </a:ext>
            </a:extLst>
          </p:cNvPr>
          <p:cNvSpPr>
            <a:spLocks noGrp="1"/>
          </p:cNvSpPr>
          <p:nvPr>
            <p:ph type="sldNum" sz="quarter" idx="12"/>
          </p:nvPr>
        </p:nvSpPr>
        <p:spPr/>
        <p:txBody>
          <a:bodyPr/>
          <a:lstStyle/>
          <a:p>
            <a:fld id="{829B6F35-CB44-C34B-B1A5-4332FB081711}" type="slidenum">
              <a:rPr lang="en-US" smtClean="0"/>
              <a:t>25</a:t>
            </a:fld>
            <a:endParaRPr lang="en-US"/>
          </a:p>
        </p:txBody>
      </p:sp>
    </p:spTree>
    <p:extLst>
      <p:ext uri="{BB962C8B-B14F-4D97-AF65-F5344CB8AC3E}">
        <p14:creationId xmlns:p14="http://schemas.microsoft.com/office/powerpoint/2010/main" val="1440270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F6219C0-819E-9E42-4650-2AF52FAD9A1A}"/>
              </a:ext>
            </a:extLst>
          </p:cNvPr>
          <p:cNvPicPr>
            <a:picLocks noChangeAspect="1"/>
          </p:cNvPicPr>
          <p:nvPr/>
        </p:nvPicPr>
        <p:blipFill>
          <a:blip r:embed="rId3"/>
          <a:stretch>
            <a:fillRect/>
          </a:stretch>
        </p:blipFill>
        <p:spPr>
          <a:xfrm>
            <a:off x="3935985" y="3555172"/>
            <a:ext cx="7500468" cy="3008475"/>
          </a:xfrm>
          <a:prstGeom prst="rect">
            <a:avLst/>
          </a:prstGeom>
          <a:ln>
            <a:solidFill>
              <a:schemeClr val="tx1"/>
            </a:solidFill>
          </a:ln>
        </p:spPr>
      </p:pic>
      <p:sp>
        <p:nvSpPr>
          <p:cNvPr id="3" name="Content Placeholder 2">
            <a:extLst>
              <a:ext uri="{FF2B5EF4-FFF2-40B4-BE49-F238E27FC236}">
                <a16:creationId xmlns:a16="http://schemas.microsoft.com/office/drawing/2014/main" id="{D324AC32-D08D-E5CA-140B-697F42BA89BC}"/>
              </a:ext>
            </a:extLst>
          </p:cNvPr>
          <p:cNvSpPr>
            <a:spLocks noGrp="1"/>
          </p:cNvSpPr>
          <p:nvPr>
            <p:ph idx="1"/>
          </p:nvPr>
        </p:nvSpPr>
        <p:spPr>
          <a:xfrm>
            <a:off x="779208" y="1619149"/>
            <a:ext cx="6123039" cy="4408027"/>
          </a:xfrm>
        </p:spPr>
        <p:txBody>
          <a:bodyPr/>
          <a:lstStyle/>
          <a:p>
            <a:pPr marL="0" indent="0">
              <a:buNone/>
            </a:pPr>
            <a:r>
              <a:rPr lang="en-GB" dirty="0">
                <a:solidFill>
                  <a:schemeClr val="tx2">
                    <a:lumMod val="50000"/>
                  </a:schemeClr>
                </a:solidFill>
                <a:effectLst>
                  <a:outerShdw blurRad="38100" dist="38100" dir="2700000" algn="tl">
                    <a:srgbClr val="000000">
                      <a:alpha val="43137"/>
                    </a:srgbClr>
                  </a:outerShdw>
                </a:effectLst>
              </a:rPr>
              <a:t>The spatial distribution of the gas can have a large impact in the prediction of unstable isotopes</a:t>
            </a:r>
          </a:p>
          <a:p>
            <a:pPr marL="0" indent="0">
              <a:buNone/>
            </a:pPr>
            <a:r>
              <a:rPr lang="en-GB" sz="2400" dirty="0"/>
              <a:t>We may need a combination of different observables again</a:t>
            </a:r>
          </a:p>
          <a:p>
            <a:pPr marL="0" indent="0">
              <a:buNone/>
            </a:pPr>
            <a:endParaRPr lang="en-GB" sz="2000" dirty="0">
              <a:solidFill>
                <a:schemeClr val="tx2">
                  <a:lumMod val="50000"/>
                </a:schemeClr>
              </a:solidFill>
            </a:endParaRPr>
          </a:p>
          <a:p>
            <a:pPr marL="0" indent="0">
              <a:buNone/>
            </a:pPr>
            <a:r>
              <a:rPr lang="en-GB" dirty="0"/>
              <a:t> </a:t>
            </a:r>
          </a:p>
        </p:txBody>
      </p:sp>
      <p:sp>
        <p:nvSpPr>
          <p:cNvPr id="4" name="Slide Number Placeholder 3">
            <a:extLst>
              <a:ext uri="{FF2B5EF4-FFF2-40B4-BE49-F238E27FC236}">
                <a16:creationId xmlns:a16="http://schemas.microsoft.com/office/drawing/2014/main" id="{737E3D04-3E93-6B74-AE37-2D41FB9F7D0F}"/>
              </a:ext>
            </a:extLst>
          </p:cNvPr>
          <p:cNvSpPr>
            <a:spLocks noGrp="1"/>
          </p:cNvSpPr>
          <p:nvPr>
            <p:ph type="sldNum" sz="quarter" idx="12"/>
          </p:nvPr>
        </p:nvSpPr>
        <p:spPr>
          <a:xfrm>
            <a:off x="9033387" y="6347440"/>
            <a:ext cx="2743200" cy="365125"/>
          </a:xfrm>
        </p:spPr>
        <p:txBody>
          <a:bodyPr/>
          <a:lstStyle/>
          <a:p>
            <a:fld id="{22575A84-A01E-4477-BEC3-178D27864C62}" type="slidenum">
              <a:rPr lang="en-GB" smtClean="0"/>
              <a:t>26</a:t>
            </a:fld>
            <a:endParaRPr lang="en-GB"/>
          </a:p>
        </p:txBody>
      </p:sp>
      <p:pic>
        <p:nvPicPr>
          <p:cNvPr id="10" name="Picture 9">
            <a:extLst>
              <a:ext uri="{FF2B5EF4-FFF2-40B4-BE49-F238E27FC236}">
                <a16:creationId xmlns:a16="http://schemas.microsoft.com/office/drawing/2014/main" id="{9EFCB50B-F204-1A6F-99FB-6F154E2F42ED}"/>
              </a:ext>
            </a:extLst>
          </p:cNvPr>
          <p:cNvPicPr>
            <a:picLocks noChangeAspect="1"/>
          </p:cNvPicPr>
          <p:nvPr/>
        </p:nvPicPr>
        <p:blipFill>
          <a:blip r:embed="rId4"/>
          <a:stretch>
            <a:fillRect/>
          </a:stretch>
        </p:blipFill>
        <p:spPr>
          <a:xfrm>
            <a:off x="7044815" y="358649"/>
            <a:ext cx="4391638" cy="2905530"/>
          </a:xfrm>
          <a:prstGeom prst="rect">
            <a:avLst/>
          </a:prstGeom>
          <a:ln>
            <a:solidFill>
              <a:schemeClr val="tx1"/>
            </a:solidFill>
          </a:ln>
        </p:spPr>
      </p:pic>
      <p:sp>
        <p:nvSpPr>
          <p:cNvPr id="8" name="Title 1">
            <a:extLst>
              <a:ext uri="{FF2B5EF4-FFF2-40B4-BE49-F238E27FC236}">
                <a16:creationId xmlns:a16="http://schemas.microsoft.com/office/drawing/2014/main" id="{1F218F35-873F-D4C3-6522-8946C3E6B86D}"/>
              </a:ext>
            </a:extLst>
          </p:cNvPr>
          <p:cNvSpPr>
            <a:spLocks noGrp="1"/>
          </p:cNvSpPr>
          <p:nvPr>
            <p:ph type="title"/>
          </p:nvPr>
        </p:nvSpPr>
        <p:spPr>
          <a:xfrm>
            <a:off x="838200" y="365125"/>
            <a:ext cx="10515600" cy="1325563"/>
          </a:xfrm>
        </p:spPr>
        <p:txBody>
          <a:bodyPr>
            <a:normAutofit/>
          </a:bodyPr>
          <a:lstStyle/>
          <a:p>
            <a:r>
              <a:rPr lang="en-GB" sz="4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halo height</a:t>
            </a:r>
            <a:endParaRPr lang="en-GB" sz="4000" dirty="0"/>
          </a:p>
        </p:txBody>
      </p:sp>
      <p:sp>
        <p:nvSpPr>
          <p:cNvPr id="11" name="TextBox 10">
            <a:extLst>
              <a:ext uri="{FF2B5EF4-FFF2-40B4-BE49-F238E27FC236}">
                <a16:creationId xmlns:a16="http://schemas.microsoft.com/office/drawing/2014/main" id="{4A85AD0F-6652-792A-037E-2C95E41EDF71}"/>
              </a:ext>
            </a:extLst>
          </p:cNvPr>
          <p:cNvSpPr txBox="1"/>
          <p:nvPr/>
        </p:nvSpPr>
        <p:spPr>
          <a:xfrm>
            <a:off x="698091" y="4186956"/>
            <a:ext cx="6096000" cy="2000548"/>
          </a:xfrm>
          <a:prstGeom prst="rect">
            <a:avLst/>
          </a:prstGeom>
          <a:noFill/>
        </p:spPr>
        <p:txBody>
          <a:bodyPr wrap="square">
            <a:spAutoFit/>
          </a:bodyPr>
          <a:lstStyle/>
          <a:p>
            <a:pPr marL="0" indent="0">
              <a:buNone/>
            </a:pPr>
            <a:r>
              <a:rPr lang="en-GB" b="1" dirty="0"/>
              <a:t>Radio</a:t>
            </a:r>
          </a:p>
          <a:p>
            <a:r>
              <a:rPr lang="en-GB" dirty="0"/>
              <a:t>   Di Bernardo+ A</a:t>
            </a:r>
            <a:r>
              <a:rPr lang="es-ES" dirty="0"/>
              <a:t>rXiv:1210.4546</a:t>
            </a:r>
          </a:p>
          <a:p>
            <a:r>
              <a:rPr lang="es-ES" dirty="0"/>
              <a:t>   Orlando+ ArXiv:1309.2947</a:t>
            </a:r>
          </a:p>
          <a:p>
            <a:pPr marL="0" indent="0">
              <a:buNone/>
            </a:pPr>
            <a:endParaRPr lang="en-GB" sz="1000" dirty="0"/>
          </a:p>
          <a:p>
            <a:pPr marL="0" indent="0">
              <a:buNone/>
            </a:pPr>
            <a:r>
              <a:rPr lang="en-GB" b="1" dirty="0"/>
              <a:t>Gamma rays</a:t>
            </a:r>
          </a:p>
          <a:p>
            <a:r>
              <a:rPr lang="en-GB" dirty="0"/>
              <a:t>  Zaharias+ A</a:t>
            </a:r>
            <a:r>
              <a:rPr lang="es-ES" dirty="0"/>
              <a:t>rXiv:1212.6755</a:t>
            </a:r>
            <a:endParaRPr lang="en-GB" dirty="0"/>
          </a:p>
          <a:p>
            <a:pPr marL="0" indent="0">
              <a:buNone/>
            </a:pPr>
            <a:endParaRPr lang="en-GB" sz="2400" dirty="0"/>
          </a:p>
        </p:txBody>
      </p:sp>
      <p:sp>
        <p:nvSpPr>
          <p:cNvPr id="2" name="TextBox 1">
            <a:extLst>
              <a:ext uri="{FF2B5EF4-FFF2-40B4-BE49-F238E27FC236}">
                <a16:creationId xmlns:a16="http://schemas.microsoft.com/office/drawing/2014/main" id="{E2EA1B4A-9888-75E9-9FFF-7F8D3A1126AE}"/>
              </a:ext>
            </a:extLst>
          </p:cNvPr>
          <p:cNvSpPr txBox="1"/>
          <p:nvPr/>
        </p:nvSpPr>
        <p:spPr>
          <a:xfrm>
            <a:off x="6553201" y="3247395"/>
            <a:ext cx="6096000" cy="307777"/>
          </a:xfrm>
          <a:prstGeom prst="rect">
            <a:avLst/>
          </a:prstGeom>
          <a:noFill/>
        </p:spPr>
        <p:txBody>
          <a:bodyPr wrap="square">
            <a:spAutoFit/>
          </a:bodyPr>
          <a:lstStyle/>
          <a:p>
            <a:r>
              <a:rPr lang="es-ES" sz="1400" b="1" dirty="0"/>
              <a:t>PDL</a:t>
            </a:r>
            <a:r>
              <a:rPr lang="es-ES" sz="1400" dirty="0"/>
              <a:t>, Linden </a:t>
            </a:r>
            <a:r>
              <a:rPr lang="es-ES" sz="1400" i="1" dirty="0"/>
              <a:t>JCAP</a:t>
            </a:r>
            <a:r>
              <a:rPr lang="es-ES" sz="1400" dirty="0"/>
              <a:t> 02 (2025) 062</a:t>
            </a:r>
          </a:p>
        </p:txBody>
      </p:sp>
    </p:spTree>
    <p:extLst>
      <p:ext uri="{BB962C8B-B14F-4D97-AF65-F5344CB8AC3E}">
        <p14:creationId xmlns:p14="http://schemas.microsoft.com/office/powerpoint/2010/main" val="4104697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15653767-A6D8-236A-FCF1-5E2F8CAF3FA8}"/>
              </a:ext>
            </a:extLst>
          </p:cNvPr>
          <p:cNvPicPr>
            <a:picLocks noChangeAspect="1"/>
          </p:cNvPicPr>
          <p:nvPr/>
        </p:nvPicPr>
        <p:blipFill>
          <a:blip r:embed="rId2"/>
          <a:stretch>
            <a:fillRect/>
          </a:stretch>
        </p:blipFill>
        <p:spPr>
          <a:xfrm>
            <a:off x="9771050" y="319088"/>
            <a:ext cx="2150592" cy="1895536"/>
          </a:xfrm>
          <a:prstGeom prst="rect">
            <a:avLst/>
          </a:prstGeom>
        </p:spPr>
      </p:pic>
      <p:pic>
        <p:nvPicPr>
          <p:cNvPr id="6" name="Picture 5">
            <a:extLst>
              <a:ext uri="{FF2B5EF4-FFF2-40B4-BE49-F238E27FC236}">
                <a16:creationId xmlns:a16="http://schemas.microsoft.com/office/drawing/2014/main" id="{3E2E54FA-4CA6-004B-5A10-6F1FC99917FE}"/>
              </a:ext>
            </a:extLst>
          </p:cNvPr>
          <p:cNvPicPr>
            <a:picLocks noChangeAspect="1"/>
          </p:cNvPicPr>
          <p:nvPr/>
        </p:nvPicPr>
        <p:blipFill>
          <a:blip r:embed="rId3"/>
          <a:stretch>
            <a:fillRect/>
          </a:stretch>
        </p:blipFill>
        <p:spPr>
          <a:xfrm>
            <a:off x="531432" y="2991178"/>
            <a:ext cx="10881360" cy="3547734"/>
          </a:xfrm>
          <a:prstGeom prst="rect">
            <a:avLst/>
          </a:prstGeom>
        </p:spPr>
      </p:pic>
      <p:sp>
        <p:nvSpPr>
          <p:cNvPr id="4" name="Slide Number Placeholder 3">
            <a:extLst>
              <a:ext uri="{FF2B5EF4-FFF2-40B4-BE49-F238E27FC236}">
                <a16:creationId xmlns:a16="http://schemas.microsoft.com/office/drawing/2014/main" id="{5383FD7D-4D87-B126-950E-33636958A31D}"/>
              </a:ext>
            </a:extLst>
          </p:cNvPr>
          <p:cNvSpPr>
            <a:spLocks noGrp="1"/>
          </p:cNvSpPr>
          <p:nvPr>
            <p:ph type="sldNum" sz="quarter" idx="12"/>
          </p:nvPr>
        </p:nvSpPr>
        <p:spPr/>
        <p:txBody>
          <a:bodyPr/>
          <a:lstStyle/>
          <a:p>
            <a:fld id="{829B6F35-CB44-C34B-B1A5-4332FB081711}" type="slidenum">
              <a:rPr lang="en-US" smtClean="0"/>
              <a:t>27</a:t>
            </a:fld>
            <a:endParaRPr lang="en-US"/>
          </a:p>
        </p:txBody>
      </p:sp>
      <p:sp>
        <p:nvSpPr>
          <p:cNvPr id="8" name="Content Placeholder 2">
            <a:extLst>
              <a:ext uri="{FF2B5EF4-FFF2-40B4-BE49-F238E27FC236}">
                <a16:creationId xmlns:a16="http://schemas.microsoft.com/office/drawing/2014/main" id="{1C5252CA-3A02-9378-AD8B-7391ADFE1096}"/>
              </a:ext>
            </a:extLst>
          </p:cNvPr>
          <p:cNvSpPr>
            <a:spLocks noGrp="1"/>
          </p:cNvSpPr>
          <p:nvPr>
            <p:ph idx="1"/>
          </p:nvPr>
        </p:nvSpPr>
        <p:spPr>
          <a:xfrm>
            <a:off x="779207" y="1589653"/>
            <a:ext cx="9328353" cy="4408027"/>
          </a:xfrm>
        </p:spPr>
        <p:txBody>
          <a:bodyPr/>
          <a:lstStyle/>
          <a:p>
            <a:pPr marL="0" indent="0">
              <a:buNone/>
            </a:pPr>
            <a:r>
              <a:rPr lang="en-GB" sz="2400" dirty="0">
                <a:solidFill>
                  <a:schemeClr val="tx2">
                    <a:lumMod val="50000"/>
                  </a:schemeClr>
                </a:solidFill>
                <a:effectLst>
                  <a:outerShdw blurRad="38100" dist="38100" dir="2700000" algn="tl">
                    <a:srgbClr val="000000">
                      <a:alpha val="43137"/>
                    </a:srgbClr>
                  </a:outerShdw>
                </a:effectLst>
              </a:rPr>
              <a:t>The spatial distribution of the gas can have a large impact in the prediction of unstable isotopes – Also electrons and heavy CRs</a:t>
            </a:r>
            <a:endParaRPr lang="en-GB" sz="2400" b="1" dirty="0">
              <a:solidFill>
                <a:schemeClr val="tx2">
                  <a:lumMod val="50000"/>
                </a:schemeClr>
              </a:solidFill>
            </a:endParaRPr>
          </a:p>
          <a:p>
            <a:pPr marL="0" indent="0">
              <a:buNone/>
            </a:pPr>
            <a:r>
              <a:rPr lang="en-GB" sz="2200" dirty="0">
                <a:solidFill>
                  <a:schemeClr val="tx2">
                    <a:lumMod val="50000"/>
                  </a:schemeClr>
                </a:solidFill>
              </a:rPr>
              <a:t>It is not clear whether diffusion must be different within this region either…</a:t>
            </a:r>
          </a:p>
          <a:p>
            <a:pPr marL="0" indent="0">
              <a:buNone/>
            </a:pPr>
            <a:r>
              <a:rPr lang="en-GB" dirty="0"/>
              <a:t> </a:t>
            </a:r>
          </a:p>
        </p:txBody>
      </p:sp>
      <p:sp>
        <p:nvSpPr>
          <p:cNvPr id="9" name="Title 1">
            <a:extLst>
              <a:ext uri="{FF2B5EF4-FFF2-40B4-BE49-F238E27FC236}">
                <a16:creationId xmlns:a16="http://schemas.microsoft.com/office/drawing/2014/main" id="{4B5C17C8-00D6-E0AC-B4B6-1414FEA54E2F}"/>
              </a:ext>
            </a:extLst>
          </p:cNvPr>
          <p:cNvSpPr>
            <a:spLocks noGrp="1"/>
          </p:cNvSpPr>
          <p:nvPr>
            <p:ph type="title"/>
          </p:nvPr>
        </p:nvSpPr>
        <p:spPr>
          <a:xfrm>
            <a:off x="838200" y="365125"/>
            <a:ext cx="10515600" cy="1325563"/>
          </a:xfrm>
        </p:spPr>
        <p:txBody>
          <a:bodyPr>
            <a:normAutofit/>
          </a:bodyPr>
          <a:lstStyle/>
          <a:p>
            <a:r>
              <a:rPr lang="en-GB" sz="4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halo height… and the local bubble</a:t>
            </a:r>
            <a:endParaRPr lang="en-GB" sz="4000" dirty="0"/>
          </a:p>
        </p:txBody>
      </p:sp>
      <p:sp>
        <p:nvSpPr>
          <p:cNvPr id="11" name="TextBox 10">
            <a:extLst>
              <a:ext uri="{FF2B5EF4-FFF2-40B4-BE49-F238E27FC236}">
                <a16:creationId xmlns:a16="http://schemas.microsoft.com/office/drawing/2014/main" id="{68EB353D-3CAB-7C8D-7456-E55D40D96E69}"/>
              </a:ext>
            </a:extLst>
          </p:cNvPr>
          <p:cNvSpPr txBox="1"/>
          <p:nvPr/>
        </p:nvSpPr>
        <p:spPr>
          <a:xfrm>
            <a:off x="3421626" y="3136179"/>
            <a:ext cx="6096000" cy="307777"/>
          </a:xfrm>
          <a:prstGeom prst="rect">
            <a:avLst/>
          </a:prstGeom>
          <a:noFill/>
        </p:spPr>
        <p:txBody>
          <a:bodyPr wrap="square">
            <a:spAutoFit/>
          </a:bodyPr>
          <a:lstStyle/>
          <a:p>
            <a:r>
              <a:rPr lang="es-ES" sz="1400" b="1" dirty="0"/>
              <a:t>PDL</a:t>
            </a:r>
            <a:r>
              <a:rPr lang="es-ES" sz="1400" dirty="0"/>
              <a:t>, Linden </a:t>
            </a:r>
            <a:r>
              <a:rPr lang="es-ES" sz="1400" i="1" dirty="0"/>
              <a:t>JCAP</a:t>
            </a:r>
            <a:r>
              <a:rPr lang="es-ES" sz="1400" dirty="0"/>
              <a:t> 02 (2025) 062</a:t>
            </a:r>
          </a:p>
        </p:txBody>
      </p:sp>
      <p:sp>
        <p:nvSpPr>
          <p:cNvPr id="13" name="TextBox 12">
            <a:extLst>
              <a:ext uri="{FF2B5EF4-FFF2-40B4-BE49-F238E27FC236}">
                <a16:creationId xmlns:a16="http://schemas.microsoft.com/office/drawing/2014/main" id="{E2970A3C-0919-528A-B6B4-F8038EA4990D}"/>
              </a:ext>
            </a:extLst>
          </p:cNvPr>
          <p:cNvSpPr txBox="1"/>
          <p:nvPr/>
        </p:nvSpPr>
        <p:spPr>
          <a:xfrm>
            <a:off x="9419302" y="2106772"/>
            <a:ext cx="2681748" cy="307777"/>
          </a:xfrm>
          <a:prstGeom prst="rect">
            <a:avLst/>
          </a:prstGeom>
          <a:noFill/>
        </p:spPr>
        <p:txBody>
          <a:bodyPr wrap="square">
            <a:spAutoFit/>
          </a:bodyPr>
          <a:lstStyle/>
          <a:p>
            <a:r>
              <a:rPr lang="en-GB" sz="1400" dirty="0"/>
              <a:t>Donato et al A&amp;A 381 (2002) 539</a:t>
            </a:r>
          </a:p>
        </p:txBody>
      </p:sp>
    </p:spTree>
    <p:extLst>
      <p:ext uri="{BB962C8B-B14F-4D97-AF65-F5344CB8AC3E}">
        <p14:creationId xmlns:p14="http://schemas.microsoft.com/office/powerpoint/2010/main" val="4240070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7A377-7377-E479-4170-AB8F1898CF6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1F8E654-BB9B-FE92-ED6E-0648FEFFE09F}"/>
              </a:ext>
            </a:extLst>
          </p:cNvPr>
          <p:cNvPicPr>
            <a:picLocks noChangeAspect="1"/>
          </p:cNvPicPr>
          <p:nvPr/>
        </p:nvPicPr>
        <p:blipFill>
          <a:blip r:embed="rId3"/>
          <a:stretch>
            <a:fillRect/>
          </a:stretch>
        </p:blipFill>
        <p:spPr>
          <a:xfrm>
            <a:off x="4912908" y="1788533"/>
            <a:ext cx="6535062" cy="4201111"/>
          </a:xfrm>
          <a:prstGeom prst="rect">
            <a:avLst/>
          </a:prstGeom>
        </p:spPr>
      </p:pic>
      <p:pic>
        <p:nvPicPr>
          <p:cNvPr id="16" name="Picture 15">
            <a:extLst>
              <a:ext uri="{FF2B5EF4-FFF2-40B4-BE49-F238E27FC236}">
                <a16:creationId xmlns:a16="http://schemas.microsoft.com/office/drawing/2014/main" id="{DB2F8421-3DE2-184D-10D1-C725A582D7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296" y="467360"/>
            <a:ext cx="4269806" cy="3027680"/>
          </a:xfrm>
          <a:prstGeom prst="rect">
            <a:avLst/>
          </a:prstGeom>
        </p:spPr>
      </p:pic>
      <p:pic>
        <p:nvPicPr>
          <p:cNvPr id="17" name="Picture 16">
            <a:extLst>
              <a:ext uri="{FF2B5EF4-FFF2-40B4-BE49-F238E27FC236}">
                <a16:creationId xmlns:a16="http://schemas.microsoft.com/office/drawing/2014/main" id="{C253C9AF-6B97-8F30-2790-5BE0E78AE5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541" y="3523805"/>
            <a:ext cx="4286549" cy="3039555"/>
          </a:xfrm>
          <a:prstGeom prst="rect">
            <a:avLst/>
          </a:prstGeom>
        </p:spPr>
      </p:pic>
      <p:sp>
        <p:nvSpPr>
          <p:cNvPr id="4" name="Slide Number Placeholder 3">
            <a:extLst>
              <a:ext uri="{FF2B5EF4-FFF2-40B4-BE49-F238E27FC236}">
                <a16:creationId xmlns:a16="http://schemas.microsoft.com/office/drawing/2014/main" id="{522E9133-DE4A-13A0-7C75-0399C160AF85}"/>
              </a:ext>
            </a:extLst>
          </p:cNvPr>
          <p:cNvSpPr>
            <a:spLocks noGrp="1"/>
          </p:cNvSpPr>
          <p:nvPr>
            <p:ph type="sldNum" sz="quarter" idx="12"/>
          </p:nvPr>
        </p:nvSpPr>
        <p:spPr/>
        <p:txBody>
          <a:bodyPr/>
          <a:lstStyle/>
          <a:p>
            <a:fld id="{22575A84-A01E-4477-BEC3-178D27864C62}" type="slidenum">
              <a:rPr lang="en-GB" smtClean="0"/>
              <a:t>28</a:t>
            </a:fld>
            <a:endParaRPr lang="en-GB"/>
          </a:p>
        </p:txBody>
      </p:sp>
      <p:sp>
        <p:nvSpPr>
          <p:cNvPr id="11" name="Title 1">
            <a:extLst>
              <a:ext uri="{FF2B5EF4-FFF2-40B4-BE49-F238E27FC236}">
                <a16:creationId xmlns:a16="http://schemas.microsoft.com/office/drawing/2014/main" id="{D0303D31-57D0-A7FB-1DFE-0699B56708CA}"/>
              </a:ext>
            </a:extLst>
          </p:cNvPr>
          <p:cNvSpPr txBox="1">
            <a:spLocks/>
          </p:cNvSpPr>
          <p:nvPr/>
        </p:nvSpPr>
        <p:spPr>
          <a:xfrm>
            <a:off x="5120640" y="914400"/>
            <a:ext cx="6400800" cy="609599"/>
          </a:xfrm>
          <a:prstGeom prst="rect">
            <a:avLst/>
          </a:prstGeom>
          <a:ln w="19050">
            <a:solidFill>
              <a:schemeClr val="accent1"/>
            </a:solid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Determination of the halo size</a:t>
            </a:r>
            <a:endParaRPr lang="en-GB" sz="3200" b="1"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35631923-7FC7-D03D-F5E1-778475F94F99}"/>
              </a:ext>
            </a:extLst>
          </p:cNvPr>
          <p:cNvSpPr/>
          <p:nvPr/>
        </p:nvSpPr>
        <p:spPr>
          <a:xfrm>
            <a:off x="6617110" y="1832690"/>
            <a:ext cx="3805084" cy="276999"/>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9F66F53F-0D97-018B-3502-51951EA06926}"/>
              </a:ext>
            </a:extLst>
          </p:cNvPr>
          <p:cNvSpPr txBox="1"/>
          <p:nvPr/>
        </p:nvSpPr>
        <p:spPr>
          <a:xfrm>
            <a:off x="6997579" y="1742183"/>
            <a:ext cx="2533835" cy="369332"/>
          </a:xfrm>
          <a:prstGeom prst="rect">
            <a:avLst/>
          </a:prstGeom>
          <a:noFill/>
        </p:spPr>
        <p:txBody>
          <a:bodyPr wrap="none" rtlCol="0">
            <a:spAutoFit/>
          </a:bodyPr>
          <a:lstStyle/>
          <a:p>
            <a:r>
              <a:rPr lang="en-GB" b="1" dirty="0"/>
              <a:t>DRAGON2 cross sections</a:t>
            </a:r>
          </a:p>
        </p:txBody>
      </p:sp>
      <p:sp>
        <p:nvSpPr>
          <p:cNvPr id="7" name="Rectangle: Rounded Corners 6">
            <a:extLst>
              <a:ext uri="{FF2B5EF4-FFF2-40B4-BE49-F238E27FC236}">
                <a16:creationId xmlns:a16="http://schemas.microsoft.com/office/drawing/2014/main" id="{DD558976-CEA2-AAB3-DDD3-39B49C85C267}"/>
              </a:ext>
            </a:extLst>
          </p:cNvPr>
          <p:cNvSpPr/>
          <p:nvPr/>
        </p:nvSpPr>
        <p:spPr>
          <a:xfrm>
            <a:off x="6243484" y="2221065"/>
            <a:ext cx="48687" cy="107274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28199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A4C21-9F3D-B004-7CF1-79EF7091DBF3}"/>
              </a:ext>
            </a:extLst>
          </p:cNvPr>
          <p:cNvSpPr>
            <a:spLocks noGrp="1"/>
          </p:cNvSpPr>
          <p:nvPr>
            <p:ph type="title"/>
          </p:nvPr>
        </p:nvSpPr>
        <p:spPr>
          <a:xfrm>
            <a:off x="666205" y="430443"/>
            <a:ext cx="6335486" cy="941160"/>
          </a:xfrm>
        </p:spPr>
        <p:txBody>
          <a:bodyPr>
            <a:normAutofit/>
          </a:bodyPr>
          <a:lstStyle/>
          <a:p>
            <a:r>
              <a:rPr lang="en-GB" sz="4000" b="1" dirty="0">
                <a:effectLst>
                  <a:outerShdw blurRad="38100" dist="38100" dir="2700000" algn="tl">
                    <a:srgbClr val="000000">
                      <a:alpha val="43137"/>
                    </a:srgbClr>
                  </a:outerShdw>
                </a:effectLst>
              </a:rPr>
              <a:t>The gamma-ray diffuse sky</a:t>
            </a:r>
            <a:endParaRPr lang="en-SE" sz="4000" b="1" dirty="0">
              <a:effectLst>
                <a:outerShdw blurRad="38100" dist="38100" dir="2700000" algn="tl">
                  <a:srgbClr val="000000">
                    <a:alpha val="43137"/>
                  </a:srgbClr>
                </a:outerShdw>
              </a:effectLst>
            </a:endParaRPr>
          </a:p>
        </p:txBody>
      </p:sp>
      <p:pic>
        <p:nvPicPr>
          <p:cNvPr id="6" name="Content Placeholder 5">
            <a:extLst>
              <a:ext uri="{FF2B5EF4-FFF2-40B4-BE49-F238E27FC236}">
                <a16:creationId xmlns:a16="http://schemas.microsoft.com/office/drawing/2014/main" id="{3A1CF0F0-D9AD-931B-7760-5C9CF7002D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640747" y="4433461"/>
            <a:ext cx="3141664" cy="1995881"/>
          </a:xfrm>
        </p:spPr>
      </p:pic>
      <p:sp>
        <p:nvSpPr>
          <p:cNvPr id="4" name="Slide Number Placeholder 3">
            <a:extLst>
              <a:ext uri="{FF2B5EF4-FFF2-40B4-BE49-F238E27FC236}">
                <a16:creationId xmlns:a16="http://schemas.microsoft.com/office/drawing/2014/main" id="{972175FA-1E52-5C4D-4E8B-7F087CB9776E}"/>
              </a:ext>
            </a:extLst>
          </p:cNvPr>
          <p:cNvSpPr>
            <a:spLocks noGrp="1"/>
          </p:cNvSpPr>
          <p:nvPr>
            <p:ph type="sldNum" sz="quarter" idx="12"/>
          </p:nvPr>
        </p:nvSpPr>
        <p:spPr/>
        <p:txBody>
          <a:bodyPr/>
          <a:lstStyle/>
          <a:p>
            <a:fld id="{22575A84-A01E-4477-BEC3-178D27864C62}" type="slidenum">
              <a:rPr lang="en-GB" smtClean="0"/>
              <a:t>2</a:t>
            </a:fld>
            <a:endParaRPr lang="en-GB"/>
          </a:p>
        </p:txBody>
      </p:sp>
      <p:pic>
        <p:nvPicPr>
          <p:cNvPr id="8" name="Picture 7">
            <a:extLst>
              <a:ext uri="{FF2B5EF4-FFF2-40B4-BE49-F238E27FC236}">
                <a16:creationId xmlns:a16="http://schemas.microsoft.com/office/drawing/2014/main" id="{886BA7C0-0216-BE10-F47D-74283B7283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6911" y="1850573"/>
            <a:ext cx="3080867" cy="1957257"/>
          </a:xfrm>
          <a:prstGeom prst="rect">
            <a:avLst/>
          </a:prstGeom>
        </p:spPr>
      </p:pic>
      <p:pic>
        <p:nvPicPr>
          <p:cNvPr id="10" name="Picture 9">
            <a:extLst>
              <a:ext uri="{FF2B5EF4-FFF2-40B4-BE49-F238E27FC236}">
                <a16:creationId xmlns:a16="http://schemas.microsoft.com/office/drawing/2014/main" id="{DCEA609C-366A-ADC3-2F61-CC0A123D67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9370" y="4441371"/>
            <a:ext cx="3152826" cy="2002972"/>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5AA1D20-2605-2952-2035-89AFF20E5FC3}"/>
                  </a:ext>
                </a:extLst>
              </p:cNvPr>
              <p:cNvSpPr txBox="1"/>
              <p:nvPr/>
            </p:nvSpPr>
            <p:spPr>
              <a:xfrm>
                <a:off x="5565187" y="3751217"/>
                <a:ext cx="1281376" cy="517193"/>
              </a:xfrm>
              <a:prstGeom prst="rect">
                <a:avLst/>
              </a:prstGeom>
              <a:noFill/>
              <a:ln>
                <a:solidFill>
                  <a:schemeClr val="accent1">
                    <a:lumMod val="60000"/>
                    <a:lumOff val="40000"/>
                  </a:schemeClr>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700" b="0" i="1" smtClean="0">
                          <a:latin typeface="Cambria Math" panose="02040503050406030204" pitchFamily="18" charset="0"/>
                        </a:rPr>
                        <m:t>  </m:t>
                      </m:r>
                      <m:r>
                        <a:rPr lang="en-GB" sz="1700" b="0" i="1" smtClean="0">
                          <a:latin typeface="Cambria Math" panose="02040503050406030204" pitchFamily="18" charset="0"/>
                        </a:rPr>
                        <m:t>𝑝</m:t>
                      </m:r>
                      <m:r>
                        <a:rPr lang="en-GB" sz="1700" b="0" i="1" smtClean="0">
                          <a:latin typeface="Cambria Math" panose="02040503050406030204" pitchFamily="18" charset="0"/>
                        </a:rPr>
                        <m:t>+</m:t>
                      </m:r>
                      <m:r>
                        <a:rPr lang="en-GB" sz="1700" b="0" i="1" smtClean="0">
                          <a:latin typeface="Cambria Math" panose="02040503050406030204" pitchFamily="18" charset="0"/>
                        </a:rPr>
                        <m:t>𝑝</m:t>
                      </m:r>
                      <m:r>
                        <a:rPr lang="en-GB" sz="1700" b="0" i="1" smtClean="0">
                          <a:latin typeface="Cambria Math" panose="02040503050406030204" pitchFamily="18" charset="0"/>
                        </a:rPr>
                        <m:t> → </m:t>
                      </m:r>
                      <m:r>
                        <a:rPr lang="en-GB" sz="1700" b="0" i="1" smtClean="0">
                          <a:latin typeface="Cambria Math" panose="02040503050406030204" pitchFamily="18" charset="0"/>
                          <a:ea typeface="Cambria Math" panose="02040503050406030204" pitchFamily="18" charset="0"/>
                        </a:rPr>
                        <m:t>𝜋</m:t>
                      </m:r>
                      <m:r>
                        <a:rPr lang="en-GB" sz="1700" b="0" i="1" baseline="30000" smtClean="0">
                          <a:latin typeface="Cambria Math" panose="02040503050406030204" pitchFamily="18" charset="0"/>
                          <a:ea typeface="Cambria Math" panose="02040503050406030204" pitchFamily="18" charset="0"/>
                        </a:rPr>
                        <m:t>0 </m:t>
                      </m:r>
                    </m:oMath>
                  </m:oMathPara>
                </a14:m>
                <a:endParaRPr lang="en-GB" sz="1700" baseline="30000" dirty="0"/>
              </a:p>
              <a:p>
                <a:pPr/>
                <a14:m>
                  <m:oMathPara xmlns:m="http://schemas.openxmlformats.org/officeDocument/2006/math">
                    <m:oMathParaPr>
                      <m:jc m:val="centerGroup"/>
                    </m:oMathParaPr>
                    <m:oMath xmlns:m="http://schemas.openxmlformats.org/officeDocument/2006/math">
                      <m:r>
                        <a:rPr lang="en-GB" sz="1700" b="0" i="1" smtClean="0">
                          <a:latin typeface="Cambria Math" panose="02040503050406030204" pitchFamily="18" charset="0"/>
                          <a:ea typeface="Cambria Math" panose="02040503050406030204" pitchFamily="18" charset="0"/>
                        </a:rPr>
                        <m:t>𝜋</m:t>
                      </m:r>
                      <m:r>
                        <a:rPr lang="en-GB" sz="1700" b="0" i="1" baseline="30000" smtClean="0">
                          <a:latin typeface="Cambria Math" panose="02040503050406030204" pitchFamily="18" charset="0"/>
                          <a:ea typeface="Cambria Math" panose="02040503050406030204" pitchFamily="18" charset="0"/>
                        </a:rPr>
                        <m:t>0</m:t>
                      </m:r>
                      <m:r>
                        <a:rPr lang="en-GB" sz="1700" i="1">
                          <a:latin typeface="Cambria Math" panose="02040503050406030204" pitchFamily="18" charset="0"/>
                          <a:ea typeface="Cambria Math" panose="02040503050406030204" pitchFamily="18" charset="0"/>
                        </a:rPr>
                        <m:t>→2</m:t>
                      </m:r>
                      <m:r>
                        <a:rPr lang="en-GB" sz="1700" b="0" i="1" smtClean="0">
                          <a:latin typeface="Cambria Math" panose="02040503050406030204" pitchFamily="18" charset="0"/>
                          <a:ea typeface="Cambria Math" panose="02040503050406030204" pitchFamily="18" charset="0"/>
                        </a:rPr>
                        <m:t> </m:t>
                      </m:r>
                      <m:r>
                        <a:rPr lang="en-GB" sz="1700" i="1">
                          <a:latin typeface="Cambria Math" panose="02040503050406030204" pitchFamily="18" charset="0"/>
                          <a:ea typeface="Cambria Math" panose="02040503050406030204" pitchFamily="18" charset="0"/>
                        </a:rPr>
                        <m:t>𝛾</m:t>
                      </m:r>
                    </m:oMath>
                  </m:oMathPara>
                </a14:m>
                <a:endParaRPr lang="en-GB" sz="1700" b="0" dirty="0">
                  <a:ea typeface="Cambria Math" panose="02040503050406030204" pitchFamily="18" charset="0"/>
                </a:endParaRPr>
              </a:p>
            </p:txBody>
          </p:sp>
        </mc:Choice>
        <mc:Fallback xmlns="">
          <p:sp>
            <p:nvSpPr>
              <p:cNvPr id="11" name="TextBox 10">
                <a:extLst>
                  <a:ext uri="{FF2B5EF4-FFF2-40B4-BE49-F238E27FC236}">
                    <a16:creationId xmlns:a16="http://schemas.microsoft.com/office/drawing/2014/main" id="{E5AA1D20-2605-2952-2035-89AFF20E5FC3}"/>
                  </a:ext>
                </a:extLst>
              </p:cNvPr>
              <p:cNvSpPr txBox="1">
                <a:spLocks noRot="1" noChangeAspect="1" noMove="1" noResize="1" noEditPoints="1" noAdjustHandles="1" noChangeArrowheads="1" noChangeShapeType="1" noTextEdit="1"/>
              </p:cNvSpPr>
              <p:nvPr/>
            </p:nvSpPr>
            <p:spPr>
              <a:xfrm>
                <a:off x="5565187" y="3751217"/>
                <a:ext cx="1281376" cy="517193"/>
              </a:xfrm>
              <a:prstGeom prst="rect">
                <a:avLst/>
              </a:prstGeom>
              <a:blipFill>
                <a:blip r:embed="rId6"/>
                <a:stretch>
                  <a:fillRect b="-10345"/>
                </a:stretch>
              </a:blipFill>
              <a:ln>
                <a:solidFill>
                  <a:schemeClr val="accent1">
                    <a:lumMod val="60000"/>
                    <a:lumOff val="40000"/>
                  </a:schemeClr>
                </a:solidFill>
              </a:ln>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6FB02AB-38EA-EE9D-6A05-AFCC30272DD9}"/>
                  </a:ext>
                </a:extLst>
              </p:cNvPr>
              <p:cNvSpPr txBox="1"/>
              <p:nvPr/>
            </p:nvSpPr>
            <p:spPr>
              <a:xfrm>
                <a:off x="9759094" y="3939904"/>
                <a:ext cx="1559273" cy="261610"/>
              </a:xfrm>
              <a:prstGeom prst="rect">
                <a:avLst/>
              </a:prstGeom>
              <a:noFill/>
              <a:ln>
                <a:solidFill>
                  <a:schemeClr val="accent1">
                    <a:lumMod val="60000"/>
                    <a:lumOff val="40000"/>
                  </a:schemeClr>
                </a:solidFill>
              </a:ln>
            </p:spPr>
            <p:txBody>
              <a:bodyPr wrap="none" lIns="0" tIns="0" rIns="0" bIns="0" rtlCol="0">
                <a:spAutoFit/>
              </a:bodyPr>
              <a:lstStyle/>
              <a:p>
                <a14:m>
                  <m:oMath xmlns:m="http://schemas.openxmlformats.org/officeDocument/2006/math">
                    <m:r>
                      <a:rPr lang="en-GB" sz="1700" b="0" i="1" smtClean="0">
                        <a:latin typeface="Cambria Math" panose="02040503050406030204" pitchFamily="18" charset="0"/>
                      </a:rPr>
                      <m:t> </m:t>
                    </m:r>
                    <m:r>
                      <a:rPr lang="en-GB" sz="1700" b="0" i="1" smtClean="0">
                        <a:latin typeface="Cambria Math" panose="02040503050406030204" pitchFamily="18" charset="0"/>
                      </a:rPr>
                      <m:t>𝑒</m:t>
                    </m:r>
                    <m:r>
                      <a:rPr lang="en-GB" sz="1700" b="0" i="1" smtClean="0">
                        <a:latin typeface="Cambria Math" panose="02040503050406030204" pitchFamily="18" charset="0"/>
                      </a:rPr>
                      <m:t> +</m:t>
                    </m:r>
                    <m:r>
                      <a:rPr lang="en-GB" sz="1700" b="0" i="1" smtClean="0">
                        <a:latin typeface="Cambria Math" panose="02040503050406030204" pitchFamily="18" charset="0"/>
                        <a:ea typeface="Cambria Math" panose="02040503050406030204" pitchFamily="18" charset="0"/>
                      </a:rPr>
                      <m:t>𝛾</m:t>
                    </m:r>
                    <m:r>
                      <a:rPr lang="en-GB" sz="1700" b="0" i="1" smtClean="0">
                        <a:latin typeface="Cambria Math" panose="02040503050406030204" pitchFamily="18" charset="0"/>
                      </a:rPr>
                      <m:t> →</m:t>
                    </m:r>
                    <m:sSup>
                      <m:sSupPr>
                        <m:ctrlPr>
                          <a:rPr lang="en-GB" sz="1700" b="0" i="1" smtClean="0">
                            <a:latin typeface="Cambria Math" panose="02040503050406030204" pitchFamily="18" charset="0"/>
                          </a:rPr>
                        </m:ctrlPr>
                      </m:sSupPr>
                      <m:e>
                        <m:r>
                          <a:rPr lang="en-GB" sz="1700" b="0" i="1" smtClean="0">
                            <a:latin typeface="Cambria Math" panose="02040503050406030204" pitchFamily="18" charset="0"/>
                          </a:rPr>
                          <m:t>𝑒</m:t>
                        </m:r>
                      </m:e>
                      <m:sup>
                        <m:r>
                          <a:rPr lang="en-GB" sz="1700" b="0" i="1" smtClean="0">
                            <a:latin typeface="Cambria Math" panose="02040503050406030204" pitchFamily="18" charset="0"/>
                          </a:rPr>
                          <m:t>′</m:t>
                        </m:r>
                      </m:sup>
                    </m:sSup>
                    <m:r>
                      <a:rPr lang="en-GB" sz="1700" b="0" i="1" smtClean="0">
                        <a:latin typeface="Cambria Math" panose="02040503050406030204" pitchFamily="18" charset="0"/>
                      </a:rPr>
                      <m:t>+</m:t>
                    </m:r>
                    <m:r>
                      <a:rPr lang="en-GB" sz="1700" i="1">
                        <a:latin typeface="Cambria Math" panose="02040503050406030204" pitchFamily="18" charset="0"/>
                        <a:ea typeface="Cambria Math" panose="02040503050406030204" pitchFamily="18" charset="0"/>
                      </a:rPr>
                      <m:t>𝛾</m:t>
                    </m:r>
                  </m:oMath>
                </a14:m>
                <a:r>
                  <a:rPr lang="en-GB" sz="1700" dirty="0"/>
                  <a:t>’</a:t>
                </a:r>
                <a:endParaRPr lang="en-SE" sz="1700" dirty="0"/>
              </a:p>
            </p:txBody>
          </p:sp>
        </mc:Choice>
        <mc:Fallback xmlns="">
          <p:sp>
            <p:nvSpPr>
              <p:cNvPr id="12" name="TextBox 11">
                <a:extLst>
                  <a:ext uri="{FF2B5EF4-FFF2-40B4-BE49-F238E27FC236}">
                    <a16:creationId xmlns:a16="http://schemas.microsoft.com/office/drawing/2014/main" id="{A6FB02AB-38EA-EE9D-6A05-AFCC30272DD9}"/>
                  </a:ext>
                </a:extLst>
              </p:cNvPr>
              <p:cNvSpPr txBox="1">
                <a:spLocks noRot="1" noChangeAspect="1" noMove="1" noResize="1" noEditPoints="1" noAdjustHandles="1" noChangeArrowheads="1" noChangeShapeType="1" noTextEdit="1"/>
              </p:cNvSpPr>
              <p:nvPr/>
            </p:nvSpPr>
            <p:spPr>
              <a:xfrm>
                <a:off x="9759094" y="3939904"/>
                <a:ext cx="1559273" cy="261610"/>
              </a:xfrm>
              <a:prstGeom prst="rect">
                <a:avLst/>
              </a:prstGeom>
              <a:blipFill>
                <a:blip r:embed="rId7"/>
                <a:stretch>
                  <a:fillRect t="-22222" r="-6589" b="-44444"/>
                </a:stretch>
              </a:blipFill>
              <a:ln>
                <a:solidFill>
                  <a:schemeClr val="accent1">
                    <a:lumMod val="60000"/>
                    <a:lumOff val="40000"/>
                  </a:schemeClr>
                </a:solidFill>
              </a:ln>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90B404D-A757-ED5C-E86E-683E35C050BD}"/>
                  </a:ext>
                </a:extLst>
              </p:cNvPr>
              <p:cNvSpPr txBox="1"/>
              <p:nvPr/>
            </p:nvSpPr>
            <p:spPr>
              <a:xfrm>
                <a:off x="9603378" y="1891940"/>
                <a:ext cx="2153919" cy="261610"/>
              </a:xfrm>
              <a:prstGeom prst="rect">
                <a:avLst/>
              </a:prstGeom>
              <a:noFill/>
              <a:ln>
                <a:solidFill>
                  <a:schemeClr val="accent1">
                    <a:lumMod val="60000"/>
                    <a:lumOff val="40000"/>
                  </a:schemeClr>
                </a:solidFill>
              </a:ln>
            </p:spPr>
            <p:txBody>
              <a:bodyPr wrap="square" lIns="0" tIns="0" rIns="0" bIns="0" rtlCol="0">
                <a:spAutoFit/>
              </a:bodyPr>
              <a:lstStyle/>
              <a:p>
                <a14:m>
                  <m:oMath xmlns:m="http://schemas.openxmlformats.org/officeDocument/2006/math">
                    <m:r>
                      <a:rPr lang="en-GB" sz="1700" b="0" i="1" smtClean="0">
                        <a:latin typeface="Cambria Math" panose="02040503050406030204" pitchFamily="18" charset="0"/>
                      </a:rPr>
                      <m:t> </m:t>
                    </m:r>
                    <m:r>
                      <a:rPr lang="en-GB" sz="1700" b="0" i="1" smtClean="0">
                        <a:latin typeface="Cambria Math" panose="02040503050406030204" pitchFamily="18" charset="0"/>
                      </a:rPr>
                      <m:t>𝑒</m:t>
                    </m:r>
                    <m:r>
                      <a:rPr lang="en-GB" sz="1700" b="0" i="1" smtClean="0">
                        <a:latin typeface="Cambria Math" panose="02040503050406030204" pitchFamily="18" charset="0"/>
                      </a:rPr>
                      <m:t> +</m:t>
                    </m:r>
                    <m:r>
                      <a:rPr lang="en-GB" sz="1700" b="0" i="1" smtClean="0">
                        <a:latin typeface="Cambria Math" panose="02040503050406030204" pitchFamily="18" charset="0"/>
                      </a:rPr>
                      <m:t>𝑁</m:t>
                    </m:r>
                    <m:r>
                      <a:rPr lang="en-GB" sz="1700" b="0" i="1" smtClean="0">
                        <a:latin typeface="Cambria Math" panose="02040503050406030204" pitchFamily="18" charset="0"/>
                      </a:rPr>
                      <m:t> →</m:t>
                    </m:r>
                    <m:sSup>
                      <m:sSupPr>
                        <m:ctrlPr>
                          <a:rPr lang="en-GB" sz="1700" b="0" i="1" smtClean="0">
                            <a:latin typeface="Cambria Math" panose="02040503050406030204" pitchFamily="18" charset="0"/>
                          </a:rPr>
                        </m:ctrlPr>
                      </m:sSupPr>
                      <m:e>
                        <m:r>
                          <a:rPr lang="en-GB" sz="1700" b="0" i="1" smtClean="0">
                            <a:latin typeface="Cambria Math" panose="02040503050406030204" pitchFamily="18" charset="0"/>
                          </a:rPr>
                          <m:t>𝑒</m:t>
                        </m:r>
                      </m:e>
                      <m:sup>
                        <m:r>
                          <a:rPr lang="en-GB" sz="1700" b="0" i="1" smtClean="0">
                            <a:latin typeface="Cambria Math" panose="02040503050406030204" pitchFamily="18" charset="0"/>
                          </a:rPr>
                          <m:t>′</m:t>
                        </m:r>
                      </m:sup>
                    </m:sSup>
                    <m:r>
                      <a:rPr lang="en-GB" sz="1700" b="0" i="1" smtClean="0">
                        <a:latin typeface="Cambria Math" panose="02040503050406030204" pitchFamily="18" charset="0"/>
                      </a:rPr>
                      <m:t>+</m:t>
                    </m:r>
                    <m:r>
                      <a:rPr lang="en-GB" sz="1700" i="1">
                        <a:latin typeface="Cambria Math" panose="02040503050406030204" pitchFamily="18" charset="0"/>
                        <a:ea typeface="Cambria Math" panose="02040503050406030204" pitchFamily="18" charset="0"/>
                      </a:rPr>
                      <m:t>𝛾</m:t>
                    </m:r>
                  </m:oMath>
                </a14:m>
                <a:r>
                  <a:rPr lang="en-GB" sz="1700" dirty="0">
                    <a:latin typeface="Cambria Math" panose="02040503050406030204" pitchFamily="18" charset="0"/>
                    <a:ea typeface="Cambria Math" panose="02040503050406030204" pitchFamily="18" charset="0"/>
                  </a:rPr>
                  <a:t>’ + N</a:t>
                </a:r>
                <a:endParaRPr lang="en-SE" sz="1700" dirty="0">
                  <a:latin typeface="Cambria Math" panose="02040503050406030204" pitchFamily="18" charset="0"/>
                  <a:ea typeface="Cambria Math" panose="02040503050406030204" pitchFamily="18" charset="0"/>
                </a:endParaRPr>
              </a:p>
            </p:txBody>
          </p:sp>
        </mc:Choice>
        <mc:Fallback xmlns="">
          <p:sp>
            <p:nvSpPr>
              <p:cNvPr id="13" name="TextBox 12">
                <a:extLst>
                  <a:ext uri="{FF2B5EF4-FFF2-40B4-BE49-F238E27FC236}">
                    <a16:creationId xmlns:a16="http://schemas.microsoft.com/office/drawing/2014/main" id="{B90B404D-A757-ED5C-E86E-683E35C050BD}"/>
                  </a:ext>
                </a:extLst>
              </p:cNvPr>
              <p:cNvSpPr txBox="1">
                <a:spLocks noRot="1" noChangeAspect="1" noMove="1" noResize="1" noEditPoints="1" noAdjustHandles="1" noChangeArrowheads="1" noChangeShapeType="1" noTextEdit="1"/>
              </p:cNvSpPr>
              <p:nvPr/>
            </p:nvSpPr>
            <p:spPr>
              <a:xfrm>
                <a:off x="9603378" y="1891940"/>
                <a:ext cx="2153919" cy="261610"/>
              </a:xfrm>
              <a:prstGeom prst="rect">
                <a:avLst/>
              </a:prstGeom>
              <a:blipFill>
                <a:blip r:embed="rId8"/>
                <a:stretch>
                  <a:fillRect t="-22222" b="-44444"/>
                </a:stretch>
              </a:blipFill>
              <a:ln>
                <a:solidFill>
                  <a:schemeClr val="accent1">
                    <a:lumMod val="60000"/>
                    <a:lumOff val="40000"/>
                  </a:schemeClr>
                </a:solidFill>
              </a:ln>
            </p:spPr>
            <p:txBody>
              <a:bodyPr/>
              <a:lstStyle/>
              <a:p>
                <a:r>
                  <a:rPr lang="en-SE">
                    <a:noFill/>
                  </a:rPr>
                  <a:t> </a:t>
                </a:r>
              </a:p>
            </p:txBody>
          </p:sp>
        </mc:Fallback>
      </mc:AlternateContent>
      <p:sp>
        <p:nvSpPr>
          <p:cNvPr id="23" name="TextBox 22">
            <a:extLst>
              <a:ext uri="{FF2B5EF4-FFF2-40B4-BE49-F238E27FC236}">
                <a16:creationId xmlns:a16="http://schemas.microsoft.com/office/drawing/2014/main" id="{D14FDAF4-25F7-DC0C-27B5-7001F4A3AEF7}"/>
              </a:ext>
            </a:extLst>
          </p:cNvPr>
          <p:cNvSpPr txBox="1"/>
          <p:nvPr/>
        </p:nvSpPr>
        <p:spPr>
          <a:xfrm>
            <a:off x="7532916" y="416285"/>
            <a:ext cx="3831769" cy="1015663"/>
          </a:xfrm>
          <a:prstGeom prst="rect">
            <a:avLst/>
          </a:prstGeom>
          <a:noFill/>
          <a:ln w="12700">
            <a:solidFill>
              <a:schemeClr val="tx1"/>
            </a:solidFill>
            <a:prstDash val="lgDash"/>
          </a:ln>
        </p:spPr>
        <p:txBody>
          <a:bodyPr wrap="square" rtlCol="0">
            <a:spAutoFit/>
          </a:bodyPr>
          <a:lstStyle/>
          <a:p>
            <a:r>
              <a:rPr lang="en-GB" sz="2000" dirty="0">
                <a:latin typeface="Times New Roman" panose="02020603050405020304" pitchFamily="18" charset="0"/>
                <a:cs typeface="Times New Roman" panose="02020603050405020304" pitchFamily="18" charset="0"/>
              </a:rPr>
              <a:t>Diffuse emission totally correlated with the </a:t>
            </a:r>
            <a:r>
              <a:rPr lang="en-GB" sz="2000" u="sng" dirty="0">
                <a:latin typeface="Times New Roman" panose="02020603050405020304" pitchFamily="18" charset="0"/>
                <a:cs typeface="Times New Roman" panose="02020603050405020304" pitchFamily="18" charset="0"/>
              </a:rPr>
              <a:t>propagation of cosmic rays</a:t>
            </a:r>
          </a:p>
          <a:p>
            <a:r>
              <a:rPr lang="en-GB" sz="2000" dirty="0">
                <a:latin typeface="Times New Roman" panose="02020603050405020304" pitchFamily="18" charset="0"/>
                <a:cs typeface="Times New Roman" panose="02020603050405020304" pitchFamily="18" charset="0"/>
              </a:rPr>
              <a:t>Dominated by protons, He (and e</a:t>
            </a:r>
            <a:r>
              <a:rPr lang="en-GB" sz="2000" baseline="30000" dirty="0">
                <a:latin typeface="Times New Roman" panose="02020603050405020304" pitchFamily="18" charset="0"/>
                <a:cs typeface="Times New Roman" panose="02020603050405020304" pitchFamily="18" charset="0"/>
              </a:rPr>
              <a:t>-</a:t>
            </a:r>
            <a:r>
              <a:rPr lang="en-GB" sz="2000" dirty="0">
                <a:latin typeface="Times New Roman" panose="02020603050405020304" pitchFamily="18" charset="0"/>
                <a:cs typeface="Times New Roman" panose="02020603050405020304" pitchFamily="18" charset="0"/>
              </a:rPr>
              <a:t>)</a:t>
            </a:r>
          </a:p>
        </p:txBody>
      </p:sp>
      <p:sp>
        <p:nvSpPr>
          <p:cNvPr id="24" name="TextBox 23">
            <a:extLst>
              <a:ext uri="{FF2B5EF4-FFF2-40B4-BE49-F238E27FC236}">
                <a16:creationId xmlns:a16="http://schemas.microsoft.com/office/drawing/2014/main" id="{39B6B984-15CB-B718-CE5F-F1859EC26CAD}"/>
              </a:ext>
            </a:extLst>
          </p:cNvPr>
          <p:cNvSpPr txBox="1"/>
          <p:nvPr/>
        </p:nvSpPr>
        <p:spPr>
          <a:xfrm>
            <a:off x="948509" y="4581992"/>
            <a:ext cx="3699692" cy="1461939"/>
          </a:xfrm>
          <a:prstGeom prst="rect">
            <a:avLst/>
          </a:prstGeom>
          <a:noFill/>
          <a:ln w="12700">
            <a:solidFill>
              <a:schemeClr val="accent1">
                <a:lumMod val="40000"/>
                <a:lumOff val="60000"/>
              </a:schemeClr>
            </a:solidFill>
          </a:ln>
        </p:spPr>
        <p:txBody>
          <a:bodyPr wrap="square" rtlCol="0">
            <a:spAutoFit/>
          </a:bodyPr>
          <a:lstStyle/>
          <a:p>
            <a:r>
              <a:rPr lang="en-GB" sz="2000" b="1" dirty="0">
                <a:latin typeface="Times New Roman" panose="02020603050405020304" pitchFamily="18" charset="0"/>
                <a:cs typeface="Times New Roman" panose="02020603050405020304" pitchFamily="18" charset="0"/>
              </a:rPr>
              <a:t>Hadronic</a:t>
            </a:r>
            <a:r>
              <a:rPr lang="en-GB" sz="2000" dirty="0">
                <a:latin typeface="Times New Roman" panose="02020603050405020304" pitchFamily="18" charset="0"/>
                <a:cs typeface="Times New Roman" panose="02020603050405020304" pitchFamily="18" charset="0"/>
              </a:rPr>
              <a:t> (and </a:t>
            </a:r>
            <a:r>
              <a:rPr lang="en-GB" sz="2000" b="1" dirty="0" err="1">
                <a:latin typeface="Times New Roman" panose="02020603050405020304" pitchFamily="18" charset="0"/>
                <a:cs typeface="Times New Roman" panose="02020603050405020304" pitchFamily="18" charset="0"/>
              </a:rPr>
              <a:t>Bremss</a:t>
            </a:r>
            <a:r>
              <a:rPr lang="en-GB" sz="2000" dirty="0">
                <a:latin typeface="Times New Roman" panose="02020603050405020304" pitchFamily="18" charset="0"/>
                <a:cs typeface="Times New Roman" panose="02020603050405020304" pitchFamily="18" charset="0"/>
              </a:rPr>
              <a:t>.) emission follows the </a:t>
            </a:r>
            <a:r>
              <a:rPr lang="en-GB" sz="2000" b="1" dirty="0">
                <a:latin typeface="Times New Roman" panose="02020603050405020304" pitchFamily="18" charset="0"/>
                <a:cs typeface="Times New Roman" panose="02020603050405020304" pitchFamily="18" charset="0"/>
              </a:rPr>
              <a:t>ISM gas distribution</a:t>
            </a:r>
            <a:r>
              <a:rPr lang="en-GB" sz="2000" dirty="0">
                <a:latin typeface="Times New Roman" panose="02020603050405020304" pitchFamily="18" charset="0"/>
                <a:cs typeface="Times New Roman" panose="02020603050405020304" pitchFamily="18" charset="0"/>
              </a:rPr>
              <a:t> </a:t>
            </a:r>
          </a:p>
          <a:p>
            <a:endParaRPr lang="en-GB" sz="900" dirty="0">
              <a:latin typeface="Times New Roman" panose="02020603050405020304" pitchFamily="18" charset="0"/>
              <a:cs typeface="Times New Roman" panose="02020603050405020304" pitchFamily="18" charset="0"/>
            </a:endParaRPr>
          </a:p>
          <a:p>
            <a:r>
              <a:rPr lang="en-GB" sz="2000" b="1" dirty="0">
                <a:latin typeface="Times New Roman" panose="02020603050405020304" pitchFamily="18" charset="0"/>
                <a:cs typeface="Times New Roman" panose="02020603050405020304" pitchFamily="18" charset="0"/>
              </a:rPr>
              <a:t>IC</a:t>
            </a:r>
            <a:r>
              <a:rPr lang="en-GB" sz="2000" dirty="0">
                <a:latin typeface="Times New Roman" panose="02020603050405020304" pitchFamily="18" charset="0"/>
                <a:cs typeface="Times New Roman" panose="02020603050405020304" pitchFamily="18" charset="0"/>
              </a:rPr>
              <a:t> emission depends on the energy density of the </a:t>
            </a:r>
            <a:r>
              <a:rPr lang="en-GB" sz="2000" b="1" dirty="0">
                <a:latin typeface="Times New Roman" panose="02020603050405020304" pitchFamily="18" charset="0"/>
                <a:cs typeface="Times New Roman" panose="02020603050405020304" pitchFamily="18" charset="0"/>
              </a:rPr>
              <a:t>ISRFs</a:t>
            </a:r>
          </a:p>
        </p:txBody>
      </p:sp>
      <p:sp>
        <p:nvSpPr>
          <p:cNvPr id="27" name="Rectangle: Rounded Corners 26">
            <a:extLst>
              <a:ext uri="{FF2B5EF4-FFF2-40B4-BE49-F238E27FC236}">
                <a16:creationId xmlns:a16="http://schemas.microsoft.com/office/drawing/2014/main" id="{F944CE15-F9BE-63AD-422D-EDF6D5A3954A}"/>
              </a:ext>
            </a:extLst>
          </p:cNvPr>
          <p:cNvSpPr/>
          <p:nvPr/>
        </p:nvSpPr>
        <p:spPr>
          <a:xfrm>
            <a:off x="571137" y="478972"/>
            <a:ext cx="5900784" cy="794657"/>
          </a:xfrm>
          <a:prstGeom prst="round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9" name="Picture 18">
            <a:extLst>
              <a:ext uri="{FF2B5EF4-FFF2-40B4-BE49-F238E27FC236}">
                <a16:creationId xmlns:a16="http://schemas.microsoft.com/office/drawing/2014/main" id="{7D40B9DF-7EE4-F15E-BAE8-3D801A3AC9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2820" y="1807316"/>
            <a:ext cx="4046380" cy="2275497"/>
          </a:xfrm>
          <a:prstGeom prst="rect">
            <a:avLst/>
          </a:prstGeom>
        </p:spPr>
      </p:pic>
    </p:spTree>
    <p:extLst>
      <p:ext uri="{BB962C8B-B14F-4D97-AF65-F5344CB8AC3E}">
        <p14:creationId xmlns:p14="http://schemas.microsoft.com/office/powerpoint/2010/main" val="861927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96243-ED33-7885-457E-FDD4334C367A}"/>
              </a:ext>
            </a:extLst>
          </p:cNvPr>
          <p:cNvSpPr>
            <a:spLocks noGrp="1"/>
          </p:cNvSpPr>
          <p:nvPr>
            <p:ph type="title"/>
          </p:nvPr>
        </p:nvSpPr>
        <p:spPr/>
        <p:txBody>
          <a:bodyPr>
            <a:normAutofit/>
          </a:bodyPr>
          <a:lstStyle/>
          <a:p>
            <a:r>
              <a:rPr lang="en-GB"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Determination of the halo size</a:t>
            </a:r>
            <a:endParaRPr lang="en-GB" sz="3600" dirty="0"/>
          </a:p>
        </p:txBody>
      </p:sp>
      <p:sp>
        <p:nvSpPr>
          <p:cNvPr id="4" name="Slide Number Placeholder 3">
            <a:extLst>
              <a:ext uri="{FF2B5EF4-FFF2-40B4-BE49-F238E27FC236}">
                <a16:creationId xmlns:a16="http://schemas.microsoft.com/office/drawing/2014/main" id="{39B02B62-6CC9-0E2B-B0FA-371207471562}"/>
              </a:ext>
            </a:extLst>
          </p:cNvPr>
          <p:cNvSpPr>
            <a:spLocks noGrp="1"/>
          </p:cNvSpPr>
          <p:nvPr>
            <p:ph type="sldNum" sz="quarter" idx="12"/>
          </p:nvPr>
        </p:nvSpPr>
        <p:spPr/>
        <p:txBody>
          <a:bodyPr/>
          <a:lstStyle/>
          <a:p>
            <a:fld id="{22575A84-A01E-4477-BEC3-178D27864C62}" type="slidenum">
              <a:rPr lang="en-GB" smtClean="0"/>
              <a:t>29</a:t>
            </a:fld>
            <a:endParaRPr lang="en-GB"/>
          </a:p>
        </p:txBody>
      </p:sp>
      <p:pic>
        <p:nvPicPr>
          <p:cNvPr id="13" name="Content Placeholder 12" descr="A graph of different colored lines&#10;&#10;AI-generated content may be incorrect.">
            <a:extLst>
              <a:ext uri="{FF2B5EF4-FFF2-40B4-BE49-F238E27FC236}">
                <a16:creationId xmlns:a16="http://schemas.microsoft.com/office/drawing/2014/main" id="{12BE57DF-782C-2AF8-F751-C5B4FC8CFBD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1842" y="2214939"/>
            <a:ext cx="5277791" cy="3974089"/>
          </a:xfrm>
        </p:spPr>
      </p:pic>
      <p:pic>
        <p:nvPicPr>
          <p:cNvPr id="16" name="Picture 15" descr="A graph of different colored lines&#10;&#10;AI-generated content may be incorrect.">
            <a:extLst>
              <a:ext uri="{FF2B5EF4-FFF2-40B4-BE49-F238E27FC236}">
                <a16:creationId xmlns:a16="http://schemas.microsoft.com/office/drawing/2014/main" id="{3D7E02A8-82B3-763C-0130-FE251C146E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3231" y="2214939"/>
            <a:ext cx="5457149" cy="3974089"/>
          </a:xfrm>
          <a:prstGeom prst="rect">
            <a:avLst/>
          </a:prstGeom>
        </p:spPr>
      </p:pic>
      <p:sp>
        <p:nvSpPr>
          <p:cNvPr id="3" name="TextBox 2">
            <a:extLst>
              <a:ext uri="{FF2B5EF4-FFF2-40B4-BE49-F238E27FC236}">
                <a16:creationId xmlns:a16="http://schemas.microsoft.com/office/drawing/2014/main" id="{2208B9BF-4820-1C6B-5A85-481217F2B852}"/>
              </a:ext>
            </a:extLst>
          </p:cNvPr>
          <p:cNvSpPr txBox="1"/>
          <p:nvPr/>
        </p:nvSpPr>
        <p:spPr>
          <a:xfrm>
            <a:off x="1288027" y="1521926"/>
            <a:ext cx="10296345" cy="430887"/>
          </a:xfrm>
          <a:prstGeom prst="rect">
            <a:avLst/>
          </a:prstGeom>
          <a:noFill/>
        </p:spPr>
        <p:txBody>
          <a:bodyPr wrap="none" rtlCol="0">
            <a:spAutoFit/>
          </a:bodyPr>
          <a:lstStyle/>
          <a:p>
            <a:r>
              <a:rPr lang="en-GB" sz="2200" dirty="0">
                <a:effectLst>
                  <a:outerShdw blurRad="38100" dist="38100" dir="2700000" algn="tl">
                    <a:srgbClr val="000000">
                      <a:alpha val="43137"/>
                    </a:srgbClr>
                  </a:outerShdw>
                </a:effectLst>
              </a:rPr>
              <a:t>Other cosmic-ray clocks can be used, but cross sections uncertainties can be even larger!</a:t>
            </a:r>
          </a:p>
        </p:txBody>
      </p:sp>
      <p:sp>
        <p:nvSpPr>
          <p:cNvPr id="5" name="TextBox 4">
            <a:extLst>
              <a:ext uri="{FF2B5EF4-FFF2-40B4-BE49-F238E27FC236}">
                <a16:creationId xmlns:a16="http://schemas.microsoft.com/office/drawing/2014/main" id="{234CE4EC-D374-78B2-A982-D4032D0764B1}"/>
              </a:ext>
            </a:extLst>
          </p:cNvPr>
          <p:cNvSpPr txBox="1"/>
          <p:nvPr/>
        </p:nvSpPr>
        <p:spPr>
          <a:xfrm>
            <a:off x="5036128" y="6099500"/>
            <a:ext cx="6096000" cy="307777"/>
          </a:xfrm>
          <a:prstGeom prst="rect">
            <a:avLst/>
          </a:prstGeom>
          <a:noFill/>
        </p:spPr>
        <p:txBody>
          <a:bodyPr wrap="square">
            <a:spAutoFit/>
          </a:bodyPr>
          <a:lstStyle/>
          <a:p>
            <a:r>
              <a:rPr lang="es-ES" sz="1400" b="1" dirty="0"/>
              <a:t>PDL</a:t>
            </a:r>
            <a:r>
              <a:rPr lang="es-ES" sz="1400" dirty="0"/>
              <a:t>, Linden </a:t>
            </a:r>
            <a:r>
              <a:rPr lang="es-ES" sz="1400" i="1" dirty="0"/>
              <a:t>JCAP</a:t>
            </a:r>
            <a:r>
              <a:rPr lang="es-ES" sz="1400" dirty="0"/>
              <a:t> 02 (2025) 062</a:t>
            </a:r>
          </a:p>
        </p:txBody>
      </p:sp>
    </p:spTree>
    <p:extLst>
      <p:ext uri="{BB962C8B-B14F-4D97-AF65-F5344CB8AC3E}">
        <p14:creationId xmlns:p14="http://schemas.microsoft.com/office/powerpoint/2010/main" val="1230455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09A63-077D-2D54-FA73-B6D1A520B865}"/>
              </a:ext>
            </a:extLst>
          </p:cNvPr>
          <p:cNvSpPr>
            <a:spLocks noGrp="1"/>
          </p:cNvSpPr>
          <p:nvPr>
            <p:ph type="title"/>
          </p:nvPr>
        </p:nvSpPr>
        <p:spPr>
          <a:xfrm>
            <a:off x="838200" y="149247"/>
            <a:ext cx="10515600" cy="1325563"/>
          </a:xfrm>
        </p:spPr>
        <p:txBody>
          <a:bodyPr>
            <a:normAutofit/>
          </a:bodyPr>
          <a:lstStyle/>
          <a:p>
            <a:r>
              <a:rPr lang="en-GB" sz="4000" b="1" dirty="0">
                <a:effectLst>
                  <a:outerShdw blurRad="38100" dist="38100" dir="2700000" algn="tl">
                    <a:srgbClr val="000000">
                      <a:alpha val="43137"/>
                    </a:srgbClr>
                  </a:outerShdw>
                </a:effectLst>
              </a:rPr>
              <a:t>FLUKA cross sections</a:t>
            </a:r>
            <a:endParaRPr lang="en-SE" sz="4000" b="1" dirty="0">
              <a:effectLst>
                <a:outerShdw blurRad="38100" dist="38100" dir="2700000" algn="tl">
                  <a:srgbClr val="000000">
                    <a:alpha val="43137"/>
                  </a:srgbClr>
                </a:outerShdw>
              </a:effectLst>
            </a:endParaRPr>
          </a:p>
        </p:txBody>
      </p:sp>
      <p:pic>
        <p:nvPicPr>
          <p:cNvPr id="9" name="Picture 3" descr="The official FLUKA site: FLUKA home">
            <a:extLst>
              <a:ext uri="{FF2B5EF4-FFF2-40B4-BE49-F238E27FC236}">
                <a16:creationId xmlns:a16="http://schemas.microsoft.com/office/drawing/2014/main" id="{BA690C63-EF77-76F3-5313-475BEA979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3465" y="303662"/>
            <a:ext cx="1910360" cy="584208"/>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A8244D1-8DCA-AE08-3CFE-E9FCB54AA36F}"/>
              </a:ext>
            </a:extLst>
          </p:cNvPr>
          <p:cNvSpPr txBox="1"/>
          <p:nvPr/>
        </p:nvSpPr>
        <p:spPr>
          <a:xfrm>
            <a:off x="7284474" y="433030"/>
            <a:ext cx="2503389" cy="307777"/>
          </a:xfrm>
          <a:prstGeom prst="rect">
            <a:avLst/>
          </a:prstGeom>
          <a:noFill/>
          <a:ln>
            <a:solidFill>
              <a:schemeClr val="accent6">
                <a:lumMod val="75000"/>
              </a:schemeClr>
            </a:solidFill>
          </a:ln>
        </p:spPr>
        <p:txBody>
          <a:bodyPr wrap="square">
            <a:spAutoFit/>
          </a:bodyPr>
          <a:lstStyle/>
          <a:p>
            <a:r>
              <a:rPr lang="en-SE" sz="1400" dirty="0"/>
              <a:t>http://www.fluka.org/fluka.php</a:t>
            </a:r>
          </a:p>
        </p:txBody>
      </p:sp>
      <p:pic>
        <p:nvPicPr>
          <p:cNvPr id="23" name="Picture 22">
            <a:extLst>
              <a:ext uri="{FF2B5EF4-FFF2-40B4-BE49-F238E27FC236}">
                <a16:creationId xmlns:a16="http://schemas.microsoft.com/office/drawing/2014/main" id="{50DB58BE-DFB0-9BB3-F3AB-FCA561F4E4DC}"/>
              </a:ext>
            </a:extLst>
          </p:cNvPr>
          <p:cNvPicPr>
            <a:picLocks noChangeAspect="1"/>
          </p:cNvPicPr>
          <p:nvPr/>
        </p:nvPicPr>
        <p:blipFill>
          <a:blip r:embed="rId3"/>
          <a:stretch>
            <a:fillRect/>
          </a:stretch>
        </p:blipFill>
        <p:spPr>
          <a:xfrm>
            <a:off x="5466250" y="3898956"/>
            <a:ext cx="5413971" cy="2672089"/>
          </a:xfrm>
          <a:prstGeom prst="rect">
            <a:avLst/>
          </a:prstGeom>
          <a:ln>
            <a:solidFill>
              <a:schemeClr val="tx1"/>
            </a:solidFill>
          </a:ln>
        </p:spPr>
      </p:pic>
      <p:sp>
        <p:nvSpPr>
          <p:cNvPr id="4" name="Slide Number Placeholder 3">
            <a:extLst>
              <a:ext uri="{FF2B5EF4-FFF2-40B4-BE49-F238E27FC236}">
                <a16:creationId xmlns:a16="http://schemas.microsoft.com/office/drawing/2014/main" id="{FFC6EC75-0BB2-B0F3-0F81-CE4EC6718334}"/>
              </a:ext>
            </a:extLst>
          </p:cNvPr>
          <p:cNvSpPr>
            <a:spLocks noGrp="1"/>
          </p:cNvSpPr>
          <p:nvPr>
            <p:ph type="sldNum" sz="quarter" idx="12"/>
          </p:nvPr>
        </p:nvSpPr>
        <p:spPr>
          <a:xfrm>
            <a:off x="8888000" y="6356350"/>
            <a:ext cx="2743200" cy="365125"/>
          </a:xfrm>
        </p:spPr>
        <p:txBody>
          <a:bodyPr/>
          <a:lstStyle/>
          <a:p>
            <a:fld id="{22575A84-A01E-4477-BEC3-178D27864C62}" type="slidenum">
              <a:rPr lang="en-GB" smtClean="0"/>
              <a:t>30</a:t>
            </a:fld>
            <a:endParaRPr lang="en-GB"/>
          </a:p>
        </p:txBody>
      </p:sp>
      <p:sp>
        <p:nvSpPr>
          <p:cNvPr id="24" name="TextBox 23">
            <a:extLst>
              <a:ext uri="{FF2B5EF4-FFF2-40B4-BE49-F238E27FC236}">
                <a16:creationId xmlns:a16="http://schemas.microsoft.com/office/drawing/2014/main" id="{800D2B0D-DEDB-1085-7830-86BBEBE6E6B2}"/>
              </a:ext>
            </a:extLst>
          </p:cNvPr>
          <p:cNvSpPr txBox="1"/>
          <p:nvPr/>
        </p:nvSpPr>
        <p:spPr>
          <a:xfrm>
            <a:off x="8945053" y="1327330"/>
            <a:ext cx="2503390" cy="2215991"/>
          </a:xfrm>
          <a:prstGeom prst="rect">
            <a:avLst/>
          </a:prstGeom>
          <a:noFill/>
        </p:spPr>
        <p:txBody>
          <a:bodyPr wrap="square" rtlCol="0">
            <a:spAutoFit/>
          </a:bodyPr>
          <a:lstStyle/>
          <a:p>
            <a:r>
              <a:rPr lang="en-GB" b="1" dirty="0"/>
              <a:t>   A few Refs:</a:t>
            </a:r>
          </a:p>
          <a:p>
            <a:endParaRPr lang="en-GB" sz="800" dirty="0"/>
          </a:p>
          <a:p>
            <a:r>
              <a:rPr lang="en-GB" sz="1400" dirty="0">
                <a:latin typeface="Calibri (Body)"/>
              </a:rPr>
              <a:t>G. </a:t>
            </a:r>
            <a:r>
              <a:rPr lang="en-GB" sz="1400" dirty="0" err="1">
                <a:latin typeface="Calibri (Body)"/>
              </a:rPr>
              <a:t>Battistoni</a:t>
            </a:r>
            <a:r>
              <a:rPr lang="en-GB" sz="1400" dirty="0">
                <a:latin typeface="Calibri (Body)"/>
              </a:rPr>
              <a:t> et al,  Annals of Nuclear Energy, Vol. 82 (2015)</a:t>
            </a:r>
          </a:p>
          <a:p>
            <a:endParaRPr lang="en-GB" sz="600" dirty="0">
              <a:latin typeface="Calibri (Body)"/>
            </a:endParaRPr>
          </a:p>
          <a:p>
            <a:r>
              <a:rPr lang="en-GB" sz="1400" dirty="0">
                <a:latin typeface="Calibri (Body)"/>
              </a:rPr>
              <a:t>T. </a:t>
            </a:r>
            <a:r>
              <a:rPr lang="en-GB" sz="1400" dirty="0" err="1">
                <a:latin typeface="Calibri (Body)"/>
              </a:rPr>
              <a:t>Böhlen</a:t>
            </a:r>
            <a:r>
              <a:rPr lang="en-GB" sz="1400" dirty="0">
                <a:latin typeface="Calibri (Body)"/>
              </a:rPr>
              <a:t> Nuclear data sheets, Vol. 120 (2014)</a:t>
            </a:r>
          </a:p>
          <a:p>
            <a:endParaRPr lang="en-GB" sz="600" dirty="0">
              <a:latin typeface="Calibri (Body)"/>
            </a:endParaRPr>
          </a:p>
          <a:p>
            <a:r>
              <a:rPr lang="en-GB" sz="1400" dirty="0">
                <a:effectLst/>
                <a:latin typeface="Calibri (Body)"/>
              </a:rPr>
              <a:t>F. </a:t>
            </a:r>
            <a:r>
              <a:rPr lang="en-GB" sz="1400" dirty="0" err="1">
                <a:effectLst/>
                <a:latin typeface="Calibri (Body)"/>
              </a:rPr>
              <a:t>Cerutti</a:t>
            </a:r>
            <a:r>
              <a:rPr lang="en-GB" sz="1400" dirty="0">
                <a:effectLst/>
                <a:latin typeface="Calibri (Body)"/>
              </a:rPr>
              <a:t>, “FLUKA: theoretical grounds and wished new data”, Talk at XSCR (2017)</a:t>
            </a:r>
          </a:p>
        </p:txBody>
      </p:sp>
      <p:pic>
        <p:nvPicPr>
          <p:cNvPr id="7" name="Picture 6">
            <a:extLst>
              <a:ext uri="{FF2B5EF4-FFF2-40B4-BE49-F238E27FC236}">
                <a16:creationId xmlns:a16="http://schemas.microsoft.com/office/drawing/2014/main" id="{3424E509-DD91-9CA5-1B67-FACC5B09B765}"/>
              </a:ext>
            </a:extLst>
          </p:cNvPr>
          <p:cNvPicPr>
            <a:picLocks noChangeAspect="1"/>
          </p:cNvPicPr>
          <p:nvPr/>
        </p:nvPicPr>
        <p:blipFill>
          <a:blip r:embed="rId4"/>
          <a:stretch>
            <a:fillRect/>
          </a:stretch>
        </p:blipFill>
        <p:spPr>
          <a:xfrm>
            <a:off x="873303" y="3910434"/>
            <a:ext cx="3708374" cy="2659427"/>
          </a:xfrm>
          <a:prstGeom prst="rect">
            <a:avLst/>
          </a:prstGeom>
          <a:effectLst>
            <a:glow rad="63500">
              <a:schemeClr val="accent3">
                <a:satMod val="175000"/>
                <a:alpha val="40000"/>
              </a:schemeClr>
            </a:glow>
          </a:effectLst>
        </p:spPr>
      </p:pic>
      <p:sp>
        <p:nvSpPr>
          <p:cNvPr id="8" name="TextBox 7">
            <a:extLst>
              <a:ext uri="{FF2B5EF4-FFF2-40B4-BE49-F238E27FC236}">
                <a16:creationId xmlns:a16="http://schemas.microsoft.com/office/drawing/2014/main" id="{EC5FFEA3-D88B-FAAD-41E4-840BED2869DD}"/>
              </a:ext>
            </a:extLst>
          </p:cNvPr>
          <p:cNvSpPr txBox="1"/>
          <p:nvPr/>
        </p:nvSpPr>
        <p:spPr>
          <a:xfrm>
            <a:off x="981996" y="1349987"/>
            <a:ext cx="7661936" cy="2308324"/>
          </a:xfrm>
          <a:prstGeom prst="rect">
            <a:avLst/>
          </a:prstGeom>
          <a:noFill/>
        </p:spPr>
        <p:txBody>
          <a:bodyPr wrap="square">
            <a:spAutoFit/>
          </a:bodyPr>
          <a:lstStyle/>
          <a:p>
            <a:pPr algn="l"/>
            <a:r>
              <a:rPr lang="en-GB" sz="1800" b="0" i="0" u="none" strike="noStrike" baseline="0" dirty="0">
                <a:latin typeface="Times New Roman" panose="02020603050405020304" pitchFamily="18" charset="0"/>
                <a:cs typeface="Times New Roman" panose="02020603050405020304" pitchFamily="18" charset="0"/>
              </a:rPr>
              <a:t>FLUKA is a Monte Carlo event generator, </a:t>
            </a:r>
            <a:r>
              <a:rPr lang="en-GB" dirty="0">
                <a:latin typeface="Times New Roman" panose="02020603050405020304" pitchFamily="18" charset="0"/>
                <a:cs typeface="Times New Roman" panose="02020603050405020304" pitchFamily="18" charset="0"/>
              </a:rPr>
              <a:t>dedicated to hadron and nuclei interactions and which is especially optimized for the study of cosmic rays. Computations with this code </a:t>
            </a:r>
            <a:r>
              <a:rPr lang="en-US" dirty="0">
                <a:latin typeface="Times New Roman" panose="02020603050405020304" pitchFamily="18" charset="0"/>
                <a:cs typeface="Times New Roman" panose="02020603050405020304" pitchFamily="18" charset="0"/>
              </a:rPr>
              <a:t>allows us to derive cross sections in a broad range of energies and species.</a:t>
            </a:r>
            <a:endParaRPr lang="en-GB" sz="1800" b="0" i="0" u="none" strike="noStrike" baseline="0" dirty="0">
              <a:latin typeface="Times New Roman" panose="02020603050405020304" pitchFamily="18" charset="0"/>
              <a:cs typeface="Times New Roman" panose="02020603050405020304" pitchFamily="18" charset="0"/>
            </a:endParaRPr>
          </a:p>
          <a:p>
            <a:pPr algn="l"/>
            <a:endParaRPr lang="en-SE" sz="1400" dirty="0">
              <a:latin typeface="Times New Roman" panose="02020603050405020304" pitchFamily="18" charset="0"/>
              <a:cs typeface="Times New Roman" panose="02020603050405020304" pitchFamily="18" charset="0"/>
            </a:endParaRPr>
          </a:p>
          <a:p>
            <a:pPr algn="l"/>
            <a:r>
              <a:rPr lang="en-GB" b="1" dirty="0">
                <a:latin typeface="Times New Roman" panose="02020603050405020304" pitchFamily="18" charset="0"/>
                <a:cs typeface="Times New Roman" panose="02020603050405020304" pitchFamily="18" charset="0"/>
              </a:rPr>
              <a:t>The result is a set a cross sections of secondary CRs that can be used in CR propagation codes</a:t>
            </a:r>
            <a:r>
              <a:rPr lang="en-GB" dirty="0">
                <a:latin typeface="Times New Roman" panose="02020603050405020304" pitchFamily="18" charset="0"/>
                <a:cs typeface="Times New Roman" panose="02020603050405020304" pitchFamily="18" charset="0"/>
              </a:rPr>
              <a:t>. We have also computed cross sections for gamma-ray, secondary electrons and positrons, neutrinos and antiprotons.</a:t>
            </a:r>
          </a:p>
        </p:txBody>
      </p:sp>
    </p:spTree>
    <p:extLst>
      <p:ext uri="{BB962C8B-B14F-4D97-AF65-F5344CB8AC3E}">
        <p14:creationId xmlns:p14="http://schemas.microsoft.com/office/powerpoint/2010/main" val="1364164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12ED06-D9D3-46C1-B5B1-43A07EEBA345}"/>
              </a:ext>
            </a:extLst>
          </p:cNvPr>
          <p:cNvSpPr>
            <a:spLocks noGrp="1"/>
          </p:cNvSpPr>
          <p:nvPr>
            <p:ph type="sldNum" sz="quarter" idx="12"/>
          </p:nvPr>
        </p:nvSpPr>
        <p:spPr/>
        <p:txBody>
          <a:bodyPr/>
          <a:lstStyle/>
          <a:p>
            <a:fld id="{22575A84-A01E-4477-BEC3-178D27864C62}" type="slidenum">
              <a:rPr lang="en-GB" smtClean="0"/>
              <a:t>31</a:t>
            </a:fld>
            <a:endParaRPr lang="en-GB"/>
          </a:p>
        </p:txBody>
      </p:sp>
      <p:pic>
        <p:nvPicPr>
          <p:cNvPr id="12" name="Picture 11">
            <a:extLst>
              <a:ext uri="{FF2B5EF4-FFF2-40B4-BE49-F238E27FC236}">
                <a16:creationId xmlns:a16="http://schemas.microsoft.com/office/drawing/2014/main" id="{494E4F1D-EF1F-458A-949C-774F5E3AA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00" y="3055713"/>
            <a:ext cx="5254512" cy="3435643"/>
          </a:xfrm>
          <a:prstGeom prst="rect">
            <a:avLst/>
          </a:prstGeom>
        </p:spPr>
      </p:pic>
      <p:pic>
        <p:nvPicPr>
          <p:cNvPr id="9" name="Picture 8">
            <a:extLst>
              <a:ext uri="{FF2B5EF4-FFF2-40B4-BE49-F238E27FC236}">
                <a16:creationId xmlns:a16="http://schemas.microsoft.com/office/drawing/2014/main" id="{5CFE050B-D75E-44B1-92A6-7FBA44A658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320" y="3220412"/>
            <a:ext cx="5537200" cy="3230033"/>
          </a:xfrm>
          <a:prstGeom prst="rect">
            <a:avLst/>
          </a:prstGeom>
        </p:spPr>
      </p:pic>
      <p:sp>
        <p:nvSpPr>
          <p:cNvPr id="2" name="TextBox 1">
            <a:extLst>
              <a:ext uri="{FF2B5EF4-FFF2-40B4-BE49-F238E27FC236}">
                <a16:creationId xmlns:a16="http://schemas.microsoft.com/office/drawing/2014/main" id="{99965F0A-5EF8-4467-893A-FB57349E4171}"/>
              </a:ext>
            </a:extLst>
          </p:cNvPr>
          <p:cNvSpPr txBox="1"/>
          <p:nvPr/>
        </p:nvSpPr>
        <p:spPr>
          <a:xfrm>
            <a:off x="3281680" y="4914136"/>
            <a:ext cx="2547492" cy="276999"/>
          </a:xfrm>
          <a:prstGeom prst="rect">
            <a:avLst/>
          </a:prstGeom>
          <a:noFill/>
        </p:spPr>
        <p:txBody>
          <a:bodyPr wrap="none" rtlCol="0">
            <a:spAutoFit/>
          </a:bodyPr>
          <a:lstStyle/>
          <a:p>
            <a:r>
              <a:rPr lang="en-GB" sz="1200" b="1" dirty="0">
                <a:solidFill>
                  <a:schemeClr val="accent4">
                    <a:lumMod val="50000"/>
                  </a:schemeClr>
                </a:solidFill>
                <a:latin typeface="Comic Sans MS" panose="030F0702030302020204" pitchFamily="66" charset="0"/>
              </a:rPr>
              <a:t>NOT INCLUDED IN THE FIT</a:t>
            </a:r>
            <a:r>
              <a:rPr lang="en-GB" sz="200" b="1" dirty="0">
                <a:solidFill>
                  <a:schemeClr val="accent4">
                    <a:lumMod val="50000"/>
                  </a:schemeClr>
                </a:solidFill>
                <a:latin typeface="Comic Sans MS" panose="030F0702030302020204" pitchFamily="66" charset="0"/>
              </a:rPr>
              <a:t> </a:t>
            </a:r>
            <a:r>
              <a:rPr lang="en-GB" sz="1200" b="1" dirty="0">
                <a:solidFill>
                  <a:schemeClr val="accent4">
                    <a:lumMod val="50000"/>
                  </a:schemeClr>
                </a:solidFill>
                <a:latin typeface="Comic Sans MS" panose="030F0702030302020204" pitchFamily="66" charset="0"/>
              </a:rPr>
              <a:t>!</a:t>
            </a:r>
            <a:endParaRPr lang="en-SE" sz="1200" b="1" dirty="0">
              <a:solidFill>
                <a:schemeClr val="accent4">
                  <a:lumMod val="50000"/>
                </a:schemeClr>
              </a:solidFill>
              <a:latin typeface="Comic Sans MS" panose="030F0702030302020204" pitchFamily="66" charset="0"/>
            </a:endParaRPr>
          </a:p>
        </p:txBody>
      </p:sp>
      <p:sp>
        <p:nvSpPr>
          <p:cNvPr id="10" name="Title 1">
            <a:extLst>
              <a:ext uri="{FF2B5EF4-FFF2-40B4-BE49-F238E27FC236}">
                <a16:creationId xmlns:a16="http://schemas.microsoft.com/office/drawing/2014/main" id="{B9EFB69D-D363-4D8B-AB54-AE768D35BF81}"/>
              </a:ext>
            </a:extLst>
          </p:cNvPr>
          <p:cNvSpPr txBox="1">
            <a:spLocks/>
          </p:cNvSpPr>
          <p:nvPr/>
        </p:nvSpPr>
        <p:spPr>
          <a:xfrm>
            <a:off x="468292" y="81280"/>
            <a:ext cx="10515600" cy="10972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Combined fit of secondary CRs with FLUKA</a:t>
            </a:r>
            <a:endParaRPr lang="en-GB" sz="4000" b="1" dirty="0">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3F1BD311-88A4-46FA-892A-1B382E3C6FF7}"/>
              </a:ext>
            </a:extLst>
          </p:cNvPr>
          <p:cNvSpPr/>
          <p:nvPr/>
        </p:nvSpPr>
        <p:spPr>
          <a:xfrm>
            <a:off x="983879" y="386080"/>
            <a:ext cx="9575965" cy="85344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3" name="TextBox 2">
            <a:extLst>
              <a:ext uri="{FF2B5EF4-FFF2-40B4-BE49-F238E27FC236}">
                <a16:creationId xmlns:a16="http://schemas.microsoft.com/office/drawing/2014/main" id="{C6A6E5C5-6EA7-F817-E86D-D0E4A94340E1}"/>
              </a:ext>
            </a:extLst>
          </p:cNvPr>
          <p:cNvSpPr txBox="1"/>
          <p:nvPr/>
        </p:nvSpPr>
        <p:spPr>
          <a:xfrm>
            <a:off x="934720" y="1570096"/>
            <a:ext cx="10515600" cy="1169551"/>
          </a:xfrm>
          <a:prstGeom prst="rect">
            <a:avLst/>
          </a:prstGeom>
          <a:noFill/>
        </p:spPr>
        <p:txBody>
          <a:bodyPr wrap="square">
            <a:spAutoFit/>
          </a:bodyPr>
          <a:lstStyle/>
          <a:p>
            <a:r>
              <a:rPr lang="en-GB" sz="2000" b="1" dirty="0">
                <a:latin typeface="Times New Roman" panose="02020603050405020304" pitchFamily="18" charset="0"/>
                <a:cs typeface="Times New Roman" panose="02020603050405020304" pitchFamily="18" charset="0"/>
              </a:rPr>
              <a:t>MC Monte Carlo analysis: Combination of the ratios of secondary CRs </a:t>
            </a:r>
            <a:r>
              <a:rPr lang="en-GB" sz="1400" b="1" dirty="0">
                <a:latin typeface="Times New Roman" panose="02020603050405020304" pitchFamily="18" charset="0"/>
                <a:cs typeface="Times New Roman" panose="02020603050405020304" pitchFamily="18" charset="0"/>
              </a:rPr>
              <a:t>(PDL.</a:t>
            </a:r>
            <a:r>
              <a:rPr lang="en-GB" sz="1400" dirty="0">
                <a:latin typeface="Times New Roman" panose="02020603050405020304" pitchFamily="18" charset="0"/>
                <a:cs typeface="Times New Roman" panose="02020603050405020304" pitchFamily="18" charset="0"/>
              </a:rPr>
              <a:t> et al </a:t>
            </a:r>
            <a:r>
              <a:rPr lang="en-GB" sz="1400" i="1" dirty="0">
                <a:latin typeface="Times New Roman" panose="02020603050405020304" pitchFamily="18" charset="0"/>
                <a:cs typeface="Times New Roman" panose="02020603050405020304" pitchFamily="18" charset="0"/>
              </a:rPr>
              <a:t>JCAP</a:t>
            </a:r>
            <a:r>
              <a:rPr lang="en-GB" sz="1400" dirty="0">
                <a:latin typeface="Times New Roman" panose="02020603050405020304" pitchFamily="18" charset="0"/>
                <a:cs typeface="Times New Roman" panose="02020603050405020304" pitchFamily="18" charset="0"/>
              </a:rPr>
              <a:t>07, 2021, 010</a:t>
            </a:r>
            <a:r>
              <a:rPr lang="en-GB" sz="1400" b="1"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including nuisance parameters (</a:t>
            </a:r>
            <a:r>
              <a:rPr lang="en-GB" sz="2000" u="sng" dirty="0">
                <a:latin typeface="Times New Roman" panose="02020603050405020304" pitchFamily="18" charset="0"/>
                <a:cs typeface="Times New Roman" panose="02020603050405020304" pitchFamily="18" charset="0"/>
              </a:rPr>
              <a:t>Scale factors</a:t>
            </a:r>
            <a:r>
              <a:rPr lang="en-GB" sz="2000" dirty="0">
                <a:latin typeface="Times New Roman" panose="02020603050405020304" pitchFamily="18" charset="0"/>
                <a:cs typeface="Times New Roman" panose="02020603050405020304" pitchFamily="18" charset="0"/>
              </a:rPr>
              <a:t>) for renormalizing FLUKA cross sections.</a:t>
            </a:r>
          </a:p>
          <a:p>
            <a:endParaRPr lang="en-GB" sz="900" dirty="0">
              <a:latin typeface="Times New Roman" panose="02020603050405020304" pitchFamily="18" charset="0"/>
              <a:cs typeface="Times New Roman" panose="02020603050405020304" pitchFamily="18" charset="0"/>
            </a:endParaRPr>
          </a:p>
          <a:p>
            <a:r>
              <a:rPr lang="en-GB" sz="2100"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We can simultaneously reproduce all light secondary CRs with small scaling factors (~10%) !!</a:t>
            </a:r>
          </a:p>
        </p:txBody>
      </p:sp>
      <p:sp>
        <p:nvSpPr>
          <p:cNvPr id="6" name="TextBox 5">
            <a:extLst>
              <a:ext uri="{FF2B5EF4-FFF2-40B4-BE49-F238E27FC236}">
                <a16:creationId xmlns:a16="http://schemas.microsoft.com/office/drawing/2014/main" id="{E0F1C6A8-90B7-DA82-1EE7-2EB802548727}"/>
              </a:ext>
            </a:extLst>
          </p:cNvPr>
          <p:cNvSpPr txBox="1"/>
          <p:nvPr/>
        </p:nvSpPr>
        <p:spPr>
          <a:xfrm>
            <a:off x="934720" y="2992683"/>
            <a:ext cx="2242177" cy="276999"/>
          </a:xfrm>
          <a:prstGeom prst="rect">
            <a:avLst/>
          </a:prstGeom>
          <a:noFill/>
        </p:spPr>
        <p:txBody>
          <a:bodyPr wrap="square">
            <a:spAutoFit/>
          </a:bodyPr>
          <a:lstStyle/>
          <a:p>
            <a:r>
              <a:rPr lang="en-GB" sz="1200" b="1" dirty="0">
                <a:effectLst/>
              </a:rPr>
              <a:t>PDL </a:t>
            </a:r>
            <a:r>
              <a:rPr lang="en-GB" sz="1200" dirty="0">
                <a:effectLst/>
              </a:rPr>
              <a:t>et al </a:t>
            </a:r>
            <a:r>
              <a:rPr lang="nn-NO" sz="1200" i="1" dirty="0"/>
              <a:t>JCAP</a:t>
            </a:r>
            <a:r>
              <a:rPr lang="nn-NO" sz="1200" dirty="0"/>
              <a:t> 07 (2022) 07, 008</a:t>
            </a:r>
          </a:p>
        </p:txBody>
      </p:sp>
    </p:spTree>
    <p:extLst>
      <p:ext uri="{BB962C8B-B14F-4D97-AF65-F5344CB8AC3E}">
        <p14:creationId xmlns:p14="http://schemas.microsoft.com/office/powerpoint/2010/main" val="1191943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1905B04B-7157-4479-85F3-0FF44A52B27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760" y="1940256"/>
            <a:ext cx="11521440" cy="4472343"/>
          </a:xfrm>
        </p:spPr>
      </p:pic>
      <p:sp>
        <p:nvSpPr>
          <p:cNvPr id="2" name="Title 1">
            <a:extLst>
              <a:ext uri="{FF2B5EF4-FFF2-40B4-BE49-F238E27FC236}">
                <a16:creationId xmlns:a16="http://schemas.microsoft.com/office/drawing/2014/main" id="{24E1E307-6102-4D9A-9B40-369816D7CF53}"/>
              </a:ext>
            </a:extLst>
          </p:cNvPr>
          <p:cNvSpPr>
            <a:spLocks noGrp="1"/>
          </p:cNvSpPr>
          <p:nvPr>
            <p:ph type="title"/>
          </p:nvPr>
        </p:nvSpPr>
        <p:spPr/>
        <p:txBody>
          <a:bodyPr>
            <a:normAutofit/>
          </a:bodyPr>
          <a:lstStyle/>
          <a:p>
            <a:r>
              <a:rPr lang="en-GB" sz="3800" b="1" dirty="0"/>
              <a:t>How valid is the head-on approximation below Li?</a:t>
            </a:r>
            <a:endParaRPr lang="en-SE" sz="3800" b="1" dirty="0"/>
          </a:p>
        </p:txBody>
      </p:sp>
      <p:sp>
        <p:nvSpPr>
          <p:cNvPr id="4" name="Slide Number Placeholder 3">
            <a:extLst>
              <a:ext uri="{FF2B5EF4-FFF2-40B4-BE49-F238E27FC236}">
                <a16:creationId xmlns:a16="http://schemas.microsoft.com/office/drawing/2014/main" id="{95F42014-9748-4CC9-9FF5-6DFAF98FCDC9}"/>
              </a:ext>
            </a:extLst>
          </p:cNvPr>
          <p:cNvSpPr>
            <a:spLocks noGrp="1"/>
          </p:cNvSpPr>
          <p:nvPr>
            <p:ph type="sldNum" sz="quarter" idx="12"/>
          </p:nvPr>
        </p:nvSpPr>
        <p:spPr/>
        <p:txBody>
          <a:bodyPr/>
          <a:lstStyle/>
          <a:p>
            <a:fld id="{22575A84-A01E-4477-BEC3-178D27864C62}" type="slidenum">
              <a:rPr lang="en-GB" smtClean="0"/>
              <a:t>32</a:t>
            </a:fld>
            <a:endParaRPr lang="en-GB"/>
          </a:p>
        </p:txBody>
      </p:sp>
    </p:spTree>
    <p:extLst>
      <p:ext uri="{BB962C8B-B14F-4D97-AF65-F5344CB8AC3E}">
        <p14:creationId xmlns:p14="http://schemas.microsoft.com/office/powerpoint/2010/main" val="19793527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of different colored lines&#10;&#10;Description automatically generated">
            <a:extLst>
              <a:ext uri="{FF2B5EF4-FFF2-40B4-BE49-F238E27FC236}">
                <a16:creationId xmlns:a16="http://schemas.microsoft.com/office/drawing/2014/main" id="{A59760C6-1421-0635-3F03-1721B2DBBE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9857" y="3427733"/>
            <a:ext cx="4589804" cy="3047012"/>
          </a:xfrm>
          <a:prstGeom prst="rect">
            <a:avLst/>
          </a:prstGeom>
        </p:spPr>
      </p:pic>
      <p:sp>
        <p:nvSpPr>
          <p:cNvPr id="2" name="Title 1">
            <a:extLst>
              <a:ext uri="{FF2B5EF4-FFF2-40B4-BE49-F238E27FC236}">
                <a16:creationId xmlns:a16="http://schemas.microsoft.com/office/drawing/2014/main" id="{E066D8C9-FDDF-FAE2-BF43-B686969F9496}"/>
              </a:ext>
            </a:extLst>
          </p:cNvPr>
          <p:cNvSpPr>
            <a:spLocks noGrp="1"/>
          </p:cNvSpPr>
          <p:nvPr>
            <p:ph type="title"/>
          </p:nvPr>
        </p:nvSpPr>
        <p:spPr>
          <a:xfrm>
            <a:off x="867697" y="319087"/>
            <a:ext cx="5514157" cy="1325563"/>
          </a:xfrm>
        </p:spPr>
        <p:txBody>
          <a:bodyPr>
            <a:noAutofit/>
          </a:bodyPr>
          <a:lstStyle/>
          <a:p>
            <a:r>
              <a:rPr lang="es-ES" sz="3200" b="1" dirty="0" err="1"/>
              <a:t>Deuteron</a:t>
            </a:r>
            <a:r>
              <a:rPr lang="es-ES" sz="3200" b="1" dirty="0"/>
              <a:t> </a:t>
            </a:r>
            <a:r>
              <a:rPr lang="es-ES" sz="3200" b="1" dirty="0" err="1"/>
              <a:t>seems</a:t>
            </a:r>
            <a:r>
              <a:rPr lang="es-ES" sz="3200" b="1" dirty="0"/>
              <a:t> incompatible </a:t>
            </a:r>
            <a:r>
              <a:rPr lang="es-ES" sz="3200" b="1" dirty="0" err="1"/>
              <a:t>with</a:t>
            </a:r>
            <a:r>
              <a:rPr lang="es-ES" sz="3200" b="1" dirty="0"/>
              <a:t> </a:t>
            </a:r>
            <a:r>
              <a:rPr lang="es-ES" sz="3200" b="1" dirty="0" err="1"/>
              <a:t>our</a:t>
            </a:r>
            <a:r>
              <a:rPr lang="es-ES" sz="3200" b="1" dirty="0"/>
              <a:t> </a:t>
            </a:r>
            <a:r>
              <a:rPr lang="es-ES" sz="3200" b="1" dirty="0" err="1"/>
              <a:t>expectations</a:t>
            </a:r>
            <a:endParaRPr lang="es-ES" sz="3200" b="1" dirty="0"/>
          </a:p>
        </p:txBody>
      </p:sp>
      <p:pic>
        <p:nvPicPr>
          <p:cNvPr id="6" name="Content Placeholder 5" descr="A graph of a graph with Gateway Arch in the background&#10;&#10;Description automatically generated">
            <a:extLst>
              <a:ext uri="{FF2B5EF4-FFF2-40B4-BE49-F238E27FC236}">
                <a16:creationId xmlns:a16="http://schemas.microsoft.com/office/drawing/2014/main" id="{5713B7C1-D416-CB41-8ACE-36AA017A6D0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2116" y="3322321"/>
            <a:ext cx="5514157" cy="3216592"/>
          </a:xfrm>
        </p:spPr>
      </p:pic>
      <p:sp>
        <p:nvSpPr>
          <p:cNvPr id="4" name="Slide Number Placeholder 3">
            <a:extLst>
              <a:ext uri="{FF2B5EF4-FFF2-40B4-BE49-F238E27FC236}">
                <a16:creationId xmlns:a16="http://schemas.microsoft.com/office/drawing/2014/main" id="{F3C50BA7-1D86-8688-8C75-5E9FD4978826}"/>
              </a:ext>
            </a:extLst>
          </p:cNvPr>
          <p:cNvSpPr>
            <a:spLocks noGrp="1"/>
          </p:cNvSpPr>
          <p:nvPr>
            <p:ph type="sldNum" sz="quarter" idx="12"/>
          </p:nvPr>
        </p:nvSpPr>
        <p:spPr>
          <a:xfrm>
            <a:off x="8777749" y="6356350"/>
            <a:ext cx="2743200" cy="365125"/>
          </a:xfrm>
        </p:spPr>
        <p:txBody>
          <a:bodyPr/>
          <a:lstStyle/>
          <a:p>
            <a:fld id="{22575A84-A01E-4477-BEC3-178D27864C62}" type="slidenum">
              <a:rPr lang="en-GB" smtClean="0"/>
              <a:t>33</a:t>
            </a:fld>
            <a:endParaRPr lang="en-GB"/>
          </a:p>
        </p:txBody>
      </p:sp>
      <p:pic>
        <p:nvPicPr>
          <p:cNvPr id="8" name="Picture 7" descr="A graph of energy and energy&#10;&#10;Description automatically generated with medium confidence">
            <a:extLst>
              <a:ext uri="{FF2B5EF4-FFF2-40B4-BE49-F238E27FC236}">
                <a16:creationId xmlns:a16="http://schemas.microsoft.com/office/drawing/2014/main" id="{918FF3FA-051F-195B-F56E-806CE4CE1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7686" y="297604"/>
            <a:ext cx="4591759" cy="3047012"/>
          </a:xfrm>
          <a:prstGeom prst="rect">
            <a:avLst/>
          </a:prstGeom>
        </p:spPr>
      </p:pic>
      <p:sp>
        <p:nvSpPr>
          <p:cNvPr id="11" name="TextBox 10">
            <a:extLst>
              <a:ext uri="{FF2B5EF4-FFF2-40B4-BE49-F238E27FC236}">
                <a16:creationId xmlns:a16="http://schemas.microsoft.com/office/drawing/2014/main" id="{69C1D0FA-6147-697A-F584-3BFAC332285A}"/>
              </a:ext>
            </a:extLst>
          </p:cNvPr>
          <p:cNvSpPr txBox="1"/>
          <p:nvPr/>
        </p:nvSpPr>
        <p:spPr>
          <a:xfrm rot="18938122">
            <a:off x="7979192" y="4428210"/>
            <a:ext cx="2056397" cy="369332"/>
          </a:xfrm>
          <a:prstGeom prst="rect">
            <a:avLst/>
          </a:prstGeom>
          <a:noFill/>
        </p:spPr>
        <p:txBody>
          <a:bodyPr wrap="none" rtlCol="0">
            <a:spAutoFit/>
          </a:bodyPr>
          <a:lstStyle/>
          <a:p>
            <a:r>
              <a:rPr lang="es-ES" b="1" dirty="0">
                <a:solidFill>
                  <a:srgbClr val="C00000"/>
                </a:solidFill>
              </a:rPr>
              <a:t>VERY PRELIMINARY</a:t>
            </a:r>
          </a:p>
        </p:txBody>
      </p:sp>
      <p:sp>
        <p:nvSpPr>
          <p:cNvPr id="3" name="TextBox 2">
            <a:extLst>
              <a:ext uri="{FF2B5EF4-FFF2-40B4-BE49-F238E27FC236}">
                <a16:creationId xmlns:a16="http://schemas.microsoft.com/office/drawing/2014/main" id="{D58DB1FE-D9ED-2A42-EC76-60448D6DA463}"/>
              </a:ext>
            </a:extLst>
          </p:cNvPr>
          <p:cNvSpPr txBox="1"/>
          <p:nvPr/>
        </p:nvSpPr>
        <p:spPr>
          <a:xfrm>
            <a:off x="760353" y="1605322"/>
            <a:ext cx="5460383" cy="1631216"/>
          </a:xfrm>
          <a:prstGeom prst="rect">
            <a:avLst/>
          </a:prstGeom>
          <a:noFill/>
        </p:spPr>
        <p:txBody>
          <a:bodyPr wrap="square" rtlCol="0">
            <a:spAutoFit/>
          </a:bodyPr>
          <a:lstStyle/>
          <a:p>
            <a:r>
              <a:rPr lang="es-ES" sz="2000" dirty="0" err="1"/>
              <a:t>Fluka</a:t>
            </a:r>
            <a:r>
              <a:rPr lang="es-ES" sz="2000" dirty="0"/>
              <a:t> </a:t>
            </a:r>
            <a:r>
              <a:rPr lang="es-ES" sz="2000" dirty="0" err="1"/>
              <a:t>provides</a:t>
            </a:r>
            <a:r>
              <a:rPr lang="es-ES" sz="2000" dirty="0"/>
              <a:t> a similar </a:t>
            </a:r>
            <a:r>
              <a:rPr lang="es-ES" sz="2000" dirty="0" err="1"/>
              <a:t>prediction</a:t>
            </a:r>
            <a:r>
              <a:rPr lang="es-ES" sz="2000" dirty="0"/>
              <a:t> as </a:t>
            </a:r>
            <a:r>
              <a:rPr lang="es-ES" sz="2000" dirty="0" err="1"/>
              <a:t>when</a:t>
            </a:r>
            <a:r>
              <a:rPr lang="es-ES" sz="2000" dirty="0"/>
              <a:t> </a:t>
            </a:r>
            <a:r>
              <a:rPr lang="es-ES" sz="2000" dirty="0" err="1"/>
              <a:t>using</a:t>
            </a:r>
            <a:r>
              <a:rPr lang="es-ES" sz="2000" dirty="0"/>
              <a:t> </a:t>
            </a:r>
            <a:r>
              <a:rPr lang="es-ES" sz="2000" dirty="0" err="1"/>
              <a:t>other</a:t>
            </a:r>
            <a:r>
              <a:rPr lang="es-ES" sz="2000" dirty="0"/>
              <a:t> </a:t>
            </a:r>
            <a:r>
              <a:rPr lang="es-ES" sz="2000" dirty="0" err="1"/>
              <a:t>cross</a:t>
            </a:r>
            <a:r>
              <a:rPr lang="es-ES" sz="2000" dirty="0"/>
              <a:t> </a:t>
            </a:r>
            <a:r>
              <a:rPr lang="es-ES" sz="2000" dirty="0" err="1"/>
              <a:t>sections</a:t>
            </a:r>
            <a:r>
              <a:rPr lang="es-ES" sz="2000" dirty="0"/>
              <a:t> </a:t>
            </a:r>
            <a:r>
              <a:rPr lang="es-ES" sz="2000" dirty="0" err="1"/>
              <a:t>params</a:t>
            </a:r>
            <a:r>
              <a:rPr lang="es-ES" sz="2000" dirty="0"/>
              <a:t>., </a:t>
            </a:r>
            <a:r>
              <a:rPr lang="es-ES" sz="2000" dirty="0" err="1"/>
              <a:t>all</a:t>
            </a:r>
            <a:r>
              <a:rPr lang="es-ES" sz="2000" dirty="0"/>
              <a:t> </a:t>
            </a:r>
            <a:r>
              <a:rPr lang="es-ES" sz="2000" dirty="0" err="1"/>
              <a:t>being</a:t>
            </a:r>
            <a:r>
              <a:rPr lang="es-ES" sz="2000" dirty="0"/>
              <a:t> </a:t>
            </a:r>
            <a:r>
              <a:rPr lang="es-ES" sz="2000" dirty="0" err="1"/>
              <a:t>steep</a:t>
            </a:r>
            <a:r>
              <a:rPr lang="es-ES" sz="2000" dirty="0"/>
              <a:t> </a:t>
            </a:r>
            <a:r>
              <a:rPr lang="es-ES" sz="2000" dirty="0" err="1"/>
              <a:t>compared</a:t>
            </a:r>
            <a:r>
              <a:rPr lang="es-ES" sz="2000" dirty="0"/>
              <a:t> </a:t>
            </a:r>
            <a:r>
              <a:rPr lang="es-ES" sz="2000" dirty="0" err="1"/>
              <a:t>to</a:t>
            </a:r>
            <a:r>
              <a:rPr lang="es-ES" sz="2000" dirty="0"/>
              <a:t> </a:t>
            </a:r>
            <a:r>
              <a:rPr lang="es-ES" sz="2000" dirty="0" err="1"/>
              <a:t>the</a:t>
            </a:r>
            <a:r>
              <a:rPr lang="es-ES" sz="2000" dirty="0"/>
              <a:t> data </a:t>
            </a:r>
            <a:r>
              <a:rPr lang="es-ES" sz="2000" dirty="0" err="1"/>
              <a:t>above</a:t>
            </a:r>
            <a:r>
              <a:rPr lang="es-ES" sz="2000" dirty="0"/>
              <a:t> a </a:t>
            </a:r>
            <a:r>
              <a:rPr lang="es-ES" sz="2000" dirty="0" err="1"/>
              <a:t>few</a:t>
            </a:r>
            <a:r>
              <a:rPr lang="es-ES" sz="2000" dirty="0"/>
              <a:t> </a:t>
            </a:r>
            <a:r>
              <a:rPr lang="es-ES" sz="2000" dirty="0" err="1"/>
              <a:t>GeV</a:t>
            </a:r>
            <a:r>
              <a:rPr lang="es-ES" sz="2000" dirty="0"/>
              <a:t>/n. </a:t>
            </a:r>
            <a:r>
              <a:rPr lang="es-ES" sz="2000" dirty="0" err="1"/>
              <a:t>The</a:t>
            </a:r>
            <a:r>
              <a:rPr lang="es-ES" sz="2000" dirty="0"/>
              <a:t> head-</a:t>
            </a:r>
            <a:r>
              <a:rPr lang="es-ES" sz="2000" dirty="0" err="1"/>
              <a:t>on</a:t>
            </a:r>
            <a:r>
              <a:rPr lang="es-ES" sz="2000" dirty="0"/>
              <a:t> </a:t>
            </a:r>
            <a:r>
              <a:rPr lang="es-ES" sz="2000" dirty="0" err="1"/>
              <a:t>approximation</a:t>
            </a:r>
            <a:r>
              <a:rPr lang="es-ES" sz="2000" dirty="0"/>
              <a:t> </a:t>
            </a:r>
            <a:r>
              <a:rPr lang="es-ES" sz="2000" dirty="0" err="1"/>
              <a:t>does</a:t>
            </a:r>
            <a:r>
              <a:rPr lang="es-ES" sz="2000" dirty="0"/>
              <a:t> </a:t>
            </a:r>
            <a:r>
              <a:rPr lang="es-ES" sz="2000" dirty="0" err="1"/>
              <a:t>not</a:t>
            </a:r>
            <a:r>
              <a:rPr lang="es-ES" sz="2000" dirty="0"/>
              <a:t> </a:t>
            </a:r>
            <a:r>
              <a:rPr lang="es-ES" sz="2000" dirty="0" err="1"/>
              <a:t>seem</a:t>
            </a:r>
            <a:r>
              <a:rPr lang="es-ES" sz="2000" dirty="0"/>
              <a:t> </a:t>
            </a:r>
            <a:r>
              <a:rPr lang="es-ES" sz="2000" dirty="0" err="1"/>
              <a:t>to</a:t>
            </a:r>
            <a:r>
              <a:rPr lang="es-ES" sz="2000" dirty="0"/>
              <a:t> be </a:t>
            </a:r>
            <a:r>
              <a:rPr lang="es-ES" sz="2000" dirty="0" err="1"/>
              <a:t>the</a:t>
            </a:r>
            <a:r>
              <a:rPr lang="es-ES" sz="2000" dirty="0"/>
              <a:t> </a:t>
            </a:r>
            <a:r>
              <a:rPr lang="es-ES" sz="2000" dirty="0" err="1"/>
              <a:t>problem</a:t>
            </a:r>
            <a:r>
              <a:rPr lang="es-ES" sz="2000" dirty="0"/>
              <a:t>… </a:t>
            </a:r>
            <a:r>
              <a:rPr lang="es-ES" sz="2000" dirty="0" err="1"/>
              <a:t>Correlated</a:t>
            </a:r>
            <a:r>
              <a:rPr lang="es-ES" sz="2000" dirty="0"/>
              <a:t> </a:t>
            </a:r>
            <a:r>
              <a:rPr lang="es-ES" sz="2000" dirty="0" err="1"/>
              <a:t>errors</a:t>
            </a:r>
            <a:r>
              <a:rPr lang="es-ES" sz="2000" dirty="0"/>
              <a:t>? </a:t>
            </a:r>
            <a:r>
              <a:rPr lang="es-ES" sz="2000" dirty="0" err="1"/>
              <a:t>Other</a:t>
            </a:r>
            <a:r>
              <a:rPr lang="es-ES" sz="2000" dirty="0"/>
              <a:t> </a:t>
            </a:r>
            <a:r>
              <a:rPr lang="es-ES" sz="2000" dirty="0" err="1"/>
              <a:t>contributions</a:t>
            </a:r>
            <a:r>
              <a:rPr lang="es-ES" sz="2000" dirty="0"/>
              <a:t>?</a:t>
            </a:r>
          </a:p>
        </p:txBody>
      </p:sp>
    </p:spTree>
    <p:extLst>
      <p:ext uri="{BB962C8B-B14F-4D97-AF65-F5344CB8AC3E}">
        <p14:creationId xmlns:p14="http://schemas.microsoft.com/office/powerpoint/2010/main" val="895569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alpha val="81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F1BA66-DA87-4C58-918A-15F7A4DBC371}"/>
              </a:ext>
            </a:extLst>
          </p:cNvPr>
          <p:cNvSpPr>
            <a:spLocks noGrp="1"/>
          </p:cNvSpPr>
          <p:nvPr>
            <p:ph type="sldNum" sz="quarter" idx="12"/>
          </p:nvPr>
        </p:nvSpPr>
        <p:spPr>
          <a:xfrm>
            <a:off x="9432795" y="6356350"/>
            <a:ext cx="2743200" cy="365125"/>
          </a:xfrm>
        </p:spPr>
        <p:txBody>
          <a:bodyPr/>
          <a:lstStyle/>
          <a:p>
            <a:fld id="{22575A84-A01E-4477-BEC3-178D27864C62}" type="slidenum">
              <a:rPr lang="en-GB" smtClean="0"/>
              <a:t>34</a:t>
            </a:fld>
            <a:endParaRPr lang="en-GB" dirty="0"/>
          </a:p>
        </p:txBody>
      </p:sp>
      <p:sp>
        <p:nvSpPr>
          <p:cNvPr id="5" name="Title 4">
            <a:extLst>
              <a:ext uri="{FF2B5EF4-FFF2-40B4-BE49-F238E27FC236}">
                <a16:creationId xmlns:a16="http://schemas.microsoft.com/office/drawing/2014/main" id="{B0209C14-0290-47CA-ACF5-153489630915}"/>
              </a:ext>
            </a:extLst>
          </p:cNvPr>
          <p:cNvSpPr txBox="1">
            <a:spLocks/>
          </p:cNvSpPr>
          <p:nvPr/>
        </p:nvSpPr>
        <p:spPr>
          <a:xfrm>
            <a:off x="1199713" y="403997"/>
            <a:ext cx="7829764" cy="1325563"/>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5400" b="1" dirty="0">
                <a:solidFill>
                  <a:schemeClr val="accent5">
                    <a:lumMod val="40000"/>
                    <a:lumOff val="60000"/>
                  </a:schemeClr>
                </a:solidFill>
                <a:effectLst>
                  <a:outerShdw blurRad="38100" dist="38100" dir="2700000" algn="tl">
                    <a:srgbClr val="000000">
                      <a:alpha val="43137"/>
                    </a:srgbClr>
                  </a:outerShdw>
                </a:effectLst>
              </a:rPr>
              <a:t>To </a:t>
            </a:r>
            <a:r>
              <a:rPr lang="en-GB" sz="5400" b="1" dirty="0" err="1">
                <a:solidFill>
                  <a:schemeClr val="accent5">
                    <a:lumMod val="40000"/>
                    <a:lumOff val="60000"/>
                  </a:schemeClr>
                </a:solidFill>
                <a:effectLst>
                  <a:outerShdw blurRad="38100" dist="38100" dir="2700000" algn="tl">
                    <a:srgbClr val="000000">
                      <a:alpha val="43137"/>
                    </a:srgbClr>
                  </a:outerShdw>
                </a:effectLst>
              </a:rPr>
              <a:t>concludE</a:t>
            </a:r>
            <a:endParaRPr lang="en-GB" sz="5400" b="1" dirty="0">
              <a:solidFill>
                <a:schemeClr val="accent5">
                  <a:lumMod val="40000"/>
                  <a:lumOff val="60000"/>
                </a:schemeClr>
              </a:solidFill>
              <a:effectLst>
                <a:outerShdw blurRad="38100" dist="38100" dir="2700000" algn="tl">
                  <a:srgbClr val="000000">
                    <a:alpha val="43137"/>
                  </a:srgbClr>
                </a:outerShdw>
              </a:effectLst>
            </a:endParaRPr>
          </a:p>
        </p:txBody>
      </p:sp>
      <p:sp>
        <p:nvSpPr>
          <p:cNvPr id="6" name="Content Placeholder 2">
            <a:extLst>
              <a:ext uri="{FF2B5EF4-FFF2-40B4-BE49-F238E27FC236}">
                <a16:creationId xmlns:a16="http://schemas.microsoft.com/office/drawing/2014/main" id="{C785A1D9-553B-403B-9903-B3AAB00C39EF}"/>
              </a:ext>
            </a:extLst>
          </p:cNvPr>
          <p:cNvSpPr txBox="1">
            <a:spLocks/>
          </p:cNvSpPr>
          <p:nvPr/>
        </p:nvSpPr>
        <p:spPr>
          <a:xfrm>
            <a:off x="1087923" y="1647406"/>
            <a:ext cx="9875043" cy="4360105"/>
          </a:xfrm>
          <a:prstGeom prst="rect">
            <a:avLst/>
          </a:prstGeom>
          <a:ln w="19050">
            <a:solidFill>
              <a:schemeClr val="tx2">
                <a:lumMod val="25000"/>
              </a:schemeClr>
            </a:solidFill>
          </a:ln>
          <a:effectLst>
            <a:outerShdw blurRad="63500" sx="102000" sy="102000" algn="ctr" rotWithShape="0">
              <a:prstClr val="black">
                <a:alpha val="40000"/>
              </a:prstClr>
            </a:outerShdw>
          </a:effectLst>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a:buClr>
                <a:schemeClr val="bg1"/>
              </a:buClr>
              <a:buFont typeface="Wingdings" panose="05000000000000000000" pitchFamily="2" charset="2"/>
              <a:buChar char="Ø"/>
            </a:pPr>
            <a:r>
              <a:rPr lang="en-GB" sz="2200" b="1" dirty="0">
                <a:solidFill>
                  <a:schemeClr val="bg2">
                    <a:lumMod val="20000"/>
                    <a:lumOff val="80000"/>
                  </a:schemeClr>
                </a:solidFill>
              </a:rPr>
              <a:t> Gamma rays </a:t>
            </a:r>
            <a:r>
              <a:rPr lang="en-GB" sz="2200" dirty="0">
                <a:solidFill>
                  <a:schemeClr val="bg2">
                    <a:lumMod val="20000"/>
                    <a:lumOff val="80000"/>
                  </a:schemeClr>
                </a:solidFill>
              </a:rPr>
              <a:t>offer crucial information about the </a:t>
            </a:r>
            <a:r>
              <a:rPr lang="en-GB" sz="2200" b="1" dirty="0">
                <a:solidFill>
                  <a:schemeClr val="bg2">
                    <a:lumMod val="20000"/>
                    <a:lumOff val="80000"/>
                  </a:schemeClr>
                </a:solidFill>
              </a:rPr>
              <a:t>propagation of cosmic rays</a:t>
            </a:r>
            <a:r>
              <a:rPr lang="en-GB" sz="2200" dirty="0">
                <a:solidFill>
                  <a:schemeClr val="bg2">
                    <a:lumMod val="20000"/>
                    <a:lumOff val="80000"/>
                  </a:schemeClr>
                </a:solidFill>
              </a:rPr>
              <a:t> in different zones of the Galaxy, despite the remaining high uncertainties… </a:t>
            </a:r>
            <a:r>
              <a:rPr lang="en-GB" sz="2200" b="1" dirty="0">
                <a:solidFill>
                  <a:schemeClr val="bg2">
                    <a:lumMod val="20000"/>
                    <a:lumOff val="80000"/>
                  </a:schemeClr>
                </a:solidFill>
              </a:rPr>
              <a:t>No clear evidence in its favour is found, but several hints exist now</a:t>
            </a:r>
          </a:p>
          <a:p>
            <a:pPr marL="0" indent="0">
              <a:buClr>
                <a:schemeClr val="bg1"/>
              </a:buClr>
              <a:buNone/>
            </a:pPr>
            <a:endParaRPr lang="en-GB" sz="300" b="1" dirty="0">
              <a:solidFill>
                <a:schemeClr val="bg2">
                  <a:lumMod val="20000"/>
                  <a:lumOff val="80000"/>
                </a:schemeClr>
              </a:solidFill>
            </a:endParaRPr>
          </a:p>
          <a:p>
            <a:pPr>
              <a:buClr>
                <a:schemeClr val="bg1"/>
              </a:buClr>
              <a:buFont typeface="Wingdings" panose="05000000000000000000" pitchFamily="2" charset="2"/>
              <a:buChar char="Ø"/>
            </a:pPr>
            <a:r>
              <a:rPr lang="en-GB" sz="2200" b="1" dirty="0">
                <a:solidFill>
                  <a:schemeClr val="bg2">
                    <a:lumMod val="20000"/>
                    <a:lumOff val="80000"/>
                  </a:schemeClr>
                </a:solidFill>
              </a:rPr>
              <a:t>Heavy CRs could help find evidence for such inhomogeneities in diffusion. </a:t>
            </a:r>
            <a:r>
              <a:rPr lang="en-GB" sz="2200" dirty="0">
                <a:solidFill>
                  <a:schemeClr val="bg2">
                    <a:lumMod val="20000"/>
                    <a:lumOff val="80000"/>
                  </a:schemeClr>
                </a:solidFill>
              </a:rPr>
              <a:t>Potential impact on heavy CRs not tested yet</a:t>
            </a:r>
          </a:p>
          <a:p>
            <a:pPr>
              <a:buClr>
                <a:schemeClr val="bg1"/>
              </a:buClr>
              <a:buFont typeface="Wingdings" panose="05000000000000000000" pitchFamily="2" charset="2"/>
              <a:buChar char="Ø"/>
            </a:pPr>
            <a:endParaRPr lang="en-GB" sz="300" dirty="0">
              <a:solidFill>
                <a:schemeClr val="bg2">
                  <a:lumMod val="20000"/>
                  <a:lumOff val="80000"/>
                </a:schemeClr>
              </a:solidFill>
            </a:endParaRPr>
          </a:p>
          <a:p>
            <a:pPr>
              <a:buClr>
                <a:schemeClr val="bg1"/>
              </a:buClr>
              <a:buFont typeface="Wingdings" panose="05000000000000000000" pitchFamily="2" charset="2"/>
              <a:buChar char="Ø"/>
            </a:pPr>
            <a:r>
              <a:rPr lang="en-GB" sz="2200" dirty="0">
                <a:solidFill>
                  <a:schemeClr val="bg2">
                    <a:lumMod val="20000"/>
                    <a:lumOff val="80000"/>
                  </a:schemeClr>
                </a:solidFill>
              </a:rPr>
              <a:t>Adopting realistic gas density distributions might be necessary given the high accuracy of data</a:t>
            </a:r>
          </a:p>
          <a:p>
            <a:pPr marL="0" indent="0">
              <a:buClr>
                <a:schemeClr val="bg1"/>
              </a:buClr>
              <a:buNone/>
            </a:pPr>
            <a:endParaRPr lang="en-GB" sz="300" dirty="0">
              <a:solidFill>
                <a:schemeClr val="bg2">
                  <a:lumMod val="20000"/>
                  <a:lumOff val="80000"/>
                </a:schemeClr>
              </a:solidFill>
            </a:endParaRPr>
          </a:p>
          <a:p>
            <a:pPr>
              <a:buClr>
                <a:schemeClr val="bg1"/>
              </a:buClr>
              <a:buFont typeface="Wingdings" panose="05000000000000000000" pitchFamily="2" charset="2"/>
              <a:buChar char="Ø"/>
            </a:pPr>
            <a:r>
              <a:rPr lang="en-GB" sz="2200" b="1" dirty="0">
                <a:solidFill>
                  <a:schemeClr val="bg2">
                    <a:lumMod val="20000"/>
                    <a:lumOff val="80000"/>
                  </a:schemeClr>
                </a:solidFill>
              </a:rPr>
              <a:t> </a:t>
            </a:r>
            <a:r>
              <a:rPr lang="en-GB" sz="2200" b="1" dirty="0" err="1">
                <a:solidFill>
                  <a:schemeClr val="bg2">
                    <a:lumMod val="20000"/>
                    <a:lumOff val="80000"/>
                  </a:schemeClr>
                </a:solidFill>
              </a:rPr>
              <a:t>Fluka</a:t>
            </a:r>
            <a:r>
              <a:rPr lang="en-GB" sz="2200" b="1" dirty="0">
                <a:solidFill>
                  <a:schemeClr val="bg2">
                    <a:lumMod val="20000"/>
                    <a:lumOff val="80000"/>
                  </a:schemeClr>
                </a:solidFill>
              </a:rPr>
              <a:t> cross sections seem very promising and independent of </a:t>
            </a:r>
            <a:r>
              <a:rPr lang="en-GB" sz="2200" b="1" dirty="0">
                <a:solidFill>
                  <a:schemeClr val="bg1"/>
                </a:solidFill>
              </a:rPr>
              <a:t>the limited data</a:t>
            </a:r>
            <a:r>
              <a:rPr lang="en-GB" sz="2200" dirty="0">
                <a:solidFill>
                  <a:schemeClr val="bg2">
                    <a:lumMod val="20000"/>
                    <a:lumOff val="80000"/>
                  </a:schemeClr>
                </a:solidFill>
              </a:rPr>
              <a:t> although much work is needed to characterize them and improve them further</a:t>
            </a:r>
            <a:endParaRPr lang="en-GB" sz="2200" dirty="0"/>
          </a:p>
        </p:txBody>
      </p:sp>
      <p:sp>
        <p:nvSpPr>
          <p:cNvPr id="8" name="TextBox 7">
            <a:extLst>
              <a:ext uri="{FF2B5EF4-FFF2-40B4-BE49-F238E27FC236}">
                <a16:creationId xmlns:a16="http://schemas.microsoft.com/office/drawing/2014/main" id="{17BC719E-88D8-F4C9-B4DE-44E25402E73D}"/>
              </a:ext>
            </a:extLst>
          </p:cNvPr>
          <p:cNvSpPr txBox="1"/>
          <p:nvPr/>
        </p:nvSpPr>
        <p:spPr>
          <a:xfrm>
            <a:off x="482126" y="6172089"/>
            <a:ext cx="11169098" cy="369332"/>
          </a:xfrm>
          <a:prstGeom prst="rect">
            <a:avLst/>
          </a:prstGeom>
          <a:noFill/>
        </p:spPr>
        <p:txBody>
          <a:bodyPr wrap="square">
            <a:spAutoFit/>
          </a:bodyPr>
          <a:lstStyle/>
          <a:p>
            <a:r>
              <a:rPr lang="it-IT" kern="150" dirty="0">
                <a:solidFill>
                  <a:schemeClr val="bg1"/>
                </a:solidFill>
                <a:latin typeface="Times New Roman" panose="02020603050405020304" pitchFamily="18" charset="0"/>
                <a:ea typeface="SimSun" panose="02010600030101010101" pitchFamily="2" charset="-122"/>
                <a:cs typeface="Mangal" panose="02040503050203030202" pitchFamily="18" charset="0"/>
              </a:rPr>
              <a:t>pedro.delatorre@uam.es                                                                                                      CIEMAT, Madrid  29/01/2026</a:t>
            </a:r>
            <a:endParaRPr lang="en-GB" kern="150" dirty="0">
              <a:solidFill>
                <a:schemeClr val="bg1"/>
              </a:solidFill>
              <a:latin typeface="Times New Roman" panose="02020603050405020304" pitchFamily="18" charset="0"/>
              <a:ea typeface="SimSun" panose="02010600030101010101" pitchFamily="2" charset="-122"/>
              <a:cs typeface="Mangal" panose="02040503050203030202" pitchFamily="18" charset="0"/>
            </a:endParaRPr>
          </a:p>
        </p:txBody>
      </p:sp>
      <p:sp>
        <p:nvSpPr>
          <p:cNvPr id="3" name="TextBox 2">
            <a:extLst>
              <a:ext uri="{FF2B5EF4-FFF2-40B4-BE49-F238E27FC236}">
                <a16:creationId xmlns:a16="http://schemas.microsoft.com/office/drawing/2014/main" id="{0D8044C1-D48A-EC55-61EF-A8C1D12577DD}"/>
              </a:ext>
            </a:extLst>
          </p:cNvPr>
          <p:cNvSpPr txBox="1"/>
          <p:nvPr/>
        </p:nvSpPr>
        <p:spPr>
          <a:xfrm>
            <a:off x="6194324" y="481136"/>
            <a:ext cx="5456900" cy="707886"/>
          </a:xfrm>
          <a:prstGeom prst="rect">
            <a:avLst/>
          </a:prstGeom>
          <a:noFill/>
        </p:spPr>
        <p:txBody>
          <a:bodyPr wrap="square">
            <a:spAutoFit/>
          </a:bodyPr>
          <a:lstStyle/>
          <a:p>
            <a:pPr algn="ctr"/>
            <a:r>
              <a:rPr lang="en-US" sz="2000" b="1" dirty="0">
                <a:solidFill>
                  <a:srgbClr val="FFC000"/>
                </a:solidFill>
              </a:rPr>
              <a:t>Beyond Standard Diffusion: The Impact of Inhomogeneous CR Propagation and Anisotropies</a:t>
            </a:r>
            <a:endParaRPr lang="en-GB" sz="2000" b="1" dirty="0">
              <a:solidFill>
                <a:srgbClr val="FFC000"/>
              </a:solidFill>
            </a:endParaRPr>
          </a:p>
        </p:txBody>
      </p:sp>
    </p:spTree>
    <p:extLst>
      <p:ext uri="{BB962C8B-B14F-4D97-AF65-F5344CB8AC3E}">
        <p14:creationId xmlns:p14="http://schemas.microsoft.com/office/powerpoint/2010/main" val="31236023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7F1EA9-D720-8EFB-672C-79E59B94987F}"/>
              </a:ext>
            </a:extLst>
          </p:cNvPr>
          <p:cNvSpPr>
            <a:spLocks noGrp="1"/>
          </p:cNvSpPr>
          <p:nvPr>
            <p:ph type="sldNum" sz="quarter" idx="12"/>
          </p:nvPr>
        </p:nvSpPr>
        <p:spPr/>
        <p:txBody>
          <a:bodyPr/>
          <a:lstStyle/>
          <a:p>
            <a:fld id="{829B6F35-CB44-C34B-B1A5-4332FB081711}" type="slidenum">
              <a:rPr lang="en-US" smtClean="0"/>
              <a:t>35</a:t>
            </a:fld>
            <a:endParaRPr lang="en-US"/>
          </a:p>
        </p:txBody>
      </p:sp>
      <p:sp>
        <p:nvSpPr>
          <p:cNvPr id="3" name="TextBox 2">
            <a:extLst>
              <a:ext uri="{FF2B5EF4-FFF2-40B4-BE49-F238E27FC236}">
                <a16:creationId xmlns:a16="http://schemas.microsoft.com/office/drawing/2014/main" id="{97A93F89-114D-A6EA-25F1-9DA25D65DA87}"/>
              </a:ext>
            </a:extLst>
          </p:cNvPr>
          <p:cNvSpPr txBox="1"/>
          <p:nvPr/>
        </p:nvSpPr>
        <p:spPr>
          <a:xfrm>
            <a:off x="436370" y="1875005"/>
            <a:ext cx="3424429" cy="1600438"/>
          </a:xfrm>
          <a:prstGeom prst="rect">
            <a:avLst/>
          </a:prstGeom>
          <a:noFill/>
        </p:spPr>
        <p:txBody>
          <a:bodyPr wrap="square" rtlCol="0">
            <a:spAutoFit/>
          </a:bodyPr>
          <a:lstStyle/>
          <a:p>
            <a:pPr marL="342900" indent="-342900">
              <a:buFont typeface="Wingdings" panose="05000000000000000000" pitchFamily="2" charset="2"/>
              <a:buChar char="Ø"/>
            </a:pPr>
            <a:r>
              <a:rPr lang="en-GB" sz="2200" dirty="0">
                <a:latin typeface="Times New Roman" panose="02020603050405020304" pitchFamily="18" charset="0"/>
                <a:cs typeface="Times New Roman" panose="02020603050405020304" pitchFamily="18" charset="0"/>
              </a:rPr>
              <a:t>&gt; 7000 point-like sources have been observed by the Fermi satellite</a:t>
            </a:r>
          </a:p>
          <a:p>
            <a:endParaRPr lang="en-GB" sz="1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GB" sz="2200" dirty="0">
                <a:latin typeface="Times New Roman" panose="02020603050405020304" pitchFamily="18" charset="0"/>
                <a:cs typeface="Times New Roman" panose="02020603050405020304" pitchFamily="18" charset="0"/>
              </a:rPr>
              <a:t>~ 100 extended sources</a:t>
            </a:r>
          </a:p>
        </p:txBody>
      </p:sp>
      <p:sp>
        <p:nvSpPr>
          <p:cNvPr id="4" name="TextBox 3">
            <a:extLst>
              <a:ext uri="{FF2B5EF4-FFF2-40B4-BE49-F238E27FC236}">
                <a16:creationId xmlns:a16="http://schemas.microsoft.com/office/drawing/2014/main" id="{B9977FAA-F292-34F0-15AF-675C3F6C1A60}"/>
              </a:ext>
            </a:extLst>
          </p:cNvPr>
          <p:cNvSpPr txBox="1"/>
          <p:nvPr/>
        </p:nvSpPr>
        <p:spPr>
          <a:xfrm>
            <a:off x="578610" y="3905751"/>
            <a:ext cx="3252395" cy="2154436"/>
          </a:xfrm>
          <a:prstGeom prst="rect">
            <a:avLst/>
          </a:prstGeom>
          <a:noFill/>
        </p:spPr>
        <p:txBody>
          <a:bodyPr wrap="square" rtlCol="0">
            <a:spAutoFit/>
          </a:bodyPr>
          <a:lstStyle/>
          <a:p>
            <a:r>
              <a:rPr lang="en-GB" sz="2200" dirty="0">
                <a:latin typeface="Times New Roman" panose="02020603050405020304" pitchFamily="18" charset="0"/>
                <a:cs typeface="Times New Roman" panose="02020603050405020304" pitchFamily="18" charset="0"/>
              </a:rPr>
              <a:t>Extragalactic and isotropic background (EBL)</a:t>
            </a:r>
          </a:p>
          <a:p>
            <a:endParaRPr lang="en-GB" sz="2200" b="1" dirty="0">
              <a:latin typeface="Times New Roman" panose="02020603050405020304" pitchFamily="18" charset="0"/>
              <a:cs typeface="Times New Roman" panose="02020603050405020304" pitchFamily="18" charset="0"/>
            </a:endParaRPr>
          </a:p>
          <a:p>
            <a:r>
              <a:rPr lang="en-GB" sz="2200" b="1" dirty="0">
                <a:latin typeface="Times New Roman" panose="02020603050405020304" pitchFamily="18" charset="0"/>
                <a:cs typeface="Times New Roman" panose="02020603050405020304" pitchFamily="18" charset="0"/>
              </a:rPr>
              <a:t>Galactic diffuse gamma-ray background</a:t>
            </a:r>
          </a:p>
          <a:p>
            <a:endParaRPr lang="en-GB" sz="2400" dirty="0"/>
          </a:p>
        </p:txBody>
      </p:sp>
      <p:pic>
        <p:nvPicPr>
          <p:cNvPr id="5" name="Picture 4">
            <a:extLst>
              <a:ext uri="{FF2B5EF4-FFF2-40B4-BE49-F238E27FC236}">
                <a16:creationId xmlns:a16="http://schemas.microsoft.com/office/drawing/2014/main" id="{390635A4-1B98-E596-384A-FBC5FD4844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0934" y="2013762"/>
            <a:ext cx="7149125" cy="4021383"/>
          </a:xfrm>
          <a:prstGeom prst="rect">
            <a:avLst/>
          </a:prstGeom>
        </p:spPr>
      </p:pic>
      <p:pic>
        <p:nvPicPr>
          <p:cNvPr id="6" name="Picture 5">
            <a:extLst>
              <a:ext uri="{FF2B5EF4-FFF2-40B4-BE49-F238E27FC236}">
                <a16:creationId xmlns:a16="http://schemas.microsoft.com/office/drawing/2014/main" id="{070D3742-0B23-E860-AEC2-1882987BE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3558" y="1303844"/>
            <a:ext cx="1913915" cy="1081362"/>
          </a:xfrm>
          <a:prstGeom prst="rect">
            <a:avLst/>
          </a:prstGeom>
        </p:spPr>
      </p:pic>
      <p:pic>
        <p:nvPicPr>
          <p:cNvPr id="7" name="Picture 6">
            <a:extLst>
              <a:ext uri="{FF2B5EF4-FFF2-40B4-BE49-F238E27FC236}">
                <a16:creationId xmlns:a16="http://schemas.microsoft.com/office/drawing/2014/main" id="{C78DC5F0-5144-07B1-F21D-7D017F7576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77087" y="1390144"/>
            <a:ext cx="1206471" cy="675624"/>
          </a:xfrm>
          <a:prstGeom prst="rect">
            <a:avLst/>
          </a:prstGeom>
        </p:spPr>
      </p:pic>
      <p:sp>
        <p:nvSpPr>
          <p:cNvPr id="9" name="Title 1">
            <a:extLst>
              <a:ext uri="{FF2B5EF4-FFF2-40B4-BE49-F238E27FC236}">
                <a16:creationId xmlns:a16="http://schemas.microsoft.com/office/drawing/2014/main" id="{C833F440-B78F-B573-4CBF-879BB82D3B20}"/>
              </a:ext>
            </a:extLst>
          </p:cNvPr>
          <p:cNvSpPr txBox="1">
            <a:spLocks/>
          </p:cNvSpPr>
          <p:nvPr/>
        </p:nvSpPr>
        <p:spPr>
          <a:xfrm>
            <a:off x="666204" y="569161"/>
            <a:ext cx="7944396" cy="117255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effectLst>
                  <a:outerShdw blurRad="38100" dist="38100" dir="2700000" algn="tl">
                    <a:srgbClr val="000000">
                      <a:alpha val="43137"/>
                    </a:srgbClr>
                  </a:outerShdw>
                </a:effectLst>
              </a:rPr>
              <a:t>The gamma-ray sky seen by Fermi-LAT</a:t>
            </a:r>
            <a:endParaRPr lang="en-S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20915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5A6170-8186-2ED6-EAC0-9DF8DAA6C9E1}"/>
              </a:ext>
            </a:extLst>
          </p:cNvPr>
          <p:cNvPicPr>
            <a:picLocks noChangeAspect="1"/>
          </p:cNvPicPr>
          <p:nvPr/>
        </p:nvPicPr>
        <p:blipFill>
          <a:blip r:embed="rId2"/>
          <a:stretch>
            <a:fillRect/>
          </a:stretch>
        </p:blipFill>
        <p:spPr>
          <a:xfrm>
            <a:off x="3920446" y="3274087"/>
            <a:ext cx="3164483" cy="2953197"/>
          </a:xfrm>
          <a:prstGeom prst="rect">
            <a:avLst/>
          </a:prstGeom>
          <a:ln>
            <a:solidFill>
              <a:schemeClr val="tx2">
                <a:lumMod val="60000"/>
                <a:lumOff val="40000"/>
              </a:schemeClr>
            </a:solidFill>
          </a:ln>
        </p:spPr>
      </p:pic>
      <p:sp>
        <p:nvSpPr>
          <p:cNvPr id="11" name="TextBox 10">
            <a:extLst>
              <a:ext uri="{FF2B5EF4-FFF2-40B4-BE49-F238E27FC236}">
                <a16:creationId xmlns:a16="http://schemas.microsoft.com/office/drawing/2014/main" id="{54397D1A-95C2-E6C8-1AAE-DBE52689A03F}"/>
              </a:ext>
            </a:extLst>
          </p:cNvPr>
          <p:cNvSpPr txBox="1"/>
          <p:nvPr/>
        </p:nvSpPr>
        <p:spPr>
          <a:xfrm>
            <a:off x="5350039" y="4549101"/>
            <a:ext cx="1311705" cy="369332"/>
          </a:xfrm>
          <a:prstGeom prst="rect">
            <a:avLst/>
          </a:prstGeom>
          <a:noFill/>
        </p:spPr>
        <p:txBody>
          <a:bodyPr wrap="square">
            <a:spAutoFit/>
          </a:bodyPr>
          <a:lstStyle/>
          <a:p>
            <a:r>
              <a:rPr lang="en-SE" sz="900" dirty="0" err="1"/>
              <a:t>Lukasiak</a:t>
            </a:r>
            <a:r>
              <a:rPr lang="en-SE" sz="900" dirty="0"/>
              <a:t>,</a:t>
            </a:r>
            <a:r>
              <a:rPr lang="en-GB" sz="900" dirty="0"/>
              <a:t> </a:t>
            </a:r>
            <a:r>
              <a:rPr lang="en-SE" sz="900" dirty="0"/>
              <a:t>et al. </a:t>
            </a:r>
            <a:r>
              <a:rPr lang="en-GB" sz="900" dirty="0"/>
              <a:t>(</a:t>
            </a:r>
            <a:r>
              <a:rPr lang="en-SE" sz="900" dirty="0"/>
              <a:t>1994</a:t>
            </a:r>
            <a:r>
              <a:rPr lang="en-GB" sz="900" dirty="0"/>
              <a:t>) </a:t>
            </a:r>
          </a:p>
          <a:p>
            <a:r>
              <a:rPr lang="en-SE" sz="900" dirty="0" err="1"/>
              <a:t>apj</a:t>
            </a:r>
            <a:r>
              <a:rPr lang="en-SE" sz="900" dirty="0"/>
              <a:t>, 423, 426</a:t>
            </a:r>
          </a:p>
        </p:txBody>
      </p:sp>
      <p:sp>
        <p:nvSpPr>
          <p:cNvPr id="4" name="Slide Number Placeholder 3">
            <a:extLst>
              <a:ext uri="{FF2B5EF4-FFF2-40B4-BE49-F238E27FC236}">
                <a16:creationId xmlns:a16="http://schemas.microsoft.com/office/drawing/2014/main" id="{78341275-A1B7-79B0-D25F-FB6BF67F36EE}"/>
              </a:ext>
            </a:extLst>
          </p:cNvPr>
          <p:cNvSpPr>
            <a:spLocks noGrp="1"/>
          </p:cNvSpPr>
          <p:nvPr>
            <p:ph type="sldNum" sz="quarter" idx="12"/>
          </p:nvPr>
        </p:nvSpPr>
        <p:spPr/>
        <p:txBody>
          <a:bodyPr/>
          <a:lstStyle/>
          <a:p>
            <a:fld id="{22575A84-A01E-4477-BEC3-178D27864C62}" type="slidenum">
              <a:rPr lang="en-GB" smtClean="0"/>
              <a:t>36</a:t>
            </a:fld>
            <a:endParaRPr lang="en-GB"/>
          </a:p>
        </p:txBody>
      </p:sp>
      <p:pic>
        <p:nvPicPr>
          <p:cNvPr id="9" name="Picture 8">
            <a:extLst>
              <a:ext uri="{FF2B5EF4-FFF2-40B4-BE49-F238E27FC236}">
                <a16:creationId xmlns:a16="http://schemas.microsoft.com/office/drawing/2014/main" id="{EF56AF1F-91D0-7984-919C-5DEDCB91C0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838" y="3264845"/>
            <a:ext cx="3272774" cy="2953197"/>
          </a:xfrm>
          <a:prstGeom prst="rect">
            <a:avLst/>
          </a:prstGeom>
          <a:effectLst>
            <a:outerShdw blurRad="50800" dist="38100" dir="8100000" algn="tr" rotWithShape="0">
              <a:prstClr val="black">
                <a:alpha val="40000"/>
              </a:prstClr>
            </a:outerShdw>
          </a:effectLst>
        </p:spPr>
      </p:pic>
      <p:sp>
        <p:nvSpPr>
          <p:cNvPr id="10" name="TextBox 9">
            <a:extLst>
              <a:ext uri="{FF2B5EF4-FFF2-40B4-BE49-F238E27FC236}">
                <a16:creationId xmlns:a16="http://schemas.microsoft.com/office/drawing/2014/main" id="{316DA345-929F-8BC2-1648-DAAC8ECBF00B}"/>
              </a:ext>
            </a:extLst>
          </p:cNvPr>
          <p:cNvSpPr txBox="1"/>
          <p:nvPr/>
        </p:nvSpPr>
        <p:spPr>
          <a:xfrm>
            <a:off x="1531417" y="5354197"/>
            <a:ext cx="1156700" cy="492443"/>
          </a:xfrm>
          <a:prstGeom prst="rect">
            <a:avLst/>
          </a:prstGeom>
          <a:solidFill>
            <a:schemeClr val="tx2">
              <a:lumMod val="50000"/>
            </a:schemeClr>
          </a:solidFill>
        </p:spPr>
        <p:txBody>
          <a:bodyPr wrap="square" rtlCol="0">
            <a:spAutoFit/>
          </a:bodyPr>
          <a:lstStyle/>
          <a:p>
            <a:r>
              <a:rPr lang="en-GB" sz="1300" dirty="0">
                <a:solidFill>
                  <a:schemeClr val="bg1"/>
                </a:solidFill>
                <a:effectLst>
                  <a:outerShdw blurRad="38100" dist="38100" dir="2700000" algn="tl">
                    <a:srgbClr val="000000">
                      <a:alpha val="43137"/>
                    </a:srgbClr>
                  </a:outerShdw>
                </a:effectLst>
              </a:rPr>
              <a:t>CR + ISM </a:t>
            </a:r>
            <a:r>
              <a:rPr lang="en-GB" sz="1300" dirty="0">
                <a:solidFill>
                  <a:schemeClr val="bg1"/>
                </a:solidFill>
                <a:effectLst>
                  <a:outerShdw blurRad="38100" dist="38100" dir="2700000" algn="tl">
                    <a:srgbClr val="000000">
                      <a:alpha val="43137"/>
                    </a:srgbClr>
                  </a:outerShdw>
                </a:effectLst>
                <a:sym typeface="Wingdings" panose="05000000000000000000" pitchFamily="2" charset="2"/>
              </a:rPr>
              <a:t> B, Be, Li, F, Sc, …</a:t>
            </a:r>
            <a:endParaRPr lang="en-SE" sz="1300" dirty="0">
              <a:solidFill>
                <a:schemeClr val="bg1"/>
              </a:solidFill>
              <a:effectLst>
                <a:outerShdw blurRad="38100" dist="38100" dir="2700000" algn="tl">
                  <a:srgbClr val="000000">
                    <a:alpha val="43137"/>
                  </a:srgbClr>
                </a:outerShdw>
              </a:effectLst>
            </a:endParaRPr>
          </a:p>
        </p:txBody>
      </p:sp>
      <p:pic>
        <p:nvPicPr>
          <p:cNvPr id="3" name="Picture 2" descr="A close up of a map&#10;&#10;Description automatically generated">
            <a:extLst>
              <a:ext uri="{FF2B5EF4-FFF2-40B4-BE49-F238E27FC236}">
                <a16:creationId xmlns:a16="http://schemas.microsoft.com/office/drawing/2014/main" id="{486D232D-C5BC-4D9A-D07B-EC0676B9C8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0633" y="1623737"/>
            <a:ext cx="4769331" cy="4799016"/>
          </a:xfrm>
          <a:prstGeom prst="rect">
            <a:avLst/>
          </a:prstGeom>
        </p:spPr>
      </p:pic>
      <p:pic>
        <p:nvPicPr>
          <p:cNvPr id="6" name="Picture 5">
            <a:extLst>
              <a:ext uri="{FF2B5EF4-FFF2-40B4-BE49-F238E27FC236}">
                <a16:creationId xmlns:a16="http://schemas.microsoft.com/office/drawing/2014/main" id="{04F5C37F-FA18-E4CF-A986-0AA07518B8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3412" y="1965924"/>
            <a:ext cx="2510290" cy="1491335"/>
          </a:xfrm>
          <a:prstGeom prst="rect">
            <a:avLst/>
          </a:prstGeom>
          <a:ln>
            <a:solidFill>
              <a:schemeClr val="bg1">
                <a:lumMod val="85000"/>
              </a:schemeClr>
            </a:solidFill>
          </a:ln>
        </p:spPr>
      </p:pic>
      <p:sp>
        <p:nvSpPr>
          <p:cNvPr id="14" name="Rectangle: Rounded Corners 13">
            <a:extLst>
              <a:ext uri="{FF2B5EF4-FFF2-40B4-BE49-F238E27FC236}">
                <a16:creationId xmlns:a16="http://schemas.microsoft.com/office/drawing/2014/main" id="{4495A2E3-69E9-FCF9-EB2E-3961FD57F11C}"/>
              </a:ext>
            </a:extLst>
          </p:cNvPr>
          <p:cNvSpPr/>
          <p:nvPr/>
        </p:nvSpPr>
        <p:spPr>
          <a:xfrm>
            <a:off x="433723" y="511495"/>
            <a:ext cx="6867080" cy="947058"/>
          </a:xfrm>
          <a:prstGeom prst="roundRect">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p>
        </p:txBody>
      </p:sp>
      <p:sp>
        <p:nvSpPr>
          <p:cNvPr id="15" name="Title 1">
            <a:extLst>
              <a:ext uri="{FF2B5EF4-FFF2-40B4-BE49-F238E27FC236}">
                <a16:creationId xmlns:a16="http://schemas.microsoft.com/office/drawing/2014/main" id="{EF374DC0-3134-F9EA-F680-39509ED55214}"/>
              </a:ext>
            </a:extLst>
          </p:cNvPr>
          <p:cNvSpPr>
            <a:spLocks noGrp="1"/>
          </p:cNvSpPr>
          <p:nvPr>
            <p:ph type="title"/>
          </p:nvPr>
        </p:nvSpPr>
        <p:spPr>
          <a:xfrm>
            <a:off x="469976" y="359035"/>
            <a:ext cx="7010478" cy="1238907"/>
          </a:xfrm>
        </p:spPr>
        <p:txBody>
          <a:bodyPr>
            <a:noAutofit/>
          </a:bodyPr>
          <a:lstStyle/>
          <a:p>
            <a:r>
              <a:rPr lang="en-GB" sz="2800" b="1" dirty="0"/>
              <a:t>A few key observations show evidence that CRs propagate in the Galaxy for millions of years</a:t>
            </a:r>
            <a:endParaRPr lang="en-GB" sz="2000" i="1" dirty="0"/>
          </a:p>
        </p:txBody>
      </p:sp>
      <p:sp>
        <p:nvSpPr>
          <p:cNvPr id="5" name="TextBox 4">
            <a:extLst>
              <a:ext uri="{FF2B5EF4-FFF2-40B4-BE49-F238E27FC236}">
                <a16:creationId xmlns:a16="http://schemas.microsoft.com/office/drawing/2014/main" id="{A5D46313-A835-F1C2-C6E8-F65C373033BB}"/>
              </a:ext>
            </a:extLst>
          </p:cNvPr>
          <p:cNvSpPr txBox="1"/>
          <p:nvPr/>
        </p:nvSpPr>
        <p:spPr>
          <a:xfrm>
            <a:off x="629042" y="1864988"/>
            <a:ext cx="6390584" cy="1061829"/>
          </a:xfrm>
          <a:prstGeom prst="rect">
            <a:avLst/>
          </a:prstGeom>
          <a:noFill/>
        </p:spPr>
        <p:txBody>
          <a:bodyPr wrap="square">
            <a:spAutoFit/>
          </a:bodyPr>
          <a:lstStyle/>
          <a:p>
            <a:r>
              <a:rPr lang="en-GB" sz="2100" kern="0" dirty="0">
                <a:solidFill>
                  <a:srgbClr val="000000"/>
                </a:solidFill>
                <a:latin typeface="Times New Roman" pitchFamily="18"/>
                <a:cs typeface="Times New Roman" pitchFamily="18"/>
              </a:rPr>
              <a:t>Charged particles are accelerated by astrophysical sources and propagate throughout the Galaxy during millions of years, due to scattering with plasma waves.</a:t>
            </a:r>
            <a:endParaRPr lang="en-SE" sz="2100" dirty="0"/>
          </a:p>
        </p:txBody>
      </p:sp>
      <p:sp>
        <p:nvSpPr>
          <p:cNvPr id="7" name="TextBox 6">
            <a:extLst>
              <a:ext uri="{FF2B5EF4-FFF2-40B4-BE49-F238E27FC236}">
                <a16:creationId xmlns:a16="http://schemas.microsoft.com/office/drawing/2014/main" id="{74BB0C06-2FDB-0D54-43A3-1B943953E88C}"/>
              </a:ext>
            </a:extLst>
          </p:cNvPr>
          <p:cNvSpPr txBox="1"/>
          <p:nvPr/>
        </p:nvSpPr>
        <p:spPr>
          <a:xfrm>
            <a:off x="7537182" y="548335"/>
            <a:ext cx="4278086" cy="830997"/>
          </a:xfrm>
          <a:prstGeom prst="rect">
            <a:avLst/>
          </a:prstGeom>
          <a:noFill/>
          <a:ln>
            <a:solidFill>
              <a:schemeClr val="tx1"/>
            </a:solidFill>
          </a:ln>
        </p:spPr>
        <p:txBody>
          <a:bodyPr wrap="square" rtlCol="0">
            <a:spAutoFit/>
          </a:bodyPr>
          <a:lstStyle/>
          <a:p>
            <a:pPr algn="ctr"/>
            <a:r>
              <a:rPr lang="en-GB" sz="2400" b="1" dirty="0">
                <a:solidFill>
                  <a:srgbClr val="002060"/>
                </a:solidFill>
              </a:rPr>
              <a:t>Transport of CRs is described as a diffusive process!</a:t>
            </a:r>
            <a:endParaRPr lang="en-SE" sz="2400" b="1" dirty="0">
              <a:solidFill>
                <a:srgbClr val="002060"/>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37B9F26-91AB-1E6B-D99F-C1F9BAC67A43}"/>
                  </a:ext>
                </a:extLst>
              </p:cNvPr>
              <p:cNvSpPr txBox="1"/>
              <p:nvPr/>
            </p:nvSpPr>
            <p:spPr>
              <a:xfrm>
                <a:off x="38850" y="2848790"/>
                <a:ext cx="6097836" cy="39299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l-GR" sz="1800" b="1" dirty="0" smtClean="0">
                          <a:latin typeface="Cambria Math" panose="02040503050406030204" pitchFamily="18" charset="0"/>
                          <a:ea typeface="Cambria Math" panose="02040503050406030204" pitchFamily="18" charset="0"/>
                          <a:cs typeface="Times New Roman" panose="02020603050405020304" pitchFamily="18" charset="0"/>
                        </a:rPr>
                        <m:t>τ</m:t>
                      </m:r>
                      <m:r>
                        <m:rPr>
                          <m:nor/>
                        </m:rPr>
                        <a:rPr lang="en-GB" sz="1800" b="1" baseline="30000" dirty="0" smtClean="0">
                          <a:latin typeface="Cambria Math" panose="02040503050406030204" pitchFamily="18" charset="0"/>
                          <a:ea typeface="Cambria Math" panose="02040503050406030204" pitchFamily="18" charset="0"/>
                          <a:cs typeface="Times New Roman" panose="02020603050405020304" pitchFamily="18" charset="0"/>
                        </a:rPr>
                        <m:t>esc</m:t>
                      </m:r>
                      <m:d>
                        <m:dPr>
                          <m:ctrlPr>
                            <a:rPr lang="en-GB" sz="1800" i="1" dirty="0">
                              <a:latin typeface="Cambria Math" panose="02040503050406030204" pitchFamily="18" charset="0"/>
                              <a:ea typeface="Cambria Math" panose="02040503050406030204" pitchFamily="18" charset="0"/>
                              <a:cs typeface="Times New Roman" panose="02020603050405020304" pitchFamily="18" charset="0"/>
                            </a:rPr>
                          </m:ctrlPr>
                        </m:dPr>
                        <m:e>
                          <m:r>
                            <a:rPr lang="en-GB" sz="1800" i="1" dirty="0">
                              <a:latin typeface="Cambria Math" panose="02040503050406030204" pitchFamily="18" charset="0"/>
                              <a:ea typeface="Cambria Math" panose="02040503050406030204" pitchFamily="18" charset="0"/>
                              <a:cs typeface="Times New Roman" panose="02020603050405020304" pitchFamily="18" charset="0"/>
                            </a:rPr>
                            <m:t>𝐸</m:t>
                          </m:r>
                        </m:e>
                      </m:d>
                      <m:r>
                        <a:rPr lang="en-GB" sz="1800" b="0" i="1" dirty="0"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GB" sz="1800" b="0" i="1" dirty="0"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GB" sz="1800" b="0" i="1" dirty="0" smtClean="0">
                              <a:latin typeface="Cambria Math" panose="02040503050406030204" pitchFamily="18" charset="0"/>
                              <a:ea typeface="Cambria Math" panose="02040503050406030204" pitchFamily="18" charset="0"/>
                              <a:cs typeface="Times New Roman" panose="02020603050405020304" pitchFamily="18" charset="0"/>
                            </a:rPr>
                            <m:t>𝐸</m:t>
                          </m:r>
                        </m:e>
                        <m:sup>
                          <m:r>
                            <a:rPr lang="en-GB" sz="1800" b="0" i="1" dirty="0" smtClean="0">
                              <a:latin typeface="Cambria Math" panose="02040503050406030204" pitchFamily="18" charset="0"/>
                              <a:ea typeface="Cambria Math" panose="02040503050406030204" pitchFamily="18" charset="0"/>
                              <a:cs typeface="Times New Roman" panose="02020603050405020304" pitchFamily="18" charset="0"/>
                            </a:rPr>
                            <m:t>−</m:t>
                          </m:r>
                          <m:r>
                            <a:rPr lang="en-GB" sz="1800" b="0" i="1" dirty="0" smtClean="0">
                              <a:latin typeface="Cambria Math" panose="02040503050406030204" pitchFamily="18" charset="0"/>
                              <a:ea typeface="Cambria Math" panose="02040503050406030204" pitchFamily="18" charset="0"/>
                              <a:cs typeface="Times New Roman" panose="02020603050405020304" pitchFamily="18" charset="0"/>
                            </a:rPr>
                            <m:t>𝛿</m:t>
                          </m:r>
                        </m:sup>
                      </m:sSup>
                    </m:oMath>
                  </m:oMathPara>
                </a14:m>
                <a:endParaRPr lang="en-SE" dirty="0"/>
              </a:p>
            </p:txBody>
          </p:sp>
        </mc:Choice>
        <mc:Fallback xmlns="">
          <p:sp>
            <p:nvSpPr>
              <p:cNvPr id="18" name="TextBox 17">
                <a:extLst>
                  <a:ext uri="{FF2B5EF4-FFF2-40B4-BE49-F238E27FC236}">
                    <a16:creationId xmlns:a16="http://schemas.microsoft.com/office/drawing/2014/main" id="{E37B9F26-91AB-1E6B-D99F-C1F9BAC67A43}"/>
                  </a:ext>
                </a:extLst>
              </p:cNvPr>
              <p:cNvSpPr txBox="1">
                <a:spLocks noRot="1" noChangeAspect="1" noMove="1" noResize="1" noEditPoints="1" noAdjustHandles="1" noChangeArrowheads="1" noChangeShapeType="1" noTextEdit="1"/>
              </p:cNvSpPr>
              <p:nvPr/>
            </p:nvSpPr>
            <p:spPr>
              <a:xfrm>
                <a:off x="38850" y="2848790"/>
                <a:ext cx="6097836" cy="392993"/>
              </a:xfrm>
              <a:prstGeom prst="rect">
                <a:avLst/>
              </a:prstGeom>
              <a:blipFill>
                <a:blip r:embed="rId6"/>
                <a:stretch>
                  <a:fillRect/>
                </a:stretch>
              </a:blipFill>
            </p:spPr>
            <p:txBody>
              <a:bodyPr/>
              <a:lstStyle/>
              <a:p>
                <a:r>
                  <a:rPr lang="en-SE">
                    <a:noFill/>
                  </a:rPr>
                  <a:t> </a:t>
                </a:r>
              </a:p>
            </p:txBody>
          </p:sp>
        </mc:Fallback>
      </mc:AlternateContent>
      <p:sp>
        <p:nvSpPr>
          <p:cNvPr id="19" name="Oval 18">
            <a:extLst>
              <a:ext uri="{FF2B5EF4-FFF2-40B4-BE49-F238E27FC236}">
                <a16:creationId xmlns:a16="http://schemas.microsoft.com/office/drawing/2014/main" id="{09C1518B-949A-D33D-DB43-75B28B616D3D}"/>
              </a:ext>
            </a:extLst>
          </p:cNvPr>
          <p:cNvSpPr/>
          <p:nvPr/>
        </p:nvSpPr>
        <p:spPr>
          <a:xfrm>
            <a:off x="1211856" y="4225585"/>
            <a:ext cx="341595" cy="406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cxnSp>
        <p:nvCxnSpPr>
          <p:cNvPr id="21" name="Straight Connector 20">
            <a:extLst>
              <a:ext uri="{FF2B5EF4-FFF2-40B4-BE49-F238E27FC236}">
                <a16:creationId xmlns:a16="http://schemas.microsoft.com/office/drawing/2014/main" id="{4B265486-53F3-799C-6DCE-0DD814A9AD91}"/>
              </a:ext>
            </a:extLst>
          </p:cNvPr>
          <p:cNvCxnSpPr>
            <a:cxnSpLocks/>
            <a:stCxn id="19" idx="7"/>
          </p:cNvCxnSpPr>
          <p:nvPr/>
        </p:nvCxnSpPr>
        <p:spPr>
          <a:xfrm flipV="1">
            <a:off x="1503426" y="3193863"/>
            <a:ext cx="865130" cy="1091243"/>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7EB08B7-D887-99A7-B671-4E5890BFF19A}"/>
              </a:ext>
            </a:extLst>
          </p:cNvPr>
          <p:cNvSpPr/>
          <p:nvPr/>
        </p:nvSpPr>
        <p:spPr>
          <a:xfrm>
            <a:off x="2379643" y="2848790"/>
            <a:ext cx="1389969" cy="3929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25" name="Content Placeholder 4" descr="A blurry image of a pool of water&#10;&#10;Description automatically generated">
            <a:extLst>
              <a:ext uri="{FF2B5EF4-FFF2-40B4-BE49-F238E27FC236}">
                <a16:creationId xmlns:a16="http://schemas.microsoft.com/office/drawing/2014/main" id="{805449F8-235E-2FA3-A2F5-B391CA8BE2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54719" y="3781394"/>
            <a:ext cx="4926598" cy="2737100"/>
          </a:xfrm>
          <a:prstGeom prst="rect">
            <a:avLst/>
          </a:prstGeom>
        </p:spPr>
      </p:pic>
      <p:sp>
        <p:nvSpPr>
          <p:cNvPr id="26" name="TextBox 25">
            <a:extLst>
              <a:ext uri="{FF2B5EF4-FFF2-40B4-BE49-F238E27FC236}">
                <a16:creationId xmlns:a16="http://schemas.microsoft.com/office/drawing/2014/main" id="{E22B8688-A068-2090-A77E-6B6CD5CA4AE7}"/>
              </a:ext>
            </a:extLst>
          </p:cNvPr>
          <p:cNvSpPr txBox="1"/>
          <p:nvPr/>
        </p:nvSpPr>
        <p:spPr>
          <a:xfrm>
            <a:off x="3289142" y="5872163"/>
            <a:ext cx="3111951" cy="646331"/>
          </a:xfrm>
          <a:prstGeom prst="rect">
            <a:avLst/>
          </a:prstGeom>
          <a:noFill/>
        </p:spPr>
        <p:txBody>
          <a:bodyPr wrap="square" rtlCol="0">
            <a:spAutoFit/>
          </a:bodyPr>
          <a:lstStyle/>
          <a:p>
            <a:pPr algn="ctr"/>
            <a:r>
              <a:rPr lang="en-GB" b="1" dirty="0">
                <a:solidFill>
                  <a:srgbClr val="FFFF00"/>
                </a:solidFill>
              </a:rPr>
              <a:t>Turbulence confines CRs within the Galaxy for </a:t>
            </a:r>
            <a:r>
              <a:rPr lang="en-GB" b="1" dirty="0" err="1">
                <a:solidFill>
                  <a:srgbClr val="FFFF00"/>
                </a:solidFill>
              </a:rPr>
              <a:t>Myrs</a:t>
            </a:r>
            <a:endParaRPr lang="en-SE" b="1" dirty="0">
              <a:solidFill>
                <a:srgbClr val="FFFF00"/>
              </a:solidFill>
            </a:endParaRPr>
          </a:p>
        </p:txBody>
      </p:sp>
      <p:sp>
        <p:nvSpPr>
          <p:cNvPr id="2" name="Text Box 4">
            <a:extLst>
              <a:ext uri="{FF2B5EF4-FFF2-40B4-BE49-F238E27FC236}">
                <a16:creationId xmlns:a16="http://schemas.microsoft.com/office/drawing/2014/main" id="{7286003C-8389-88A1-1DC3-8D1EC5A8121E}"/>
              </a:ext>
            </a:extLst>
          </p:cNvPr>
          <p:cNvSpPr txBox="1">
            <a:spLocks noChangeArrowheads="1"/>
          </p:cNvSpPr>
          <p:nvPr/>
        </p:nvSpPr>
        <p:spPr bwMode="auto">
          <a:xfrm>
            <a:off x="2007841" y="3576798"/>
            <a:ext cx="1641533" cy="2910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1pPr>
            <a:lvl2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2pPr>
            <a:lvl3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3pPr>
            <a:lvl4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4pPr>
            <a:lvl5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9pPr>
          </a:lstStyle>
          <a:p>
            <a:pPr algn="r" eaLnBrk="1" hangingPunct="1">
              <a:lnSpc>
                <a:spcPct val="90000"/>
              </a:lnSpc>
              <a:buClr>
                <a:srgbClr val="000000"/>
              </a:buClr>
              <a:buSzPct val="100000"/>
              <a:buFont typeface="Times New Roman" panose="02020603050405020304" pitchFamily="18" charset="0"/>
              <a:buNone/>
            </a:pPr>
            <a:r>
              <a:rPr lang="en-GB" altLang="es-ES" sz="900" dirty="0" err="1">
                <a:solidFill>
                  <a:srgbClr val="000000"/>
                </a:solidFill>
                <a:ea typeface="Microsoft YaHei" panose="020B0503020204020204" pitchFamily="34" charset="-122"/>
              </a:rPr>
              <a:t>Gaisser</a:t>
            </a:r>
            <a:r>
              <a:rPr lang="en-GB" altLang="es-ES" sz="900" dirty="0">
                <a:solidFill>
                  <a:srgbClr val="000000"/>
                </a:solidFill>
                <a:ea typeface="Microsoft YaHei" panose="020B0503020204020204" pitchFamily="34" charset="-122"/>
              </a:rPr>
              <a:t> &amp; </a:t>
            </a:r>
            <a:r>
              <a:rPr lang="en-GB" altLang="es-ES" sz="900" dirty="0" err="1">
                <a:solidFill>
                  <a:srgbClr val="000000"/>
                </a:solidFill>
                <a:ea typeface="Microsoft YaHei" panose="020B0503020204020204" pitchFamily="34" charset="-122"/>
              </a:rPr>
              <a:t>Stanev</a:t>
            </a:r>
            <a:r>
              <a:rPr lang="en-GB" altLang="es-ES" sz="900" dirty="0">
                <a:solidFill>
                  <a:srgbClr val="000000"/>
                </a:solidFill>
                <a:ea typeface="Microsoft YaHei" panose="020B0503020204020204" pitchFamily="34" charset="-122"/>
              </a:rPr>
              <a:t>, 2005</a:t>
            </a:r>
            <a:br>
              <a:rPr lang="en-GB" altLang="es-ES" sz="900" dirty="0">
                <a:solidFill>
                  <a:srgbClr val="000000"/>
                </a:solidFill>
                <a:ea typeface="Microsoft YaHei" panose="020B0503020204020204" pitchFamily="34" charset="-122"/>
              </a:rPr>
            </a:br>
            <a:endParaRPr lang="en-GB" altLang="es-ES" sz="900" dirty="0">
              <a:solidFill>
                <a:srgbClr val="000000"/>
              </a:solidFill>
              <a:ea typeface="Microsoft YaHei" panose="020B0503020204020204" pitchFamily="34" charset="-122"/>
            </a:endParaRPr>
          </a:p>
        </p:txBody>
      </p:sp>
    </p:spTree>
    <p:extLst>
      <p:ext uri="{BB962C8B-B14F-4D97-AF65-F5344CB8AC3E}">
        <p14:creationId xmlns:p14="http://schemas.microsoft.com/office/powerpoint/2010/main" val="216784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p:bldP spid="19" grpId="0" animBg="1"/>
      <p:bldP spid="22" grpId="0" animBg="1"/>
      <p:bldP spid="2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65173F39-648E-47AA-72FE-234CE34D36B8}"/>
              </a:ext>
            </a:extLst>
          </p:cNvPr>
          <p:cNvSpPr/>
          <p:nvPr/>
        </p:nvSpPr>
        <p:spPr>
          <a:xfrm>
            <a:off x="9710059" y="4996553"/>
            <a:ext cx="2122715" cy="64225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16CBC2F5-28E2-0DC8-9836-BEFAE5EFE1D0}"/>
              </a:ext>
            </a:extLst>
          </p:cNvPr>
          <p:cNvSpPr>
            <a:spLocks noGrp="1"/>
          </p:cNvSpPr>
          <p:nvPr>
            <p:ph type="title"/>
          </p:nvPr>
        </p:nvSpPr>
        <p:spPr>
          <a:xfrm>
            <a:off x="740229" y="212720"/>
            <a:ext cx="10515600" cy="1325563"/>
          </a:xfrm>
        </p:spPr>
        <p:txBody>
          <a:bodyPr>
            <a:normAutofit/>
          </a:bodyPr>
          <a:lstStyle/>
          <a:p>
            <a:r>
              <a:rPr lang="en-GB" sz="3800" b="1" dirty="0">
                <a:effectLst>
                  <a:outerShdw blurRad="38100" dist="38100" dir="2700000" algn="tl">
                    <a:srgbClr val="000000">
                      <a:alpha val="43137"/>
                    </a:srgbClr>
                  </a:outerShdw>
                </a:effectLst>
              </a:rPr>
              <a:t>Secondary-to-primary ratios – Diffusion coefficient</a:t>
            </a:r>
            <a:endParaRPr lang="en-SE" sz="3800"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3A04D086-7491-22FB-4A2D-2CA26F7EA515}"/>
              </a:ext>
            </a:extLst>
          </p:cNvPr>
          <p:cNvSpPr>
            <a:spLocks noGrp="1"/>
          </p:cNvSpPr>
          <p:nvPr>
            <p:ph type="sldNum" sz="quarter" idx="12"/>
          </p:nvPr>
        </p:nvSpPr>
        <p:spPr/>
        <p:txBody>
          <a:bodyPr/>
          <a:lstStyle/>
          <a:p>
            <a:fld id="{22575A84-A01E-4477-BEC3-178D27864C62}" type="slidenum">
              <a:rPr lang="en-GB" smtClean="0"/>
              <a:t>37</a:t>
            </a:fld>
            <a:endParaRPr lang="en-GB"/>
          </a:p>
        </p:txBody>
      </p:sp>
      <p:pic>
        <p:nvPicPr>
          <p:cNvPr id="6" name="Picture 5">
            <a:extLst>
              <a:ext uri="{FF2B5EF4-FFF2-40B4-BE49-F238E27FC236}">
                <a16:creationId xmlns:a16="http://schemas.microsoft.com/office/drawing/2014/main" id="{768FE6AA-EFDC-AC75-99BD-3DED7557F407}"/>
              </a:ext>
            </a:extLst>
          </p:cNvPr>
          <p:cNvPicPr>
            <a:picLocks noChangeAspect="1"/>
          </p:cNvPicPr>
          <p:nvPr/>
        </p:nvPicPr>
        <p:blipFill>
          <a:blip r:embed="rId2"/>
          <a:stretch>
            <a:fillRect/>
          </a:stretch>
        </p:blipFill>
        <p:spPr>
          <a:xfrm>
            <a:off x="252272" y="1817915"/>
            <a:ext cx="5348405" cy="4310744"/>
          </a:xfrm>
          <a:prstGeom prst="rect">
            <a:avLst/>
          </a:prstGeom>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00DF497D-43F1-D09A-DC66-F0280A756379}"/>
                  </a:ext>
                </a:extLst>
              </p:cNvPr>
              <p:cNvSpPr/>
              <p:nvPr/>
            </p:nvSpPr>
            <p:spPr>
              <a:xfrm>
                <a:off x="9642428" y="4982917"/>
                <a:ext cx="2274731" cy="615553"/>
              </a:xfrm>
              <a:prstGeom prst="rect">
                <a:avLst/>
              </a:prstGeom>
              <a:ln w="19050">
                <a:noFill/>
              </a:ln>
            </p:spPr>
            <p:txBody>
              <a:bodyPr wrap="square">
                <a:spAutoFit/>
              </a:bodyPr>
              <a:lstStyle/>
              <a:p>
                <a:pPr algn="ctr">
                  <a:spcAft>
                    <a:spcPts val="1800"/>
                  </a:spcAft>
                  <a:buSzPct val="100000"/>
                </a:pPr>
                <a14:m>
                  <m:oMath xmlns:m="http://schemas.openxmlformats.org/officeDocument/2006/math">
                    <m:f>
                      <m:fPr>
                        <m:ctrlPr>
                          <a:rPr lang="pt-BR" sz="2000" b="1" i="1" smtClean="0">
                            <a:solidFill>
                              <a:schemeClr val="bg1"/>
                            </a:solidFill>
                            <a:latin typeface="Cambria Math" panose="02040503050406030204" pitchFamily="18" charset="0"/>
                            <a:cs typeface="Times New Roman" panose="02020603050405020304" pitchFamily="18" charset="0"/>
                          </a:rPr>
                        </m:ctrlPr>
                      </m:fPr>
                      <m:num>
                        <m:r>
                          <m:rPr>
                            <m:nor/>
                          </m:rPr>
                          <a:rPr lang="en-GB" sz="2000" b="1" dirty="0">
                            <a:solidFill>
                              <a:schemeClr val="bg1"/>
                            </a:solidFill>
                            <a:latin typeface="Times New Roman" panose="02020603050405020304" pitchFamily="18" charset="0"/>
                            <a:cs typeface="Times New Roman" panose="02020603050405020304" pitchFamily="18" charset="0"/>
                          </a:rPr>
                          <m:t>J</m:t>
                        </m:r>
                        <m:r>
                          <m:rPr>
                            <m:nor/>
                          </m:rPr>
                          <a:rPr lang="en-GB" sz="2000" b="1" baseline="-25000" dirty="0">
                            <a:solidFill>
                              <a:schemeClr val="bg1"/>
                            </a:solidFill>
                            <a:latin typeface="Times New Roman" panose="02020603050405020304" pitchFamily="18" charset="0"/>
                            <a:cs typeface="Times New Roman" panose="02020603050405020304" pitchFamily="18" charset="0"/>
                          </a:rPr>
                          <m:t>sec</m:t>
                        </m:r>
                      </m:num>
                      <m:den>
                        <m:r>
                          <m:rPr>
                            <m:nor/>
                          </m:rPr>
                          <a:rPr lang="en-GB" sz="2000" b="1" dirty="0">
                            <a:solidFill>
                              <a:schemeClr val="bg1"/>
                            </a:solidFill>
                            <a:latin typeface="Times New Roman" panose="02020603050405020304" pitchFamily="18" charset="0"/>
                            <a:cs typeface="Times New Roman" panose="02020603050405020304" pitchFamily="18" charset="0"/>
                          </a:rPr>
                          <m:t>J</m:t>
                        </m:r>
                        <m:r>
                          <m:rPr>
                            <m:nor/>
                          </m:rPr>
                          <a:rPr lang="en-US" sz="2000" b="1" baseline="-25000" dirty="0">
                            <a:solidFill>
                              <a:schemeClr val="bg1"/>
                            </a:solidFill>
                            <a:latin typeface="Times New Roman" panose="02020603050405020304" pitchFamily="18" charset="0"/>
                            <a:cs typeface="Times New Roman" panose="02020603050405020304" pitchFamily="18" charset="0"/>
                          </a:rPr>
                          <m:t>pr</m:t>
                        </m:r>
                      </m:den>
                    </m:f>
                    <m:r>
                      <a:rPr lang="en-GB" sz="2000" b="1" i="1" baseline="-25000" dirty="0">
                        <a:solidFill>
                          <a:schemeClr val="bg1"/>
                        </a:solidFill>
                        <a:latin typeface="Cambria Math" panose="02040503050406030204" pitchFamily="18" charset="0"/>
                        <a:cs typeface="Times New Roman" panose="02020603050405020304" pitchFamily="18" charset="0"/>
                      </a:rPr>
                      <m:t> </m:t>
                    </m:r>
                    <m:r>
                      <a:rPr lang="en-GB" sz="2000" b="1" i="1" dirty="0">
                        <a:solidFill>
                          <a:schemeClr val="bg1"/>
                        </a:solidFill>
                        <a:latin typeface="Cambria Math" panose="02040503050406030204" pitchFamily="18" charset="0"/>
                        <a:cs typeface="Times New Roman" panose="02020603050405020304" pitchFamily="18" charset="0"/>
                      </a:rPr>
                      <m:t>~ </m:t>
                    </m:r>
                  </m:oMath>
                </a14:m>
                <a:r>
                  <a:rPr lang="el-GR" sz="2000" b="1" dirty="0">
                    <a:solidFill>
                      <a:schemeClr val="bg1"/>
                    </a:solidFill>
                    <a:latin typeface="Times New Roman" panose="02020603050405020304" pitchFamily="18" charset="0"/>
                    <a:cs typeface="Times New Roman" panose="02020603050405020304" pitchFamily="18" charset="0"/>
                  </a:rPr>
                  <a:t>σ</a:t>
                </a:r>
                <a:r>
                  <a:rPr lang="en-GB" sz="2000" b="1" dirty="0">
                    <a:solidFill>
                      <a:schemeClr val="bg1"/>
                    </a:solidFill>
                    <a:latin typeface="Times New Roman" panose="02020603050405020304" pitchFamily="18" charset="0"/>
                    <a:cs typeface="Times New Roman" panose="02020603050405020304" pitchFamily="18" charset="0"/>
                  </a:rPr>
                  <a:t>(E)/</a:t>
                </a:r>
                <a:r>
                  <a:rPr lang="en-GB" sz="2000" b="1" dirty="0">
                    <a:solidFill>
                      <a:schemeClr val="bg1"/>
                    </a:solidFill>
                    <a:cs typeface="Times New Roman" panose="02020603050405020304" pitchFamily="18" charset="0"/>
                  </a:rPr>
                  <a:t> </a:t>
                </a:r>
                <a14:m>
                  <m:oMath xmlns:m="http://schemas.openxmlformats.org/officeDocument/2006/math">
                    <m:r>
                      <a:rPr lang="en-GB" sz="2000" b="1" i="1">
                        <a:solidFill>
                          <a:schemeClr val="bg1"/>
                        </a:solidFill>
                        <a:latin typeface="Cambria Math" panose="02040503050406030204" pitchFamily="18" charset="0"/>
                        <a:cs typeface="Times New Roman" panose="02020603050405020304" pitchFamily="18" charset="0"/>
                      </a:rPr>
                      <m:t>𝑫</m:t>
                    </m:r>
                    <m:d>
                      <m:dPr>
                        <m:ctrlPr>
                          <a:rPr lang="en-GB" sz="2000" b="1" i="1">
                            <a:solidFill>
                              <a:schemeClr val="bg1"/>
                            </a:solidFill>
                            <a:latin typeface="Cambria Math" panose="02040503050406030204" pitchFamily="18" charset="0"/>
                            <a:cs typeface="Times New Roman" panose="02020603050405020304" pitchFamily="18" charset="0"/>
                          </a:rPr>
                        </m:ctrlPr>
                      </m:dPr>
                      <m:e>
                        <m:r>
                          <a:rPr lang="en-GB" sz="2000" b="1" i="1">
                            <a:solidFill>
                              <a:schemeClr val="bg1"/>
                            </a:solidFill>
                            <a:latin typeface="Cambria Math" panose="02040503050406030204" pitchFamily="18" charset="0"/>
                            <a:cs typeface="Times New Roman" panose="02020603050405020304" pitchFamily="18" charset="0"/>
                          </a:rPr>
                          <m:t>𝑬</m:t>
                        </m:r>
                      </m:e>
                    </m:d>
                  </m:oMath>
                </a14:m>
                <a:r>
                  <a:rPr lang="en-US" sz="2000" b="1" dirty="0">
                    <a:solidFill>
                      <a:schemeClr val="bg1"/>
                    </a:solidFill>
                    <a:latin typeface="Times New Roman" panose="02020603050405020304" pitchFamily="18" charset="0"/>
                    <a:cs typeface="Times New Roman" panose="02020603050405020304" pitchFamily="18" charset="0"/>
                  </a:rPr>
                  <a:t> </a:t>
                </a:r>
              </a:p>
            </p:txBody>
          </p:sp>
        </mc:Choice>
        <mc:Fallback xmlns="">
          <p:sp>
            <p:nvSpPr>
              <p:cNvPr id="7" name="Rectangle 6">
                <a:extLst>
                  <a:ext uri="{FF2B5EF4-FFF2-40B4-BE49-F238E27FC236}">
                    <a16:creationId xmlns:a16="http://schemas.microsoft.com/office/drawing/2014/main" id="{00DF497D-43F1-D09A-DC66-F0280A756379}"/>
                  </a:ext>
                </a:extLst>
              </p:cNvPr>
              <p:cNvSpPr>
                <a:spLocks noRot="1" noChangeAspect="1" noMove="1" noResize="1" noEditPoints="1" noAdjustHandles="1" noChangeArrowheads="1" noChangeShapeType="1" noTextEdit="1"/>
              </p:cNvSpPr>
              <p:nvPr/>
            </p:nvSpPr>
            <p:spPr>
              <a:xfrm>
                <a:off x="9642428" y="4982917"/>
                <a:ext cx="2274731" cy="615553"/>
              </a:xfrm>
              <a:prstGeom prst="rect">
                <a:avLst/>
              </a:prstGeom>
              <a:blipFill>
                <a:blip r:embed="rId3"/>
                <a:stretch>
                  <a:fillRect b="-990"/>
                </a:stretch>
              </a:blipFill>
              <a:ln w="19050">
                <a:noFill/>
              </a:ln>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0FB6E6A-794D-7CB7-338F-94DFC27E4226}"/>
                  </a:ext>
                </a:extLst>
              </p:cNvPr>
              <p:cNvSpPr txBox="1"/>
              <p:nvPr/>
            </p:nvSpPr>
            <p:spPr>
              <a:xfrm>
                <a:off x="5769428" y="2929667"/>
                <a:ext cx="5812971" cy="1723100"/>
              </a:xfrm>
              <a:prstGeom prst="rect">
                <a:avLst/>
              </a:prstGeom>
              <a:noFill/>
            </p:spPr>
            <p:txBody>
              <a:bodyPr wrap="square">
                <a:spAutoFit/>
              </a:bodyPr>
              <a:lstStyle/>
              <a:p>
                <a:pPr algn="ctr">
                  <a:buSzPct val="100000"/>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ea typeface="Cambria Math" panose="02040503050406030204" pitchFamily="18" charset="0"/>
                          <a:cs typeface="Times New Roman" panose="02020603050405020304" pitchFamily="18" charset="0"/>
                        </a:rPr>
                        <m:t>𝐽</m:t>
                      </m:r>
                      <m:r>
                        <a:rPr lang="en-GB" sz="2400" b="0" i="1" baseline="-25000" smtClean="0">
                          <a:latin typeface="Cambria Math" panose="02040503050406030204" pitchFamily="18" charset="0"/>
                          <a:ea typeface="Cambria Math" panose="02040503050406030204" pitchFamily="18" charset="0"/>
                          <a:cs typeface="Times New Roman" panose="02020603050405020304" pitchFamily="18" charset="0"/>
                        </a:rPr>
                        <m:t>𝑝𝑟</m:t>
                      </m:r>
                      <m:d>
                        <m:dPr>
                          <m:ctrlPr>
                            <a:rPr lang="en-GB" sz="2400" b="0" i="1" dirty="0" smtClean="0">
                              <a:latin typeface="Cambria Math" panose="02040503050406030204" pitchFamily="18" charset="0"/>
                              <a:ea typeface="Cambria Math" panose="02040503050406030204" pitchFamily="18" charset="0"/>
                              <a:cs typeface="Times New Roman" panose="02020603050405020304" pitchFamily="18" charset="0"/>
                            </a:rPr>
                          </m:ctrlPr>
                        </m:dPr>
                        <m:e>
                          <m:r>
                            <a:rPr lang="en-GB" sz="2400" b="0" i="1" dirty="0" smtClean="0">
                              <a:latin typeface="Cambria Math" panose="02040503050406030204" pitchFamily="18" charset="0"/>
                              <a:ea typeface="Cambria Math" panose="02040503050406030204" pitchFamily="18" charset="0"/>
                              <a:cs typeface="Times New Roman" panose="02020603050405020304" pitchFamily="18" charset="0"/>
                            </a:rPr>
                            <m:t>𝐸</m:t>
                          </m:r>
                        </m:e>
                      </m:d>
                      <m:r>
                        <a:rPr lang="en-GB" sz="2400" b="0" i="1" dirty="0" smtClean="0">
                          <a:latin typeface="Cambria Math" panose="02040503050406030204" pitchFamily="18" charset="0"/>
                          <a:ea typeface="Cambria Math" panose="02040503050406030204" pitchFamily="18" charset="0"/>
                          <a:cs typeface="Times New Roman" panose="02020603050405020304" pitchFamily="18" charset="0"/>
                        </a:rPr>
                        <m:t> </m:t>
                      </m:r>
                      <m:r>
                        <a:rPr lang="en-GB" sz="2400" b="0" i="1" dirty="0">
                          <a:latin typeface="Cambria Math" panose="02040503050406030204" pitchFamily="18" charset="0"/>
                          <a:ea typeface="Cambria Math" panose="02040503050406030204" pitchFamily="18" charset="0"/>
                          <a:cs typeface="Times New Roman" panose="02020603050405020304" pitchFamily="18" charset="0"/>
                        </a:rPr>
                        <m:t>~</m:t>
                      </m:r>
                      <m:r>
                        <m:rPr>
                          <m:nor/>
                        </m:rPr>
                        <a:rPr lang="en-GB" sz="2400" dirty="0">
                          <a:latin typeface="Cambria Math" panose="02040503050406030204" pitchFamily="18" charset="0"/>
                          <a:ea typeface="Cambria Math" panose="02040503050406030204" pitchFamily="18" charset="0"/>
                          <a:cs typeface="Times New Roman" panose="02020603050405020304" pitchFamily="18" charset="0"/>
                        </a:rPr>
                        <m:t>Q</m:t>
                      </m:r>
                      <m:d>
                        <m:dPr>
                          <m:ctrlPr>
                            <a:rPr lang="en-GB" sz="2400" i="1" dirty="0">
                              <a:latin typeface="Cambria Math" panose="02040503050406030204" pitchFamily="18" charset="0"/>
                              <a:ea typeface="Cambria Math" panose="02040503050406030204" pitchFamily="18" charset="0"/>
                              <a:cs typeface="Times New Roman" panose="02020603050405020304" pitchFamily="18" charset="0"/>
                            </a:rPr>
                          </m:ctrlPr>
                        </m:dPr>
                        <m:e>
                          <m:r>
                            <a:rPr lang="en-GB" sz="2400" i="1" dirty="0">
                              <a:latin typeface="Cambria Math" panose="02040503050406030204" pitchFamily="18" charset="0"/>
                              <a:ea typeface="Cambria Math" panose="02040503050406030204" pitchFamily="18" charset="0"/>
                              <a:cs typeface="Times New Roman" panose="02020603050405020304" pitchFamily="18" charset="0"/>
                            </a:rPr>
                            <m:t>𝐸</m:t>
                          </m:r>
                        </m:e>
                      </m:d>
                      <m:r>
                        <m:rPr>
                          <m:nor/>
                        </m:rPr>
                        <a:rPr lang="el-GR" sz="2400" b="1" dirty="0">
                          <a:latin typeface="Cambria Math" panose="02040503050406030204" pitchFamily="18" charset="0"/>
                          <a:ea typeface="Cambria Math" panose="02040503050406030204" pitchFamily="18" charset="0"/>
                          <a:cs typeface="Times New Roman" panose="02020603050405020304" pitchFamily="18" charset="0"/>
                        </a:rPr>
                        <m:t>τ</m:t>
                      </m:r>
                      <m:r>
                        <m:rPr>
                          <m:nor/>
                        </m:rPr>
                        <a:rPr lang="en-GB" sz="2400" b="1" baseline="30000" dirty="0">
                          <a:latin typeface="Cambria Math" panose="02040503050406030204" pitchFamily="18" charset="0"/>
                          <a:ea typeface="Cambria Math" panose="02040503050406030204" pitchFamily="18" charset="0"/>
                          <a:cs typeface="Times New Roman" panose="02020603050405020304" pitchFamily="18" charset="0"/>
                        </a:rPr>
                        <m:t>esc</m:t>
                      </m:r>
                      <m:d>
                        <m:dPr>
                          <m:ctrlPr>
                            <a:rPr lang="en-GB" sz="2400" i="1" dirty="0">
                              <a:latin typeface="Cambria Math" panose="02040503050406030204" pitchFamily="18" charset="0"/>
                              <a:ea typeface="Cambria Math" panose="02040503050406030204" pitchFamily="18" charset="0"/>
                              <a:cs typeface="Times New Roman" panose="02020603050405020304" pitchFamily="18" charset="0"/>
                            </a:rPr>
                          </m:ctrlPr>
                        </m:dPr>
                        <m:e>
                          <m:r>
                            <a:rPr lang="en-GB" sz="2400" i="1" dirty="0">
                              <a:latin typeface="Cambria Math" panose="02040503050406030204" pitchFamily="18" charset="0"/>
                              <a:ea typeface="Cambria Math" panose="02040503050406030204" pitchFamily="18" charset="0"/>
                              <a:cs typeface="Times New Roman" panose="02020603050405020304" pitchFamily="18" charset="0"/>
                            </a:rPr>
                            <m:t>𝐸</m:t>
                          </m:r>
                        </m:e>
                      </m:d>
                      <m:r>
                        <a:rPr lang="en-GB" sz="2400" b="0" i="1" dirty="0" smtClean="0">
                          <a:latin typeface="Cambria Math" panose="02040503050406030204" pitchFamily="18" charset="0"/>
                          <a:ea typeface="Cambria Math" panose="02040503050406030204" pitchFamily="18" charset="0"/>
                          <a:cs typeface="Times New Roman" panose="02020603050405020304" pitchFamily="18" charset="0"/>
                        </a:rPr>
                        <m:t> </m:t>
                      </m:r>
                      <m:r>
                        <a:rPr lang="en-GB" sz="2400" i="1" dirty="0">
                          <a:latin typeface="Cambria Math" panose="02040503050406030204" pitchFamily="18" charset="0"/>
                          <a:ea typeface="Cambria Math" panose="02040503050406030204" pitchFamily="18" charset="0"/>
                          <a:cs typeface="Times New Roman" panose="02020603050405020304" pitchFamily="18" charset="0"/>
                        </a:rPr>
                        <m:t>~</m:t>
                      </m:r>
                      <m:r>
                        <a:rPr lang="en-GB" sz="2400" b="0" i="1" dirty="0" smtClean="0">
                          <a:latin typeface="Cambria Math" panose="02040503050406030204" pitchFamily="18" charset="0"/>
                          <a:ea typeface="Cambria Math" panose="02040503050406030204" pitchFamily="18" charset="0"/>
                          <a:cs typeface="Times New Roman" panose="02020603050405020304" pitchFamily="18" charset="0"/>
                        </a:rPr>
                        <m:t> </m:t>
                      </m:r>
                      <m:f>
                        <m:fPr>
                          <m:ctrlPr>
                            <a:rPr lang="en-GB" sz="2400" b="0" i="1" dirty="0" smtClean="0">
                              <a:latin typeface="Cambria Math" panose="02040503050406030204" pitchFamily="18" charset="0"/>
                              <a:ea typeface="Cambria Math" panose="02040503050406030204" pitchFamily="18" charset="0"/>
                              <a:cs typeface="Times New Roman" panose="02020603050405020304" pitchFamily="18" charset="0"/>
                            </a:rPr>
                          </m:ctrlPr>
                        </m:fPr>
                        <m:num>
                          <m:r>
                            <m:rPr>
                              <m:nor/>
                            </m:rPr>
                            <a:rPr lang="en-GB" sz="2400" dirty="0">
                              <a:latin typeface="Cambria Math" panose="02040503050406030204" pitchFamily="18" charset="0"/>
                              <a:ea typeface="Cambria Math" panose="02040503050406030204" pitchFamily="18" charset="0"/>
                              <a:cs typeface="Times New Roman" panose="02020603050405020304" pitchFamily="18" charset="0"/>
                            </a:rPr>
                            <m:t>Q</m:t>
                          </m:r>
                          <m:r>
                            <a:rPr lang="en-GB" sz="2400" i="1" dirty="0">
                              <a:latin typeface="Cambria Math" panose="02040503050406030204" pitchFamily="18" charset="0"/>
                              <a:ea typeface="Cambria Math" panose="02040503050406030204" pitchFamily="18" charset="0"/>
                              <a:cs typeface="Times New Roman" panose="02020603050405020304" pitchFamily="18" charset="0"/>
                            </a:rPr>
                            <m:t>(</m:t>
                          </m:r>
                          <m:r>
                            <a:rPr lang="en-GB" sz="2400" i="1" dirty="0">
                              <a:latin typeface="Cambria Math" panose="02040503050406030204" pitchFamily="18" charset="0"/>
                              <a:ea typeface="Cambria Math" panose="02040503050406030204" pitchFamily="18" charset="0"/>
                              <a:cs typeface="Times New Roman" panose="02020603050405020304" pitchFamily="18" charset="0"/>
                            </a:rPr>
                            <m:t>𝐸</m:t>
                          </m:r>
                          <m:r>
                            <a:rPr lang="en-GB" sz="2400" i="1" dirty="0">
                              <a:latin typeface="Cambria Math" panose="02040503050406030204" pitchFamily="18" charset="0"/>
                              <a:ea typeface="Cambria Math" panose="02040503050406030204" pitchFamily="18" charset="0"/>
                              <a:cs typeface="Times New Roman" panose="02020603050405020304" pitchFamily="18" charset="0"/>
                            </a:rPr>
                            <m:t>)</m:t>
                          </m:r>
                        </m:num>
                        <m:den>
                          <m:r>
                            <m:rPr>
                              <m:nor/>
                            </m:rPr>
                            <a:rPr lang="en-GB" sz="2400" b="1" dirty="0">
                              <a:latin typeface="Cambria Math" panose="02040503050406030204" pitchFamily="18" charset="0"/>
                              <a:ea typeface="Cambria Math" panose="02040503050406030204" pitchFamily="18" charset="0"/>
                              <a:cs typeface="Times New Roman" panose="02020603050405020304" pitchFamily="18" charset="0"/>
                            </a:rPr>
                            <m:t>D</m:t>
                          </m:r>
                          <m:r>
                            <a:rPr lang="en-GB" sz="2400" b="1" i="1" dirty="0">
                              <a:latin typeface="Cambria Math" panose="02040503050406030204" pitchFamily="18" charset="0"/>
                              <a:ea typeface="Cambria Math" panose="02040503050406030204" pitchFamily="18" charset="0"/>
                              <a:cs typeface="Times New Roman" panose="02020603050405020304" pitchFamily="18" charset="0"/>
                            </a:rPr>
                            <m:t>(</m:t>
                          </m:r>
                          <m:r>
                            <a:rPr lang="en-GB" sz="2400" b="1" i="1" dirty="0">
                              <a:latin typeface="Cambria Math" panose="02040503050406030204" pitchFamily="18" charset="0"/>
                              <a:ea typeface="Cambria Math" panose="02040503050406030204" pitchFamily="18" charset="0"/>
                              <a:cs typeface="Times New Roman" panose="02020603050405020304" pitchFamily="18" charset="0"/>
                            </a:rPr>
                            <m:t>𝑬</m:t>
                          </m:r>
                          <m:r>
                            <a:rPr lang="en-GB" sz="2400" b="1" i="1" dirty="0">
                              <a:latin typeface="Cambria Math" panose="02040503050406030204" pitchFamily="18" charset="0"/>
                              <a:ea typeface="Cambria Math" panose="02040503050406030204" pitchFamily="18" charset="0"/>
                              <a:cs typeface="Times New Roman" panose="02020603050405020304" pitchFamily="18" charset="0"/>
                            </a:rPr>
                            <m:t>)</m:t>
                          </m:r>
                        </m:den>
                      </m:f>
                    </m:oMath>
                  </m:oMathPara>
                </a14:m>
                <a:endParaRPr lang="en-US" sz="2400" baseline="30000" dirty="0">
                  <a:latin typeface="Cambria Math" panose="02040503050406030204" pitchFamily="18" charset="0"/>
                  <a:ea typeface="Cambria Math" panose="02040503050406030204" pitchFamily="18" charset="0"/>
                  <a:cs typeface="Times New Roman" panose="02020603050405020304" pitchFamily="18" charset="0"/>
                </a:endParaRPr>
              </a:p>
              <a:p>
                <a:pPr algn="ctr">
                  <a:buSzPct val="100000"/>
                </a:pPr>
                <a:endParaRPr lang="en-US" sz="1200" dirty="0">
                  <a:latin typeface="Times New Roman" panose="02020603050405020304" pitchFamily="18" charset="0"/>
                  <a:ea typeface="Cambria Math" panose="02040503050406030204" pitchFamily="18" charset="0"/>
                  <a:cs typeface="Times New Roman" panose="02020603050405020304" pitchFamily="18" charset="0"/>
                </a:endParaRPr>
              </a:p>
              <a:p>
                <a:pPr algn="ctr">
                  <a:buSzPct val="100000"/>
                </a:pPr>
                <a:r>
                  <a:rPr lang="en-US" sz="2000" dirty="0">
                    <a:effectLst>
                      <a:outerShdw blurRad="38100" dist="38100" dir="2700000" algn="tl">
                        <a:srgbClr val="000000">
                          <a:alpha val="43137"/>
                        </a:srgbClr>
                      </a:outerShdw>
                    </a:effectLst>
                    <a:latin typeface="Times New Roman" panose="02020603050405020304" pitchFamily="18" charset="0"/>
                    <a:ea typeface="Cambria Math" panose="02040503050406030204" pitchFamily="18" charset="0"/>
                    <a:cs typeface="Times New Roman" panose="02020603050405020304" pitchFamily="18" charset="0"/>
                  </a:rPr>
                  <a:t>The CR fluxes at E&gt;tens of GeV/n are the convolution of diffusion and injection power-laws</a:t>
                </a:r>
                <a:endParaRPr lang="en-US" sz="2000" baseline="30000" dirty="0">
                  <a:effectLst>
                    <a:outerShdw blurRad="38100" dist="38100" dir="2700000" algn="tl">
                      <a:srgbClr val="000000">
                        <a:alpha val="43137"/>
                      </a:srgbClr>
                    </a:outerShdw>
                  </a:effectLst>
                  <a:latin typeface="Times New Roman" panose="02020603050405020304" pitchFamily="18" charset="0"/>
                  <a:ea typeface="Cambria Math" panose="020405030504060302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E0FB6E6A-794D-7CB7-338F-94DFC27E4226}"/>
                  </a:ext>
                </a:extLst>
              </p:cNvPr>
              <p:cNvSpPr txBox="1">
                <a:spLocks noRot="1" noChangeAspect="1" noMove="1" noResize="1" noEditPoints="1" noAdjustHandles="1" noChangeArrowheads="1" noChangeShapeType="1" noTextEdit="1"/>
              </p:cNvSpPr>
              <p:nvPr/>
            </p:nvSpPr>
            <p:spPr>
              <a:xfrm>
                <a:off x="5769428" y="2929667"/>
                <a:ext cx="5812971" cy="1723100"/>
              </a:xfrm>
              <a:prstGeom prst="rect">
                <a:avLst/>
              </a:prstGeom>
              <a:blipFill>
                <a:blip r:embed="rId4"/>
                <a:stretch>
                  <a:fillRect l="-419" r="-1782" b="-3546"/>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975AFAC-EA3C-8B9A-7180-E2DDD175E3DD}"/>
                  </a:ext>
                </a:extLst>
              </p:cNvPr>
              <p:cNvSpPr txBox="1"/>
              <p:nvPr/>
            </p:nvSpPr>
            <p:spPr>
              <a:xfrm>
                <a:off x="5486400" y="1480849"/>
                <a:ext cx="6389914" cy="1347613"/>
              </a:xfrm>
              <a:prstGeom prst="rect">
                <a:avLst/>
              </a:prstGeom>
              <a:noFill/>
            </p:spPr>
            <p:txBody>
              <a:bodyPr wrap="square">
                <a:spAutoFit/>
              </a:bodyPr>
              <a:lstStyle/>
              <a:p>
                <a:pPr algn="ctr">
                  <a:buSzPct val="100000"/>
                </a:pPr>
                <a:r>
                  <a:rPr lang="en-GB" sz="2200" b="0" dirty="0">
                    <a:cs typeface="Times New Roman" panose="02020603050405020304" pitchFamily="18" charset="0"/>
                  </a:rPr>
                  <a:t>Simplest approximation to the diffusion equation:</a:t>
                </a:r>
              </a:p>
              <a:p>
                <a:pPr algn="ctr">
                  <a:buSzPct val="100000"/>
                </a:pPr>
                <a:endParaRPr lang="en-GB" sz="1000" b="0" dirty="0">
                  <a:cs typeface="Times New Roman" panose="02020603050405020304" pitchFamily="18" charset="0"/>
                </a:endParaRPr>
              </a:p>
              <a:p>
                <a:pPr algn="ctr">
                  <a:buSzPct val="100000"/>
                </a:pPr>
                <a14:m>
                  <m:oMathPara xmlns:m="http://schemas.openxmlformats.org/officeDocument/2006/math">
                    <m:oMathParaPr>
                      <m:jc m:val="centerGroup"/>
                    </m:oMathParaPr>
                    <m:oMath xmlns:m="http://schemas.openxmlformats.org/officeDocument/2006/math">
                      <m:f>
                        <m:fPr>
                          <m:ctrlPr>
                            <a:rPr lang="en-GB" sz="2600" b="0" i="1" smtClean="0">
                              <a:latin typeface="Cambria Math" panose="02040503050406030204" pitchFamily="18" charset="0"/>
                              <a:cs typeface="Times New Roman" panose="02020603050405020304" pitchFamily="18" charset="0"/>
                            </a:rPr>
                          </m:ctrlPr>
                        </m:fPr>
                        <m:num>
                          <m:r>
                            <a:rPr lang="en-GB" sz="2600" b="0" i="1" smtClean="0">
                              <a:latin typeface="Cambria Math" panose="02040503050406030204" pitchFamily="18" charset="0"/>
                              <a:cs typeface="Times New Roman" panose="02020603050405020304" pitchFamily="18" charset="0"/>
                            </a:rPr>
                            <m:t>𝜕</m:t>
                          </m:r>
                          <m:r>
                            <a:rPr lang="en-GB" sz="2800" i="1">
                              <a:latin typeface="Cambria Math" panose="02040503050406030204" pitchFamily="18" charset="0"/>
                              <a:ea typeface="Cambria Math" panose="02040503050406030204" pitchFamily="18" charset="0"/>
                              <a:cs typeface="Times New Roman" panose="02020603050405020304" pitchFamily="18" charset="0"/>
                            </a:rPr>
                            <m:t>𝐽</m:t>
                          </m:r>
                          <m:r>
                            <a:rPr lang="en-GB" sz="2800" i="1" baseline="-25000">
                              <a:latin typeface="Cambria Math" panose="02040503050406030204" pitchFamily="18" charset="0"/>
                              <a:ea typeface="Cambria Math" panose="02040503050406030204" pitchFamily="18" charset="0"/>
                              <a:cs typeface="Times New Roman" panose="02020603050405020304" pitchFamily="18" charset="0"/>
                            </a:rPr>
                            <m:t>𝑝𝑟</m:t>
                          </m:r>
                        </m:num>
                        <m:den>
                          <m:r>
                            <a:rPr lang="en-GB" sz="2600" b="0" i="1" smtClean="0">
                              <a:latin typeface="Cambria Math" panose="02040503050406030204" pitchFamily="18" charset="0"/>
                              <a:cs typeface="Times New Roman" panose="02020603050405020304" pitchFamily="18" charset="0"/>
                            </a:rPr>
                            <m:t>𝜕</m:t>
                          </m:r>
                          <m:r>
                            <a:rPr lang="en-GB" sz="2600" b="0" i="1" smtClean="0">
                              <a:latin typeface="Cambria Math" panose="02040503050406030204" pitchFamily="18" charset="0"/>
                              <a:cs typeface="Times New Roman" panose="02020603050405020304" pitchFamily="18" charset="0"/>
                            </a:rPr>
                            <m:t>𝑡</m:t>
                          </m:r>
                        </m:den>
                      </m:f>
                      <m:r>
                        <a:rPr lang="en-GB" sz="2600" b="0" i="1" dirty="0" smtClean="0">
                          <a:latin typeface="Cambria Math" panose="02040503050406030204" pitchFamily="18" charset="0"/>
                          <a:cs typeface="Times New Roman" panose="02020603050405020304" pitchFamily="18" charset="0"/>
                        </a:rPr>
                        <m:t>=</m:t>
                      </m:r>
                      <m:r>
                        <a:rPr lang="en-GB" sz="2600" b="0" i="1" dirty="0" smtClean="0">
                          <a:latin typeface="Cambria Math" panose="02040503050406030204" pitchFamily="18" charset="0"/>
                          <a:cs typeface="Times New Roman" panose="02020603050405020304" pitchFamily="18" charset="0"/>
                        </a:rPr>
                        <m:t>𝑄</m:t>
                      </m:r>
                      <m:d>
                        <m:dPr>
                          <m:ctrlPr>
                            <a:rPr lang="en-GB" sz="2600" b="0" i="1" dirty="0" smtClean="0">
                              <a:latin typeface="Cambria Math" panose="02040503050406030204" pitchFamily="18" charset="0"/>
                              <a:cs typeface="Times New Roman" panose="02020603050405020304" pitchFamily="18" charset="0"/>
                            </a:rPr>
                          </m:ctrlPr>
                        </m:dPr>
                        <m:e>
                          <m:r>
                            <a:rPr lang="en-GB" sz="2600" b="0" i="1" dirty="0" smtClean="0">
                              <a:latin typeface="Cambria Math" panose="02040503050406030204" pitchFamily="18" charset="0"/>
                              <a:cs typeface="Times New Roman" panose="02020603050405020304" pitchFamily="18" charset="0"/>
                            </a:rPr>
                            <m:t>𝐸</m:t>
                          </m:r>
                        </m:e>
                      </m:d>
                      <m:r>
                        <a:rPr lang="en-GB" sz="2600" b="0" i="1" dirty="0" smtClean="0">
                          <a:latin typeface="Cambria Math" panose="02040503050406030204" pitchFamily="18" charset="0"/>
                          <a:cs typeface="Times New Roman" panose="02020603050405020304" pitchFamily="18" charset="0"/>
                        </a:rPr>
                        <m:t>−</m:t>
                      </m:r>
                      <m:f>
                        <m:fPr>
                          <m:ctrlPr>
                            <a:rPr lang="en-GB" sz="2600" b="0" i="1" dirty="0" smtClean="0">
                              <a:latin typeface="Cambria Math" panose="02040503050406030204" pitchFamily="18" charset="0"/>
                              <a:cs typeface="Times New Roman" panose="02020603050405020304" pitchFamily="18" charset="0"/>
                            </a:rPr>
                          </m:ctrlPr>
                        </m:fPr>
                        <m:num>
                          <m:r>
                            <a:rPr lang="en-GB" sz="2600" i="1" dirty="0">
                              <a:latin typeface="Cambria Math" panose="02040503050406030204" pitchFamily="18" charset="0"/>
                              <a:cs typeface="Times New Roman" panose="02020603050405020304" pitchFamily="18" charset="0"/>
                            </a:rPr>
                            <m:t>𝐽</m:t>
                          </m:r>
                          <m:r>
                            <a:rPr lang="en-GB" sz="2600" i="1" baseline="-25000" dirty="0">
                              <a:latin typeface="Cambria Math" panose="02040503050406030204" pitchFamily="18" charset="0"/>
                              <a:cs typeface="Times New Roman" panose="02020603050405020304" pitchFamily="18" charset="0"/>
                            </a:rPr>
                            <m:t>𝑝𝑟</m:t>
                          </m:r>
                        </m:num>
                        <m:den>
                          <m:r>
                            <m:rPr>
                              <m:nor/>
                            </m:rPr>
                            <a:rPr lang="el-GR" sz="2600" dirty="0">
                              <a:latin typeface="Times New Roman" panose="02020603050405020304" pitchFamily="18" charset="0"/>
                              <a:cs typeface="Times New Roman" panose="02020603050405020304" pitchFamily="18" charset="0"/>
                            </a:rPr>
                            <m:t>τ</m:t>
                          </m:r>
                          <m:r>
                            <m:rPr>
                              <m:nor/>
                            </m:rPr>
                            <a:rPr lang="en-GB" sz="2600" baseline="30000" dirty="0">
                              <a:latin typeface="Times New Roman" panose="02020603050405020304" pitchFamily="18" charset="0"/>
                              <a:cs typeface="Times New Roman" panose="02020603050405020304" pitchFamily="18" charset="0"/>
                            </a:rPr>
                            <m:t>esc</m:t>
                          </m:r>
                          <m:r>
                            <m:rPr>
                              <m:nor/>
                            </m:rPr>
                            <a:rPr lang="en-US" sz="2600" baseline="30000" dirty="0">
                              <a:latin typeface="Times New Roman" panose="02020603050405020304" pitchFamily="18" charset="0"/>
                              <a:cs typeface="Times New Roman" panose="02020603050405020304" pitchFamily="18" charset="0"/>
                            </a:rPr>
                            <m:t> </m:t>
                          </m:r>
                        </m:den>
                      </m:f>
                    </m:oMath>
                  </m:oMathPara>
                </a14:m>
                <a:endParaRPr lang="en-US" sz="2600" baseline="30000" dirty="0">
                  <a:latin typeface="Times New Roman" panose="02020603050405020304" pitchFamily="18" charset="0"/>
                  <a:cs typeface="Times New Roman" panose="02020603050405020304" pitchFamily="18" charset="0"/>
                </a:endParaRPr>
              </a:p>
            </p:txBody>
          </p:sp>
        </mc:Choice>
        <mc:Fallback xmlns="">
          <p:sp>
            <p:nvSpPr>
              <p:cNvPr id="14" name="TextBox 13">
                <a:extLst>
                  <a:ext uri="{FF2B5EF4-FFF2-40B4-BE49-F238E27FC236}">
                    <a16:creationId xmlns:a16="http://schemas.microsoft.com/office/drawing/2014/main" id="{A975AFAC-EA3C-8B9A-7180-E2DDD175E3DD}"/>
                  </a:ext>
                </a:extLst>
              </p:cNvPr>
              <p:cNvSpPr txBox="1">
                <a:spLocks noRot="1" noChangeAspect="1" noMove="1" noResize="1" noEditPoints="1" noAdjustHandles="1" noChangeArrowheads="1" noChangeShapeType="1" noTextEdit="1"/>
              </p:cNvSpPr>
              <p:nvPr/>
            </p:nvSpPr>
            <p:spPr>
              <a:xfrm>
                <a:off x="5486400" y="1480849"/>
                <a:ext cx="6389914" cy="1347613"/>
              </a:xfrm>
              <a:prstGeom prst="rect">
                <a:avLst/>
              </a:prstGeom>
              <a:blipFill>
                <a:blip r:embed="rId5"/>
                <a:stretch>
                  <a:fillRect t="-3167"/>
                </a:stretch>
              </a:blipFill>
            </p:spPr>
            <p:txBody>
              <a:bodyPr/>
              <a:lstStyle/>
              <a:p>
                <a:r>
                  <a:rPr lang="en-SE">
                    <a:noFill/>
                  </a:rPr>
                  <a:t> </a:t>
                </a:r>
              </a:p>
            </p:txBody>
          </p:sp>
        </mc:Fallback>
      </mc:AlternateContent>
      <p:cxnSp>
        <p:nvCxnSpPr>
          <p:cNvPr id="16" name="Straight Connector 15">
            <a:extLst>
              <a:ext uri="{FF2B5EF4-FFF2-40B4-BE49-F238E27FC236}">
                <a16:creationId xmlns:a16="http://schemas.microsoft.com/office/drawing/2014/main" id="{921E9C16-BE76-4A59-A335-C4494D04CBDE}"/>
              </a:ext>
            </a:extLst>
          </p:cNvPr>
          <p:cNvCxnSpPr>
            <a:cxnSpLocks/>
          </p:cNvCxnSpPr>
          <p:nvPr/>
        </p:nvCxnSpPr>
        <p:spPr>
          <a:xfrm flipV="1">
            <a:off x="7459425" y="1975292"/>
            <a:ext cx="435429" cy="84908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B043B6CB-B186-E585-FF4F-E604E7EEE2D2}"/>
                  </a:ext>
                </a:extLst>
              </p:cNvPr>
              <p:cNvSpPr txBox="1"/>
              <p:nvPr/>
            </p:nvSpPr>
            <p:spPr>
              <a:xfrm>
                <a:off x="4452259" y="4714939"/>
                <a:ext cx="6281057" cy="669094"/>
              </a:xfrm>
              <a:prstGeom prst="rect">
                <a:avLst/>
              </a:prstGeom>
              <a:noFill/>
            </p:spPr>
            <p:txBody>
              <a:bodyPr wrap="square">
                <a:spAutoFit/>
              </a:bodyPr>
              <a:lstStyle/>
              <a:p>
                <a:pPr algn="ctr">
                  <a:buSzPct val="100000"/>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ea typeface="Cambria Math" panose="02040503050406030204" pitchFamily="18" charset="0"/>
                          <a:cs typeface="Times New Roman" panose="02020603050405020304" pitchFamily="18" charset="0"/>
                        </a:rPr>
                        <m:t>𝐽</m:t>
                      </m:r>
                      <m:r>
                        <a:rPr lang="en-GB" b="0" i="1" baseline="-25000" smtClean="0">
                          <a:latin typeface="Cambria Math" panose="02040503050406030204" pitchFamily="18" charset="0"/>
                          <a:ea typeface="Cambria Math" panose="02040503050406030204" pitchFamily="18" charset="0"/>
                          <a:cs typeface="Times New Roman" panose="02020603050405020304" pitchFamily="18" charset="0"/>
                        </a:rPr>
                        <m:t>𝑝𝑟</m:t>
                      </m:r>
                      <m:d>
                        <m:dPr>
                          <m:ctrlPr>
                            <a:rPr lang="en-GB" b="0" i="1" dirty="0" smtClean="0">
                              <a:latin typeface="Cambria Math" panose="02040503050406030204" pitchFamily="18" charset="0"/>
                              <a:ea typeface="Cambria Math" panose="02040503050406030204" pitchFamily="18" charset="0"/>
                              <a:cs typeface="Times New Roman" panose="02020603050405020304" pitchFamily="18" charset="0"/>
                            </a:rPr>
                          </m:ctrlPr>
                        </m:dPr>
                        <m:e>
                          <m:r>
                            <a:rPr lang="en-GB" b="0" i="1" dirty="0" smtClean="0">
                              <a:latin typeface="Cambria Math" panose="02040503050406030204" pitchFamily="18" charset="0"/>
                              <a:ea typeface="Cambria Math" panose="02040503050406030204" pitchFamily="18" charset="0"/>
                              <a:cs typeface="Times New Roman" panose="02020603050405020304" pitchFamily="18" charset="0"/>
                            </a:rPr>
                            <m:t>𝐸</m:t>
                          </m:r>
                        </m:e>
                      </m:d>
                      <m:r>
                        <a:rPr lang="en-GB" b="0" i="1" dirty="0" smtClean="0">
                          <a:latin typeface="Cambria Math" panose="02040503050406030204" pitchFamily="18" charset="0"/>
                          <a:ea typeface="Cambria Math" panose="02040503050406030204" pitchFamily="18" charset="0"/>
                          <a:cs typeface="Times New Roman" panose="02020603050405020304" pitchFamily="18" charset="0"/>
                        </a:rPr>
                        <m:t> </m:t>
                      </m:r>
                      <m:r>
                        <a:rPr lang="en-GB" i="1" dirty="0">
                          <a:latin typeface="Cambria Math" panose="02040503050406030204" pitchFamily="18" charset="0"/>
                          <a:ea typeface="Cambria Math" panose="02040503050406030204" pitchFamily="18" charset="0"/>
                          <a:cs typeface="Times New Roman" panose="02020603050405020304" pitchFamily="18" charset="0"/>
                        </a:rPr>
                        <m:t>~ </m:t>
                      </m:r>
                      <m:f>
                        <m:fPr>
                          <m:ctrlPr>
                            <a:rPr lang="en-GB" i="1" dirty="0">
                              <a:latin typeface="Cambria Math" panose="02040503050406030204" pitchFamily="18" charset="0"/>
                              <a:ea typeface="Cambria Math" panose="02040503050406030204" pitchFamily="18" charset="0"/>
                              <a:cs typeface="Times New Roman" panose="02020603050405020304" pitchFamily="18" charset="0"/>
                            </a:rPr>
                          </m:ctrlPr>
                        </m:fPr>
                        <m:num>
                          <m:r>
                            <m:rPr>
                              <m:nor/>
                            </m:rPr>
                            <a:rPr lang="en-GB" dirty="0">
                              <a:latin typeface="Cambria Math" panose="02040503050406030204" pitchFamily="18" charset="0"/>
                              <a:ea typeface="Cambria Math" panose="02040503050406030204" pitchFamily="18" charset="0"/>
                              <a:cs typeface="Times New Roman" panose="02020603050405020304" pitchFamily="18" charset="0"/>
                            </a:rPr>
                            <m:t>Q</m:t>
                          </m:r>
                          <m:r>
                            <a:rPr lang="en-GB" b="0" i="1" baseline="-25000" dirty="0" smtClean="0">
                              <a:latin typeface="Cambria Math" panose="02040503050406030204" pitchFamily="18" charset="0"/>
                              <a:ea typeface="Cambria Math" panose="02040503050406030204" pitchFamily="18" charset="0"/>
                              <a:cs typeface="Times New Roman" panose="02020603050405020304" pitchFamily="18" charset="0"/>
                            </a:rPr>
                            <m:t>𝑖𝑛𝑗</m:t>
                          </m:r>
                          <m:r>
                            <a:rPr lang="en-GB" i="1" dirty="0">
                              <a:latin typeface="Cambria Math" panose="02040503050406030204" pitchFamily="18" charset="0"/>
                              <a:ea typeface="Cambria Math" panose="02040503050406030204" pitchFamily="18" charset="0"/>
                              <a:cs typeface="Times New Roman" panose="02020603050405020304" pitchFamily="18" charset="0"/>
                            </a:rPr>
                            <m:t>(</m:t>
                          </m:r>
                          <m:r>
                            <a:rPr lang="en-GB" i="1" dirty="0">
                              <a:latin typeface="Cambria Math" panose="02040503050406030204" pitchFamily="18" charset="0"/>
                              <a:ea typeface="Cambria Math" panose="02040503050406030204" pitchFamily="18" charset="0"/>
                              <a:cs typeface="Times New Roman" panose="02020603050405020304" pitchFamily="18" charset="0"/>
                            </a:rPr>
                            <m:t>𝐸</m:t>
                          </m:r>
                          <m:r>
                            <a:rPr lang="en-GB" i="1" dirty="0">
                              <a:latin typeface="Cambria Math" panose="02040503050406030204" pitchFamily="18" charset="0"/>
                              <a:ea typeface="Cambria Math" panose="02040503050406030204" pitchFamily="18" charset="0"/>
                              <a:cs typeface="Times New Roman" panose="02020603050405020304" pitchFamily="18" charset="0"/>
                            </a:rPr>
                            <m:t>)</m:t>
                          </m:r>
                        </m:num>
                        <m:den>
                          <m:r>
                            <m:rPr>
                              <m:nor/>
                            </m:rPr>
                            <a:rPr lang="en-GB" dirty="0">
                              <a:latin typeface="Cambria Math" panose="02040503050406030204" pitchFamily="18" charset="0"/>
                              <a:ea typeface="Cambria Math" panose="02040503050406030204" pitchFamily="18" charset="0"/>
                              <a:cs typeface="Times New Roman" panose="02020603050405020304" pitchFamily="18" charset="0"/>
                            </a:rPr>
                            <m:t>D</m:t>
                          </m:r>
                          <m:r>
                            <a:rPr lang="en-GB" i="1" dirty="0">
                              <a:latin typeface="Cambria Math" panose="02040503050406030204" pitchFamily="18" charset="0"/>
                              <a:ea typeface="Cambria Math" panose="02040503050406030204" pitchFamily="18" charset="0"/>
                              <a:cs typeface="Times New Roman" panose="02020603050405020304" pitchFamily="18" charset="0"/>
                            </a:rPr>
                            <m:t>(</m:t>
                          </m:r>
                          <m:r>
                            <a:rPr lang="en-GB" i="1" dirty="0">
                              <a:latin typeface="Cambria Math" panose="02040503050406030204" pitchFamily="18" charset="0"/>
                              <a:ea typeface="Cambria Math" panose="02040503050406030204" pitchFamily="18" charset="0"/>
                              <a:cs typeface="Times New Roman" panose="02020603050405020304" pitchFamily="18" charset="0"/>
                            </a:rPr>
                            <m:t>𝐸</m:t>
                          </m:r>
                          <m:r>
                            <a:rPr lang="en-GB" i="1" dirty="0">
                              <a:latin typeface="Cambria Math" panose="02040503050406030204" pitchFamily="18" charset="0"/>
                              <a:ea typeface="Cambria Math" panose="02040503050406030204" pitchFamily="18" charset="0"/>
                              <a:cs typeface="Times New Roman" panose="02020603050405020304" pitchFamily="18" charset="0"/>
                            </a:rPr>
                            <m:t>)</m:t>
                          </m:r>
                        </m:den>
                      </m:f>
                      <m:r>
                        <a:rPr lang="en-GB" i="1" dirty="0" smtClean="0">
                          <a:latin typeface="Cambria Math" panose="02040503050406030204" pitchFamily="18" charset="0"/>
                          <a:ea typeface="Cambria Math" panose="02040503050406030204" pitchFamily="18" charset="0"/>
                          <a:cs typeface="Times New Roman" panose="02020603050405020304" pitchFamily="18" charset="0"/>
                        </a:rPr>
                        <m:t>∝</m:t>
                      </m:r>
                      <m:r>
                        <a:rPr lang="en-GB" b="0" i="1" dirty="0" smtClean="0">
                          <a:latin typeface="Cambria Math" panose="02040503050406030204" pitchFamily="18" charset="0"/>
                          <a:ea typeface="Cambria Math" panose="02040503050406030204" pitchFamily="18" charset="0"/>
                          <a:cs typeface="Times New Roman" panose="02020603050405020304" pitchFamily="18" charset="0"/>
                        </a:rPr>
                        <m:t>𝐸</m:t>
                      </m:r>
                      <m:r>
                        <a:rPr lang="en-GB" b="0" i="1" baseline="30000" dirty="0" smtClean="0">
                          <a:latin typeface="Cambria Math" panose="02040503050406030204" pitchFamily="18" charset="0"/>
                          <a:ea typeface="Cambria Math" panose="02040503050406030204" pitchFamily="18" charset="0"/>
                          <a:cs typeface="Times New Roman" panose="02020603050405020304" pitchFamily="18" charset="0"/>
                        </a:rPr>
                        <m:t>−(</m:t>
                      </m:r>
                      <m:r>
                        <a:rPr lang="en-GB" b="0" i="1" baseline="64000" dirty="0" smtClean="0">
                          <a:latin typeface="Cambria Math" panose="02040503050406030204" pitchFamily="18" charset="0"/>
                          <a:ea typeface="Cambria Math" panose="02040503050406030204" pitchFamily="18" charset="0"/>
                          <a:cs typeface="Times New Roman" panose="02020603050405020304" pitchFamily="18" charset="0"/>
                        </a:rPr>
                        <m:t>𝛼</m:t>
                      </m:r>
                      <m:r>
                        <a:rPr lang="en-GB" b="0" i="1" baseline="26000" dirty="0" smtClean="0">
                          <a:latin typeface="Cambria Math" panose="02040503050406030204" pitchFamily="18" charset="0"/>
                          <a:ea typeface="Cambria Math" panose="02040503050406030204" pitchFamily="18" charset="0"/>
                          <a:cs typeface="Times New Roman" panose="02020603050405020304" pitchFamily="18" charset="0"/>
                        </a:rPr>
                        <m:t>𝑖𝑛𝑗</m:t>
                      </m:r>
                      <m:r>
                        <a:rPr lang="en-GB" b="0" i="1" baseline="30000" dirty="0" smtClean="0">
                          <a:latin typeface="Cambria Math" panose="02040503050406030204" pitchFamily="18" charset="0"/>
                          <a:ea typeface="Cambria Math" panose="02040503050406030204" pitchFamily="18" charset="0"/>
                          <a:cs typeface="Times New Roman" panose="02020603050405020304" pitchFamily="18" charset="0"/>
                        </a:rPr>
                        <m:t>+</m:t>
                      </m:r>
                      <m:r>
                        <a:rPr lang="en-GB" b="0" i="1" baseline="58000" dirty="0" smtClean="0">
                          <a:latin typeface="Cambria Math" panose="02040503050406030204" pitchFamily="18" charset="0"/>
                          <a:ea typeface="Cambria Math" panose="02040503050406030204" pitchFamily="18" charset="0"/>
                          <a:cs typeface="Times New Roman" panose="02020603050405020304" pitchFamily="18" charset="0"/>
                        </a:rPr>
                        <m:t>𝛿</m:t>
                      </m:r>
                      <m:r>
                        <a:rPr lang="en-GB" b="0" i="1" baseline="30000" dirty="0" smtClean="0">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US" baseline="30000" dirty="0">
                  <a:latin typeface="Cambria Math" panose="02040503050406030204" pitchFamily="18" charset="0"/>
                  <a:ea typeface="Cambria Math" panose="02040503050406030204" pitchFamily="18" charset="0"/>
                  <a:cs typeface="Times New Roman" panose="02020603050405020304" pitchFamily="18" charset="0"/>
                </a:endParaRPr>
              </a:p>
            </p:txBody>
          </p:sp>
        </mc:Choice>
        <mc:Fallback xmlns="">
          <p:sp>
            <p:nvSpPr>
              <p:cNvPr id="25" name="TextBox 24">
                <a:extLst>
                  <a:ext uri="{FF2B5EF4-FFF2-40B4-BE49-F238E27FC236}">
                    <a16:creationId xmlns:a16="http://schemas.microsoft.com/office/drawing/2014/main" id="{B043B6CB-B186-E585-FF4F-E604E7EEE2D2}"/>
                  </a:ext>
                </a:extLst>
              </p:cNvPr>
              <p:cNvSpPr txBox="1">
                <a:spLocks noRot="1" noChangeAspect="1" noMove="1" noResize="1" noEditPoints="1" noAdjustHandles="1" noChangeArrowheads="1" noChangeShapeType="1" noTextEdit="1"/>
              </p:cNvSpPr>
              <p:nvPr/>
            </p:nvSpPr>
            <p:spPr>
              <a:xfrm>
                <a:off x="4452259" y="4714939"/>
                <a:ext cx="6281057" cy="669094"/>
              </a:xfrm>
              <a:prstGeom prst="rect">
                <a:avLst/>
              </a:prstGeom>
              <a:blipFill>
                <a:blip r:embed="rId6"/>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8842C69-CEEC-4754-0708-C184230737B0}"/>
                  </a:ext>
                </a:extLst>
              </p:cNvPr>
              <p:cNvSpPr txBox="1"/>
              <p:nvPr/>
            </p:nvSpPr>
            <p:spPr>
              <a:xfrm>
                <a:off x="4528460" y="5489322"/>
                <a:ext cx="6096000" cy="669094"/>
              </a:xfrm>
              <a:prstGeom prst="rect">
                <a:avLst/>
              </a:prstGeom>
              <a:noFill/>
            </p:spPr>
            <p:txBody>
              <a:bodyPr wrap="square">
                <a:spAutoFit/>
              </a:bodyPr>
              <a:lstStyle/>
              <a:p>
                <a:pPr algn="ctr">
                  <a:buSzPct val="100000"/>
                </a:pPr>
                <a14:m>
                  <m:oMathPara xmlns:m="http://schemas.openxmlformats.org/officeDocument/2006/math">
                    <m:oMathParaPr>
                      <m:jc m:val="centerGroup"/>
                    </m:oMathParaPr>
                    <m:oMath xmlns:m="http://schemas.openxmlformats.org/officeDocument/2006/math">
                      <m:r>
                        <a:rPr lang="en-GB" sz="1800" b="0" i="1" smtClean="0">
                          <a:latin typeface="Cambria Math" panose="02040503050406030204" pitchFamily="18" charset="0"/>
                          <a:ea typeface="Cambria Math" panose="02040503050406030204" pitchFamily="18" charset="0"/>
                          <a:cs typeface="Times New Roman" panose="02020603050405020304" pitchFamily="18" charset="0"/>
                        </a:rPr>
                        <m:t>𝐽</m:t>
                      </m:r>
                      <m:r>
                        <a:rPr lang="en-GB" sz="1800" b="0" i="1" baseline="-25000" smtClean="0">
                          <a:latin typeface="Cambria Math" panose="02040503050406030204" pitchFamily="18" charset="0"/>
                          <a:ea typeface="Cambria Math" panose="02040503050406030204" pitchFamily="18" charset="0"/>
                          <a:cs typeface="Times New Roman" panose="02020603050405020304" pitchFamily="18" charset="0"/>
                        </a:rPr>
                        <m:t>𝑠𝑒𝑐</m:t>
                      </m:r>
                      <m:d>
                        <m:dPr>
                          <m:ctrlPr>
                            <a:rPr lang="en-GB" sz="1800" b="0" i="1" dirty="0" smtClean="0">
                              <a:latin typeface="Cambria Math" panose="02040503050406030204" pitchFamily="18" charset="0"/>
                              <a:ea typeface="Cambria Math" panose="02040503050406030204" pitchFamily="18" charset="0"/>
                              <a:cs typeface="Times New Roman" panose="02020603050405020304" pitchFamily="18" charset="0"/>
                            </a:rPr>
                          </m:ctrlPr>
                        </m:dPr>
                        <m:e>
                          <m:r>
                            <a:rPr lang="en-GB" sz="1800" b="0" i="1" dirty="0" smtClean="0">
                              <a:latin typeface="Cambria Math" panose="02040503050406030204" pitchFamily="18" charset="0"/>
                              <a:ea typeface="Cambria Math" panose="02040503050406030204" pitchFamily="18" charset="0"/>
                              <a:cs typeface="Times New Roman" panose="02020603050405020304" pitchFamily="18" charset="0"/>
                            </a:rPr>
                            <m:t>𝐸</m:t>
                          </m:r>
                        </m:e>
                      </m:d>
                      <m:r>
                        <a:rPr lang="en-GB" sz="1800" i="1" dirty="0">
                          <a:latin typeface="Cambria Math" panose="02040503050406030204" pitchFamily="18" charset="0"/>
                          <a:ea typeface="Cambria Math" panose="02040503050406030204" pitchFamily="18" charset="0"/>
                          <a:cs typeface="Times New Roman" panose="02020603050405020304" pitchFamily="18" charset="0"/>
                        </a:rPr>
                        <m:t>~ </m:t>
                      </m:r>
                      <m:f>
                        <m:fPr>
                          <m:ctrlPr>
                            <a:rPr lang="en-GB" sz="1800" i="1" dirty="0">
                              <a:latin typeface="Cambria Math" panose="02040503050406030204" pitchFamily="18" charset="0"/>
                              <a:ea typeface="Cambria Math" panose="02040503050406030204" pitchFamily="18" charset="0"/>
                              <a:cs typeface="Times New Roman" panose="02020603050405020304" pitchFamily="18" charset="0"/>
                            </a:rPr>
                          </m:ctrlPr>
                        </m:fPr>
                        <m:num>
                          <m:r>
                            <m:rPr>
                              <m:nor/>
                            </m:rPr>
                            <a:rPr lang="en-GB" dirty="0">
                              <a:latin typeface="Cambria Math" panose="02040503050406030204" pitchFamily="18" charset="0"/>
                              <a:ea typeface="Cambria Math" panose="02040503050406030204" pitchFamily="18" charset="0"/>
                              <a:cs typeface="Times New Roman" panose="02020603050405020304" pitchFamily="18" charset="0"/>
                            </a:rPr>
                            <m:t>σ</m:t>
                          </m:r>
                          <m:r>
                            <m:rPr>
                              <m:nor/>
                            </m:rPr>
                            <a:rPr lang="en-GB" b="0" i="0" dirty="0" smtClean="0">
                              <a:latin typeface="Cambria Math" panose="02040503050406030204" pitchFamily="18" charset="0"/>
                              <a:ea typeface="Cambria Math" panose="02040503050406030204" pitchFamily="18" charset="0"/>
                              <a:cs typeface="Times New Roman" panose="02020603050405020304" pitchFamily="18" charset="0"/>
                            </a:rPr>
                            <m:t>(</m:t>
                          </m:r>
                          <m:r>
                            <m:rPr>
                              <m:nor/>
                            </m:rPr>
                            <a:rPr lang="en-GB" b="0" i="0" dirty="0" smtClean="0">
                              <a:latin typeface="Cambria Math" panose="02040503050406030204" pitchFamily="18" charset="0"/>
                              <a:ea typeface="Cambria Math" panose="02040503050406030204" pitchFamily="18" charset="0"/>
                              <a:cs typeface="Times New Roman" panose="02020603050405020304" pitchFamily="18" charset="0"/>
                            </a:rPr>
                            <m:t>E</m:t>
                          </m:r>
                          <m:r>
                            <m:rPr>
                              <m:nor/>
                            </m:rPr>
                            <a:rPr lang="en-GB" b="0" i="0" dirty="0" smtClean="0">
                              <a:latin typeface="Cambria Math" panose="02040503050406030204" pitchFamily="18" charset="0"/>
                              <a:ea typeface="Cambria Math" panose="02040503050406030204" pitchFamily="18" charset="0"/>
                              <a:cs typeface="Times New Roman" panose="02020603050405020304" pitchFamily="18" charset="0"/>
                            </a:rPr>
                            <m:t>)</m:t>
                          </m:r>
                          <m:r>
                            <m:rPr>
                              <m:nor/>
                            </m:rPr>
                            <a:rPr lang="en-GB" sz="1800" b="0" i="0" dirty="0" smtClean="0">
                              <a:latin typeface="Cambria Math" panose="02040503050406030204" pitchFamily="18" charset="0"/>
                              <a:ea typeface="Cambria Math" panose="02040503050406030204" pitchFamily="18" charset="0"/>
                              <a:cs typeface="Times New Roman" panose="02020603050405020304" pitchFamily="18" charset="0"/>
                            </a:rPr>
                            <m:t>J</m:t>
                          </m:r>
                          <m:r>
                            <a:rPr lang="en-GB" sz="1800" b="0" i="1" baseline="-25000" dirty="0" smtClean="0">
                              <a:latin typeface="Cambria Math" panose="02040503050406030204" pitchFamily="18" charset="0"/>
                              <a:ea typeface="Cambria Math" panose="02040503050406030204" pitchFamily="18" charset="0"/>
                              <a:cs typeface="Times New Roman" panose="02020603050405020304" pitchFamily="18" charset="0"/>
                            </a:rPr>
                            <m:t>𝑝𝑟</m:t>
                          </m:r>
                          <m:r>
                            <a:rPr lang="en-GB" sz="1800" i="1" dirty="0">
                              <a:latin typeface="Cambria Math" panose="02040503050406030204" pitchFamily="18" charset="0"/>
                              <a:ea typeface="Cambria Math" panose="02040503050406030204" pitchFamily="18" charset="0"/>
                              <a:cs typeface="Times New Roman" panose="02020603050405020304" pitchFamily="18" charset="0"/>
                            </a:rPr>
                            <m:t>(</m:t>
                          </m:r>
                          <m:r>
                            <a:rPr lang="en-GB" sz="1800" i="1" dirty="0">
                              <a:latin typeface="Cambria Math" panose="02040503050406030204" pitchFamily="18" charset="0"/>
                              <a:ea typeface="Cambria Math" panose="02040503050406030204" pitchFamily="18" charset="0"/>
                              <a:cs typeface="Times New Roman" panose="02020603050405020304" pitchFamily="18" charset="0"/>
                            </a:rPr>
                            <m:t>𝐸</m:t>
                          </m:r>
                          <m:r>
                            <a:rPr lang="en-GB" sz="1800" i="1" dirty="0">
                              <a:latin typeface="Cambria Math" panose="02040503050406030204" pitchFamily="18" charset="0"/>
                              <a:ea typeface="Cambria Math" panose="02040503050406030204" pitchFamily="18" charset="0"/>
                              <a:cs typeface="Times New Roman" panose="02020603050405020304" pitchFamily="18" charset="0"/>
                            </a:rPr>
                            <m:t>)</m:t>
                          </m:r>
                        </m:num>
                        <m:den>
                          <m:r>
                            <m:rPr>
                              <m:nor/>
                            </m:rPr>
                            <a:rPr lang="en-GB" sz="1800" dirty="0">
                              <a:latin typeface="Cambria Math" panose="02040503050406030204" pitchFamily="18" charset="0"/>
                              <a:ea typeface="Cambria Math" panose="02040503050406030204" pitchFamily="18" charset="0"/>
                              <a:cs typeface="Times New Roman" panose="02020603050405020304" pitchFamily="18" charset="0"/>
                            </a:rPr>
                            <m:t>D</m:t>
                          </m:r>
                          <m:r>
                            <a:rPr lang="en-GB" sz="1800" i="1" dirty="0">
                              <a:latin typeface="Cambria Math" panose="02040503050406030204" pitchFamily="18" charset="0"/>
                              <a:ea typeface="Cambria Math" panose="02040503050406030204" pitchFamily="18" charset="0"/>
                              <a:cs typeface="Times New Roman" panose="02020603050405020304" pitchFamily="18" charset="0"/>
                            </a:rPr>
                            <m:t>(</m:t>
                          </m:r>
                          <m:r>
                            <a:rPr lang="en-GB" sz="1800" i="1" dirty="0">
                              <a:latin typeface="Cambria Math" panose="02040503050406030204" pitchFamily="18" charset="0"/>
                              <a:ea typeface="Cambria Math" panose="02040503050406030204" pitchFamily="18" charset="0"/>
                              <a:cs typeface="Times New Roman" panose="02020603050405020304" pitchFamily="18" charset="0"/>
                            </a:rPr>
                            <m:t>𝐸</m:t>
                          </m:r>
                          <m:r>
                            <a:rPr lang="en-GB" sz="1800" i="1" dirty="0">
                              <a:latin typeface="Cambria Math" panose="02040503050406030204" pitchFamily="18" charset="0"/>
                              <a:ea typeface="Cambria Math" panose="02040503050406030204" pitchFamily="18" charset="0"/>
                              <a:cs typeface="Times New Roman" panose="02020603050405020304" pitchFamily="18" charset="0"/>
                            </a:rPr>
                            <m:t>)</m:t>
                          </m:r>
                        </m:den>
                      </m:f>
                      <m:r>
                        <a:rPr lang="en-GB" sz="1800" i="1" dirty="0" smtClean="0">
                          <a:latin typeface="Cambria Math" panose="02040503050406030204" pitchFamily="18" charset="0"/>
                          <a:ea typeface="Cambria Math" panose="02040503050406030204" pitchFamily="18" charset="0"/>
                          <a:cs typeface="Times New Roman" panose="02020603050405020304" pitchFamily="18" charset="0"/>
                        </a:rPr>
                        <m:t>∝</m:t>
                      </m:r>
                      <m:r>
                        <a:rPr lang="en-GB" sz="1800" b="0" i="1" dirty="0" smtClean="0">
                          <a:latin typeface="Cambria Math" panose="02040503050406030204" pitchFamily="18" charset="0"/>
                          <a:ea typeface="Cambria Math" panose="02040503050406030204" pitchFamily="18" charset="0"/>
                          <a:cs typeface="Times New Roman" panose="02020603050405020304" pitchFamily="18" charset="0"/>
                        </a:rPr>
                        <m:t>𝐸</m:t>
                      </m:r>
                      <m:r>
                        <a:rPr lang="en-GB" sz="1800" b="0" i="1" baseline="30000" dirty="0" smtClean="0">
                          <a:latin typeface="Cambria Math" panose="02040503050406030204" pitchFamily="18" charset="0"/>
                          <a:ea typeface="Cambria Math" panose="02040503050406030204" pitchFamily="18" charset="0"/>
                          <a:cs typeface="Times New Roman" panose="02020603050405020304" pitchFamily="18" charset="0"/>
                        </a:rPr>
                        <m:t>−(</m:t>
                      </m:r>
                      <m:r>
                        <a:rPr lang="en-GB" sz="1800" b="0" i="1" baseline="64000" dirty="0" smtClean="0">
                          <a:latin typeface="Cambria Math" panose="02040503050406030204" pitchFamily="18" charset="0"/>
                          <a:ea typeface="Cambria Math" panose="02040503050406030204" pitchFamily="18" charset="0"/>
                          <a:cs typeface="Times New Roman" panose="02020603050405020304" pitchFamily="18" charset="0"/>
                        </a:rPr>
                        <m:t>𝛼</m:t>
                      </m:r>
                      <m:r>
                        <a:rPr lang="en-GB" sz="1800" b="0" i="1" baseline="26000" dirty="0" smtClean="0">
                          <a:latin typeface="Cambria Math" panose="02040503050406030204" pitchFamily="18" charset="0"/>
                          <a:ea typeface="Cambria Math" panose="02040503050406030204" pitchFamily="18" charset="0"/>
                          <a:cs typeface="Times New Roman" panose="02020603050405020304" pitchFamily="18" charset="0"/>
                        </a:rPr>
                        <m:t>𝑖𝑛𝑗</m:t>
                      </m:r>
                      <m:r>
                        <a:rPr lang="en-GB" sz="1800" b="0" i="1" baseline="30000" dirty="0" smtClean="0">
                          <a:latin typeface="Cambria Math" panose="02040503050406030204" pitchFamily="18" charset="0"/>
                          <a:ea typeface="Cambria Math" panose="02040503050406030204" pitchFamily="18" charset="0"/>
                          <a:cs typeface="Times New Roman" panose="02020603050405020304" pitchFamily="18" charset="0"/>
                        </a:rPr>
                        <m:t>+</m:t>
                      </m:r>
                      <m:r>
                        <a:rPr lang="en-GB" sz="1800" b="0" i="1" baseline="56000" dirty="0" smtClean="0">
                          <a:latin typeface="Cambria Math" panose="02040503050406030204" pitchFamily="18" charset="0"/>
                          <a:ea typeface="Cambria Math" panose="02040503050406030204" pitchFamily="18" charset="0"/>
                          <a:cs typeface="Times New Roman" panose="02020603050405020304" pitchFamily="18" charset="0"/>
                        </a:rPr>
                        <m:t>2</m:t>
                      </m:r>
                      <m:r>
                        <a:rPr lang="en-GB" sz="1800" b="0" i="1" baseline="58000" dirty="0" smtClean="0">
                          <a:latin typeface="Cambria Math" panose="02040503050406030204" pitchFamily="18" charset="0"/>
                          <a:ea typeface="Cambria Math" panose="02040503050406030204" pitchFamily="18" charset="0"/>
                          <a:cs typeface="Times New Roman" panose="02020603050405020304" pitchFamily="18" charset="0"/>
                        </a:rPr>
                        <m:t>𝛿</m:t>
                      </m:r>
                      <m:r>
                        <a:rPr lang="en-GB" sz="1800" b="0" i="1" baseline="30000" dirty="0" smtClean="0">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US" sz="1800" baseline="30000" dirty="0">
                  <a:latin typeface="Cambria Math" panose="02040503050406030204" pitchFamily="18" charset="0"/>
                  <a:ea typeface="Cambria Math" panose="02040503050406030204" pitchFamily="18" charset="0"/>
                  <a:cs typeface="Times New Roman" panose="02020603050405020304" pitchFamily="18" charset="0"/>
                </a:endParaRPr>
              </a:p>
            </p:txBody>
          </p:sp>
        </mc:Choice>
        <mc:Fallback xmlns="">
          <p:sp>
            <p:nvSpPr>
              <p:cNvPr id="27" name="TextBox 26">
                <a:extLst>
                  <a:ext uri="{FF2B5EF4-FFF2-40B4-BE49-F238E27FC236}">
                    <a16:creationId xmlns:a16="http://schemas.microsoft.com/office/drawing/2014/main" id="{78842C69-CEEC-4754-0708-C184230737B0}"/>
                  </a:ext>
                </a:extLst>
              </p:cNvPr>
              <p:cNvSpPr txBox="1">
                <a:spLocks noRot="1" noChangeAspect="1" noMove="1" noResize="1" noEditPoints="1" noAdjustHandles="1" noChangeArrowheads="1" noChangeShapeType="1" noTextEdit="1"/>
              </p:cNvSpPr>
              <p:nvPr/>
            </p:nvSpPr>
            <p:spPr>
              <a:xfrm>
                <a:off x="4528460" y="5489322"/>
                <a:ext cx="6096000" cy="669094"/>
              </a:xfrm>
              <a:prstGeom prst="rect">
                <a:avLst/>
              </a:prstGeom>
              <a:blipFill>
                <a:blip r:embed="rId7"/>
                <a:stretch>
                  <a:fillRect/>
                </a:stretch>
              </a:blipFill>
            </p:spPr>
            <p:txBody>
              <a:bodyPr/>
              <a:lstStyle/>
              <a:p>
                <a:r>
                  <a:rPr lang="en-SE">
                    <a:noFill/>
                  </a:rPr>
                  <a:t> </a:t>
                </a:r>
              </a:p>
            </p:txBody>
          </p:sp>
        </mc:Fallback>
      </mc:AlternateContent>
      <p:sp>
        <p:nvSpPr>
          <p:cNvPr id="29" name="Right Brace 28">
            <a:extLst>
              <a:ext uri="{FF2B5EF4-FFF2-40B4-BE49-F238E27FC236}">
                <a16:creationId xmlns:a16="http://schemas.microsoft.com/office/drawing/2014/main" id="{3D950133-EE0F-DEA6-6F68-946F1E775EDF}"/>
              </a:ext>
            </a:extLst>
          </p:cNvPr>
          <p:cNvSpPr/>
          <p:nvPr/>
        </p:nvSpPr>
        <p:spPr>
          <a:xfrm>
            <a:off x="9329059" y="4931238"/>
            <a:ext cx="250376" cy="849086"/>
          </a:xfrm>
          <a:prstGeom prst="rightBrace">
            <a:avLst/>
          </a:prstGeom>
          <a:ln w="1905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E"/>
          </a:p>
        </p:txBody>
      </p:sp>
      <p:pic>
        <p:nvPicPr>
          <p:cNvPr id="5" name="Picture 4">
            <a:extLst>
              <a:ext uri="{FF2B5EF4-FFF2-40B4-BE49-F238E27FC236}">
                <a16:creationId xmlns:a16="http://schemas.microsoft.com/office/drawing/2014/main" id="{842A03B0-511D-537C-29AD-EABF678842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169" y="1773116"/>
            <a:ext cx="6281057" cy="3997170"/>
          </a:xfrm>
          <a:prstGeom prst="rect">
            <a:avLst/>
          </a:prstGeom>
        </p:spPr>
      </p:pic>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78C5A5D1-DCAF-92E1-D442-0F6BB4AADCB5}"/>
                  </a:ext>
                </a:extLst>
              </p:cNvPr>
              <p:cNvSpPr/>
              <p:nvPr/>
            </p:nvSpPr>
            <p:spPr>
              <a:xfrm>
                <a:off x="3678200" y="2265172"/>
                <a:ext cx="2274731" cy="615553"/>
              </a:xfrm>
              <a:prstGeom prst="rect">
                <a:avLst/>
              </a:prstGeom>
              <a:ln>
                <a:noFill/>
              </a:ln>
            </p:spPr>
            <p:txBody>
              <a:bodyPr wrap="square">
                <a:spAutoFit/>
              </a:bodyPr>
              <a:lstStyle/>
              <a:p>
                <a:pPr algn="ctr">
                  <a:buSzPct val="100000"/>
                </a:pPr>
                <a14:m>
                  <m:oMath xmlns:m="http://schemas.openxmlformats.org/officeDocument/2006/math">
                    <m:f>
                      <m:fPr>
                        <m:ctrlPr>
                          <a:rPr lang="pt-BR" sz="1950" i="1">
                            <a:latin typeface="Cambria Math" panose="02040503050406030204" pitchFamily="18" charset="0"/>
                            <a:cs typeface="Times New Roman" panose="02020603050405020304" pitchFamily="18" charset="0"/>
                          </a:rPr>
                        </m:ctrlPr>
                      </m:fPr>
                      <m:num>
                        <m:r>
                          <m:rPr>
                            <m:nor/>
                          </m:rPr>
                          <a:rPr lang="en-GB" sz="1950" dirty="0">
                            <a:latin typeface="Times New Roman" panose="02020603050405020304" pitchFamily="18" charset="0"/>
                            <a:cs typeface="Times New Roman" panose="02020603050405020304" pitchFamily="18" charset="0"/>
                          </a:rPr>
                          <m:t>J</m:t>
                        </m:r>
                        <m:r>
                          <m:rPr>
                            <m:nor/>
                          </m:rPr>
                          <a:rPr lang="en-GB" sz="1950" baseline="-25000" dirty="0">
                            <a:latin typeface="Times New Roman" panose="02020603050405020304" pitchFamily="18" charset="0"/>
                            <a:cs typeface="Times New Roman" panose="02020603050405020304" pitchFamily="18" charset="0"/>
                          </a:rPr>
                          <m:t>sec</m:t>
                        </m:r>
                      </m:num>
                      <m:den>
                        <m:r>
                          <m:rPr>
                            <m:nor/>
                          </m:rPr>
                          <a:rPr lang="en-GB" sz="1950" dirty="0">
                            <a:latin typeface="Times New Roman" panose="02020603050405020304" pitchFamily="18" charset="0"/>
                            <a:cs typeface="Times New Roman" panose="02020603050405020304" pitchFamily="18" charset="0"/>
                          </a:rPr>
                          <m:t>J</m:t>
                        </m:r>
                        <m:r>
                          <m:rPr>
                            <m:nor/>
                          </m:rPr>
                          <a:rPr lang="en-US" sz="1950" baseline="-25000" dirty="0">
                            <a:latin typeface="Times New Roman" panose="02020603050405020304" pitchFamily="18" charset="0"/>
                            <a:cs typeface="Times New Roman" panose="02020603050405020304" pitchFamily="18" charset="0"/>
                          </a:rPr>
                          <m:t>pr</m:t>
                        </m:r>
                      </m:den>
                    </m:f>
                    <m:r>
                      <a:rPr lang="en-GB" sz="1950" b="0" i="1" baseline="-25000" dirty="0">
                        <a:latin typeface="Cambria Math" panose="02040503050406030204" pitchFamily="18" charset="0"/>
                        <a:cs typeface="Times New Roman" panose="02020603050405020304" pitchFamily="18" charset="0"/>
                      </a:rPr>
                      <m:t> </m:t>
                    </m:r>
                    <m:r>
                      <a:rPr lang="en-GB" sz="1950" b="0" i="1" dirty="0">
                        <a:latin typeface="Cambria Math" panose="02040503050406030204" pitchFamily="18" charset="0"/>
                        <a:cs typeface="Times New Roman" panose="02020603050405020304" pitchFamily="18" charset="0"/>
                      </a:rPr>
                      <m:t>~ </m:t>
                    </m:r>
                  </m:oMath>
                </a14:m>
                <a:r>
                  <a:rPr lang="el-GR" sz="1950" dirty="0">
                    <a:latin typeface="Times New Roman" panose="02020603050405020304" pitchFamily="18" charset="0"/>
                    <a:cs typeface="Times New Roman" panose="02020603050405020304" pitchFamily="18" charset="0"/>
                  </a:rPr>
                  <a:t>σ</a:t>
                </a:r>
                <a:r>
                  <a:rPr lang="en-GB" sz="1950" dirty="0">
                    <a:latin typeface="Times New Roman" panose="02020603050405020304" pitchFamily="18" charset="0"/>
                    <a:cs typeface="Times New Roman" panose="02020603050405020304" pitchFamily="18" charset="0"/>
                  </a:rPr>
                  <a:t>(E)/</a:t>
                </a:r>
                <a:r>
                  <a:rPr lang="en-GB" sz="1950" dirty="0">
                    <a:cs typeface="Times New Roman" panose="02020603050405020304" pitchFamily="18" charset="0"/>
                  </a:rPr>
                  <a:t> </a:t>
                </a:r>
                <a14:m>
                  <m:oMath xmlns:m="http://schemas.openxmlformats.org/officeDocument/2006/math">
                    <m:r>
                      <a:rPr lang="en-GB" sz="1950" b="0" i="1">
                        <a:latin typeface="Cambria Math" panose="02040503050406030204" pitchFamily="18" charset="0"/>
                        <a:cs typeface="Times New Roman" panose="02020603050405020304" pitchFamily="18" charset="0"/>
                      </a:rPr>
                      <m:t>𝐷</m:t>
                    </m:r>
                    <m:d>
                      <m:dPr>
                        <m:ctrlPr>
                          <a:rPr lang="en-GB" sz="1950" i="1">
                            <a:latin typeface="Cambria Math" panose="02040503050406030204" pitchFamily="18" charset="0"/>
                            <a:cs typeface="Times New Roman" panose="02020603050405020304" pitchFamily="18" charset="0"/>
                          </a:rPr>
                        </m:ctrlPr>
                      </m:dPr>
                      <m:e>
                        <m:r>
                          <a:rPr lang="en-GB" sz="1950" b="0" i="1">
                            <a:latin typeface="Cambria Math" panose="02040503050406030204" pitchFamily="18" charset="0"/>
                            <a:cs typeface="Times New Roman" panose="02020603050405020304" pitchFamily="18" charset="0"/>
                          </a:rPr>
                          <m:t>𝐸</m:t>
                        </m:r>
                      </m:e>
                    </m:d>
                  </m:oMath>
                </a14:m>
                <a:r>
                  <a:rPr lang="en-US" sz="1950" dirty="0">
                    <a:latin typeface="Times New Roman" panose="02020603050405020304" pitchFamily="18" charset="0"/>
                    <a:cs typeface="Times New Roman" panose="02020603050405020304" pitchFamily="18" charset="0"/>
                  </a:rPr>
                  <a:t> </a:t>
                </a:r>
              </a:p>
            </p:txBody>
          </p:sp>
        </mc:Choice>
        <mc:Fallback xmlns="">
          <p:sp>
            <p:nvSpPr>
              <p:cNvPr id="8" name="Rectangle 7">
                <a:extLst>
                  <a:ext uri="{FF2B5EF4-FFF2-40B4-BE49-F238E27FC236}">
                    <a16:creationId xmlns:a16="http://schemas.microsoft.com/office/drawing/2014/main" id="{78C5A5D1-DCAF-92E1-D442-0F6BB4AADCB5}"/>
                  </a:ext>
                </a:extLst>
              </p:cNvPr>
              <p:cNvSpPr>
                <a:spLocks noRot="1" noChangeAspect="1" noMove="1" noResize="1" noEditPoints="1" noAdjustHandles="1" noChangeArrowheads="1" noChangeShapeType="1" noTextEdit="1"/>
              </p:cNvSpPr>
              <p:nvPr/>
            </p:nvSpPr>
            <p:spPr>
              <a:xfrm>
                <a:off x="3678200" y="2265172"/>
                <a:ext cx="2274731" cy="615553"/>
              </a:xfrm>
              <a:prstGeom prst="rect">
                <a:avLst/>
              </a:prstGeom>
              <a:blipFill>
                <a:blip r:embed="rId9"/>
                <a:stretch>
                  <a:fillRect/>
                </a:stretch>
              </a:blipFill>
              <a:ln>
                <a:noFill/>
              </a:ln>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9B6C7C2-A5B2-BD72-0F9B-EA2BF59E99F4}"/>
                  </a:ext>
                </a:extLst>
              </p:cNvPr>
              <p:cNvSpPr txBox="1"/>
              <p:nvPr/>
            </p:nvSpPr>
            <p:spPr>
              <a:xfrm>
                <a:off x="550848" y="1685084"/>
                <a:ext cx="1973041" cy="2902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𝐷</m:t>
                      </m:r>
                      <m:r>
                        <a:rPr lang="en-GB" b="0" i="1" smtClean="0">
                          <a:latin typeface="Cambria Math" panose="02040503050406030204" pitchFamily="18" charset="0"/>
                        </a:rPr>
                        <m:t>(</m:t>
                      </m:r>
                      <m:r>
                        <a:rPr lang="en-GB" b="0" i="1" smtClean="0">
                          <a:latin typeface="Cambria Math" panose="02040503050406030204" pitchFamily="18" charset="0"/>
                        </a:rPr>
                        <m:t>𝐸</m:t>
                      </m:r>
                      <m:r>
                        <a:rPr lang="en-GB" b="0" i="1" smtClean="0">
                          <a:latin typeface="Cambria Math" panose="02040503050406030204" pitchFamily="18" charset="0"/>
                        </a:rPr>
                        <m:t>, </m:t>
                      </m:r>
                      <m:r>
                        <a:rPr lang="en-GB" b="1" i="1" smtClean="0">
                          <a:latin typeface="Cambria Math" panose="02040503050406030204" pitchFamily="18" charset="0"/>
                        </a:rPr>
                        <m:t>𝒓</m:t>
                      </m:r>
                      <m:r>
                        <a:rPr lang="en-GB" b="0" i="1" smtClean="0">
                          <a:latin typeface="Cambria Math" panose="02040503050406030204" pitchFamily="18" charset="0"/>
                        </a:rPr>
                        <m:t>)~ </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𝐷</m:t>
                          </m:r>
                        </m:e>
                        <m:sub>
                          <m:r>
                            <a:rPr lang="en-GB" b="0" i="1" smtClean="0">
                              <a:latin typeface="Cambria Math" panose="02040503050406030204" pitchFamily="18" charset="0"/>
                            </a:rPr>
                            <m:t>0</m:t>
                          </m:r>
                        </m:sub>
                      </m:sSub>
                      <m:sSup>
                        <m:sSupPr>
                          <m:ctrlPr>
                            <a:rPr lang="en-GB" b="0" i="1" smtClean="0">
                              <a:latin typeface="Cambria Math" panose="02040503050406030204" pitchFamily="18" charset="0"/>
                            </a:rPr>
                          </m:ctrlPr>
                        </m:sSupPr>
                        <m:e>
                          <m:r>
                            <a:rPr lang="en-GB" b="0" i="1" smtClean="0">
                              <a:latin typeface="Cambria Math" panose="02040503050406030204" pitchFamily="18" charset="0"/>
                            </a:rPr>
                            <m:t>𝐸</m:t>
                          </m:r>
                        </m:e>
                        <m:sup>
                          <m:r>
                            <a:rPr lang="en-GB" b="0" i="1" smtClean="0">
                              <a:latin typeface="Cambria Math" panose="02040503050406030204" pitchFamily="18" charset="0"/>
                              <a:ea typeface="Cambria Math" panose="02040503050406030204" pitchFamily="18" charset="0"/>
                            </a:rPr>
                            <m:t>𝛿</m:t>
                          </m:r>
                        </m:sup>
                      </m:sSup>
                      <m:r>
                        <a:rPr lang="en-GB" b="0" i="1" smtClean="0">
                          <a:latin typeface="Cambria Math" panose="02040503050406030204" pitchFamily="18" charset="0"/>
                        </a:rPr>
                        <m:t>𝐹</m:t>
                      </m:r>
                      <m:r>
                        <a:rPr lang="en-GB" b="0" i="1" smtClean="0">
                          <a:latin typeface="Cambria Math" panose="02040503050406030204" pitchFamily="18" charset="0"/>
                        </a:rPr>
                        <m:t>(</m:t>
                      </m:r>
                      <m:r>
                        <a:rPr lang="en-GB" b="1" i="1" smtClean="0">
                          <a:latin typeface="Cambria Math" panose="02040503050406030204" pitchFamily="18" charset="0"/>
                        </a:rPr>
                        <m:t>𝒓</m:t>
                      </m:r>
                      <m:r>
                        <a:rPr lang="en-GB" b="0" i="1" smtClean="0">
                          <a:latin typeface="Cambria Math" panose="02040503050406030204" pitchFamily="18" charset="0"/>
                        </a:rPr>
                        <m:t>)</m:t>
                      </m:r>
                    </m:oMath>
                  </m:oMathPara>
                </a14:m>
                <a:endParaRPr lang="en-SE" dirty="0"/>
              </a:p>
            </p:txBody>
          </p:sp>
        </mc:Choice>
        <mc:Fallback xmlns="">
          <p:sp>
            <p:nvSpPr>
              <p:cNvPr id="10" name="TextBox 9">
                <a:extLst>
                  <a:ext uri="{FF2B5EF4-FFF2-40B4-BE49-F238E27FC236}">
                    <a16:creationId xmlns:a16="http://schemas.microsoft.com/office/drawing/2014/main" id="{99B6C7C2-A5B2-BD72-0F9B-EA2BF59E99F4}"/>
                  </a:ext>
                </a:extLst>
              </p:cNvPr>
              <p:cNvSpPr txBox="1">
                <a:spLocks noRot="1" noChangeAspect="1" noMove="1" noResize="1" noEditPoints="1" noAdjustHandles="1" noChangeArrowheads="1" noChangeShapeType="1" noTextEdit="1"/>
              </p:cNvSpPr>
              <p:nvPr/>
            </p:nvSpPr>
            <p:spPr>
              <a:xfrm>
                <a:off x="550848" y="1685084"/>
                <a:ext cx="1973041" cy="290208"/>
              </a:xfrm>
              <a:prstGeom prst="rect">
                <a:avLst/>
              </a:prstGeom>
              <a:blipFill>
                <a:blip r:embed="rId10"/>
                <a:stretch>
                  <a:fillRect l="-2469" t="-2083" r="-4012" b="-33333"/>
                </a:stretch>
              </a:blipFill>
            </p:spPr>
            <p:txBody>
              <a:bodyPr/>
              <a:lstStyle/>
              <a:p>
                <a:r>
                  <a:rPr lang="en-SE">
                    <a:noFill/>
                  </a:rPr>
                  <a:t> </a:t>
                </a:r>
              </a:p>
            </p:txBody>
          </p:sp>
        </mc:Fallback>
      </mc:AlternateContent>
      <p:sp>
        <p:nvSpPr>
          <p:cNvPr id="3" name="TextBox 2">
            <a:extLst>
              <a:ext uri="{FF2B5EF4-FFF2-40B4-BE49-F238E27FC236}">
                <a16:creationId xmlns:a16="http://schemas.microsoft.com/office/drawing/2014/main" id="{FB02E996-BD65-8566-4833-4C77E3D50230}"/>
              </a:ext>
            </a:extLst>
          </p:cNvPr>
          <p:cNvSpPr txBox="1"/>
          <p:nvPr/>
        </p:nvSpPr>
        <p:spPr>
          <a:xfrm>
            <a:off x="841679" y="4277101"/>
            <a:ext cx="2375786" cy="261610"/>
          </a:xfrm>
          <a:prstGeom prst="rect">
            <a:avLst/>
          </a:prstGeom>
          <a:noFill/>
        </p:spPr>
        <p:txBody>
          <a:bodyPr wrap="square">
            <a:spAutoFit/>
          </a:bodyPr>
          <a:lstStyle/>
          <a:p>
            <a:r>
              <a:rPr lang="en-GB" sz="1100" b="1" dirty="0">
                <a:effectLst/>
              </a:rPr>
              <a:t>PDLTL.</a:t>
            </a:r>
            <a:r>
              <a:rPr lang="en-GB" sz="1100" dirty="0">
                <a:effectLst/>
              </a:rPr>
              <a:t> et al </a:t>
            </a:r>
            <a:r>
              <a:rPr lang="en-GB" sz="1100" i="1" dirty="0"/>
              <a:t>JCAP</a:t>
            </a:r>
            <a:r>
              <a:rPr lang="en-GB" sz="1100" dirty="0"/>
              <a:t>03 (2021) 099</a:t>
            </a:r>
          </a:p>
        </p:txBody>
      </p:sp>
    </p:spTree>
    <p:extLst>
      <p:ext uri="{BB962C8B-B14F-4D97-AF65-F5344CB8AC3E}">
        <p14:creationId xmlns:p14="http://schemas.microsoft.com/office/powerpoint/2010/main" val="74265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46D483-F027-60A5-3457-9592A44A7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677" y="1461030"/>
            <a:ext cx="5318775" cy="4986980"/>
          </a:xfrm>
          <a:prstGeom prst="rect">
            <a:avLst/>
          </a:prstGeom>
        </p:spPr>
      </p:pic>
      <p:graphicFrame>
        <p:nvGraphicFramePr>
          <p:cNvPr id="6" name="Object 5">
            <a:extLst>
              <a:ext uri="{FF2B5EF4-FFF2-40B4-BE49-F238E27FC236}">
                <a16:creationId xmlns:a16="http://schemas.microsoft.com/office/drawing/2014/main" id="{0D38EA5E-2342-E08C-B2B9-51AA3BEB10DA}"/>
              </a:ext>
            </a:extLst>
          </p:cNvPr>
          <p:cNvGraphicFramePr>
            <a:graphicFrameLocks noChangeAspect="1"/>
          </p:cNvGraphicFramePr>
          <p:nvPr/>
        </p:nvGraphicFramePr>
        <p:xfrm>
          <a:off x="6608973" y="1675771"/>
          <a:ext cx="5086350" cy="4184650"/>
        </p:xfrm>
        <a:graphic>
          <a:graphicData uri="http://schemas.openxmlformats.org/presentationml/2006/ole">
            <mc:AlternateContent xmlns:mc="http://schemas.openxmlformats.org/markup-compatibility/2006">
              <mc:Choice xmlns:v="urn:schemas-microsoft-com:vml" Requires="v">
                <p:oleObj name="Bitmap Image" r:id="rId3" imgW="5086440" imgH="4184640" progId="PBrush">
                  <p:embed/>
                </p:oleObj>
              </mc:Choice>
              <mc:Fallback>
                <p:oleObj name="Bitmap Image" r:id="rId3" imgW="5086440" imgH="4184640" progId="PBrush">
                  <p:embed/>
                  <p:pic>
                    <p:nvPicPr>
                      <p:cNvPr id="6" name="Object 5">
                        <a:extLst>
                          <a:ext uri="{FF2B5EF4-FFF2-40B4-BE49-F238E27FC236}">
                            <a16:creationId xmlns:a16="http://schemas.microsoft.com/office/drawing/2014/main" id="{0D38EA5E-2342-E08C-B2B9-51AA3BEB10DA}"/>
                          </a:ext>
                        </a:extLst>
                      </p:cNvPr>
                      <p:cNvPicPr/>
                      <p:nvPr/>
                    </p:nvPicPr>
                    <p:blipFill>
                      <a:blip r:embed="rId4"/>
                      <a:stretch>
                        <a:fillRect/>
                      </a:stretch>
                    </p:blipFill>
                    <p:spPr>
                      <a:xfrm>
                        <a:off x="6608973" y="1675771"/>
                        <a:ext cx="5086350" cy="4184650"/>
                      </a:xfrm>
                      <a:prstGeom prst="rect">
                        <a:avLst/>
                      </a:prstGeom>
                      <a:ln>
                        <a:solidFill>
                          <a:schemeClr val="bg2">
                            <a:lumMod val="75000"/>
                          </a:schemeClr>
                        </a:solidFill>
                      </a:ln>
                    </p:spPr>
                  </p:pic>
                </p:oleObj>
              </mc:Fallback>
            </mc:AlternateContent>
          </a:graphicData>
        </a:graphic>
      </p:graphicFrame>
      <p:sp>
        <p:nvSpPr>
          <p:cNvPr id="4" name="Slide Number Placeholder 3">
            <a:extLst>
              <a:ext uri="{FF2B5EF4-FFF2-40B4-BE49-F238E27FC236}">
                <a16:creationId xmlns:a16="http://schemas.microsoft.com/office/drawing/2014/main" id="{D9FC817B-FE93-89AA-400F-757F76488C9B}"/>
              </a:ext>
            </a:extLst>
          </p:cNvPr>
          <p:cNvSpPr>
            <a:spLocks noGrp="1"/>
          </p:cNvSpPr>
          <p:nvPr>
            <p:ph type="sldNum" sz="quarter" idx="12"/>
          </p:nvPr>
        </p:nvSpPr>
        <p:spPr/>
        <p:txBody>
          <a:bodyPr/>
          <a:lstStyle/>
          <a:p>
            <a:fld id="{22575A84-A01E-4477-BEC3-178D27864C62}" type="slidenum">
              <a:rPr lang="en-GB" smtClean="0"/>
              <a:t>38</a:t>
            </a:fld>
            <a:endParaRPr lang="en-GB"/>
          </a:p>
        </p:txBody>
      </p:sp>
      <p:sp>
        <p:nvSpPr>
          <p:cNvPr id="16" name="Title 5">
            <a:extLst>
              <a:ext uri="{FF2B5EF4-FFF2-40B4-BE49-F238E27FC236}">
                <a16:creationId xmlns:a16="http://schemas.microsoft.com/office/drawing/2014/main" id="{DA8A3CC7-5DB6-1192-A0CB-45F3F030C364}"/>
              </a:ext>
            </a:extLst>
          </p:cNvPr>
          <p:cNvSpPr txBox="1">
            <a:spLocks/>
          </p:cNvSpPr>
          <p:nvPr/>
        </p:nvSpPr>
        <p:spPr>
          <a:xfrm>
            <a:off x="704847" y="230820"/>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dirty="0" err="1">
                <a:effectLst>
                  <a:outerShdw blurRad="38100" dist="38100" dir="2700000" algn="tl">
                    <a:srgbClr val="000000">
                      <a:alpha val="43137"/>
                    </a:srgbClr>
                  </a:outerShdw>
                </a:effectLst>
              </a:rPr>
              <a:t>e</a:t>
            </a:r>
            <a:r>
              <a:rPr lang="en-GB" sz="4100" b="1" baseline="30000" dirty="0" err="1">
                <a:effectLst>
                  <a:outerShdw blurRad="38100" dist="38100" dir="2700000" algn="tl">
                    <a:srgbClr val="000000">
                      <a:alpha val="43137"/>
                    </a:srgbClr>
                  </a:outerShdw>
                </a:effectLst>
              </a:rPr>
              <a:t>+</a:t>
            </a:r>
            <a:r>
              <a:rPr lang="en-GB" sz="4100" b="1" dirty="0" err="1">
                <a:effectLst>
                  <a:outerShdw blurRad="38100" dist="38100" dir="2700000" algn="tl">
                    <a:srgbClr val="000000">
                      <a:alpha val="43137"/>
                    </a:srgbClr>
                  </a:outerShdw>
                </a:effectLst>
              </a:rPr>
              <a:t>e</a:t>
            </a:r>
            <a:r>
              <a:rPr lang="en-GB" sz="4100" b="1" baseline="30000" dirty="0">
                <a:effectLst>
                  <a:outerShdw blurRad="38100" dist="38100" dir="2700000" algn="tl">
                    <a:srgbClr val="000000">
                      <a:alpha val="43137"/>
                    </a:srgbClr>
                  </a:outerShdw>
                </a:effectLst>
              </a:rPr>
              <a:t>-</a:t>
            </a:r>
            <a:r>
              <a:rPr lang="en-GB" sz="4100" b="1" dirty="0">
                <a:effectLst>
                  <a:outerShdw blurRad="38100" dist="38100" dir="2700000" algn="tl">
                    <a:srgbClr val="000000">
                      <a:alpha val="43137"/>
                    </a:srgbClr>
                  </a:outerShdw>
                </a:effectLst>
              </a:rPr>
              <a:t> propagation horizon</a:t>
            </a:r>
            <a:endParaRPr lang="en-GB" sz="4000" b="1"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4FE2111-1E3C-2680-E6E7-0FBEBD635D4E}"/>
                  </a:ext>
                </a:extLst>
              </p:cNvPr>
              <p:cNvSpPr txBox="1"/>
              <p:nvPr/>
            </p:nvSpPr>
            <p:spPr>
              <a:xfrm>
                <a:off x="7742499" y="492717"/>
                <a:ext cx="3611301" cy="707886"/>
              </a:xfrm>
              <a:prstGeom prst="rect">
                <a:avLst/>
              </a:prstGeom>
              <a:noFill/>
              <a:ln w="19050">
                <a:solidFill>
                  <a:schemeClr val="accent1">
                    <a:lumMod val="60000"/>
                    <a:lumOff val="40000"/>
                  </a:schemeClr>
                </a:solidFill>
                <a:prstDash val="dash"/>
              </a:ln>
            </p:spPr>
            <p:txBody>
              <a:bodyPr wrap="square">
                <a:spAutoFit/>
              </a:bodyPr>
              <a:lstStyle/>
              <a:p>
                <a:r>
                  <a:rPr lang="en-GB" sz="2000" kern="0" dirty="0">
                    <a:solidFill>
                      <a:srgbClr val="000000"/>
                    </a:solidFill>
                    <a:latin typeface="Times New Roman" pitchFamily="18"/>
                    <a:cs typeface="Times New Roman" pitchFamily="18"/>
                  </a:rPr>
                  <a:t>GeV-</a:t>
                </a:r>
                <a:r>
                  <a:rPr lang="en-GB" sz="2000" kern="0" dirty="0" err="1">
                    <a:solidFill>
                      <a:srgbClr val="000000"/>
                    </a:solidFill>
                    <a:latin typeface="Times New Roman" pitchFamily="18"/>
                    <a:cs typeface="Times New Roman" pitchFamily="18"/>
                  </a:rPr>
                  <a:t>TeV</a:t>
                </a:r>
                <a:r>
                  <a:rPr lang="en-GB" sz="2000" kern="0" dirty="0">
                    <a:solidFill>
                      <a:srgbClr val="000000"/>
                    </a:solidFill>
                    <a:latin typeface="Times New Roman" pitchFamily="18"/>
                    <a:cs typeface="Times New Roman" pitchFamily="18"/>
                  </a:rPr>
                  <a:t> </a:t>
                </a:r>
                <a14:m>
                  <m:oMath xmlns:m="http://schemas.openxmlformats.org/officeDocument/2006/math">
                    <m:sSup>
                      <m:sSupPr>
                        <m:ctrlPr>
                          <a:rPr lang="en-GB" sz="2000" i="1" kern="0" smtClean="0">
                            <a:solidFill>
                              <a:srgbClr val="000000"/>
                            </a:solidFill>
                            <a:latin typeface="Cambria Math" panose="02040503050406030204" pitchFamily="18" charset="0"/>
                            <a:cs typeface="Times New Roman" pitchFamily="18"/>
                          </a:rPr>
                        </m:ctrlPr>
                      </m:sSupPr>
                      <m:e>
                        <m:r>
                          <a:rPr lang="en-GB" sz="2000" b="0" i="1" kern="0" smtClean="0">
                            <a:solidFill>
                              <a:srgbClr val="000000"/>
                            </a:solidFill>
                            <a:latin typeface="Cambria Math" panose="02040503050406030204" pitchFamily="18" charset="0"/>
                            <a:cs typeface="Times New Roman" pitchFamily="18"/>
                          </a:rPr>
                          <m:t>𝑒</m:t>
                        </m:r>
                      </m:e>
                      <m:sup>
                        <m:r>
                          <a:rPr lang="en-GB" sz="2000" b="0" i="1" kern="0" smtClean="0">
                            <a:solidFill>
                              <a:srgbClr val="000000"/>
                            </a:solidFill>
                            <a:latin typeface="Cambria Math" panose="02040503050406030204" pitchFamily="18" charset="0"/>
                            <a:cs typeface="Times New Roman" pitchFamily="18"/>
                          </a:rPr>
                          <m:t>−</m:t>
                        </m:r>
                      </m:sup>
                    </m:sSup>
                  </m:oMath>
                </a14:m>
                <a:r>
                  <a:rPr lang="en-GB" sz="2000" dirty="0"/>
                  <a:t> are dominated by the emission from local sources!</a:t>
                </a:r>
                <a:endParaRPr lang="en-SE" sz="2000" dirty="0"/>
              </a:p>
            </p:txBody>
          </p:sp>
        </mc:Choice>
        <mc:Fallback xmlns="">
          <p:sp>
            <p:nvSpPr>
              <p:cNvPr id="5" name="TextBox 4">
                <a:extLst>
                  <a:ext uri="{FF2B5EF4-FFF2-40B4-BE49-F238E27FC236}">
                    <a16:creationId xmlns:a16="http://schemas.microsoft.com/office/drawing/2014/main" id="{E4FE2111-1E3C-2680-E6E7-0FBEBD635D4E}"/>
                  </a:ext>
                </a:extLst>
              </p:cNvPr>
              <p:cNvSpPr txBox="1">
                <a:spLocks noRot="1" noChangeAspect="1" noMove="1" noResize="1" noEditPoints="1" noAdjustHandles="1" noChangeArrowheads="1" noChangeShapeType="1" noTextEdit="1"/>
              </p:cNvSpPr>
              <p:nvPr/>
            </p:nvSpPr>
            <p:spPr>
              <a:xfrm>
                <a:off x="7742499" y="492717"/>
                <a:ext cx="3611301" cy="707886"/>
              </a:xfrm>
              <a:prstGeom prst="rect">
                <a:avLst/>
              </a:prstGeom>
              <a:blipFill>
                <a:blip r:embed="rId8"/>
                <a:stretch>
                  <a:fillRect l="-1510" t="-5042" b="-12605"/>
                </a:stretch>
              </a:blipFill>
              <a:ln w="19050">
                <a:solidFill>
                  <a:schemeClr val="accent1">
                    <a:lumMod val="60000"/>
                    <a:lumOff val="40000"/>
                  </a:schemeClr>
                </a:solidFill>
                <a:prstDash val="dash"/>
              </a:ln>
            </p:spPr>
            <p:txBody>
              <a:bodyPr/>
              <a:lstStyle/>
              <a:p>
                <a:r>
                  <a:rPr lang="en-SE">
                    <a:noFill/>
                  </a:rPr>
                  <a:t> </a:t>
                </a:r>
              </a:p>
            </p:txBody>
          </p:sp>
        </mc:Fallback>
      </mc:AlternateContent>
      <p:sp>
        <p:nvSpPr>
          <p:cNvPr id="2" name="TextBox 1">
            <a:extLst>
              <a:ext uri="{FF2B5EF4-FFF2-40B4-BE49-F238E27FC236}">
                <a16:creationId xmlns:a16="http://schemas.microsoft.com/office/drawing/2014/main" id="{D5EC05FF-25CC-9F76-44EA-AF47FC74703C}"/>
              </a:ext>
            </a:extLst>
          </p:cNvPr>
          <p:cNvSpPr txBox="1"/>
          <p:nvPr/>
        </p:nvSpPr>
        <p:spPr>
          <a:xfrm>
            <a:off x="496677" y="6194094"/>
            <a:ext cx="2258388" cy="276999"/>
          </a:xfrm>
          <a:prstGeom prst="rect">
            <a:avLst/>
          </a:prstGeom>
          <a:noFill/>
        </p:spPr>
        <p:txBody>
          <a:bodyPr wrap="square">
            <a:spAutoFit/>
          </a:bodyPr>
          <a:lstStyle/>
          <a:p>
            <a:r>
              <a:rPr lang="en-GB" sz="1200" b="1" dirty="0"/>
              <a:t>PDL </a:t>
            </a:r>
            <a:r>
              <a:rPr lang="en-GB" sz="1200" dirty="0"/>
              <a:t>et al </a:t>
            </a:r>
            <a:r>
              <a:rPr lang="en-GB" sz="1200" dirty="0" err="1">
                <a:latin typeface="Times New Roman" panose="02020603050405020304" pitchFamily="18" charset="0"/>
                <a:cs typeface="Times New Roman" panose="02020603050405020304" pitchFamily="18" charset="0"/>
              </a:rPr>
              <a:t>ArXiv</a:t>
            </a:r>
            <a:r>
              <a:rPr lang="en-GB" sz="1200" dirty="0">
                <a:latin typeface="Times New Roman" panose="02020603050405020304" pitchFamily="18" charset="0"/>
                <a:cs typeface="Times New Roman" panose="02020603050405020304" pitchFamily="18" charset="0"/>
              </a:rPr>
              <a:t>:</a:t>
            </a:r>
            <a:r>
              <a:rPr lang="en-SE" sz="1200" dirty="0">
                <a:latin typeface="Times New Roman" panose="02020603050405020304" pitchFamily="18" charset="0"/>
                <a:cs typeface="Times New Roman" panose="02020603050405020304" pitchFamily="18" charset="0"/>
              </a:rPr>
              <a:t>2305.02958</a:t>
            </a:r>
            <a:endParaRPr lang="en-GB" sz="1200" dirty="0"/>
          </a:p>
        </p:txBody>
      </p:sp>
      <p:sp>
        <p:nvSpPr>
          <p:cNvPr id="3" name="Rectangle 1">
            <a:extLst>
              <a:ext uri="{FF2B5EF4-FFF2-40B4-BE49-F238E27FC236}">
                <a16:creationId xmlns:a16="http://schemas.microsoft.com/office/drawing/2014/main" id="{11DA6EDD-9A1A-B3A9-387D-97F21FED4A84}"/>
              </a:ext>
            </a:extLst>
          </p:cNvPr>
          <p:cNvSpPr>
            <a:spLocks noChangeArrowheads="1"/>
          </p:cNvSpPr>
          <p:nvPr/>
        </p:nvSpPr>
        <p:spPr bwMode="auto">
          <a:xfrm>
            <a:off x="9959358" y="1970702"/>
            <a:ext cx="17139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SE" sz="1200" b="1" i="0" u="none" strike="noStrike" cap="none" normalizeH="0" baseline="0" dirty="0">
                <a:ln>
                  <a:noFill/>
                </a:ln>
                <a:solidFill>
                  <a:schemeClr val="tx1"/>
                </a:solidFill>
                <a:effectLst/>
                <a:latin typeface="Calibri body"/>
              </a:rPr>
              <a:t>CALET Collab. IDM 2022</a:t>
            </a:r>
            <a:endParaRPr kumimoji="0" lang="en-SE" altLang="en-SE" sz="2800" b="1" i="0" u="none" strike="noStrike" cap="none" normalizeH="0" baseline="0" dirty="0">
              <a:ln>
                <a:noFill/>
              </a:ln>
              <a:solidFill>
                <a:schemeClr val="tx1"/>
              </a:solidFill>
              <a:effectLst/>
              <a:latin typeface="Calibri body"/>
            </a:endParaRPr>
          </a:p>
        </p:txBody>
      </p:sp>
    </p:spTree>
    <p:extLst>
      <p:ext uri="{BB962C8B-B14F-4D97-AF65-F5344CB8AC3E}">
        <p14:creationId xmlns:p14="http://schemas.microsoft.com/office/powerpoint/2010/main" val="520876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478FA2-42D6-72FF-5A9E-1B280D8045CB}"/>
              </a:ext>
            </a:extLst>
          </p:cNvPr>
          <p:cNvPicPr>
            <a:picLocks noChangeAspect="1"/>
          </p:cNvPicPr>
          <p:nvPr/>
        </p:nvPicPr>
        <p:blipFill>
          <a:blip r:embed="rId2"/>
          <a:stretch>
            <a:fillRect/>
          </a:stretch>
        </p:blipFill>
        <p:spPr>
          <a:xfrm>
            <a:off x="7860871" y="514007"/>
            <a:ext cx="3731920" cy="6219867"/>
          </a:xfrm>
          <a:prstGeom prst="rect">
            <a:avLst/>
          </a:prstGeom>
        </p:spPr>
      </p:pic>
      <p:sp>
        <p:nvSpPr>
          <p:cNvPr id="2" name="Title 1">
            <a:extLst>
              <a:ext uri="{FF2B5EF4-FFF2-40B4-BE49-F238E27FC236}">
                <a16:creationId xmlns:a16="http://schemas.microsoft.com/office/drawing/2014/main" id="{D25288DC-7236-36BE-BCAE-134E80F2B494}"/>
              </a:ext>
            </a:extLst>
          </p:cNvPr>
          <p:cNvSpPr>
            <a:spLocks noGrp="1"/>
          </p:cNvSpPr>
          <p:nvPr>
            <p:ph type="title"/>
          </p:nvPr>
        </p:nvSpPr>
        <p:spPr>
          <a:xfrm>
            <a:off x="767986" y="215183"/>
            <a:ext cx="10515600" cy="1325563"/>
          </a:xfrm>
        </p:spPr>
        <p:txBody>
          <a:bodyPr/>
          <a:lstStyle/>
          <a:p>
            <a:r>
              <a:rPr lang="en-GB" b="1" dirty="0"/>
              <a:t>The CR “Hardening” at 300 GV</a:t>
            </a:r>
          </a:p>
        </p:txBody>
      </p:sp>
      <p:sp>
        <p:nvSpPr>
          <p:cNvPr id="3" name="Content Placeholder 2">
            <a:extLst>
              <a:ext uri="{FF2B5EF4-FFF2-40B4-BE49-F238E27FC236}">
                <a16:creationId xmlns:a16="http://schemas.microsoft.com/office/drawing/2014/main" id="{ED1E67AE-E7FB-87EA-85BC-94A3405AE950}"/>
              </a:ext>
            </a:extLst>
          </p:cNvPr>
          <p:cNvSpPr>
            <a:spLocks noGrp="1"/>
          </p:cNvSpPr>
          <p:nvPr>
            <p:ph idx="1"/>
          </p:nvPr>
        </p:nvSpPr>
        <p:spPr>
          <a:xfrm>
            <a:off x="1034843" y="1422502"/>
            <a:ext cx="6843251" cy="4351338"/>
          </a:xfrm>
        </p:spPr>
        <p:txBody>
          <a:bodyPr>
            <a:normAutofit/>
          </a:bodyPr>
          <a:lstStyle/>
          <a:p>
            <a:pPr>
              <a:buFont typeface="Symbol" panose="05050102010706020507" pitchFamily="18" charset="2"/>
              <a:buChar char=""/>
            </a:pPr>
            <a:r>
              <a:rPr lang="en-GB" sz="2000" dirty="0"/>
              <a:t>Clear evidence of the local CR break in Fermi-LAT data</a:t>
            </a:r>
          </a:p>
          <a:p>
            <a:pPr lvl="1">
              <a:buFontTx/>
              <a:buChar char="-"/>
            </a:pPr>
            <a:r>
              <a:rPr lang="en-GB" sz="1800" dirty="0"/>
              <a:t>It provides evidence that the break at </a:t>
            </a:r>
            <a:r>
              <a:rPr lang="en-GB" sz="1800" dirty="0">
                <a:latin typeface="Times New Roman" panose="02020603050405020304" pitchFamily="18" charset="0"/>
                <a:cs typeface="Times New Roman" panose="02020603050405020304" pitchFamily="18" charset="0"/>
              </a:rPr>
              <a:t>~300</a:t>
            </a:r>
            <a:r>
              <a:rPr lang="en-GB" sz="1800" dirty="0"/>
              <a:t> GV is a global feature (i.e. appears consistently in all windows)</a:t>
            </a:r>
          </a:p>
          <a:p>
            <a:pPr lvl="1">
              <a:buFontTx/>
              <a:buChar char="-"/>
            </a:pPr>
            <a:r>
              <a:rPr lang="en-GB" sz="1800" dirty="0"/>
              <a:t>The change in spectral slope roughly follows that from a transition from Kolmogorov to </a:t>
            </a:r>
            <a:r>
              <a:rPr lang="en-GB" sz="1800" dirty="0" err="1"/>
              <a:t>Kraichnan</a:t>
            </a:r>
            <a:r>
              <a:rPr lang="en-GB" sz="1800" dirty="0"/>
              <a:t> turbulence</a:t>
            </a:r>
          </a:p>
          <a:p>
            <a:pPr>
              <a:spcBef>
                <a:spcPts val="1200"/>
              </a:spcBef>
              <a:buFont typeface="Symbol" panose="05050102010706020507" pitchFamily="18" charset="2"/>
              <a:buChar char=""/>
            </a:pPr>
            <a:r>
              <a:rPr lang="en-GB" sz="2000" dirty="0"/>
              <a:t>Searches with CTA will help unveil the origin of the ‘’DAMPE bump’’</a:t>
            </a:r>
          </a:p>
          <a:p>
            <a:pPr marL="457200" lvl="1" indent="0">
              <a:buNone/>
            </a:pPr>
            <a:endParaRPr lang="en-GB" sz="2000" dirty="0"/>
          </a:p>
        </p:txBody>
      </p:sp>
      <p:sp>
        <p:nvSpPr>
          <p:cNvPr id="4" name="Slide Number Placeholder 3">
            <a:extLst>
              <a:ext uri="{FF2B5EF4-FFF2-40B4-BE49-F238E27FC236}">
                <a16:creationId xmlns:a16="http://schemas.microsoft.com/office/drawing/2014/main" id="{4168A00B-4AC6-DE65-3ED4-CEBB0A6ADAA4}"/>
              </a:ext>
            </a:extLst>
          </p:cNvPr>
          <p:cNvSpPr>
            <a:spLocks noGrp="1"/>
          </p:cNvSpPr>
          <p:nvPr>
            <p:ph type="sldNum" sz="quarter" idx="12"/>
          </p:nvPr>
        </p:nvSpPr>
        <p:spPr/>
        <p:txBody>
          <a:bodyPr/>
          <a:lstStyle/>
          <a:p>
            <a:fld id="{829B6F35-CB44-C34B-B1A5-4332FB081711}" type="slidenum">
              <a:rPr lang="en-US" smtClean="0"/>
              <a:t>3</a:t>
            </a:fld>
            <a:endParaRPr lang="en-US"/>
          </a:p>
        </p:txBody>
      </p:sp>
      <p:pic>
        <p:nvPicPr>
          <p:cNvPr id="6" name="Picture 2">
            <a:extLst>
              <a:ext uri="{FF2B5EF4-FFF2-40B4-BE49-F238E27FC236}">
                <a16:creationId xmlns:a16="http://schemas.microsoft.com/office/drawing/2014/main" id="{877BDF70-802A-41A5-3C61-24CC46999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7844" y="3491728"/>
            <a:ext cx="3810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3612E47-B297-A89F-EBE9-0FDD6F14FB53}"/>
              </a:ext>
            </a:extLst>
          </p:cNvPr>
          <p:cNvSpPr txBox="1"/>
          <p:nvPr/>
        </p:nvSpPr>
        <p:spPr>
          <a:xfrm>
            <a:off x="9385880" y="360118"/>
            <a:ext cx="2230932" cy="307777"/>
          </a:xfrm>
          <a:prstGeom prst="rect">
            <a:avLst/>
          </a:prstGeom>
          <a:noFill/>
        </p:spPr>
        <p:txBody>
          <a:bodyPr wrap="none" rtlCol="0">
            <a:spAutoFit/>
          </a:bodyPr>
          <a:lstStyle/>
          <a:p>
            <a:r>
              <a:rPr lang="en-GB" sz="1400" dirty="0"/>
              <a:t>Valenciano, </a:t>
            </a:r>
            <a:r>
              <a:rPr lang="en-GB" sz="1400" b="1" dirty="0"/>
              <a:t>PDL+ </a:t>
            </a:r>
            <a:r>
              <a:rPr lang="en-GB" sz="1400" dirty="0"/>
              <a:t>To appear</a:t>
            </a:r>
          </a:p>
        </p:txBody>
      </p:sp>
      <p:sp>
        <p:nvSpPr>
          <p:cNvPr id="8" name="TextBox 7">
            <a:extLst>
              <a:ext uri="{FF2B5EF4-FFF2-40B4-BE49-F238E27FC236}">
                <a16:creationId xmlns:a16="http://schemas.microsoft.com/office/drawing/2014/main" id="{E5F785D2-EA29-F410-DD6F-80C00F9C2676}"/>
              </a:ext>
            </a:extLst>
          </p:cNvPr>
          <p:cNvSpPr txBox="1"/>
          <p:nvPr/>
        </p:nvSpPr>
        <p:spPr>
          <a:xfrm rot="19863942">
            <a:off x="4087822" y="3751380"/>
            <a:ext cx="1509259" cy="369332"/>
          </a:xfrm>
          <a:prstGeom prst="rect">
            <a:avLst/>
          </a:prstGeom>
          <a:noFill/>
        </p:spPr>
        <p:txBody>
          <a:bodyPr wrap="none" rtlCol="0">
            <a:spAutoFit/>
          </a:bodyPr>
          <a:lstStyle/>
          <a:p>
            <a:r>
              <a:rPr lang="en-GB" dirty="0">
                <a:solidFill>
                  <a:srgbClr val="C00000"/>
                </a:solidFill>
              </a:rPr>
              <a:t>PRELIMINARY</a:t>
            </a:r>
          </a:p>
        </p:txBody>
      </p:sp>
      <p:pic>
        <p:nvPicPr>
          <p:cNvPr id="12" name="Picture 11">
            <a:extLst>
              <a:ext uri="{FF2B5EF4-FFF2-40B4-BE49-F238E27FC236}">
                <a16:creationId xmlns:a16="http://schemas.microsoft.com/office/drawing/2014/main" id="{6C2762DC-6C2C-5DC2-A485-7C542AB88CAD}"/>
              </a:ext>
            </a:extLst>
          </p:cNvPr>
          <p:cNvPicPr>
            <a:picLocks noChangeAspect="1"/>
          </p:cNvPicPr>
          <p:nvPr/>
        </p:nvPicPr>
        <p:blipFill>
          <a:blip r:embed="rId4"/>
          <a:stretch>
            <a:fillRect/>
          </a:stretch>
        </p:blipFill>
        <p:spPr>
          <a:xfrm>
            <a:off x="5688430" y="3461368"/>
            <a:ext cx="2219160" cy="758911"/>
          </a:xfrm>
          <a:prstGeom prst="rect">
            <a:avLst/>
          </a:prstGeom>
        </p:spPr>
      </p:pic>
      <p:sp>
        <p:nvSpPr>
          <p:cNvPr id="13" name="TextBox 12">
            <a:extLst>
              <a:ext uri="{FF2B5EF4-FFF2-40B4-BE49-F238E27FC236}">
                <a16:creationId xmlns:a16="http://schemas.microsoft.com/office/drawing/2014/main" id="{C0512849-64F6-471F-210E-890F96638C34}"/>
              </a:ext>
            </a:extLst>
          </p:cNvPr>
          <p:cNvSpPr txBox="1"/>
          <p:nvPr/>
        </p:nvSpPr>
        <p:spPr>
          <a:xfrm rot="19863942">
            <a:off x="9529977" y="3236944"/>
            <a:ext cx="1509259" cy="369332"/>
          </a:xfrm>
          <a:prstGeom prst="rect">
            <a:avLst/>
          </a:prstGeom>
          <a:noFill/>
        </p:spPr>
        <p:txBody>
          <a:bodyPr wrap="none" rtlCol="0">
            <a:spAutoFit/>
          </a:bodyPr>
          <a:lstStyle/>
          <a:p>
            <a:r>
              <a:rPr lang="en-GB" dirty="0">
                <a:solidFill>
                  <a:srgbClr val="C00000"/>
                </a:solidFill>
              </a:rPr>
              <a:t>PRELIMINARY</a:t>
            </a:r>
          </a:p>
        </p:txBody>
      </p:sp>
    </p:spTree>
    <p:extLst>
      <p:ext uri="{BB962C8B-B14F-4D97-AF65-F5344CB8AC3E}">
        <p14:creationId xmlns:p14="http://schemas.microsoft.com/office/powerpoint/2010/main" val="33561927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FD80C6-63D1-488B-9B76-71327D989617}"/>
              </a:ext>
            </a:extLst>
          </p:cNvPr>
          <p:cNvSpPr>
            <a:spLocks noGrp="1"/>
          </p:cNvSpPr>
          <p:nvPr>
            <p:ph type="sldNum" sz="quarter" idx="12"/>
          </p:nvPr>
        </p:nvSpPr>
        <p:spPr/>
        <p:txBody>
          <a:bodyPr/>
          <a:lstStyle/>
          <a:p>
            <a:fld id="{22575A84-A01E-4477-BEC3-178D27864C62}" type="slidenum">
              <a:rPr lang="en-GB" smtClean="0"/>
              <a:t>39</a:t>
            </a:fld>
            <a:endParaRPr lang="en-GB" dirty="0"/>
          </a:p>
        </p:txBody>
      </p:sp>
      <p:sp>
        <p:nvSpPr>
          <p:cNvPr id="2" name="TextBox 1">
            <a:extLst>
              <a:ext uri="{FF2B5EF4-FFF2-40B4-BE49-F238E27FC236}">
                <a16:creationId xmlns:a16="http://schemas.microsoft.com/office/drawing/2014/main" id="{CAC4F5D0-D34A-4F42-8BD8-5BF4A65150B6}"/>
              </a:ext>
            </a:extLst>
          </p:cNvPr>
          <p:cNvSpPr txBox="1"/>
          <p:nvPr/>
        </p:nvSpPr>
        <p:spPr>
          <a:xfrm>
            <a:off x="1307690" y="1287097"/>
            <a:ext cx="10046110" cy="1492716"/>
          </a:xfrm>
          <a:prstGeom prst="rect">
            <a:avLst/>
          </a:prstGeom>
          <a:noFill/>
        </p:spPr>
        <p:txBody>
          <a:bodyPr wrap="square" rtlCol="0">
            <a:spAutoFit/>
          </a:bodyPr>
          <a:lstStyle/>
          <a:p>
            <a:r>
              <a:rPr lang="en-GB" sz="2000" dirty="0"/>
              <a:t>Electrons lose energy very quickly due to their interaction with the magnetic field (leading to synchrotron emission) and ISRFs (inverse Compton emission)</a:t>
            </a:r>
          </a:p>
          <a:p>
            <a:endParaRPr lang="en-GB" sz="1100" dirty="0"/>
          </a:p>
          <a:p>
            <a:r>
              <a:rPr lang="en-GB" sz="2000" dirty="0"/>
              <a:t>Therefore, the electron spectrum measured at Earth is very influenced by the presence of local sources </a:t>
            </a:r>
            <a:r>
              <a:rPr lang="en-GB" dirty="0">
                <a:sym typeface="Wingdings" panose="05000000000000000000" pitchFamily="2" charset="2"/>
              </a:rPr>
              <a:t></a:t>
            </a:r>
            <a:r>
              <a:rPr lang="en-GB" sz="2000" dirty="0">
                <a:sym typeface="Wingdings" panose="05000000000000000000" pitchFamily="2" charset="2"/>
              </a:rPr>
              <a:t> Difficult to estimate with precision the IC emission in different parts of the Galaxy</a:t>
            </a:r>
            <a:endParaRPr lang="en-SE" sz="2000" dirty="0"/>
          </a:p>
        </p:txBody>
      </p:sp>
      <p:sp>
        <p:nvSpPr>
          <p:cNvPr id="9" name="TextBox 8">
            <a:extLst>
              <a:ext uri="{FF2B5EF4-FFF2-40B4-BE49-F238E27FC236}">
                <a16:creationId xmlns:a16="http://schemas.microsoft.com/office/drawing/2014/main" id="{747CE710-11AE-49C3-884F-7EE03C1E600B}"/>
              </a:ext>
            </a:extLst>
          </p:cNvPr>
          <p:cNvSpPr txBox="1"/>
          <p:nvPr/>
        </p:nvSpPr>
        <p:spPr>
          <a:xfrm>
            <a:off x="1170054" y="2963532"/>
            <a:ext cx="3458962" cy="276999"/>
          </a:xfrm>
          <a:prstGeom prst="rect">
            <a:avLst/>
          </a:prstGeom>
          <a:noFill/>
        </p:spPr>
        <p:txBody>
          <a:bodyPr wrap="square">
            <a:spAutoFit/>
          </a:bodyPr>
          <a:lstStyle/>
          <a:p>
            <a:pPr lvl="0" eaLnBrk="0" fontAlgn="base" hangingPunct="0">
              <a:spcBef>
                <a:spcPct val="0"/>
              </a:spcBef>
              <a:spcAft>
                <a:spcPct val="0"/>
              </a:spcAft>
            </a:pPr>
            <a:r>
              <a:rPr lang="en-GB" sz="1200" b="1" dirty="0">
                <a:effectLst/>
              </a:rPr>
              <a:t>PDL.</a:t>
            </a:r>
            <a:r>
              <a:rPr lang="en-GB" sz="1200" dirty="0">
                <a:effectLst/>
              </a:rPr>
              <a:t> et al </a:t>
            </a:r>
            <a:r>
              <a:rPr kumimoji="0" lang="en-SE" altLang="en-SE" sz="1200" b="0" i="0" u="none" strike="noStrike" cap="none" normalizeH="0" baseline="0" dirty="0">
                <a:ln>
                  <a:noFill/>
                </a:ln>
                <a:solidFill>
                  <a:schemeClr val="tx1"/>
                </a:solidFill>
                <a:effectLst/>
                <a:latin typeface="Arial" panose="020B0604020202020204" pitchFamily="34" charset="0"/>
              </a:rPr>
              <a:t>arXiv</a:t>
            </a:r>
            <a:r>
              <a:rPr lang="en-GB" sz="1200" dirty="0"/>
              <a:t>:2502.18268</a:t>
            </a:r>
            <a:r>
              <a:rPr kumimoji="0" lang="en-SE" altLang="en-SE" sz="1200" i="0" u="none" strike="noStrike" cap="none" normalizeH="0" baseline="0" dirty="0">
                <a:ln>
                  <a:noFill/>
                </a:ln>
                <a:solidFill>
                  <a:schemeClr val="tx1"/>
                </a:solidFill>
                <a:effectLst/>
                <a:latin typeface="Arial" panose="020B0604020202020204" pitchFamily="34" charset="0"/>
              </a:rPr>
              <a:t> </a:t>
            </a:r>
          </a:p>
        </p:txBody>
      </p:sp>
      <p:pic>
        <p:nvPicPr>
          <p:cNvPr id="3" name="Picture 2">
            <a:extLst>
              <a:ext uri="{FF2B5EF4-FFF2-40B4-BE49-F238E27FC236}">
                <a16:creationId xmlns:a16="http://schemas.microsoft.com/office/drawing/2014/main" id="{287721B3-3288-7ACE-50E7-AFB38CBB6D10}"/>
              </a:ext>
            </a:extLst>
          </p:cNvPr>
          <p:cNvPicPr>
            <a:picLocks noChangeAspect="1"/>
          </p:cNvPicPr>
          <p:nvPr/>
        </p:nvPicPr>
        <p:blipFill>
          <a:blip r:embed="rId3"/>
          <a:stretch>
            <a:fillRect/>
          </a:stretch>
        </p:blipFill>
        <p:spPr>
          <a:xfrm>
            <a:off x="6078796" y="3067126"/>
            <a:ext cx="5611760" cy="3279565"/>
          </a:xfrm>
          <a:prstGeom prst="rect">
            <a:avLst/>
          </a:prstGeom>
        </p:spPr>
      </p:pic>
      <p:pic>
        <p:nvPicPr>
          <p:cNvPr id="6" name="Picture 5" descr="A graph of numbers and graphs&#10;&#10;AI-generated content may be incorrect.">
            <a:extLst>
              <a:ext uri="{FF2B5EF4-FFF2-40B4-BE49-F238E27FC236}">
                <a16:creationId xmlns:a16="http://schemas.microsoft.com/office/drawing/2014/main" id="{5CF29EF4-0FBB-2CB0-DFC7-A1003E0FB994}"/>
              </a:ext>
            </a:extLst>
          </p:cNvPr>
          <p:cNvPicPr>
            <a:picLocks noChangeAspect="1"/>
          </p:cNvPicPr>
          <p:nvPr/>
        </p:nvPicPr>
        <p:blipFill>
          <a:blip r:embed="rId4"/>
          <a:stretch>
            <a:fillRect/>
          </a:stretch>
        </p:blipFill>
        <p:spPr>
          <a:xfrm>
            <a:off x="538385" y="3177705"/>
            <a:ext cx="5432548" cy="3168986"/>
          </a:xfrm>
          <a:prstGeom prst="rect">
            <a:avLst/>
          </a:prstGeom>
        </p:spPr>
      </p:pic>
      <p:sp>
        <p:nvSpPr>
          <p:cNvPr id="5" name="Title 1">
            <a:extLst>
              <a:ext uri="{FF2B5EF4-FFF2-40B4-BE49-F238E27FC236}">
                <a16:creationId xmlns:a16="http://schemas.microsoft.com/office/drawing/2014/main" id="{C9BD06A2-61DC-D293-8E20-8E4E5E00FF44}"/>
              </a:ext>
            </a:extLst>
          </p:cNvPr>
          <p:cNvSpPr txBox="1">
            <a:spLocks/>
          </p:cNvSpPr>
          <p:nvPr/>
        </p:nvSpPr>
        <p:spPr>
          <a:xfrm>
            <a:off x="650681" y="151414"/>
            <a:ext cx="1126699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t>The Galactic gamma-ray diffuse sky </a:t>
            </a:r>
            <a:r>
              <a:rPr lang="en-GB" sz="2800" b="1" dirty="0">
                <a:solidFill>
                  <a:schemeClr val="accent6">
                    <a:lumMod val="50000"/>
                  </a:schemeClr>
                </a:solidFill>
              </a:rPr>
              <a:t>– electrons contribution</a:t>
            </a:r>
            <a:endParaRPr lang="en-GB" sz="4000" b="1" dirty="0">
              <a:solidFill>
                <a:schemeClr val="accent6">
                  <a:lumMod val="50000"/>
                </a:schemeClr>
              </a:solidFill>
            </a:endParaRPr>
          </a:p>
        </p:txBody>
      </p:sp>
    </p:spTree>
    <p:extLst>
      <p:ext uri="{BB962C8B-B14F-4D97-AF65-F5344CB8AC3E}">
        <p14:creationId xmlns:p14="http://schemas.microsoft.com/office/powerpoint/2010/main" val="15463561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78848B9-A554-29B2-9BA3-2AE51276B9D8}"/>
              </a:ext>
            </a:extLst>
          </p:cNvPr>
          <p:cNvSpPr>
            <a:spLocks noGrp="1"/>
          </p:cNvSpPr>
          <p:nvPr>
            <p:ph type="sldNum" sz="quarter" idx="12"/>
          </p:nvPr>
        </p:nvSpPr>
        <p:spPr/>
        <p:txBody>
          <a:bodyPr/>
          <a:lstStyle/>
          <a:p>
            <a:fld id="{22575A84-A01E-4477-BEC3-178D27864C62}" type="slidenum">
              <a:rPr lang="en-GB" smtClean="0"/>
              <a:t>40</a:t>
            </a:fld>
            <a:endParaRPr lang="en-GB"/>
          </a:p>
        </p:txBody>
      </p:sp>
      <p:sp>
        <p:nvSpPr>
          <p:cNvPr id="3" name="TextBox 2">
            <a:extLst>
              <a:ext uri="{FF2B5EF4-FFF2-40B4-BE49-F238E27FC236}">
                <a16:creationId xmlns:a16="http://schemas.microsoft.com/office/drawing/2014/main" id="{821CE3F9-3409-556C-54D8-504AFE3BB500}"/>
              </a:ext>
            </a:extLst>
          </p:cNvPr>
          <p:cNvSpPr txBox="1"/>
          <p:nvPr/>
        </p:nvSpPr>
        <p:spPr>
          <a:xfrm>
            <a:off x="4579662" y="2341240"/>
            <a:ext cx="2096561"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e</a:t>
            </a:r>
            <a:r>
              <a:rPr lang="en-GB" sz="1200" dirty="0"/>
              <a:t>t al, </a:t>
            </a:r>
            <a:r>
              <a:rPr lang="en-GB" sz="1200" b="1" dirty="0"/>
              <a:t>in preparation</a:t>
            </a:r>
          </a:p>
        </p:txBody>
      </p:sp>
      <p:sp>
        <p:nvSpPr>
          <p:cNvPr id="5" name="TextBox 4">
            <a:extLst>
              <a:ext uri="{FF2B5EF4-FFF2-40B4-BE49-F238E27FC236}">
                <a16:creationId xmlns:a16="http://schemas.microsoft.com/office/drawing/2014/main" id="{07918F97-24C7-DFFE-7EAE-DF6D0125D5F8}"/>
              </a:ext>
            </a:extLst>
          </p:cNvPr>
          <p:cNvSpPr txBox="1"/>
          <p:nvPr/>
        </p:nvSpPr>
        <p:spPr>
          <a:xfrm>
            <a:off x="6665206" y="4142195"/>
            <a:ext cx="5089792" cy="1908215"/>
          </a:xfrm>
          <a:prstGeom prst="rect">
            <a:avLst/>
          </a:prstGeom>
          <a:noFill/>
        </p:spPr>
        <p:txBody>
          <a:bodyPr wrap="square">
            <a:spAutoFit/>
          </a:bodyPr>
          <a:lstStyle/>
          <a:p>
            <a:r>
              <a:rPr lang="en-GB" sz="2000" dirty="0">
                <a:latin typeface="Times New Roman" panose="02020603050405020304" pitchFamily="18" charset="0"/>
                <a:cs typeface="Times New Roman" panose="02020603050405020304" pitchFamily="18" charset="0"/>
              </a:rPr>
              <a:t>The DM signal is constrained to be, at most, a 10% of the total p flux (for ~100 GeV DM)</a:t>
            </a:r>
          </a:p>
          <a:p>
            <a:r>
              <a:rPr lang="en-GB" sz="2000" dirty="0">
                <a:latin typeface="Times New Roman" panose="02020603050405020304" pitchFamily="18" charset="0"/>
                <a:cs typeface="Times New Roman" panose="02020603050405020304" pitchFamily="18" charset="0"/>
              </a:rPr>
              <a:t>Moreover, there is some tension with the GCE!!</a:t>
            </a:r>
          </a:p>
          <a:p>
            <a:endParaRPr lang="en-GB" b="1" dirty="0">
              <a:latin typeface="Times New Roman" panose="02020603050405020304" pitchFamily="18" charset="0"/>
              <a:cs typeface="Times New Roman" panose="02020603050405020304" pitchFamily="18" charset="0"/>
            </a:endParaRPr>
          </a:p>
          <a:p>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However, we are constrained to the classical model of production of antiprotons</a:t>
            </a:r>
          </a:p>
        </p:txBody>
      </p:sp>
      <p:pic>
        <p:nvPicPr>
          <p:cNvPr id="16" name="Content Placeholder 15">
            <a:extLst>
              <a:ext uri="{FF2B5EF4-FFF2-40B4-BE49-F238E27FC236}">
                <a16:creationId xmlns:a16="http://schemas.microsoft.com/office/drawing/2014/main" id="{50AAB129-4EC8-A4C1-6ADC-A7C840F3F1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2364" y="2585188"/>
            <a:ext cx="5663193" cy="3920672"/>
          </a:xfrm>
        </p:spPr>
      </p:pic>
      <p:sp>
        <p:nvSpPr>
          <p:cNvPr id="24" name="Title 1">
            <a:extLst>
              <a:ext uri="{FF2B5EF4-FFF2-40B4-BE49-F238E27FC236}">
                <a16:creationId xmlns:a16="http://schemas.microsoft.com/office/drawing/2014/main" id="{6B09FDB8-2581-AFE3-1495-3D63244FA76D}"/>
              </a:ext>
            </a:extLst>
          </p:cNvPr>
          <p:cNvSpPr>
            <a:spLocks noGrp="1"/>
          </p:cNvSpPr>
          <p:nvPr>
            <p:ph type="title"/>
          </p:nvPr>
        </p:nvSpPr>
        <p:spPr>
          <a:xfrm>
            <a:off x="515078" y="276989"/>
            <a:ext cx="5830637" cy="1344058"/>
          </a:xfrm>
        </p:spPr>
        <p:txBody>
          <a:bodyPr>
            <a:noAutofit/>
          </a:bodyPr>
          <a:lstStyle/>
          <a:p>
            <a:r>
              <a:rPr lang="en-GB" sz="3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Dark matter bounds from antiproton combined analyses</a:t>
            </a:r>
            <a:endParaRPr lang="en-SE" sz="3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AF1AD210-77D2-A4C5-BFFE-9FA6B7963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6290" y="62901"/>
            <a:ext cx="5663193" cy="3804020"/>
          </a:xfrm>
          <a:prstGeom prst="rect">
            <a:avLst/>
          </a:prstGeom>
        </p:spPr>
      </p:pic>
      <p:sp>
        <p:nvSpPr>
          <p:cNvPr id="10" name="TextBox 9">
            <a:extLst>
              <a:ext uri="{FF2B5EF4-FFF2-40B4-BE49-F238E27FC236}">
                <a16:creationId xmlns:a16="http://schemas.microsoft.com/office/drawing/2014/main" id="{A7EFED00-C6BC-4744-39E0-44A684FADDE0}"/>
              </a:ext>
            </a:extLst>
          </p:cNvPr>
          <p:cNvSpPr txBox="1"/>
          <p:nvPr/>
        </p:nvSpPr>
        <p:spPr>
          <a:xfrm>
            <a:off x="7216047" y="2985572"/>
            <a:ext cx="2071401" cy="369332"/>
          </a:xfrm>
          <a:prstGeom prst="rect">
            <a:avLst/>
          </a:prstGeom>
          <a:noFill/>
        </p:spPr>
        <p:txBody>
          <a:bodyPr wrap="none" rtlCol="0">
            <a:spAutoFit/>
          </a:bodyPr>
          <a:lstStyle/>
          <a:p>
            <a:r>
              <a:rPr lang="en-GB" dirty="0"/>
              <a:t>(DM masses in GeV)</a:t>
            </a:r>
            <a:endParaRPr lang="en-SE"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B8CCEB8-9B24-3D1C-B007-C644556E568D}"/>
                  </a:ext>
                </a:extLst>
              </p:cNvPr>
              <p:cNvSpPr txBox="1"/>
              <p:nvPr/>
            </p:nvSpPr>
            <p:spPr>
              <a:xfrm>
                <a:off x="633418" y="1705576"/>
                <a:ext cx="6097836" cy="400110"/>
              </a:xfrm>
              <a:prstGeom prst="rect">
                <a:avLst/>
              </a:prstGeom>
              <a:noFill/>
            </p:spPr>
            <p:txBody>
              <a:bodyPr wrap="square">
                <a:spAutoFit/>
              </a:bodyPr>
              <a:lstStyle/>
              <a:p>
                <a:r>
                  <a:rPr lang="en-GB" sz="2000" b="1" dirty="0"/>
                  <a:t>Maximum significance found to be below 2</a:t>
                </a:r>
                <a14:m>
                  <m:oMath xmlns:m="http://schemas.openxmlformats.org/officeDocument/2006/math">
                    <m:r>
                      <a:rPr lang="en-GB" sz="2000" b="1" i="1" smtClean="0">
                        <a:latin typeface="Cambria Math" panose="02040503050406030204" pitchFamily="18" charset="0"/>
                        <a:ea typeface="Cambria Math" panose="02040503050406030204" pitchFamily="18" charset="0"/>
                      </a:rPr>
                      <m:t>𝝈</m:t>
                    </m:r>
                  </m:oMath>
                </a14:m>
                <a:r>
                  <a:rPr lang="en-GB" sz="2000" b="1" dirty="0"/>
                  <a:t> (local)!</a:t>
                </a:r>
                <a:endParaRPr lang="en-SE" sz="2000" b="1" dirty="0"/>
              </a:p>
            </p:txBody>
          </p:sp>
        </mc:Choice>
        <mc:Fallback xmlns="">
          <p:sp>
            <p:nvSpPr>
              <p:cNvPr id="11" name="TextBox 10">
                <a:extLst>
                  <a:ext uri="{FF2B5EF4-FFF2-40B4-BE49-F238E27FC236}">
                    <a16:creationId xmlns:a16="http://schemas.microsoft.com/office/drawing/2014/main" id="{BB8CCEB8-9B24-3D1C-B007-C644556E568D}"/>
                  </a:ext>
                </a:extLst>
              </p:cNvPr>
              <p:cNvSpPr txBox="1">
                <a:spLocks noRot="1" noChangeAspect="1" noMove="1" noResize="1" noEditPoints="1" noAdjustHandles="1" noChangeArrowheads="1" noChangeShapeType="1" noTextEdit="1"/>
              </p:cNvSpPr>
              <p:nvPr/>
            </p:nvSpPr>
            <p:spPr>
              <a:xfrm>
                <a:off x="633418" y="1705576"/>
                <a:ext cx="6097836" cy="400110"/>
              </a:xfrm>
              <a:prstGeom prst="rect">
                <a:avLst/>
              </a:prstGeom>
              <a:blipFill>
                <a:blip r:embed="rId5"/>
                <a:stretch>
                  <a:fillRect l="-1100" t="-9231" b="-27692"/>
                </a:stretch>
              </a:blipFill>
            </p:spPr>
            <p:txBody>
              <a:bodyPr/>
              <a:lstStyle/>
              <a:p>
                <a:r>
                  <a:rPr lang="en-SE">
                    <a:noFill/>
                  </a:rPr>
                  <a:t> </a:t>
                </a:r>
              </a:p>
            </p:txBody>
          </p:sp>
        </mc:Fallback>
      </mc:AlternateContent>
      <p:cxnSp>
        <p:nvCxnSpPr>
          <p:cNvPr id="2" name="Straight Connector 1">
            <a:extLst>
              <a:ext uri="{FF2B5EF4-FFF2-40B4-BE49-F238E27FC236}">
                <a16:creationId xmlns:a16="http://schemas.microsoft.com/office/drawing/2014/main" id="{7FFF219F-A9E1-DDF1-0250-B0F3804BF2AA}"/>
              </a:ext>
            </a:extLst>
          </p:cNvPr>
          <p:cNvCxnSpPr>
            <a:cxnSpLocks/>
          </p:cNvCxnSpPr>
          <p:nvPr/>
        </p:nvCxnSpPr>
        <p:spPr>
          <a:xfrm>
            <a:off x="8454224" y="4599032"/>
            <a:ext cx="9569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5394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299E11EC-3CB4-CDC1-FD1B-2926DFA579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763" y="2506807"/>
            <a:ext cx="5808237" cy="4021087"/>
          </a:xfrm>
        </p:spPr>
      </p:pic>
      <p:sp>
        <p:nvSpPr>
          <p:cNvPr id="4" name="Slide Number Placeholder 3">
            <a:extLst>
              <a:ext uri="{FF2B5EF4-FFF2-40B4-BE49-F238E27FC236}">
                <a16:creationId xmlns:a16="http://schemas.microsoft.com/office/drawing/2014/main" id="{478848B9-A554-29B2-9BA3-2AE51276B9D8}"/>
              </a:ext>
            </a:extLst>
          </p:cNvPr>
          <p:cNvSpPr>
            <a:spLocks noGrp="1"/>
          </p:cNvSpPr>
          <p:nvPr>
            <p:ph type="sldNum" sz="quarter" idx="12"/>
          </p:nvPr>
        </p:nvSpPr>
        <p:spPr/>
        <p:txBody>
          <a:bodyPr/>
          <a:lstStyle/>
          <a:p>
            <a:fld id="{22575A84-A01E-4477-BEC3-178D27864C62}" type="slidenum">
              <a:rPr lang="en-GB" smtClean="0"/>
              <a:t>41</a:t>
            </a:fld>
            <a:endParaRPr lang="en-GB"/>
          </a:p>
        </p:txBody>
      </p:sp>
      <p:sp>
        <p:nvSpPr>
          <p:cNvPr id="3" name="TextBox 2">
            <a:extLst>
              <a:ext uri="{FF2B5EF4-FFF2-40B4-BE49-F238E27FC236}">
                <a16:creationId xmlns:a16="http://schemas.microsoft.com/office/drawing/2014/main" id="{821CE3F9-3409-556C-54D8-504AFE3BB500}"/>
              </a:ext>
            </a:extLst>
          </p:cNvPr>
          <p:cNvSpPr txBox="1"/>
          <p:nvPr/>
        </p:nvSpPr>
        <p:spPr>
          <a:xfrm>
            <a:off x="4579662" y="2341240"/>
            <a:ext cx="2096561"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e</a:t>
            </a:r>
            <a:r>
              <a:rPr lang="en-GB" sz="1200" dirty="0"/>
              <a:t>t al, </a:t>
            </a:r>
            <a:r>
              <a:rPr lang="en-GB" sz="1200" b="1" dirty="0"/>
              <a:t>in preparation</a:t>
            </a:r>
          </a:p>
        </p:txBody>
      </p:sp>
      <p:sp>
        <p:nvSpPr>
          <p:cNvPr id="10" name="Title 1">
            <a:extLst>
              <a:ext uri="{FF2B5EF4-FFF2-40B4-BE49-F238E27FC236}">
                <a16:creationId xmlns:a16="http://schemas.microsoft.com/office/drawing/2014/main" id="{531A762A-91E7-D4DA-FD78-96EE3AF0A05A}"/>
              </a:ext>
            </a:extLst>
          </p:cNvPr>
          <p:cNvSpPr>
            <a:spLocks noGrp="1"/>
          </p:cNvSpPr>
          <p:nvPr>
            <p:ph type="title"/>
          </p:nvPr>
        </p:nvSpPr>
        <p:spPr>
          <a:xfrm>
            <a:off x="515078" y="276989"/>
            <a:ext cx="5830637" cy="1344058"/>
          </a:xfrm>
        </p:spPr>
        <p:txBody>
          <a:bodyPr>
            <a:noAutofit/>
          </a:bodyPr>
          <a:lstStyle/>
          <a:p>
            <a:r>
              <a:rPr lang="en-GB" sz="3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Dark matter bounds from antiproton combined analyses</a:t>
            </a:r>
            <a:endParaRPr lang="en-SE" sz="3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1A555F95-5170-68FE-5AB7-3D9B52AC5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6290" y="62901"/>
            <a:ext cx="5663193" cy="3804020"/>
          </a:xfrm>
          <a:prstGeom prst="rect">
            <a:avLst/>
          </a:prstGeom>
        </p:spPr>
      </p:pic>
      <p:sp>
        <p:nvSpPr>
          <p:cNvPr id="5" name="TextBox 4">
            <a:extLst>
              <a:ext uri="{FF2B5EF4-FFF2-40B4-BE49-F238E27FC236}">
                <a16:creationId xmlns:a16="http://schemas.microsoft.com/office/drawing/2014/main" id="{2F1FB2E0-BAA4-2B33-5371-DDC30CAA78C0}"/>
              </a:ext>
            </a:extLst>
          </p:cNvPr>
          <p:cNvSpPr txBox="1"/>
          <p:nvPr/>
        </p:nvSpPr>
        <p:spPr>
          <a:xfrm>
            <a:off x="7216047" y="2985572"/>
            <a:ext cx="2071401" cy="369332"/>
          </a:xfrm>
          <a:prstGeom prst="rect">
            <a:avLst/>
          </a:prstGeom>
          <a:noFill/>
        </p:spPr>
        <p:txBody>
          <a:bodyPr wrap="none" rtlCol="0">
            <a:spAutoFit/>
          </a:bodyPr>
          <a:lstStyle/>
          <a:p>
            <a:r>
              <a:rPr lang="en-GB" dirty="0"/>
              <a:t>(DM masses in GeV)</a:t>
            </a:r>
            <a:endParaRPr lang="en-SE"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E174928-E9E9-D5FC-5D41-9D49576B189A}"/>
                  </a:ext>
                </a:extLst>
              </p:cNvPr>
              <p:cNvSpPr txBox="1"/>
              <p:nvPr/>
            </p:nvSpPr>
            <p:spPr>
              <a:xfrm>
                <a:off x="633418" y="1705576"/>
                <a:ext cx="6097836" cy="400110"/>
              </a:xfrm>
              <a:prstGeom prst="rect">
                <a:avLst/>
              </a:prstGeom>
              <a:noFill/>
            </p:spPr>
            <p:txBody>
              <a:bodyPr wrap="square">
                <a:spAutoFit/>
              </a:bodyPr>
              <a:lstStyle/>
              <a:p>
                <a:r>
                  <a:rPr lang="en-GB" sz="2000" b="1" dirty="0"/>
                  <a:t>Maximum significance found to be below 2</a:t>
                </a:r>
                <a14:m>
                  <m:oMath xmlns:m="http://schemas.openxmlformats.org/officeDocument/2006/math">
                    <m:r>
                      <a:rPr lang="en-GB" sz="2000" b="1" i="1" smtClean="0">
                        <a:latin typeface="Cambria Math" panose="02040503050406030204" pitchFamily="18" charset="0"/>
                        <a:ea typeface="Cambria Math" panose="02040503050406030204" pitchFamily="18" charset="0"/>
                      </a:rPr>
                      <m:t>𝝈</m:t>
                    </m:r>
                  </m:oMath>
                </a14:m>
                <a:r>
                  <a:rPr lang="en-GB" sz="2000" b="1" dirty="0"/>
                  <a:t> (local)!</a:t>
                </a:r>
                <a:endParaRPr lang="en-SE" sz="2000" b="1" dirty="0"/>
              </a:p>
            </p:txBody>
          </p:sp>
        </mc:Choice>
        <mc:Fallback xmlns="">
          <p:sp>
            <p:nvSpPr>
              <p:cNvPr id="7" name="TextBox 6">
                <a:extLst>
                  <a:ext uri="{FF2B5EF4-FFF2-40B4-BE49-F238E27FC236}">
                    <a16:creationId xmlns:a16="http://schemas.microsoft.com/office/drawing/2014/main" id="{1E174928-E9E9-D5FC-5D41-9D49576B189A}"/>
                  </a:ext>
                </a:extLst>
              </p:cNvPr>
              <p:cNvSpPr txBox="1">
                <a:spLocks noRot="1" noChangeAspect="1" noMove="1" noResize="1" noEditPoints="1" noAdjustHandles="1" noChangeArrowheads="1" noChangeShapeType="1" noTextEdit="1"/>
              </p:cNvSpPr>
              <p:nvPr/>
            </p:nvSpPr>
            <p:spPr>
              <a:xfrm>
                <a:off x="633418" y="1705576"/>
                <a:ext cx="6097836" cy="400110"/>
              </a:xfrm>
              <a:prstGeom prst="rect">
                <a:avLst/>
              </a:prstGeom>
              <a:blipFill>
                <a:blip r:embed="rId4"/>
                <a:stretch>
                  <a:fillRect l="-1100" t="-9231" b="-27692"/>
                </a:stretch>
              </a:blipFill>
            </p:spPr>
            <p:txBody>
              <a:bodyPr/>
              <a:lstStyle/>
              <a:p>
                <a:r>
                  <a:rPr lang="en-SE">
                    <a:noFill/>
                  </a:rPr>
                  <a:t> </a:t>
                </a:r>
              </a:p>
            </p:txBody>
          </p:sp>
        </mc:Fallback>
      </mc:AlternateContent>
      <p:sp>
        <p:nvSpPr>
          <p:cNvPr id="8" name="TextBox 7">
            <a:extLst>
              <a:ext uri="{FF2B5EF4-FFF2-40B4-BE49-F238E27FC236}">
                <a16:creationId xmlns:a16="http://schemas.microsoft.com/office/drawing/2014/main" id="{C5BA3E77-4054-03E6-E0D1-55CBCD8EB4FF}"/>
              </a:ext>
            </a:extLst>
          </p:cNvPr>
          <p:cNvSpPr txBox="1"/>
          <p:nvPr/>
        </p:nvSpPr>
        <p:spPr>
          <a:xfrm>
            <a:off x="6665206" y="4142195"/>
            <a:ext cx="5089792" cy="1908215"/>
          </a:xfrm>
          <a:prstGeom prst="rect">
            <a:avLst/>
          </a:prstGeom>
          <a:noFill/>
        </p:spPr>
        <p:txBody>
          <a:bodyPr wrap="square">
            <a:spAutoFit/>
          </a:bodyPr>
          <a:lstStyle/>
          <a:p>
            <a:r>
              <a:rPr lang="en-GB" sz="2000" dirty="0">
                <a:latin typeface="Times New Roman" panose="02020603050405020304" pitchFamily="18" charset="0"/>
                <a:cs typeface="Times New Roman" panose="02020603050405020304" pitchFamily="18" charset="0"/>
              </a:rPr>
              <a:t>The DM signal is constrained to be, at most, a 10% of the total p flux (for ~100 GeV DM)</a:t>
            </a:r>
          </a:p>
          <a:p>
            <a:r>
              <a:rPr lang="en-GB" sz="2000" dirty="0">
                <a:latin typeface="Times New Roman" panose="02020603050405020304" pitchFamily="18" charset="0"/>
                <a:cs typeface="Times New Roman" panose="02020603050405020304" pitchFamily="18" charset="0"/>
              </a:rPr>
              <a:t>Moreover, there is some tension with the GCE!!</a:t>
            </a:r>
          </a:p>
          <a:p>
            <a:endParaRPr lang="en-GB" b="1" dirty="0">
              <a:latin typeface="Times New Roman" panose="02020603050405020304" pitchFamily="18" charset="0"/>
              <a:cs typeface="Times New Roman" panose="02020603050405020304" pitchFamily="18" charset="0"/>
            </a:endParaRPr>
          </a:p>
          <a:p>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However, we are constrained to the classical model of production of antiprotons</a:t>
            </a:r>
          </a:p>
        </p:txBody>
      </p:sp>
      <p:cxnSp>
        <p:nvCxnSpPr>
          <p:cNvPr id="9" name="Straight Connector 8">
            <a:extLst>
              <a:ext uri="{FF2B5EF4-FFF2-40B4-BE49-F238E27FC236}">
                <a16:creationId xmlns:a16="http://schemas.microsoft.com/office/drawing/2014/main" id="{936D28A0-E426-FCA1-CCC3-9489DA961A73}"/>
              </a:ext>
            </a:extLst>
          </p:cNvPr>
          <p:cNvCxnSpPr>
            <a:cxnSpLocks/>
          </p:cNvCxnSpPr>
          <p:nvPr/>
        </p:nvCxnSpPr>
        <p:spPr>
          <a:xfrm>
            <a:off x="8454224" y="4599032"/>
            <a:ext cx="9569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3385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E47D635-A88A-4015-8011-401012023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 y="2204720"/>
            <a:ext cx="6723015" cy="4145280"/>
          </a:xfrm>
          <a:prstGeom prst="rect">
            <a:avLst/>
          </a:prstGeom>
        </p:spPr>
      </p:pic>
      <p:sp>
        <p:nvSpPr>
          <p:cNvPr id="2" name="Title 1">
            <a:extLst>
              <a:ext uri="{FF2B5EF4-FFF2-40B4-BE49-F238E27FC236}">
                <a16:creationId xmlns:a16="http://schemas.microsoft.com/office/drawing/2014/main" id="{D64865DB-953A-CA7E-084F-02B6BAA8A147}"/>
              </a:ext>
            </a:extLst>
          </p:cNvPr>
          <p:cNvSpPr txBox="1">
            <a:spLocks/>
          </p:cNvSpPr>
          <p:nvPr/>
        </p:nvSpPr>
        <p:spPr>
          <a:xfrm>
            <a:off x="650681" y="151414"/>
            <a:ext cx="1126699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t>The Galactic gamma-ray diffuse sky</a:t>
            </a:r>
            <a:r>
              <a:rPr lang="en-GB" sz="3200" b="1" dirty="0"/>
              <a:t> </a:t>
            </a:r>
            <a:r>
              <a:rPr lang="en-GB" sz="2800" b="1" dirty="0"/>
              <a:t>– </a:t>
            </a:r>
            <a:r>
              <a:rPr lang="en-GB" sz="2800" b="1" dirty="0">
                <a:solidFill>
                  <a:schemeClr val="accent6">
                    <a:lumMod val="50000"/>
                  </a:schemeClr>
                </a:solidFill>
              </a:rPr>
              <a:t>Local cosmic rays</a:t>
            </a:r>
          </a:p>
        </p:txBody>
      </p:sp>
      <p:sp>
        <p:nvSpPr>
          <p:cNvPr id="4" name="Slide Number Placeholder 3">
            <a:extLst>
              <a:ext uri="{FF2B5EF4-FFF2-40B4-BE49-F238E27FC236}">
                <a16:creationId xmlns:a16="http://schemas.microsoft.com/office/drawing/2014/main" id="{42FD80C6-63D1-488B-9B76-71327D989617}"/>
              </a:ext>
            </a:extLst>
          </p:cNvPr>
          <p:cNvSpPr>
            <a:spLocks noGrp="1"/>
          </p:cNvSpPr>
          <p:nvPr>
            <p:ph type="sldNum" sz="quarter" idx="12"/>
          </p:nvPr>
        </p:nvSpPr>
        <p:spPr/>
        <p:txBody>
          <a:bodyPr/>
          <a:lstStyle/>
          <a:p>
            <a:fld id="{22575A84-A01E-4477-BEC3-178D27864C62}" type="slidenum">
              <a:rPr lang="en-GB" smtClean="0"/>
              <a:t>42</a:t>
            </a:fld>
            <a:endParaRPr lang="en-GB" dirty="0"/>
          </a:p>
        </p:txBody>
      </p:sp>
      <p:pic>
        <p:nvPicPr>
          <p:cNvPr id="10" name="Content Placeholder 5">
            <a:extLst>
              <a:ext uri="{FF2B5EF4-FFF2-40B4-BE49-F238E27FC236}">
                <a16:creationId xmlns:a16="http://schemas.microsoft.com/office/drawing/2014/main" id="{A540AB34-9C56-4E9F-BAC5-70D668E91F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7681" y="1483359"/>
            <a:ext cx="4267266" cy="4897121"/>
          </a:xfrm>
          <a:prstGeom prst="rect">
            <a:avLst/>
          </a:prstGeom>
        </p:spPr>
      </p:pic>
      <p:sp>
        <p:nvSpPr>
          <p:cNvPr id="13" name="TextBox 12">
            <a:extLst>
              <a:ext uri="{FF2B5EF4-FFF2-40B4-BE49-F238E27FC236}">
                <a16:creationId xmlns:a16="http://schemas.microsoft.com/office/drawing/2014/main" id="{25C9E47E-D23D-458A-B935-A75630627C61}"/>
              </a:ext>
            </a:extLst>
          </p:cNvPr>
          <p:cNvSpPr txBox="1"/>
          <p:nvPr/>
        </p:nvSpPr>
        <p:spPr>
          <a:xfrm>
            <a:off x="570614" y="2421121"/>
            <a:ext cx="2375786" cy="281439"/>
          </a:xfrm>
          <a:prstGeom prst="rect">
            <a:avLst/>
          </a:prstGeom>
          <a:noFill/>
        </p:spPr>
        <p:txBody>
          <a:bodyPr wrap="square">
            <a:spAutoFit/>
          </a:bodyPr>
          <a:lstStyle/>
          <a:p>
            <a:r>
              <a:rPr lang="en-GB" sz="1200" b="1" dirty="0">
                <a:effectLst/>
              </a:rPr>
              <a:t>PDL</a:t>
            </a:r>
            <a:r>
              <a:rPr lang="en-GB" sz="1200" dirty="0">
                <a:effectLst/>
              </a:rPr>
              <a:t> et al </a:t>
            </a:r>
            <a:r>
              <a:rPr lang="en-GB" sz="1200" i="1" dirty="0"/>
              <a:t>JCAP</a:t>
            </a:r>
            <a:r>
              <a:rPr lang="en-GB" sz="1200" dirty="0"/>
              <a:t>03 (2021) 099</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8861DDF-0686-4F2D-8BC6-BE563F74916D}"/>
                  </a:ext>
                </a:extLst>
              </p:cNvPr>
              <p:cNvSpPr txBox="1"/>
              <p:nvPr/>
            </p:nvSpPr>
            <p:spPr>
              <a:xfrm>
                <a:off x="2346960" y="2776974"/>
                <a:ext cx="60960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l-GR" sz="1800" b="1" i="1" smtClean="0">
                          <a:latin typeface="Cambria Math" panose="02040503050406030204" pitchFamily="18" charset="0"/>
                          <a:cs typeface="Times New Roman" panose="02020603050405020304" pitchFamily="18" charset="0"/>
                        </a:rPr>
                        <m:t>𝜹</m:t>
                      </m:r>
                      <m:d>
                        <m:dPr>
                          <m:ctrlPr>
                            <a:rPr lang="en-GB" sz="1800" b="1" i="1" smtClean="0">
                              <a:latin typeface="Cambria Math" panose="02040503050406030204" pitchFamily="18" charset="0"/>
                              <a:cs typeface="Times New Roman" panose="02020603050405020304" pitchFamily="18" charset="0"/>
                            </a:rPr>
                          </m:ctrlPr>
                        </m:dPr>
                        <m:e>
                          <m:r>
                            <a:rPr lang="en-GB" sz="1800" b="1" i="1" smtClean="0">
                              <a:latin typeface="Cambria Math" panose="02040503050406030204" pitchFamily="18" charset="0"/>
                              <a:cs typeface="Times New Roman" panose="02020603050405020304" pitchFamily="18" charset="0"/>
                            </a:rPr>
                            <m:t>𝒙</m:t>
                          </m:r>
                          <m:r>
                            <a:rPr lang="en-GB" sz="1800" b="1" i="1" smtClean="0">
                              <a:latin typeface="Cambria Math" panose="02040503050406030204" pitchFamily="18" charset="0"/>
                              <a:cs typeface="Times New Roman" panose="02020603050405020304" pitchFamily="18" charset="0"/>
                            </a:rPr>
                            <m:t>=</m:t>
                          </m:r>
                          <m:r>
                            <a:rPr lang="en-GB" sz="1800" b="0" i="1" smtClean="0">
                              <a:latin typeface="Cambria Math" panose="02040503050406030204" pitchFamily="18" charset="0"/>
                              <a:cs typeface="Times New Roman" panose="02020603050405020304" pitchFamily="18" charset="0"/>
                            </a:rPr>
                            <m:t>𝑅</m:t>
                          </m:r>
                          <m:r>
                            <a:rPr lang="en-GB" sz="1800" b="0" i="1" baseline="-25000" smtClean="0">
                              <a:latin typeface="Cambria Math" panose="02040503050406030204" pitchFamily="18" charset="0"/>
                              <a:cs typeface="Times New Roman" panose="02020603050405020304" pitchFamily="18" charset="0"/>
                            </a:rPr>
                            <m:t>𝐸𝑎𝑟𝑡h</m:t>
                          </m:r>
                        </m:e>
                      </m:d>
                      <m:r>
                        <a:rPr lang="en-GB" sz="1800" b="1" i="1" baseline="-25000" smtClean="0">
                          <a:latin typeface="Cambria Math" panose="02040503050406030204" pitchFamily="18" charset="0"/>
                          <a:cs typeface="Times New Roman" panose="02020603050405020304" pitchFamily="18" charset="0"/>
                        </a:rPr>
                        <m:t> </m:t>
                      </m:r>
                      <m:r>
                        <a:rPr lang="en-GB" sz="1800" b="1" i="1" smtClean="0">
                          <a:latin typeface="Cambria Math" panose="02040503050406030204" pitchFamily="18" charset="0"/>
                          <a:ea typeface="Cambria Math" panose="02040503050406030204" pitchFamily="18" charset="0"/>
                          <a:cs typeface="Times New Roman" panose="02020603050405020304" pitchFamily="18" charset="0"/>
                        </a:rPr>
                        <m:t>~ </m:t>
                      </m:r>
                      <m:r>
                        <a:rPr lang="en-GB" sz="1800" b="1" i="1" smtClean="0">
                          <a:latin typeface="Cambria Math" panose="02040503050406030204" pitchFamily="18" charset="0"/>
                          <a:cs typeface="Times New Roman" panose="02020603050405020304" pitchFamily="18" charset="0"/>
                        </a:rPr>
                        <m:t>𝟎</m:t>
                      </m:r>
                      <m:r>
                        <a:rPr lang="en-GB" sz="1800" b="1" i="1" smtClean="0">
                          <a:latin typeface="Cambria Math" panose="02040503050406030204" pitchFamily="18" charset="0"/>
                          <a:cs typeface="Times New Roman" panose="02020603050405020304" pitchFamily="18" charset="0"/>
                        </a:rPr>
                        <m:t>.</m:t>
                      </m:r>
                      <m:r>
                        <a:rPr lang="en-GB" sz="1800" b="1" i="1" smtClean="0">
                          <a:latin typeface="Cambria Math" panose="02040503050406030204" pitchFamily="18" charset="0"/>
                          <a:cs typeface="Times New Roman" panose="02020603050405020304" pitchFamily="18" charset="0"/>
                        </a:rPr>
                        <m:t>𝟓</m:t>
                      </m:r>
                    </m:oMath>
                  </m:oMathPara>
                </a14:m>
                <a:endParaRPr lang="en-SE" b="1" dirty="0"/>
              </a:p>
            </p:txBody>
          </p:sp>
        </mc:Choice>
        <mc:Fallback xmlns="">
          <p:sp>
            <p:nvSpPr>
              <p:cNvPr id="15" name="TextBox 14">
                <a:extLst>
                  <a:ext uri="{FF2B5EF4-FFF2-40B4-BE49-F238E27FC236}">
                    <a16:creationId xmlns:a16="http://schemas.microsoft.com/office/drawing/2014/main" id="{A8861DDF-0686-4F2D-8BC6-BE563F74916D}"/>
                  </a:ext>
                </a:extLst>
              </p:cNvPr>
              <p:cNvSpPr txBox="1">
                <a:spLocks noRot="1" noChangeAspect="1" noMove="1" noResize="1" noEditPoints="1" noAdjustHandles="1" noChangeArrowheads="1" noChangeShapeType="1" noTextEdit="1"/>
              </p:cNvSpPr>
              <p:nvPr/>
            </p:nvSpPr>
            <p:spPr>
              <a:xfrm>
                <a:off x="2346960" y="2776974"/>
                <a:ext cx="6096000" cy="369332"/>
              </a:xfrm>
              <a:prstGeom prst="rect">
                <a:avLst/>
              </a:prstGeom>
              <a:blipFill>
                <a:blip r:embed="rId7"/>
                <a:stretch>
                  <a:fillRect/>
                </a:stretch>
              </a:blipFill>
            </p:spPr>
            <p:txBody>
              <a:bodyPr/>
              <a:lstStyle/>
              <a:p>
                <a:r>
                  <a:rPr lang="en-SE">
                    <a:noFill/>
                  </a:rPr>
                  <a:t> </a:t>
                </a:r>
              </a:p>
            </p:txBody>
          </p:sp>
        </mc:Fallback>
      </mc:AlternateContent>
      <p:sp>
        <p:nvSpPr>
          <p:cNvPr id="16" name="TextBox 15">
            <a:extLst>
              <a:ext uri="{FF2B5EF4-FFF2-40B4-BE49-F238E27FC236}">
                <a16:creationId xmlns:a16="http://schemas.microsoft.com/office/drawing/2014/main" id="{6C1F1739-BD4E-432D-9B40-65BB684B9241}"/>
              </a:ext>
            </a:extLst>
          </p:cNvPr>
          <p:cNvSpPr txBox="1"/>
          <p:nvPr/>
        </p:nvSpPr>
        <p:spPr>
          <a:xfrm>
            <a:off x="7387974" y="1537201"/>
            <a:ext cx="3458962"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a:t>
            </a:r>
            <a:r>
              <a:rPr lang="en-GB" sz="1200" dirty="0">
                <a:effectLst/>
              </a:rPr>
              <a:t> et al </a:t>
            </a:r>
            <a:r>
              <a:rPr lang="nn-NO" sz="1200" i="1" dirty="0"/>
              <a:t>JCAP</a:t>
            </a:r>
            <a:r>
              <a:rPr lang="nn-NO" sz="1200" dirty="0"/>
              <a:t> 07 (2022) 07, 008</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DD459F4-9AFF-4DE9-A43C-629D560A589F}"/>
                  </a:ext>
                </a:extLst>
              </p:cNvPr>
              <p:cNvSpPr txBox="1"/>
              <p:nvPr/>
            </p:nvSpPr>
            <p:spPr>
              <a:xfrm>
                <a:off x="9591040" y="5158098"/>
                <a:ext cx="1381760" cy="414601"/>
              </a:xfrm>
              <a:prstGeom prst="rect">
                <a:avLst/>
              </a:prstGeom>
              <a:noFill/>
              <a:ln w="19050">
                <a:solidFill>
                  <a:srgbClr val="00B050"/>
                </a:solidFill>
                <a:prstDash val="sysDash"/>
              </a:ln>
            </p:spPr>
            <p:txBody>
              <a:bodyPr wrap="square">
                <a:spAutoFit/>
              </a:bodyPr>
              <a:lstStyle/>
              <a:p>
                <a:pPr/>
                <a14:m>
                  <m:oMathPara xmlns:m="http://schemas.openxmlformats.org/officeDocument/2006/math">
                    <m:oMathParaPr>
                      <m:jc m:val="centerGroup"/>
                    </m:oMathParaPr>
                    <m:oMath xmlns:m="http://schemas.openxmlformats.org/officeDocument/2006/math">
                      <m:r>
                        <a:rPr lang="en-GB" sz="2000" b="1" i="1" smtClean="0">
                          <a:latin typeface="Cambria Math" panose="02040503050406030204" pitchFamily="18" charset="0"/>
                          <a:ea typeface="Cambria Math" panose="02040503050406030204" pitchFamily="18" charset="0"/>
                        </a:rPr>
                        <m:t>𝑱</m:t>
                      </m:r>
                      <m:r>
                        <a:rPr lang="en-GB" sz="2000" b="1" i="1" smtClean="0">
                          <a:latin typeface="Cambria Math" panose="02040503050406030204" pitchFamily="18" charset="0"/>
                          <a:ea typeface="Cambria Math" panose="02040503050406030204" pitchFamily="18" charset="0"/>
                        </a:rPr>
                        <m:t>∝</m:t>
                      </m:r>
                      <m:sSup>
                        <m:sSupPr>
                          <m:ctrlPr>
                            <a:rPr lang="en-GB" sz="2000" b="1" i="1" smtClean="0">
                              <a:latin typeface="Cambria Math" panose="02040503050406030204" pitchFamily="18" charset="0"/>
                              <a:ea typeface="Cambria Math" panose="02040503050406030204" pitchFamily="18" charset="0"/>
                            </a:rPr>
                          </m:ctrlPr>
                        </m:sSupPr>
                        <m:e>
                          <m:r>
                            <a:rPr lang="en-GB" sz="2000" b="1" i="1" smtClean="0">
                              <a:latin typeface="Cambria Math" panose="02040503050406030204" pitchFamily="18" charset="0"/>
                              <a:ea typeface="Cambria Math" panose="02040503050406030204" pitchFamily="18" charset="0"/>
                            </a:rPr>
                            <m:t>𝑬</m:t>
                          </m:r>
                        </m:e>
                        <m:sup>
                          <m:r>
                            <a:rPr lang="en-GB" sz="2000" b="1" i="1" smtClean="0">
                              <a:latin typeface="Cambria Math" panose="02040503050406030204" pitchFamily="18" charset="0"/>
                              <a:ea typeface="Cambria Math" panose="02040503050406030204" pitchFamily="18" charset="0"/>
                            </a:rPr>
                            <m:t> (</m:t>
                          </m:r>
                          <m:r>
                            <m:rPr>
                              <m:sty m:val="p"/>
                            </m:rPr>
                            <a:rPr lang="el-GR" sz="2000" b="1" i="1" smtClean="0">
                              <a:latin typeface="Cambria Math" panose="02040503050406030204" pitchFamily="18" charset="0"/>
                              <a:ea typeface="Cambria Math" panose="02040503050406030204" pitchFamily="18" charset="0"/>
                            </a:rPr>
                            <m:t>α</m:t>
                          </m:r>
                          <m:r>
                            <a:rPr lang="en-GB" sz="2000" b="1" i="1" smtClean="0">
                              <a:latin typeface="Cambria Math" panose="02040503050406030204" pitchFamily="18" charset="0"/>
                              <a:ea typeface="Cambria Math" panose="02040503050406030204" pitchFamily="18" charset="0"/>
                            </a:rPr>
                            <m:t>+</m:t>
                          </m:r>
                          <m:r>
                            <m:rPr>
                              <m:sty m:val="p"/>
                            </m:rPr>
                            <a:rPr lang="el-GR" sz="2000" b="1" i="1">
                              <a:latin typeface="Cambria Math" panose="02040503050406030204" pitchFamily="18" charset="0"/>
                              <a:ea typeface="Cambria Math" panose="02040503050406030204" pitchFamily="18" charset="0"/>
                            </a:rPr>
                            <m:t>δ</m:t>
                          </m:r>
                          <m:r>
                            <a:rPr lang="en-GB" sz="2000" b="1" i="1" smtClean="0">
                              <a:latin typeface="Cambria Math" panose="02040503050406030204" pitchFamily="18" charset="0"/>
                              <a:ea typeface="Cambria Math" panose="02040503050406030204" pitchFamily="18" charset="0"/>
                            </a:rPr>
                            <m:t>)</m:t>
                          </m:r>
                        </m:sup>
                      </m:sSup>
                    </m:oMath>
                  </m:oMathPara>
                </a14:m>
                <a:endParaRPr lang="en-SE" sz="2000" dirty="0"/>
              </a:p>
            </p:txBody>
          </p:sp>
        </mc:Choice>
        <mc:Fallback xmlns="">
          <p:sp>
            <p:nvSpPr>
              <p:cNvPr id="18" name="TextBox 17">
                <a:extLst>
                  <a:ext uri="{FF2B5EF4-FFF2-40B4-BE49-F238E27FC236}">
                    <a16:creationId xmlns:a16="http://schemas.microsoft.com/office/drawing/2014/main" id="{9DD459F4-9AFF-4DE9-A43C-629D560A589F}"/>
                  </a:ext>
                </a:extLst>
              </p:cNvPr>
              <p:cNvSpPr txBox="1">
                <a:spLocks noRot="1" noChangeAspect="1" noMove="1" noResize="1" noEditPoints="1" noAdjustHandles="1" noChangeArrowheads="1" noChangeShapeType="1" noTextEdit="1"/>
              </p:cNvSpPr>
              <p:nvPr/>
            </p:nvSpPr>
            <p:spPr>
              <a:xfrm>
                <a:off x="9591040" y="5158098"/>
                <a:ext cx="1381760" cy="414601"/>
              </a:xfrm>
              <a:prstGeom prst="rect">
                <a:avLst/>
              </a:prstGeom>
              <a:blipFill>
                <a:blip r:embed="rId8"/>
                <a:stretch>
                  <a:fillRect b="-8451"/>
                </a:stretch>
              </a:blipFill>
              <a:ln w="19050">
                <a:solidFill>
                  <a:srgbClr val="00B050"/>
                </a:solidFill>
                <a:prstDash val="sysDash"/>
              </a:ln>
            </p:spPr>
            <p:txBody>
              <a:bodyPr/>
              <a:lstStyle/>
              <a:p>
                <a:r>
                  <a:rPr lang="en-SE">
                    <a:noFill/>
                  </a:rPr>
                  <a:t> </a:t>
                </a:r>
              </a:p>
            </p:txBody>
          </p:sp>
        </mc:Fallback>
      </mc:AlternateContent>
      <p:sp>
        <p:nvSpPr>
          <p:cNvPr id="21" name="TextBox 20">
            <a:extLst>
              <a:ext uri="{FF2B5EF4-FFF2-40B4-BE49-F238E27FC236}">
                <a16:creationId xmlns:a16="http://schemas.microsoft.com/office/drawing/2014/main" id="{3CF2FD67-4796-8041-15A0-98576D42B465}"/>
              </a:ext>
            </a:extLst>
          </p:cNvPr>
          <p:cNvSpPr txBox="1"/>
          <p:nvPr/>
        </p:nvSpPr>
        <p:spPr>
          <a:xfrm>
            <a:off x="917531" y="1425806"/>
            <a:ext cx="5585096" cy="707886"/>
          </a:xfrm>
          <a:prstGeom prst="rect">
            <a:avLst/>
          </a:prstGeom>
          <a:noFill/>
        </p:spPr>
        <p:txBody>
          <a:bodyPr wrap="square">
            <a:spAutoFit/>
          </a:bodyPr>
          <a:lstStyle/>
          <a:p>
            <a:r>
              <a:rPr lang="en-GB" sz="2000" dirty="0">
                <a:latin typeface="Times New Roman" panose="02020603050405020304" pitchFamily="18" charset="0"/>
                <a:cs typeface="Times New Roman" panose="02020603050405020304" pitchFamily="18" charset="0"/>
              </a:rPr>
              <a:t>Too limited information on Galactic CR propagation to build theoretical models beyond the Solar System</a:t>
            </a:r>
          </a:p>
        </p:txBody>
      </p:sp>
    </p:spTree>
    <p:extLst>
      <p:ext uri="{BB962C8B-B14F-4D97-AF65-F5344CB8AC3E}">
        <p14:creationId xmlns:p14="http://schemas.microsoft.com/office/powerpoint/2010/main" val="18650300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55B7B-EDFD-4E45-9420-CBD90BFCD6C9}"/>
              </a:ext>
            </a:extLst>
          </p:cNvPr>
          <p:cNvSpPr>
            <a:spLocks noGrp="1"/>
          </p:cNvSpPr>
          <p:nvPr>
            <p:ph type="title"/>
          </p:nvPr>
        </p:nvSpPr>
        <p:spPr>
          <a:xfrm>
            <a:off x="1074173" y="352015"/>
            <a:ext cx="10515600" cy="1325563"/>
          </a:xfrm>
        </p:spPr>
        <p:txBody>
          <a:bodyPr>
            <a:normAutofit/>
          </a:bodyPr>
          <a:lstStyle/>
          <a:p>
            <a:r>
              <a:rPr lang="en-GB" sz="4000" b="1" dirty="0"/>
              <a:t>Non-uniform transport: </a:t>
            </a:r>
            <a:br>
              <a:rPr lang="en-GB" sz="4000" b="1" dirty="0"/>
            </a:br>
            <a:r>
              <a:rPr lang="en-GB" sz="4000" b="1" dirty="0"/>
              <a:t>    An Inhomogeneous diffusion model</a:t>
            </a:r>
          </a:p>
        </p:txBody>
      </p:sp>
      <p:sp>
        <p:nvSpPr>
          <p:cNvPr id="4" name="Content Placeholder 2">
            <a:extLst>
              <a:ext uri="{FF2B5EF4-FFF2-40B4-BE49-F238E27FC236}">
                <a16:creationId xmlns:a16="http://schemas.microsoft.com/office/drawing/2014/main" id="{04FE7B2F-8818-4A7E-BF68-D4F45D652AE5}"/>
              </a:ext>
            </a:extLst>
          </p:cNvPr>
          <p:cNvSpPr txBox="1">
            <a:spLocks/>
          </p:cNvSpPr>
          <p:nvPr/>
        </p:nvSpPr>
        <p:spPr>
          <a:xfrm>
            <a:off x="536409" y="1625868"/>
            <a:ext cx="4190829" cy="48670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1800" dirty="0"/>
          </a:p>
        </p:txBody>
      </p:sp>
      <p:pic>
        <p:nvPicPr>
          <p:cNvPr id="6" name="Content Placeholder 10" descr="A close up of a logo&#10;&#10;Description automatically generated">
            <a:extLst>
              <a:ext uri="{FF2B5EF4-FFF2-40B4-BE49-F238E27FC236}">
                <a16:creationId xmlns:a16="http://schemas.microsoft.com/office/drawing/2014/main" id="{EB109FFB-76B0-4380-A1C1-BF6866294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0689" y="1782906"/>
            <a:ext cx="5832967" cy="4485813"/>
          </a:xfrm>
          <a:prstGeom prst="rect">
            <a:avLst/>
          </a:prstGeom>
        </p:spPr>
      </p:pic>
      <p:sp>
        <p:nvSpPr>
          <p:cNvPr id="7" name="Text Box 4">
            <a:extLst>
              <a:ext uri="{FF2B5EF4-FFF2-40B4-BE49-F238E27FC236}">
                <a16:creationId xmlns:a16="http://schemas.microsoft.com/office/drawing/2014/main" id="{A1C8BE24-309C-4C64-B319-37FC34EA8D9A}"/>
              </a:ext>
            </a:extLst>
          </p:cNvPr>
          <p:cNvSpPr txBox="1">
            <a:spLocks noChangeArrowheads="1"/>
          </p:cNvSpPr>
          <p:nvPr/>
        </p:nvSpPr>
        <p:spPr bwMode="auto">
          <a:xfrm>
            <a:off x="8696989" y="5870015"/>
            <a:ext cx="2663825" cy="1008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1pPr>
            <a:lvl2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2pPr>
            <a:lvl3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3pPr>
            <a:lvl4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4pPr>
            <a:lvl5pPr>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cs typeface="Noto Sans CJK SC Regular" charset="0"/>
              </a:defRPr>
            </a:lvl9pPr>
          </a:lstStyle>
          <a:p>
            <a:pPr algn="r">
              <a:lnSpc>
                <a:spcPct val="90000"/>
              </a:lnSpc>
              <a:buClr>
                <a:srgbClr val="000000"/>
              </a:buClr>
              <a:buSzPct val="100000"/>
            </a:pPr>
            <a:r>
              <a:rPr lang="en-GB" altLang="es-ES" sz="1200" dirty="0">
                <a:solidFill>
                  <a:srgbClr val="000000"/>
                </a:solidFill>
                <a:ea typeface="Microsoft YaHei" panose="020B0503020204020204" pitchFamily="34" charset="-122"/>
              </a:rPr>
              <a:t>Cerri et al A</a:t>
            </a:r>
            <a:r>
              <a:rPr lang="es-ES" sz="1200" dirty="0"/>
              <a:t>rXiv:1707.07694</a:t>
            </a:r>
            <a:br>
              <a:rPr lang="en-GB" altLang="es-ES" sz="1200" dirty="0">
                <a:solidFill>
                  <a:srgbClr val="000000"/>
                </a:solidFill>
                <a:ea typeface="Microsoft YaHei" panose="020B0503020204020204" pitchFamily="34" charset="-122"/>
              </a:rPr>
            </a:br>
            <a:br>
              <a:rPr lang="en-GB" altLang="es-ES" sz="1200" dirty="0">
                <a:solidFill>
                  <a:srgbClr val="000000"/>
                </a:solidFill>
                <a:ea typeface="Microsoft YaHei" panose="020B0503020204020204" pitchFamily="34" charset="-122"/>
              </a:rPr>
            </a:br>
            <a:br>
              <a:rPr lang="en-GB" altLang="es-ES" sz="1200" dirty="0">
                <a:solidFill>
                  <a:srgbClr val="000000"/>
                </a:solidFill>
                <a:ea typeface="Microsoft YaHei" panose="020B0503020204020204" pitchFamily="34" charset="-122"/>
              </a:rPr>
            </a:br>
            <a:endParaRPr lang="en-GB" altLang="es-ES" sz="1200" dirty="0">
              <a:solidFill>
                <a:srgbClr val="000000"/>
              </a:solidFill>
              <a:ea typeface="Microsoft YaHei" panose="020B0503020204020204" pitchFamily="34" charset="-122"/>
            </a:endParaRPr>
          </a:p>
        </p:txBody>
      </p:sp>
      <p:sp>
        <p:nvSpPr>
          <p:cNvPr id="8" name="TextBox 7">
            <a:extLst>
              <a:ext uri="{FF2B5EF4-FFF2-40B4-BE49-F238E27FC236}">
                <a16:creationId xmlns:a16="http://schemas.microsoft.com/office/drawing/2014/main" id="{A0CFCA5A-6F67-4779-87C8-3AFAAD9132D6}"/>
              </a:ext>
            </a:extLst>
          </p:cNvPr>
          <p:cNvSpPr txBox="1"/>
          <p:nvPr/>
        </p:nvSpPr>
        <p:spPr>
          <a:xfrm>
            <a:off x="686836" y="1828843"/>
            <a:ext cx="4364576" cy="4655121"/>
          </a:xfrm>
          <a:prstGeom prst="rect">
            <a:avLst/>
          </a:prstGeom>
          <a:noFill/>
        </p:spPr>
        <p:txBody>
          <a:bodyPr wrap="square" rtlCol="0">
            <a:spAutoFit/>
          </a:bodyPr>
          <a:lstStyle/>
          <a:p>
            <a:r>
              <a:rPr lang="en-GB" sz="2100" b="1" dirty="0">
                <a:latin typeface="Times New Roman" panose="02020603050405020304" pitchFamily="18" charset="0"/>
                <a:cs typeface="Times New Roman" panose="02020603050405020304" pitchFamily="18" charset="0"/>
              </a:rPr>
              <a:t>Many reasons to believe that the turbulence is progressively different towards the Galactic centre:</a:t>
            </a:r>
          </a:p>
          <a:p>
            <a:endParaRPr lang="en-GB" sz="1400" b="1" dirty="0">
              <a:solidFill>
                <a:srgbClr val="0070C0"/>
              </a:solidFill>
              <a:latin typeface="Times New Roman" panose="02020603050405020304" pitchFamily="18" charset="0"/>
              <a:cs typeface="Times New Roman" panose="02020603050405020304" pitchFamily="18" charset="0"/>
            </a:endParaRPr>
          </a:p>
          <a:p>
            <a:r>
              <a:rPr lang="en-GB" sz="2100" dirty="0">
                <a:latin typeface="Times New Roman" panose="02020603050405020304" pitchFamily="18" charset="0"/>
                <a:cs typeface="Times New Roman" panose="02020603050405020304" pitchFamily="18" charset="0"/>
              </a:rPr>
              <a:t> - Magnetic field intensity (and direction)</a:t>
            </a:r>
          </a:p>
          <a:p>
            <a:endParaRPr lang="en-GB" sz="1050" dirty="0">
              <a:latin typeface="Times New Roman" panose="02020603050405020304" pitchFamily="18" charset="0"/>
              <a:cs typeface="Times New Roman" panose="02020603050405020304" pitchFamily="18" charset="0"/>
            </a:endParaRPr>
          </a:p>
          <a:p>
            <a:r>
              <a:rPr lang="en-GB" sz="2100" dirty="0">
                <a:latin typeface="Times New Roman" panose="02020603050405020304" pitchFamily="18" charset="0"/>
                <a:cs typeface="Times New Roman" panose="02020603050405020304" pitchFamily="18" charset="0"/>
              </a:rPr>
              <a:t> - Gas distribution (contributing to damping of MHD waves)</a:t>
            </a:r>
          </a:p>
          <a:p>
            <a:endParaRPr lang="en-GB" sz="1050" dirty="0">
              <a:latin typeface="Times New Roman" panose="02020603050405020304" pitchFamily="18" charset="0"/>
              <a:cs typeface="Times New Roman" panose="02020603050405020304" pitchFamily="18" charset="0"/>
            </a:endParaRPr>
          </a:p>
          <a:p>
            <a:r>
              <a:rPr lang="en-GB" sz="2100" dirty="0">
                <a:latin typeface="Times New Roman" panose="02020603050405020304" pitchFamily="18" charset="0"/>
                <a:cs typeface="Times New Roman" panose="02020603050405020304" pitchFamily="18" charset="0"/>
              </a:rPr>
              <a:t>- Distribution of sources</a:t>
            </a:r>
          </a:p>
          <a:p>
            <a:endParaRPr lang="en-GB" sz="1050" dirty="0">
              <a:latin typeface="Times New Roman" panose="02020603050405020304" pitchFamily="18" charset="0"/>
              <a:cs typeface="Times New Roman" panose="02020603050405020304" pitchFamily="18" charset="0"/>
            </a:endParaRPr>
          </a:p>
          <a:p>
            <a:r>
              <a:rPr lang="en-GB" sz="2100" dirty="0">
                <a:latin typeface="Times New Roman" panose="02020603050405020304" pitchFamily="18" charset="0"/>
                <a:cs typeface="Times New Roman" panose="02020603050405020304" pitchFamily="18" charset="0"/>
              </a:rPr>
              <a:t>- Anisotropy of turbulence cascade</a:t>
            </a:r>
          </a:p>
          <a:p>
            <a:endParaRPr lang="en-GB" sz="1050" dirty="0">
              <a:latin typeface="Times New Roman" panose="02020603050405020304" pitchFamily="18" charset="0"/>
              <a:cs typeface="Times New Roman" panose="02020603050405020304" pitchFamily="18" charset="0"/>
            </a:endParaRPr>
          </a:p>
          <a:p>
            <a:r>
              <a:rPr lang="en-GB" sz="2100" dirty="0">
                <a:latin typeface="Times New Roman" panose="02020603050405020304" pitchFamily="18" charset="0"/>
                <a:cs typeface="Times New Roman" panose="02020603050405020304" pitchFamily="18" charset="0"/>
              </a:rPr>
              <a:t>- Non-steady particle distribution?</a:t>
            </a:r>
          </a:p>
          <a:p>
            <a:pPr marL="342900" indent="-342900">
              <a:buFontTx/>
              <a:buChar char="-"/>
            </a:pPr>
            <a:endParaRPr lang="en-GB" sz="2000" dirty="0">
              <a:latin typeface="Times New Roman" panose="02020603050405020304" pitchFamily="18" charset="0"/>
              <a:cs typeface="Times New Roman" panose="02020603050405020304" pitchFamily="18" charset="0"/>
            </a:endParaRPr>
          </a:p>
        </p:txBody>
      </p:sp>
      <p:sp>
        <p:nvSpPr>
          <p:cNvPr id="9" name="Slide Number Placeholder 1">
            <a:extLst>
              <a:ext uri="{FF2B5EF4-FFF2-40B4-BE49-F238E27FC236}">
                <a16:creationId xmlns:a16="http://schemas.microsoft.com/office/drawing/2014/main" id="{BEB03439-0CF1-4235-A406-8F7E02C8F391}"/>
              </a:ext>
            </a:extLst>
          </p:cNvPr>
          <p:cNvSpPr>
            <a:spLocks noGrp="1"/>
          </p:cNvSpPr>
          <p:nvPr>
            <p:ph type="sldNum" sz="quarter" idx="12"/>
          </p:nvPr>
        </p:nvSpPr>
        <p:spPr>
          <a:xfrm>
            <a:off x="8929097" y="6356350"/>
            <a:ext cx="2743200" cy="365125"/>
          </a:xfrm>
        </p:spPr>
        <p:txBody>
          <a:bodyPr/>
          <a:lstStyle/>
          <a:p>
            <a:fld id="{22575A84-A01E-4477-BEC3-178D27864C62}" type="slidenum">
              <a:rPr lang="en-GB" smtClean="0"/>
              <a:t>43</a:t>
            </a:fld>
            <a:endParaRPr lang="en-GB"/>
          </a:p>
        </p:txBody>
      </p:sp>
      <p:sp>
        <p:nvSpPr>
          <p:cNvPr id="11" name="Rectangle: Rounded Corners 10">
            <a:extLst>
              <a:ext uri="{FF2B5EF4-FFF2-40B4-BE49-F238E27FC236}">
                <a16:creationId xmlns:a16="http://schemas.microsoft.com/office/drawing/2014/main" id="{4EFD9FFC-F275-4661-8193-3122E081177A}"/>
              </a:ext>
            </a:extLst>
          </p:cNvPr>
          <p:cNvSpPr/>
          <p:nvPr/>
        </p:nvSpPr>
        <p:spPr>
          <a:xfrm>
            <a:off x="1007477" y="432621"/>
            <a:ext cx="8628134" cy="1150201"/>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7398520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2FBA2B-6ABF-4D0C-9390-D13D425376B8}"/>
              </a:ext>
            </a:extLst>
          </p:cNvPr>
          <p:cNvSpPr>
            <a:spLocks noGrp="1"/>
          </p:cNvSpPr>
          <p:nvPr>
            <p:ph type="sldNum" sz="quarter" idx="12"/>
          </p:nvPr>
        </p:nvSpPr>
        <p:spPr>
          <a:xfrm>
            <a:off x="233680" y="6325870"/>
            <a:ext cx="655320" cy="379730"/>
          </a:xfrm>
        </p:spPr>
        <p:txBody>
          <a:bodyPr/>
          <a:lstStyle/>
          <a:p>
            <a:fld id="{22575A84-A01E-4477-BEC3-178D27864C62}" type="slidenum">
              <a:rPr lang="en-GB" smtClean="0"/>
              <a:t>44</a:t>
            </a:fld>
            <a:endParaRPr lang="en-GB"/>
          </a:p>
        </p:txBody>
      </p:sp>
      <p:pic>
        <p:nvPicPr>
          <p:cNvPr id="6" name="Picture 5">
            <a:extLst>
              <a:ext uri="{FF2B5EF4-FFF2-40B4-BE49-F238E27FC236}">
                <a16:creationId xmlns:a16="http://schemas.microsoft.com/office/drawing/2014/main" id="{A38014B6-B348-44AB-99EB-C514CBB555AD}"/>
              </a:ext>
            </a:extLst>
          </p:cNvPr>
          <p:cNvPicPr>
            <a:picLocks noChangeAspect="1"/>
          </p:cNvPicPr>
          <p:nvPr/>
        </p:nvPicPr>
        <p:blipFill>
          <a:blip r:embed="rId2"/>
          <a:stretch>
            <a:fillRect/>
          </a:stretch>
        </p:blipFill>
        <p:spPr>
          <a:xfrm>
            <a:off x="5471301" y="995680"/>
            <a:ext cx="6446379" cy="5648959"/>
          </a:xfrm>
          <a:prstGeom prst="rect">
            <a:avLst/>
          </a:prstGeom>
        </p:spPr>
      </p:pic>
      <p:sp>
        <p:nvSpPr>
          <p:cNvPr id="7" name="TextBox 6">
            <a:extLst>
              <a:ext uri="{FF2B5EF4-FFF2-40B4-BE49-F238E27FC236}">
                <a16:creationId xmlns:a16="http://schemas.microsoft.com/office/drawing/2014/main" id="{ADF7698E-6DD2-4D4B-A71F-F72704876186}"/>
              </a:ext>
            </a:extLst>
          </p:cNvPr>
          <p:cNvSpPr txBox="1"/>
          <p:nvPr/>
        </p:nvSpPr>
        <p:spPr>
          <a:xfrm>
            <a:off x="9763760" y="596275"/>
            <a:ext cx="2428240" cy="276999"/>
          </a:xfrm>
          <a:prstGeom prst="rect">
            <a:avLst/>
          </a:prstGeom>
          <a:noFill/>
        </p:spPr>
        <p:txBody>
          <a:bodyPr wrap="square" rtlCol="0">
            <a:spAutoFit/>
          </a:bodyPr>
          <a:lstStyle/>
          <a:p>
            <a:r>
              <a:rPr lang="en-GB" sz="1200" dirty="0">
                <a:latin typeface="Times New Roman" panose="02020603050405020304" pitchFamily="18" charset="0"/>
                <a:cs typeface="Times New Roman" panose="02020603050405020304" pitchFamily="18" charset="0"/>
              </a:rPr>
              <a:t>Semenov, </a:t>
            </a:r>
            <a:r>
              <a:rPr lang="en-GB" sz="1200" dirty="0" err="1">
                <a:latin typeface="Times New Roman" panose="02020603050405020304" pitchFamily="18" charset="0"/>
                <a:cs typeface="Times New Roman" panose="02020603050405020304" pitchFamily="18" charset="0"/>
              </a:rPr>
              <a:t>Krtavsov</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Caprioli</a:t>
            </a:r>
            <a:r>
              <a:rPr lang="en-GB" sz="1200" dirty="0">
                <a:latin typeface="Times New Roman" panose="02020603050405020304" pitchFamily="18" charset="0"/>
                <a:cs typeface="Times New Roman" panose="02020603050405020304" pitchFamily="18" charset="0"/>
              </a:rPr>
              <a:t> 2021</a:t>
            </a:r>
            <a:endParaRPr lang="en-SE" sz="1200" dirty="0">
              <a:latin typeface="Times New Roman" panose="020206030504050203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AACC3B89-6347-402D-AD91-B1268B7ECB2C}"/>
              </a:ext>
            </a:extLst>
          </p:cNvPr>
          <p:cNvSpPr>
            <a:spLocks noGrp="1"/>
          </p:cNvSpPr>
          <p:nvPr>
            <p:ph type="title"/>
          </p:nvPr>
        </p:nvSpPr>
        <p:spPr>
          <a:xfrm>
            <a:off x="358211" y="7263"/>
            <a:ext cx="5024120" cy="1863489"/>
          </a:xfrm>
        </p:spPr>
        <p:txBody>
          <a:bodyPr>
            <a:normAutofit/>
          </a:bodyPr>
          <a:lstStyle/>
          <a:p>
            <a:pPr algn="ctr"/>
            <a:r>
              <a:rPr lang="en-GB" sz="4000" b="1" dirty="0">
                <a:effectLst>
                  <a:outerShdw blurRad="38100" dist="38100" dir="2700000" algn="tl">
                    <a:srgbClr val="000000">
                      <a:alpha val="43137"/>
                    </a:srgbClr>
                  </a:outerShdw>
                </a:effectLst>
              </a:rPr>
              <a:t>Impact of non-uniform transport</a:t>
            </a:r>
            <a:endParaRPr lang="en-GB" sz="2800" b="1" dirty="0">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CD330313-C289-43AF-9700-4CF527F23D9D}"/>
              </a:ext>
            </a:extLst>
          </p:cNvPr>
          <p:cNvSpPr txBox="1"/>
          <p:nvPr/>
        </p:nvSpPr>
        <p:spPr>
          <a:xfrm>
            <a:off x="670560" y="1742932"/>
            <a:ext cx="4622800" cy="4524315"/>
          </a:xfrm>
          <a:prstGeom prst="rect">
            <a:avLst/>
          </a:prstGeom>
          <a:noFill/>
        </p:spPr>
        <p:txBody>
          <a:bodyPr wrap="square">
            <a:spAutoFit/>
          </a:bodyPr>
          <a:lstStyle/>
          <a:p>
            <a:pPr marL="285750" indent="-285750">
              <a:buFont typeface="Courier New" panose="02070309020205020404" pitchFamily="49" charset="0"/>
              <a:buChar char="o"/>
            </a:pPr>
            <a:r>
              <a:rPr lang="en-GB" sz="2200" dirty="0">
                <a:latin typeface="Times New Roman" panose="02020603050405020304" pitchFamily="18" charset="0"/>
                <a:cs typeface="Times New Roman" panose="02020603050405020304" pitchFamily="18" charset="0"/>
              </a:rPr>
              <a:t>Injection mechanism and acceleration of CRs (</a:t>
            </a:r>
            <a:r>
              <a:rPr lang="en-GB" sz="2200" dirty="0" err="1">
                <a:latin typeface="Times New Roman" panose="02020603050405020304" pitchFamily="18" charset="0"/>
                <a:cs typeface="Times New Roman" panose="02020603050405020304" pitchFamily="18" charset="0"/>
              </a:rPr>
              <a:t>PeVatrons</a:t>
            </a:r>
            <a:r>
              <a:rPr lang="en-GB" sz="2200" dirty="0">
                <a:latin typeface="Times New Roman" panose="02020603050405020304" pitchFamily="18" charset="0"/>
                <a:cs typeface="Times New Roman" panose="02020603050405020304" pitchFamily="18" charset="0"/>
              </a:rPr>
              <a:t>?)</a:t>
            </a:r>
          </a:p>
          <a:p>
            <a:pPr marL="171450" indent="-171450">
              <a:buFont typeface="Courier New" panose="02070309020205020404" pitchFamily="49" charset="0"/>
              <a:buChar char="o"/>
            </a:pPr>
            <a:endParaRPr lang="en-GB"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GB" sz="2200" dirty="0">
                <a:latin typeface="Times New Roman" panose="02020603050405020304" pitchFamily="18" charset="0"/>
                <a:cs typeface="Times New Roman" panose="02020603050405020304" pitchFamily="18" charset="0"/>
              </a:rPr>
              <a:t>Environments of </a:t>
            </a:r>
            <a:r>
              <a:rPr lang="en-GB" sz="2200" dirty="0" err="1">
                <a:latin typeface="Times New Roman" panose="02020603050405020304" pitchFamily="18" charset="0"/>
                <a:cs typeface="Times New Roman" panose="02020603050405020304" pitchFamily="18" charset="0"/>
              </a:rPr>
              <a:t>PWNe</a:t>
            </a:r>
            <a:r>
              <a:rPr lang="en-GB" sz="2200" dirty="0">
                <a:latin typeface="Times New Roman" panose="02020603050405020304" pitchFamily="18" charset="0"/>
                <a:cs typeface="Times New Roman" panose="02020603050405020304" pitchFamily="18" charset="0"/>
              </a:rPr>
              <a:t> and SNRs as well as the mechanism of turbulence generation and propagation, …</a:t>
            </a:r>
          </a:p>
          <a:p>
            <a:pPr marL="171450" indent="-171450">
              <a:buFont typeface="Courier New" panose="02070309020205020404" pitchFamily="49" charset="0"/>
              <a:buChar char="o"/>
            </a:pPr>
            <a:endParaRPr lang="en-GB"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GB" sz="2200" dirty="0">
                <a:latin typeface="Times New Roman" panose="02020603050405020304" pitchFamily="18" charset="0"/>
                <a:cs typeface="Times New Roman" panose="02020603050405020304" pitchFamily="18" charset="0"/>
              </a:rPr>
              <a:t>Astrophysical plasmas, magnetic fields, ionization rates in MCs, …</a:t>
            </a:r>
          </a:p>
          <a:p>
            <a:pPr marL="171450" indent="-171450">
              <a:buFont typeface="Courier New" panose="02070309020205020404" pitchFamily="49" charset="0"/>
              <a:buChar char="o"/>
            </a:pPr>
            <a:endParaRPr lang="en-GB"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GB" sz="2200" dirty="0">
                <a:latin typeface="Times New Roman" panose="02020603050405020304" pitchFamily="18" charset="0"/>
                <a:cs typeface="Times New Roman" panose="02020603050405020304" pitchFamily="18" charset="0"/>
              </a:rPr>
              <a:t>Galaxy formation</a:t>
            </a:r>
          </a:p>
          <a:p>
            <a:pPr marL="285750" indent="-285750">
              <a:buFont typeface="Courier New" panose="02070309020205020404" pitchFamily="49" charset="0"/>
              <a:buChar char="o"/>
            </a:pPr>
            <a:endParaRPr lang="en-GB" sz="1600" dirty="0">
              <a:latin typeface="Times New Roman" panose="02020603050405020304" pitchFamily="18" charset="0"/>
              <a:cs typeface="Times New Roman" panose="02020603050405020304" pitchFamily="18" charset="0"/>
              <a:sym typeface="Wingdings" panose="05000000000000000000" pitchFamily="2" charset="2"/>
            </a:endParaRPr>
          </a:p>
          <a:p>
            <a:pPr marL="285750" indent="-285750">
              <a:buFont typeface="Courier New" panose="02070309020205020404" pitchFamily="49" charset="0"/>
              <a:buChar char="o"/>
            </a:pPr>
            <a:r>
              <a:rPr lang="en-GB" sz="2200" dirty="0">
                <a:latin typeface="Times New Roman" panose="02020603050405020304" pitchFamily="18" charset="0"/>
                <a:cs typeface="Times New Roman" panose="02020603050405020304" pitchFamily="18" charset="0"/>
              </a:rPr>
              <a:t>GeV excess?</a:t>
            </a:r>
          </a:p>
        </p:txBody>
      </p:sp>
      <p:cxnSp>
        <p:nvCxnSpPr>
          <p:cNvPr id="3" name="Straight Connector 2">
            <a:extLst>
              <a:ext uri="{FF2B5EF4-FFF2-40B4-BE49-F238E27FC236}">
                <a16:creationId xmlns:a16="http://schemas.microsoft.com/office/drawing/2014/main" id="{53A9E892-09BF-4752-BEAB-5007055AE8FC}"/>
              </a:ext>
            </a:extLst>
          </p:cNvPr>
          <p:cNvCxnSpPr>
            <a:cxnSpLocks/>
          </p:cNvCxnSpPr>
          <p:nvPr/>
        </p:nvCxnSpPr>
        <p:spPr>
          <a:xfrm flipV="1">
            <a:off x="3098800" y="1005840"/>
            <a:ext cx="2428240" cy="43614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891DD8F-CBB4-4B4A-B2F9-F99056E52CC7}"/>
              </a:ext>
            </a:extLst>
          </p:cNvPr>
          <p:cNvCxnSpPr>
            <a:cxnSpLocks/>
          </p:cNvCxnSpPr>
          <p:nvPr/>
        </p:nvCxnSpPr>
        <p:spPr>
          <a:xfrm>
            <a:off x="3098800" y="5377463"/>
            <a:ext cx="2367280" cy="60677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74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B96FB-F030-832B-0CD8-B4F1489623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65DD4-CF65-11E0-CFE9-7657974E966E}"/>
              </a:ext>
            </a:extLst>
          </p:cNvPr>
          <p:cNvSpPr>
            <a:spLocks noGrp="1"/>
          </p:cNvSpPr>
          <p:nvPr>
            <p:ph type="title"/>
          </p:nvPr>
        </p:nvSpPr>
        <p:spPr>
          <a:xfrm>
            <a:off x="779207" y="168483"/>
            <a:ext cx="5065091" cy="1325563"/>
          </a:xfrm>
        </p:spPr>
        <p:txBody>
          <a:bodyPr>
            <a:normAutofit/>
          </a:bodyPr>
          <a:lstStyle/>
          <a:p>
            <a:r>
              <a:rPr lang="en-GB" sz="4000" b="1" dirty="0"/>
              <a:t>Comparing to Fermi-LAT</a:t>
            </a:r>
          </a:p>
        </p:txBody>
      </p:sp>
      <p:pic>
        <p:nvPicPr>
          <p:cNvPr id="7" name="Content Placeholder 6" descr="A graph of energy and energy&#10;&#10;AI-generated content may be incorrect.">
            <a:extLst>
              <a:ext uri="{FF2B5EF4-FFF2-40B4-BE49-F238E27FC236}">
                <a16:creationId xmlns:a16="http://schemas.microsoft.com/office/drawing/2014/main" id="{ABC765ED-B20C-BD85-D042-E120A56BE852}"/>
              </a:ext>
            </a:extLst>
          </p:cNvPr>
          <p:cNvPicPr>
            <a:picLocks noGrp="1" noChangeAspect="1"/>
          </p:cNvPicPr>
          <p:nvPr>
            <p:ph idx="1"/>
          </p:nvPr>
        </p:nvPicPr>
        <p:blipFill>
          <a:blip r:embed="rId2"/>
          <a:stretch>
            <a:fillRect/>
          </a:stretch>
        </p:blipFill>
        <p:spPr>
          <a:xfrm>
            <a:off x="6288710" y="266805"/>
            <a:ext cx="5146713" cy="3216696"/>
          </a:xfrm>
          <a:ln>
            <a:solidFill>
              <a:schemeClr val="bg2">
                <a:lumMod val="90000"/>
              </a:schemeClr>
            </a:solidFill>
          </a:ln>
        </p:spPr>
      </p:pic>
      <p:sp>
        <p:nvSpPr>
          <p:cNvPr id="4" name="Slide Number Placeholder 3">
            <a:extLst>
              <a:ext uri="{FF2B5EF4-FFF2-40B4-BE49-F238E27FC236}">
                <a16:creationId xmlns:a16="http://schemas.microsoft.com/office/drawing/2014/main" id="{5AC5AB44-D533-CCF3-67E9-662B8862418E}"/>
              </a:ext>
            </a:extLst>
          </p:cNvPr>
          <p:cNvSpPr>
            <a:spLocks noGrp="1"/>
          </p:cNvSpPr>
          <p:nvPr>
            <p:ph type="sldNum" sz="quarter" idx="12"/>
          </p:nvPr>
        </p:nvSpPr>
        <p:spPr>
          <a:xfrm>
            <a:off x="9180872" y="6356350"/>
            <a:ext cx="2743200" cy="365125"/>
          </a:xfrm>
        </p:spPr>
        <p:txBody>
          <a:bodyPr/>
          <a:lstStyle/>
          <a:p>
            <a:fld id="{829B6F35-CB44-C34B-B1A5-4332FB081711}" type="slidenum">
              <a:rPr lang="en-US" smtClean="0"/>
              <a:t>45</a:t>
            </a:fld>
            <a:endParaRPr lang="en-US"/>
          </a:p>
        </p:txBody>
      </p:sp>
      <p:pic>
        <p:nvPicPr>
          <p:cNvPr id="8" name="Picture 7">
            <a:extLst>
              <a:ext uri="{FF2B5EF4-FFF2-40B4-BE49-F238E27FC236}">
                <a16:creationId xmlns:a16="http://schemas.microsoft.com/office/drawing/2014/main" id="{586A807D-AC93-8AE4-1E0F-9D7BC5B8E6A6}"/>
              </a:ext>
            </a:extLst>
          </p:cNvPr>
          <p:cNvPicPr>
            <a:picLocks noChangeAspect="1"/>
          </p:cNvPicPr>
          <p:nvPr/>
        </p:nvPicPr>
        <p:blipFill>
          <a:blip r:embed="rId3"/>
          <a:stretch>
            <a:fillRect/>
          </a:stretch>
        </p:blipFill>
        <p:spPr>
          <a:xfrm>
            <a:off x="1182492" y="3618273"/>
            <a:ext cx="4545777" cy="2930471"/>
          </a:xfrm>
          <a:prstGeom prst="rect">
            <a:avLst/>
          </a:prstGeom>
        </p:spPr>
      </p:pic>
      <p:pic>
        <p:nvPicPr>
          <p:cNvPr id="12" name="Picture 11" descr="A graph of a graph with red and blue lines&#10;&#10;AI-generated content may be incorrect.">
            <a:extLst>
              <a:ext uri="{FF2B5EF4-FFF2-40B4-BE49-F238E27FC236}">
                <a16:creationId xmlns:a16="http://schemas.microsoft.com/office/drawing/2014/main" id="{FEA5108D-62D8-0BB8-9C18-0B51222F4085}"/>
              </a:ext>
            </a:extLst>
          </p:cNvPr>
          <p:cNvPicPr>
            <a:picLocks noChangeAspect="1"/>
          </p:cNvPicPr>
          <p:nvPr/>
        </p:nvPicPr>
        <p:blipFill>
          <a:blip r:embed="rId4"/>
          <a:stretch>
            <a:fillRect/>
          </a:stretch>
        </p:blipFill>
        <p:spPr>
          <a:xfrm>
            <a:off x="6580966" y="3551513"/>
            <a:ext cx="4545777" cy="3030518"/>
          </a:xfrm>
          <a:prstGeom prst="rect">
            <a:avLst/>
          </a:prstGeom>
        </p:spPr>
      </p:pic>
      <p:sp>
        <p:nvSpPr>
          <p:cNvPr id="3" name="Content Placeholder 2">
            <a:extLst>
              <a:ext uri="{FF2B5EF4-FFF2-40B4-BE49-F238E27FC236}">
                <a16:creationId xmlns:a16="http://schemas.microsoft.com/office/drawing/2014/main" id="{FFF69A52-CB20-49B8-37B0-17986A07AF16}"/>
              </a:ext>
            </a:extLst>
          </p:cNvPr>
          <p:cNvSpPr txBox="1">
            <a:spLocks/>
          </p:cNvSpPr>
          <p:nvPr/>
        </p:nvSpPr>
        <p:spPr>
          <a:xfrm>
            <a:off x="956342" y="1339328"/>
            <a:ext cx="5316633" cy="21245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900" dirty="0"/>
              <a:t>Source emission (4FGL-DR2 cat.), EGB and unresolved emissions added to compare with data</a:t>
            </a:r>
          </a:p>
          <a:p>
            <a:pPr marL="0" indent="0">
              <a:buNone/>
            </a:pPr>
            <a:r>
              <a:rPr lang="en-GB" sz="1900" dirty="0"/>
              <a:t>Only the XCO factor slightly tuned to improve normalization with respect to Fermi-LAT data </a:t>
            </a:r>
          </a:p>
          <a:p>
            <a:pPr marL="0" indent="0">
              <a:buNone/>
            </a:pPr>
            <a:r>
              <a:rPr lang="en-GB" sz="1900" dirty="0"/>
              <a:t>Good spectral and morphological agreement even though we do not carry out a dedicated fit</a:t>
            </a:r>
          </a:p>
        </p:txBody>
      </p:sp>
    </p:spTree>
    <p:extLst>
      <p:ext uri="{BB962C8B-B14F-4D97-AF65-F5344CB8AC3E}">
        <p14:creationId xmlns:p14="http://schemas.microsoft.com/office/powerpoint/2010/main" val="34690618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80852-F2FF-39A9-553B-87053AD8D57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8C976D-968A-CC62-028E-06E51BD387E2}"/>
              </a:ext>
            </a:extLst>
          </p:cNvPr>
          <p:cNvSpPr>
            <a:spLocks noGrp="1"/>
          </p:cNvSpPr>
          <p:nvPr>
            <p:ph type="sldNum" sz="quarter" idx="12"/>
          </p:nvPr>
        </p:nvSpPr>
        <p:spPr/>
        <p:txBody>
          <a:bodyPr/>
          <a:lstStyle/>
          <a:p>
            <a:fld id="{22575A84-A01E-4477-BEC3-178D27864C62}" type="slidenum">
              <a:rPr lang="en-GB" smtClean="0"/>
              <a:t>46</a:t>
            </a:fld>
            <a:endParaRPr lang="en-GB"/>
          </a:p>
        </p:txBody>
      </p:sp>
      <p:pic>
        <p:nvPicPr>
          <p:cNvPr id="9" name="Picture 8">
            <a:extLst>
              <a:ext uri="{FF2B5EF4-FFF2-40B4-BE49-F238E27FC236}">
                <a16:creationId xmlns:a16="http://schemas.microsoft.com/office/drawing/2014/main" id="{A3642383-0484-8992-C95A-83418B3DA0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240" y="690880"/>
            <a:ext cx="4899297" cy="3062061"/>
          </a:xfrm>
          <a:prstGeom prst="rect">
            <a:avLst/>
          </a:prstGeom>
        </p:spPr>
      </p:pic>
      <p:sp>
        <p:nvSpPr>
          <p:cNvPr id="7" name="Content Placeholder 2">
            <a:extLst>
              <a:ext uri="{FF2B5EF4-FFF2-40B4-BE49-F238E27FC236}">
                <a16:creationId xmlns:a16="http://schemas.microsoft.com/office/drawing/2014/main" id="{093D1574-6B2D-C68D-1F79-C037E77D2F64}"/>
              </a:ext>
            </a:extLst>
          </p:cNvPr>
          <p:cNvSpPr txBox="1">
            <a:spLocks/>
          </p:cNvSpPr>
          <p:nvPr/>
        </p:nvSpPr>
        <p:spPr>
          <a:xfrm>
            <a:off x="822960" y="1529907"/>
            <a:ext cx="5933440" cy="22800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solidFill>
                  <a:schemeClr val="accent6">
                    <a:lumMod val="50000"/>
                  </a:schemeClr>
                </a:solidFill>
                <a:effectLst>
                  <a:outerShdw blurRad="38100" dist="38100" dir="2700000" algn="tl">
                    <a:srgbClr val="000000">
                      <a:alpha val="43137"/>
                    </a:srgbClr>
                  </a:outerShdw>
                </a:effectLst>
                <a:latin typeface="Calibri (Body)"/>
              </a:rPr>
              <a:t>ISM gas distribution </a:t>
            </a:r>
            <a:r>
              <a:rPr lang="en-GB" sz="2000" dirty="0">
                <a:latin typeface="Calibri (Body)"/>
              </a:rPr>
              <a:t>based on the ring gas model developed by Q. Remy</a:t>
            </a:r>
            <a:endParaRPr lang="en-GB" sz="100" dirty="0"/>
          </a:p>
          <a:p>
            <a:pPr marL="0" indent="0">
              <a:buNone/>
            </a:pPr>
            <a:r>
              <a:rPr lang="en-GB" sz="2000" dirty="0">
                <a:solidFill>
                  <a:schemeClr val="accent6">
                    <a:lumMod val="50000"/>
                  </a:schemeClr>
                </a:solidFill>
                <a:effectLst>
                  <a:outerShdw blurRad="38100" dist="38100" dir="2700000" algn="tl">
                    <a:srgbClr val="000000">
                      <a:alpha val="43137"/>
                    </a:srgbClr>
                  </a:outerShdw>
                </a:effectLst>
                <a:latin typeface="Calibri (Body)"/>
              </a:rPr>
              <a:t>ISRF distribution </a:t>
            </a:r>
            <a:r>
              <a:rPr lang="en-GB" sz="2000" dirty="0">
                <a:latin typeface="Calibri (Body)"/>
              </a:rPr>
              <a:t>(</a:t>
            </a:r>
            <a:r>
              <a:rPr lang="en-GB" sz="2000" i="0" u="none" strike="noStrike" baseline="0" dirty="0">
                <a:latin typeface="Calibri (Body)"/>
              </a:rPr>
              <a:t>CMB + IR + Stellar) from </a:t>
            </a:r>
            <a:r>
              <a:rPr lang="en-GB" sz="2000" dirty="0" err="1">
                <a:latin typeface="Calibri (Body)"/>
              </a:rPr>
              <a:t>Vernetto&amp;Lipari</a:t>
            </a:r>
            <a:r>
              <a:rPr lang="en-GB" sz="2000" dirty="0">
                <a:latin typeface="Calibri (Body)"/>
              </a:rPr>
              <a:t> Phys. Rev. D 94, 063009</a:t>
            </a:r>
            <a:endParaRPr lang="en-GB" sz="100" dirty="0"/>
          </a:p>
          <a:p>
            <a:pPr marL="0" indent="0">
              <a:buNone/>
            </a:pPr>
            <a:r>
              <a:rPr lang="en-GB" sz="2000" dirty="0">
                <a:solidFill>
                  <a:schemeClr val="accent6">
                    <a:lumMod val="50000"/>
                  </a:schemeClr>
                </a:solidFill>
                <a:effectLst>
                  <a:outerShdw blurRad="38100" dist="38100" dir="2700000" algn="tl">
                    <a:srgbClr val="000000">
                      <a:alpha val="43137"/>
                    </a:srgbClr>
                  </a:outerShdw>
                </a:effectLst>
                <a:latin typeface="Calibri (Body)"/>
              </a:rPr>
              <a:t>XCO factor</a:t>
            </a:r>
            <a:r>
              <a:rPr lang="en-GB" sz="2000" dirty="0">
                <a:solidFill>
                  <a:schemeClr val="accent2">
                    <a:lumMod val="50000"/>
                  </a:schemeClr>
                </a:solidFill>
                <a:effectLst>
                  <a:outerShdw blurRad="38100" dist="38100" dir="2700000" algn="tl">
                    <a:srgbClr val="000000">
                      <a:alpha val="43137"/>
                    </a:srgbClr>
                  </a:outerShdw>
                </a:effectLst>
                <a:latin typeface="Calibri (Body)"/>
              </a:rPr>
              <a:t> </a:t>
            </a:r>
            <a:r>
              <a:rPr lang="en-GB" sz="2000" dirty="0">
                <a:latin typeface="Calibri (Body)"/>
              </a:rPr>
              <a:t>divided in rings to tune the normalization (</a:t>
            </a:r>
            <a:r>
              <a:rPr lang="en-GB" sz="2000" b="1" dirty="0">
                <a:latin typeface="Calibri (Body)"/>
              </a:rPr>
              <a:t>main caveat!!</a:t>
            </a:r>
            <a:r>
              <a:rPr lang="en-GB" sz="2000" dirty="0">
                <a:latin typeface="Calibri (Body)"/>
              </a:rPr>
              <a:t>) </a:t>
            </a:r>
          </a:p>
        </p:txBody>
      </p:sp>
      <p:pic>
        <p:nvPicPr>
          <p:cNvPr id="5" name="Picture 4">
            <a:extLst>
              <a:ext uri="{FF2B5EF4-FFF2-40B4-BE49-F238E27FC236}">
                <a16:creationId xmlns:a16="http://schemas.microsoft.com/office/drawing/2014/main" id="{5A5BCFBA-DCF8-CFF9-D492-07992ABA0C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120" y="3810000"/>
            <a:ext cx="3998976" cy="2499360"/>
          </a:xfrm>
          <a:prstGeom prst="rect">
            <a:avLst/>
          </a:prstGeom>
        </p:spPr>
      </p:pic>
      <p:sp>
        <p:nvSpPr>
          <p:cNvPr id="11" name="Rectangle: Rounded Corners 10">
            <a:extLst>
              <a:ext uri="{FF2B5EF4-FFF2-40B4-BE49-F238E27FC236}">
                <a16:creationId xmlns:a16="http://schemas.microsoft.com/office/drawing/2014/main" id="{C2DC2AE8-A71A-EE95-EC81-83760CE87F68}"/>
              </a:ext>
            </a:extLst>
          </p:cNvPr>
          <p:cNvSpPr/>
          <p:nvPr/>
        </p:nvSpPr>
        <p:spPr>
          <a:xfrm>
            <a:off x="792480" y="568960"/>
            <a:ext cx="5821680" cy="640080"/>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2" name="Title 1">
            <a:extLst>
              <a:ext uri="{FF2B5EF4-FFF2-40B4-BE49-F238E27FC236}">
                <a16:creationId xmlns:a16="http://schemas.microsoft.com/office/drawing/2014/main" id="{FEE43637-309E-0821-B342-E08414500DD5}"/>
              </a:ext>
            </a:extLst>
          </p:cNvPr>
          <p:cNvSpPr txBox="1">
            <a:spLocks/>
          </p:cNvSpPr>
          <p:nvPr/>
        </p:nvSpPr>
        <p:spPr>
          <a:xfrm>
            <a:off x="838200" y="2127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3600" b="1" dirty="0">
                <a:latin typeface="Times New Roman" panose="02020603050405020304" pitchFamily="18" charset="0"/>
                <a:cs typeface="Times New Roman" panose="02020603050405020304" pitchFamily="18" charset="0"/>
              </a:rPr>
              <a:t>γ</a:t>
            </a:r>
            <a:r>
              <a:rPr lang="en-GB" sz="3600" b="1" dirty="0">
                <a:latin typeface="Times New Roman" panose="02020603050405020304" pitchFamily="18" charset="0"/>
                <a:cs typeface="Times New Roman" panose="02020603050405020304" pitchFamily="18" charset="0"/>
              </a:rPr>
              <a:t>-optimized model vs Fermi</a:t>
            </a:r>
          </a:p>
        </p:txBody>
      </p:sp>
      <p:pic>
        <p:nvPicPr>
          <p:cNvPr id="17" name="Picture 16">
            <a:extLst>
              <a:ext uri="{FF2B5EF4-FFF2-40B4-BE49-F238E27FC236}">
                <a16:creationId xmlns:a16="http://schemas.microsoft.com/office/drawing/2014/main" id="{9F42BD54-F5DB-F930-E760-F8A3BF975A4B}"/>
              </a:ext>
            </a:extLst>
          </p:cNvPr>
          <p:cNvPicPr>
            <a:picLocks noChangeAspect="1"/>
          </p:cNvPicPr>
          <p:nvPr/>
        </p:nvPicPr>
        <p:blipFill>
          <a:blip r:embed="rId4"/>
          <a:stretch>
            <a:fillRect/>
          </a:stretch>
        </p:blipFill>
        <p:spPr>
          <a:xfrm>
            <a:off x="4207147" y="3871250"/>
            <a:ext cx="3976160" cy="2485100"/>
          </a:xfrm>
          <a:prstGeom prst="rect">
            <a:avLst/>
          </a:prstGeom>
        </p:spPr>
      </p:pic>
      <p:pic>
        <p:nvPicPr>
          <p:cNvPr id="10" name="Picture 9">
            <a:extLst>
              <a:ext uri="{FF2B5EF4-FFF2-40B4-BE49-F238E27FC236}">
                <a16:creationId xmlns:a16="http://schemas.microsoft.com/office/drawing/2014/main" id="{97B04686-8CBB-E561-B8FC-189DC9721617}"/>
              </a:ext>
            </a:extLst>
          </p:cNvPr>
          <p:cNvPicPr>
            <a:picLocks noChangeAspect="1"/>
          </p:cNvPicPr>
          <p:nvPr/>
        </p:nvPicPr>
        <p:blipFill>
          <a:blip r:embed="rId5"/>
          <a:stretch>
            <a:fillRect/>
          </a:stretch>
        </p:blipFill>
        <p:spPr>
          <a:xfrm>
            <a:off x="8123274" y="3871250"/>
            <a:ext cx="3967127" cy="2479454"/>
          </a:xfrm>
          <a:prstGeom prst="rect">
            <a:avLst/>
          </a:prstGeom>
        </p:spPr>
      </p:pic>
      <p:sp>
        <p:nvSpPr>
          <p:cNvPr id="18" name="TextBox 17">
            <a:extLst>
              <a:ext uri="{FF2B5EF4-FFF2-40B4-BE49-F238E27FC236}">
                <a16:creationId xmlns:a16="http://schemas.microsoft.com/office/drawing/2014/main" id="{1C9A5EBD-897B-828E-21CA-EF9FCF5F3996}"/>
              </a:ext>
            </a:extLst>
          </p:cNvPr>
          <p:cNvSpPr txBox="1"/>
          <p:nvPr/>
        </p:nvSpPr>
        <p:spPr>
          <a:xfrm>
            <a:off x="9377285" y="3145988"/>
            <a:ext cx="3458962" cy="276999"/>
          </a:xfrm>
          <a:prstGeom prst="rect">
            <a:avLst/>
          </a:prstGeom>
          <a:noFill/>
        </p:spPr>
        <p:txBody>
          <a:bodyPr wrap="square">
            <a:spAutoFit/>
          </a:bodyPr>
          <a:lstStyle/>
          <a:p>
            <a:r>
              <a:rPr lang="en-GB" sz="1200" b="1" dirty="0">
                <a:effectLst/>
              </a:rPr>
              <a:t>P.D.L</a:t>
            </a:r>
            <a:r>
              <a:rPr lang="en-GB" sz="1200" b="1" i="1" dirty="0">
                <a:effectLst/>
              </a:rPr>
              <a:t>.</a:t>
            </a:r>
            <a:r>
              <a:rPr lang="en-GB" sz="1200" i="1" dirty="0">
                <a:effectLst/>
              </a:rPr>
              <a:t> et al </a:t>
            </a:r>
            <a:r>
              <a:rPr lang="en-SE" altLang="en-SE" sz="1200" dirty="0" err="1">
                <a:latin typeface="Arial" panose="020B0604020202020204" pitchFamily="34" charset="0"/>
              </a:rPr>
              <a:t>arXiv</a:t>
            </a:r>
            <a:r>
              <a:rPr lang="en-SE" altLang="en-SE" sz="1200" dirty="0">
                <a:latin typeface="Arial" panose="020B0604020202020204" pitchFamily="34" charset="0"/>
              </a:rPr>
              <a:t>:</a:t>
            </a:r>
            <a:r>
              <a:rPr lang="en-GB" altLang="en-SE" sz="1200" dirty="0">
                <a:latin typeface="Arial" panose="020B0604020202020204" pitchFamily="34" charset="0"/>
              </a:rPr>
              <a:t> </a:t>
            </a:r>
            <a:r>
              <a:rPr lang="en-GB" sz="1200" dirty="0"/>
              <a:t>2209.10011</a:t>
            </a:r>
            <a:endParaRPr lang="en-SE" sz="1200" b="1" i="1" dirty="0"/>
          </a:p>
        </p:txBody>
      </p:sp>
    </p:spTree>
    <p:extLst>
      <p:ext uri="{BB962C8B-B14F-4D97-AF65-F5344CB8AC3E}">
        <p14:creationId xmlns:p14="http://schemas.microsoft.com/office/powerpoint/2010/main" val="32354609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D46678-5B98-6953-948B-2B7A4003EB47}"/>
              </a:ext>
            </a:extLst>
          </p:cNvPr>
          <p:cNvPicPr>
            <a:picLocks noChangeAspect="1"/>
          </p:cNvPicPr>
          <p:nvPr/>
        </p:nvPicPr>
        <p:blipFill>
          <a:blip r:embed="rId3"/>
          <a:stretch>
            <a:fillRect/>
          </a:stretch>
        </p:blipFill>
        <p:spPr>
          <a:xfrm>
            <a:off x="416536" y="1900719"/>
            <a:ext cx="6333112" cy="4458984"/>
          </a:xfrm>
          <a:prstGeom prst="rect">
            <a:avLst/>
          </a:prstGeom>
        </p:spPr>
      </p:pic>
      <p:sp>
        <p:nvSpPr>
          <p:cNvPr id="2" name="Slide Number Placeholder 1">
            <a:extLst>
              <a:ext uri="{FF2B5EF4-FFF2-40B4-BE49-F238E27FC236}">
                <a16:creationId xmlns:a16="http://schemas.microsoft.com/office/drawing/2014/main" id="{90717CF4-C76F-496F-96A1-B9788B80731E}"/>
              </a:ext>
            </a:extLst>
          </p:cNvPr>
          <p:cNvSpPr>
            <a:spLocks noGrp="1"/>
          </p:cNvSpPr>
          <p:nvPr>
            <p:ph type="sldNum" sz="quarter" idx="12"/>
          </p:nvPr>
        </p:nvSpPr>
        <p:spPr>
          <a:xfrm>
            <a:off x="8929097" y="6356350"/>
            <a:ext cx="2743200" cy="365125"/>
          </a:xfrm>
        </p:spPr>
        <p:txBody>
          <a:bodyPr/>
          <a:lstStyle/>
          <a:p>
            <a:fld id="{22575A84-A01E-4477-BEC3-178D27864C62}" type="slidenum">
              <a:rPr lang="en-GB" smtClean="0"/>
              <a:t>47</a:t>
            </a:fld>
            <a:endParaRPr lang="en-GB"/>
          </a:p>
        </p:txBody>
      </p:sp>
      <p:sp>
        <p:nvSpPr>
          <p:cNvPr id="9" name="Title 1">
            <a:extLst>
              <a:ext uri="{FF2B5EF4-FFF2-40B4-BE49-F238E27FC236}">
                <a16:creationId xmlns:a16="http://schemas.microsoft.com/office/drawing/2014/main" id="{93D9DFF5-69F3-4EE4-8D54-ADA551B3D432}"/>
              </a:ext>
            </a:extLst>
          </p:cNvPr>
          <p:cNvSpPr>
            <a:spLocks noGrp="1"/>
          </p:cNvSpPr>
          <p:nvPr>
            <p:ph type="title"/>
          </p:nvPr>
        </p:nvSpPr>
        <p:spPr>
          <a:xfrm>
            <a:off x="1767840" y="304165"/>
            <a:ext cx="8910320" cy="1325563"/>
          </a:xfrm>
        </p:spPr>
        <p:txBody>
          <a:bodyPr>
            <a:normAutofit/>
          </a:bodyPr>
          <a:lstStyle/>
          <a:p>
            <a:pPr algn="ctr"/>
            <a:r>
              <a:rPr lang="en-GB" sz="3800" b="1" dirty="0"/>
              <a:t>Diffuse gamma-ray production: detection of </a:t>
            </a:r>
            <a:r>
              <a:rPr lang="en-GB" sz="3800" b="1" u="sng" dirty="0"/>
              <a:t>neutrinos</a:t>
            </a:r>
            <a:r>
              <a:rPr lang="en-GB" sz="3800" b="1" dirty="0"/>
              <a:t> as a smoking gun</a:t>
            </a:r>
          </a:p>
        </p:txBody>
      </p:sp>
      <p:sp>
        <p:nvSpPr>
          <p:cNvPr id="10" name="Content Placeholder 2">
            <a:extLst>
              <a:ext uri="{FF2B5EF4-FFF2-40B4-BE49-F238E27FC236}">
                <a16:creationId xmlns:a16="http://schemas.microsoft.com/office/drawing/2014/main" id="{0A6EAFFB-F3D0-48C9-B70B-84ADB09AC685}"/>
              </a:ext>
            </a:extLst>
          </p:cNvPr>
          <p:cNvSpPr txBox="1">
            <a:spLocks/>
          </p:cNvSpPr>
          <p:nvPr/>
        </p:nvSpPr>
        <p:spPr>
          <a:xfrm>
            <a:off x="6912424" y="2141943"/>
            <a:ext cx="4539343" cy="2286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GB" sz="2000" dirty="0">
                <a:latin typeface="Times New Roman" panose="02020603050405020304" pitchFamily="18" charset="0"/>
                <a:cs typeface="Times New Roman" panose="02020603050405020304" pitchFamily="18" charset="0"/>
              </a:rPr>
              <a:t>N</a:t>
            </a:r>
            <a:r>
              <a:rPr lang="en-GB" sz="2000" b="0" i="0" u="none" strike="noStrike" baseline="0" dirty="0">
                <a:latin typeface="Times New Roman" panose="02020603050405020304" pitchFamily="18" charset="0"/>
                <a:cs typeface="Times New Roman" panose="02020603050405020304" pitchFamily="18" charset="0"/>
              </a:rPr>
              <a:t>eutrinos are also generated by CR collisions with ISM. This emission is similar in intensity and spectral shape to the gamma-ray emission</a:t>
            </a:r>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CC62AEA-D776-5995-D225-553443F34E9B}"/>
                  </a:ext>
                </a:extLst>
              </p:cNvPr>
              <p:cNvSpPr txBox="1">
                <a:spLocks/>
              </p:cNvSpPr>
              <p:nvPr/>
            </p:nvSpPr>
            <p:spPr>
              <a:xfrm>
                <a:off x="6925457" y="3455117"/>
                <a:ext cx="4539342" cy="228165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latin typeface="Times New Roman" panose="02020603050405020304" pitchFamily="18" charset="0"/>
                    <a:cs typeface="Times New Roman" panose="02020603050405020304" pitchFamily="18" charset="0"/>
                  </a:rPr>
                  <a:t>2</a:t>
                </a:r>
                <a14:m>
                  <m:oMath xmlns:m="http://schemas.openxmlformats.org/officeDocument/2006/math">
                    <m:r>
                      <a:rPr lang="en-GB" sz="2000" i="1" dirty="0" smtClean="0">
                        <a:latin typeface="Cambria Math" panose="02040503050406030204" pitchFamily="18" charset="0"/>
                        <a:ea typeface="Cambria Math" panose="02040503050406030204" pitchFamily="18" charset="0"/>
                        <a:cs typeface="Times New Roman" panose="02020603050405020304" pitchFamily="18" charset="0"/>
                      </a:rPr>
                      <m:t>𝜎</m:t>
                    </m:r>
                  </m:oMath>
                </a14:m>
                <a:r>
                  <a:rPr lang="en-GB" sz="2000" dirty="0">
                    <a:latin typeface="Times New Roman" panose="02020603050405020304" pitchFamily="18" charset="0"/>
                    <a:cs typeface="Times New Roman" panose="02020603050405020304" pitchFamily="18" charset="0"/>
                  </a:rPr>
                  <a:t> hint observed by </a:t>
                </a:r>
                <a:r>
                  <a:rPr lang="en-GB" sz="2000" dirty="0" err="1">
                    <a:latin typeface="Times New Roman" panose="02020603050405020304" pitchFamily="18" charset="0"/>
                    <a:cs typeface="Times New Roman" panose="02020603050405020304" pitchFamily="18" charset="0"/>
                  </a:rPr>
                  <a:t>IceCube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Aartsen</a:t>
                </a:r>
                <a:r>
                  <a:rPr lang="en-GB" sz="2000" dirty="0">
                    <a:latin typeface="Times New Roman" panose="02020603050405020304" pitchFamily="18" charset="0"/>
                    <a:cs typeface="Times New Roman" panose="02020603050405020304" pitchFamily="18" charset="0"/>
                  </a:rPr>
                  <a:t>, et al. 2019, </a:t>
                </a:r>
                <a:r>
                  <a:rPr lang="en-GB" sz="2000" dirty="0" err="1">
                    <a:latin typeface="Times New Roman" panose="02020603050405020304" pitchFamily="18" charset="0"/>
                    <a:cs typeface="Times New Roman" panose="02020603050405020304" pitchFamily="18" charset="0"/>
                  </a:rPr>
                  <a:t>Astrop</a:t>
                </a:r>
                <a:r>
                  <a:rPr lang="en-GB" sz="2000" dirty="0">
                    <a:latin typeface="Times New Roman" panose="02020603050405020304" pitchFamily="18" charset="0"/>
                    <a:cs typeface="Times New Roman" panose="02020603050405020304" pitchFamily="18" charset="0"/>
                  </a:rPr>
                  <a:t>. J., 886, 12). </a:t>
                </a:r>
              </a:p>
              <a:p>
                <a:pPr marL="0" indent="0">
                  <a:buNone/>
                </a:pPr>
                <a:r>
                  <a:rPr lang="en-GB" sz="2000" dirty="0">
                    <a:latin typeface="Times New Roman" panose="02020603050405020304" pitchFamily="18" charset="0"/>
                    <a:cs typeface="Times New Roman" panose="02020603050405020304" pitchFamily="18" charset="0"/>
                  </a:rPr>
                  <a:t>4.1</a:t>
                </a:r>
                <a14:m>
                  <m:oMath xmlns:m="http://schemas.openxmlformats.org/officeDocument/2006/math">
                    <m:r>
                      <a:rPr lang="en-GB" sz="2000" i="1" dirty="0">
                        <a:latin typeface="Cambria Math" panose="02040503050406030204" pitchFamily="18" charset="0"/>
                        <a:ea typeface="Cambria Math" panose="02040503050406030204" pitchFamily="18" charset="0"/>
                        <a:cs typeface="Times New Roman" panose="02020603050405020304" pitchFamily="18" charset="0"/>
                      </a:rPr>
                      <m:t>𝜎</m:t>
                    </m:r>
                  </m:oMath>
                </a14:m>
                <a:r>
                  <a:rPr lang="en-GB" sz="2000" dirty="0">
                    <a:latin typeface="Times New Roman" panose="02020603050405020304" pitchFamily="18" charset="0"/>
                    <a:cs typeface="Times New Roman" panose="02020603050405020304" pitchFamily="18" charset="0"/>
                  </a:rPr>
                  <a:t> observed in track-like </a:t>
                </a:r>
                <a:r>
                  <a:rPr lang="en-GB" sz="2000" dirty="0" err="1">
                    <a:latin typeface="Times New Roman" panose="02020603050405020304" pitchFamily="18" charset="0"/>
                    <a:cs typeface="Times New Roman" panose="02020603050405020304" pitchFamily="18" charset="0"/>
                  </a:rPr>
                  <a:t>IceCube</a:t>
                </a:r>
                <a:r>
                  <a:rPr lang="en-GB" sz="2000" dirty="0">
                    <a:latin typeface="Times New Roman" panose="02020603050405020304" pitchFamily="18" charset="0"/>
                    <a:cs typeface="Times New Roman" panose="02020603050405020304" pitchFamily="18" charset="0"/>
                  </a:rPr>
                  <a:t> events (</a:t>
                </a:r>
                <a:r>
                  <a:rPr lang="en-GB" sz="2000" dirty="0" err="1">
                    <a:latin typeface="Times New Roman" panose="02020603050405020304" pitchFamily="18" charset="0"/>
                    <a:cs typeface="Times New Roman" panose="02020603050405020304" pitchFamily="18" charset="0"/>
                  </a:rPr>
                  <a:t>arXiv</a:t>
                </a:r>
                <a:r>
                  <a:rPr lang="en-GB" sz="2000" dirty="0">
                    <a:latin typeface="Times New Roman" panose="02020603050405020304" pitchFamily="18" charset="0"/>
                    <a:cs typeface="Times New Roman" panose="02020603050405020304" pitchFamily="18" charset="0"/>
                  </a:rPr>
                  <a:t>: 2208.080423).</a:t>
                </a:r>
              </a:p>
              <a:p>
                <a:pPr marL="0" indent="0">
                  <a:buNone/>
                </a:pPr>
                <a:r>
                  <a:rPr lang="en-GB" sz="2000" u="sng" dirty="0">
                    <a:latin typeface="Times New Roman" panose="02020603050405020304" pitchFamily="18" charset="0"/>
                    <a:cs typeface="Times New Roman" panose="02020603050405020304" pitchFamily="18" charset="0"/>
                  </a:rPr>
                  <a:t>Indication that a Galactic diffuse component (10-20% of the total flux above 200 TeV) was clearly already identified by </a:t>
                </a:r>
                <a:r>
                  <a:rPr lang="en-GB" sz="2000" u="sng" dirty="0" err="1">
                    <a:latin typeface="Times New Roman" panose="02020603050405020304" pitchFamily="18" charset="0"/>
                    <a:cs typeface="Times New Roman" panose="02020603050405020304" pitchFamily="18" charset="0"/>
                  </a:rPr>
                  <a:t>IceCube</a:t>
                </a:r>
                <a:r>
                  <a:rPr lang="en-GB" sz="2000" u="sng" dirty="0">
                    <a:latin typeface="Times New Roman" panose="02020603050405020304" pitchFamily="18" charset="0"/>
                    <a:cs typeface="Times New Roman" panose="02020603050405020304" pitchFamily="18" charset="0"/>
                  </a:rPr>
                  <a:t>.</a:t>
                </a:r>
              </a:p>
              <a:p>
                <a:pPr marL="0" indent="0">
                  <a:buNone/>
                </a:pPr>
                <a:endParaRPr lang="en-GB" sz="600" b="0" i="0" u="sng" strike="noStrike" baseline="0" dirty="0">
                  <a:latin typeface="Times New Roman" panose="02020603050405020304" pitchFamily="18" charset="0"/>
                  <a:cs typeface="Times New Roman" panose="02020603050405020304" pitchFamily="18" charset="0"/>
                </a:endParaRPr>
              </a:p>
            </p:txBody>
          </p:sp>
        </mc:Choice>
        <mc:Fallback xmlns="">
          <p:sp>
            <p:nvSpPr>
              <p:cNvPr id="11" name="Content Placeholder 2">
                <a:extLst>
                  <a:ext uri="{FF2B5EF4-FFF2-40B4-BE49-F238E27FC236}">
                    <a16:creationId xmlns:a16="http://schemas.microsoft.com/office/drawing/2014/main" id="{4CC62AEA-D776-5995-D225-553443F34E9B}"/>
                  </a:ext>
                </a:extLst>
              </p:cNvPr>
              <p:cNvSpPr txBox="1">
                <a:spLocks noRot="1" noChangeAspect="1" noMove="1" noResize="1" noEditPoints="1" noAdjustHandles="1" noChangeArrowheads="1" noChangeShapeType="1" noTextEdit="1"/>
              </p:cNvSpPr>
              <p:nvPr/>
            </p:nvSpPr>
            <p:spPr>
              <a:xfrm>
                <a:off x="6925457" y="3455117"/>
                <a:ext cx="4539342" cy="2281652"/>
              </a:xfrm>
              <a:prstGeom prst="rect">
                <a:avLst/>
              </a:prstGeom>
              <a:blipFill>
                <a:blip r:embed="rId4"/>
                <a:stretch>
                  <a:fillRect l="-1208" t="-2674" r="-940"/>
                </a:stretch>
              </a:blipFill>
            </p:spPr>
            <p:txBody>
              <a:bodyPr/>
              <a:lstStyle/>
              <a:p>
                <a:r>
                  <a:rPr lang="en-GB">
                    <a:noFill/>
                  </a:rPr>
                  <a:t> </a:t>
                </a:r>
              </a:p>
            </p:txBody>
          </p:sp>
        </mc:Fallback>
      </mc:AlternateContent>
      <p:sp>
        <p:nvSpPr>
          <p:cNvPr id="7" name="TextBox 6">
            <a:extLst>
              <a:ext uri="{FF2B5EF4-FFF2-40B4-BE49-F238E27FC236}">
                <a16:creationId xmlns:a16="http://schemas.microsoft.com/office/drawing/2014/main" id="{CC306AD3-4B48-94A5-150E-B2483E577953}"/>
              </a:ext>
            </a:extLst>
          </p:cNvPr>
          <p:cNvSpPr txBox="1"/>
          <p:nvPr/>
        </p:nvSpPr>
        <p:spPr>
          <a:xfrm>
            <a:off x="1317806" y="2078069"/>
            <a:ext cx="3458962" cy="276999"/>
          </a:xfrm>
          <a:prstGeom prst="rect">
            <a:avLst/>
          </a:prstGeom>
          <a:noFill/>
        </p:spPr>
        <p:txBody>
          <a:bodyPr wrap="square">
            <a:spAutoFit/>
          </a:bodyPr>
          <a:lstStyle/>
          <a:p>
            <a:r>
              <a:rPr lang="en-GB" sz="1200" b="1" i="1" dirty="0"/>
              <a:t>P.D.L </a:t>
            </a:r>
            <a:r>
              <a:rPr lang="en-GB" sz="1200" i="1" dirty="0"/>
              <a:t>et al, </a:t>
            </a:r>
            <a:r>
              <a:rPr lang="en-GB" sz="1200" i="1" dirty="0" err="1"/>
              <a:t>Front.Astr.Space</a:t>
            </a:r>
            <a:r>
              <a:rPr lang="en-GB" sz="1200" i="1" dirty="0"/>
              <a:t> Sci.</a:t>
            </a:r>
            <a:r>
              <a:rPr lang="en-GB" sz="1200" dirty="0"/>
              <a:t> 9 (2022) 1041838</a:t>
            </a:r>
          </a:p>
        </p:txBody>
      </p:sp>
      <p:sp>
        <p:nvSpPr>
          <p:cNvPr id="8" name="Rectangle: Rounded Corners 7">
            <a:extLst>
              <a:ext uri="{FF2B5EF4-FFF2-40B4-BE49-F238E27FC236}">
                <a16:creationId xmlns:a16="http://schemas.microsoft.com/office/drawing/2014/main" id="{3B086D3E-7590-A38B-3AA6-D8ADF939D1E5}"/>
              </a:ext>
            </a:extLst>
          </p:cNvPr>
          <p:cNvSpPr/>
          <p:nvPr/>
        </p:nvSpPr>
        <p:spPr>
          <a:xfrm>
            <a:off x="1713157" y="396126"/>
            <a:ext cx="8910320" cy="1158240"/>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2" name="Rectangle: Rounded Corners 11">
            <a:extLst>
              <a:ext uri="{FF2B5EF4-FFF2-40B4-BE49-F238E27FC236}">
                <a16:creationId xmlns:a16="http://schemas.microsoft.com/office/drawing/2014/main" id="{B6B5A98B-582D-7F52-9867-6972AAAC7BCE}"/>
              </a:ext>
            </a:extLst>
          </p:cNvPr>
          <p:cNvSpPr/>
          <p:nvPr/>
        </p:nvSpPr>
        <p:spPr>
          <a:xfrm>
            <a:off x="5363111" y="2219220"/>
            <a:ext cx="585627" cy="482885"/>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ln>
                <a:solidFill>
                  <a:schemeClr val="bg1"/>
                </a:solidFill>
              </a:ln>
              <a:solidFill>
                <a:schemeClr val="bg1"/>
              </a:solidFill>
            </a:endParaRPr>
          </a:p>
        </p:txBody>
      </p:sp>
      <p:sp>
        <p:nvSpPr>
          <p:cNvPr id="13" name="Rectangle: Rounded Corners 12">
            <a:extLst>
              <a:ext uri="{FF2B5EF4-FFF2-40B4-BE49-F238E27FC236}">
                <a16:creationId xmlns:a16="http://schemas.microsoft.com/office/drawing/2014/main" id="{3F8EEC05-DB5B-B96D-C09C-33EDB79743D6}"/>
              </a:ext>
            </a:extLst>
          </p:cNvPr>
          <p:cNvSpPr/>
          <p:nvPr/>
        </p:nvSpPr>
        <p:spPr>
          <a:xfrm>
            <a:off x="4776768" y="2164128"/>
            <a:ext cx="585627" cy="482885"/>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ln>
                <a:solidFill>
                  <a:schemeClr val="bg1"/>
                </a:solidFill>
              </a:ln>
              <a:solidFill>
                <a:schemeClr val="bg1"/>
              </a:solidFill>
            </a:endParaRPr>
          </a:p>
        </p:txBody>
      </p:sp>
    </p:spTree>
    <p:extLst>
      <p:ext uri="{BB962C8B-B14F-4D97-AF65-F5344CB8AC3E}">
        <p14:creationId xmlns:p14="http://schemas.microsoft.com/office/powerpoint/2010/main" val="23260529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9195B21-ED63-BB36-FA19-FE023EA83E7E}"/>
              </a:ext>
            </a:extLst>
          </p:cNvPr>
          <p:cNvPicPr>
            <a:picLocks noChangeAspect="1"/>
          </p:cNvPicPr>
          <p:nvPr/>
        </p:nvPicPr>
        <p:blipFill>
          <a:blip r:embed="rId3"/>
          <a:stretch>
            <a:fillRect/>
          </a:stretch>
        </p:blipFill>
        <p:spPr>
          <a:xfrm>
            <a:off x="619339" y="1900097"/>
            <a:ext cx="5992767" cy="4338322"/>
          </a:xfrm>
          <a:prstGeom prst="rect">
            <a:avLst/>
          </a:prstGeom>
        </p:spPr>
      </p:pic>
      <p:sp>
        <p:nvSpPr>
          <p:cNvPr id="2" name="Slide Number Placeholder 1">
            <a:extLst>
              <a:ext uri="{FF2B5EF4-FFF2-40B4-BE49-F238E27FC236}">
                <a16:creationId xmlns:a16="http://schemas.microsoft.com/office/drawing/2014/main" id="{90717CF4-C76F-496F-96A1-B9788B80731E}"/>
              </a:ext>
            </a:extLst>
          </p:cNvPr>
          <p:cNvSpPr>
            <a:spLocks noGrp="1"/>
          </p:cNvSpPr>
          <p:nvPr>
            <p:ph type="sldNum" sz="quarter" idx="12"/>
          </p:nvPr>
        </p:nvSpPr>
        <p:spPr>
          <a:xfrm>
            <a:off x="8929097" y="6356350"/>
            <a:ext cx="2743200" cy="365125"/>
          </a:xfrm>
        </p:spPr>
        <p:txBody>
          <a:bodyPr/>
          <a:lstStyle/>
          <a:p>
            <a:fld id="{22575A84-A01E-4477-BEC3-178D27864C62}" type="slidenum">
              <a:rPr lang="en-GB" smtClean="0"/>
              <a:t>48</a:t>
            </a:fld>
            <a:endParaRPr lang="en-GB"/>
          </a:p>
        </p:txBody>
      </p:sp>
      <p:sp>
        <p:nvSpPr>
          <p:cNvPr id="9" name="Title 1">
            <a:extLst>
              <a:ext uri="{FF2B5EF4-FFF2-40B4-BE49-F238E27FC236}">
                <a16:creationId xmlns:a16="http://schemas.microsoft.com/office/drawing/2014/main" id="{93D9DFF5-69F3-4EE4-8D54-ADA551B3D432}"/>
              </a:ext>
            </a:extLst>
          </p:cNvPr>
          <p:cNvSpPr>
            <a:spLocks noGrp="1"/>
          </p:cNvSpPr>
          <p:nvPr>
            <p:ph type="title"/>
          </p:nvPr>
        </p:nvSpPr>
        <p:spPr>
          <a:xfrm>
            <a:off x="1767840" y="304165"/>
            <a:ext cx="8910320" cy="1325563"/>
          </a:xfrm>
        </p:spPr>
        <p:txBody>
          <a:bodyPr>
            <a:normAutofit/>
          </a:bodyPr>
          <a:lstStyle/>
          <a:p>
            <a:pPr algn="ctr"/>
            <a:r>
              <a:rPr lang="en-GB" sz="3800" b="1" dirty="0"/>
              <a:t>Diffuse gamma-ray production: detection of </a:t>
            </a:r>
            <a:r>
              <a:rPr lang="en-GB" sz="3800" b="1" u="sng" dirty="0"/>
              <a:t>neutrinos</a:t>
            </a:r>
            <a:r>
              <a:rPr lang="en-GB" sz="3800" b="1" dirty="0"/>
              <a:t> as a smoking gun</a:t>
            </a:r>
          </a:p>
        </p:txBody>
      </p:sp>
      <p:sp>
        <p:nvSpPr>
          <p:cNvPr id="11" name="Content Placeholder 2">
            <a:extLst>
              <a:ext uri="{FF2B5EF4-FFF2-40B4-BE49-F238E27FC236}">
                <a16:creationId xmlns:a16="http://schemas.microsoft.com/office/drawing/2014/main" id="{4CC62AEA-D776-5995-D225-553443F34E9B}"/>
              </a:ext>
            </a:extLst>
          </p:cNvPr>
          <p:cNvSpPr txBox="1">
            <a:spLocks/>
          </p:cNvSpPr>
          <p:nvPr/>
        </p:nvSpPr>
        <p:spPr>
          <a:xfrm>
            <a:off x="6832990" y="1887247"/>
            <a:ext cx="4526310" cy="44324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latin typeface="Times New Roman" panose="02020603050405020304" pitchFamily="18" charset="0"/>
                <a:cs typeface="Times New Roman" panose="02020603050405020304" pitchFamily="18" charset="0"/>
              </a:rPr>
              <a:t>This model predicts a neutrino flux in excellent agreement with the best-fit measurements of </a:t>
            </a:r>
            <a:r>
              <a:rPr lang="en-GB" sz="2000" b="1" dirty="0" err="1">
                <a:latin typeface="Times New Roman" panose="02020603050405020304" pitchFamily="18" charset="0"/>
                <a:cs typeface="Times New Roman" panose="02020603050405020304" pitchFamily="18" charset="0"/>
              </a:rPr>
              <a:t>IceCube</a:t>
            </a:r>
            <a:endParaRPr lang="en-GB" sz="2000" b="1" dirty="0">
              <a:latin typeface="Times New Roman" panose="02020603050405020304" pitchFamily="18" charset="0"/>
              <a:cs typeface="Times New Roman" panose="02020603050405020304" pitchFamily="18" charset="0"/>
            </a:endParaRPr>
          </a:p>
          <a:p>
            <a:pPr marL="0" indent="0">
              <a:buNone/>
            </a:pPr>
            <a:r>
              <a:rPr lang="en-GB" sz="2000" dirty="0">
                <a:latin typeface="Times New Roman" panose="02020603050405020304" pitchFamily="18" charset="0"/>
                <a:cs typeface="Times New Roman" panose="02020603050405020304" pitchFamily="18" charset="0"/>
              </a:rPr>
              <a:t>However, no much room for high-energy neutrino sources</a:t>
            </a:r>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Wingdings" panose="05000000000000000000" pitchFamily="2" charset="2"/>
              </a:rPr>
              <a:t></a:t>
            </a:r>
            <a:r>
              <a:rPr lang="en-GB" sz="2000" dirty="0">
                <a:latin typeface="Times New Roman" panose="02020603050405020304" pitchFamily="18" charset="0"/>
                <a:cs typeface="Times New Roman" panose="02020603050405020304" pitchFamily="18" charset="0"/>
              </a:rPr>
              <a:t> </a:t>
            </a:r>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Is that most of the γ-ray </a:t>
            </a:r>
            <a:r>
              <a:rPr lang="en-GB" sz="20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PeVatrons</a:t>
            </a:r>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have a leptonic origin?</a:t>
            </a:r>
          </a:p>
          <a:p>
            <a:pPr marL="0" indent="0">
              <a:buNone/>
            </a:pPr>
            <a:r>
              <a:rPr lang="en-GB" sz="2000" dirty="0" err="1">
                <a:latin typeface="Times New Roman" panose="02020603050405020304" pitchFamily="18" charset="0"/>
                <a:cs typeface="Times New Roman" panose="02020603050405020304" pitchFamily="18" charset="0"/>
              </a:rPr>
              <a:t>IceCube</a:t>
            </a:r>
            <a:r>
              <a:rPr lang="en-GB" sz="2000" dirty="0">
                <a:latin typeface="Times New Roman" panose="02020603050405020304" pitchFamily="18" charset="0"/>
                <a:cs typeface="Times New Roman" panose="02020603050405020304" pitchFamily="18" charset="0"/>
              </a:rPr>
              <a:t> observation slightly favour the scenario of a Galactic flux correlated with the CR distribution, although uncertainties are enormous</a:t>
            </a:r>
          </a:p>
          <a:p>
            <a:pPr marL="0" indent="0">
              <a:buNone/>
            </a:pPr>
            <a:r>
              <a:rPr lang="en-GB" sz="2000" dirty="0">
                <a:latin typeface="Times New Roman" panose="02020603050405020304" pitchFamily="18" charset="0"/>
                <a:cs typeface="Times New Roman" panose="02020603050405020304" pitchFamily="18" charset="0"/>
              </a:rPr>
              <a:t>γ-optimized model predicts both the observed high-energy neutrino and high-energy γ-ray emissions perfectly</a:t>
            </a:r>
          </a:p>
        </p:txBody>
      </p:sp>
    </p:spTree>
    <p:extLst>
      <p:ext uri="{BB962C8B-B14F-4D97-AF65-F5344CB8AC3E}">
        <p14:creationId xmlns:p14="http://schemas.microsoft.com/office/powerpoint/2010/main" val="2937672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FD80C6-63D1-488B-9B76-71327D989617}"/>
              </a:ext>
            </a:extLst>
          </p:cNvPr>
          <p:cNvSpPr>
            <a:spLocks noGrp="1"/>
          </p:cNvSpPr>
          <p:nvPr>
            <p:ph type="sldNum" sz="quarter" idx="12"/>
          </p:nvPr>
        </p:nvSpPr>
        <p:spPr/>
        <p:txBody>
          <a:bodyPr/>
          <a:lstStyle/>
          <a:p>
            <a:fld id="{22575A84-A01E-4477-BEC3-178D27864C62}" type="slidenum">
              <a:rPr lang="en-GB" smtClean="0"/>
              <a:t>4</a:t>
            </a:fld>
            <a:endParaRPr lang="en-GB" dirty="0"/>
          </a:p>
        </p:txBody>
      </p:sp>
      <p:pic>
        <p:nvPicPr>
          <p:cNvPr id="10" name="Content Placeholder 5">
            <a:extLst>
              <a:ext uri="{FF2B5EF4-FFF2-40B4-BE49-F238E27FC236}">
                <a16:creationId xmlns:a16="http://schemas.microsoft.com/office/drawing/2014/main" id="{A540AB34-9C56-4E9F-BAC5-70D668E91F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7681" y="1483359"/>
            <a:ext cx="4267266" cy="4897121"/>
          </a:xfrm>
          <a:prstGeom prst="rect">
            <a:avLst/>
          </a:prstGeom>
        </p:spPr>
      </p:pic>
      <p:pic>
        <p:nvPicPr>
          <p:cNvPr id="9" name="Picture 8">
            <a:extLst>
              <a:ext uri="{FF2B5EF4-FFF2-40B4-BE49-F238E27FC236}">
                <a16:creationId xmlns:a16="http://schemas.microsoft.com/office/drawing/2014/main" id="{AE47D635-A88A-4015-8011-401012023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080" y="2204720"/>
            <a:ext cx="6723015" cy="4145280"/>
          </a:xfrm>
          <a:prstGeom prst="rect">
            <a:avLst/>
          </a:prstGeom>
        </p:spPr>
      </p:pic>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149201D0-1EA7-435A-9D63-5D220848E707}"/>
                  </a:ext>
                </a:extLst>
              </p:cNvPr>
              <p:cNvSpPr/>
              <p:nvPr/>
            </p:nvSpPr>
            <p:spPr>
              <a:xfrm>
                <a:off x="764036" y="1455935"/>
                <a:ext cx="2274731" cy="615553"/>
              </a:xfrm>
              <a:prstGeom prst="rect">
                <a:avLst/>
              </a:prstGeom>
              <a:ln w="12700">
                <a:solidFill>
                  <a:schemeClr val="accent2">
                    <a:lumMod val="75000"/>
                  </a:schemeClr>
                </a:solidFill>
              </a:ln>
            </p:spPr>
            <p:txBody>
              <a:bodyPr wrap="square">
                <a:spAutoFit/>
              </a:bodyPr>
              <a:lstStyle/>
              <a:p>
                <a:pPr algn="ctr">
                  <a:buSzPct val="100000"/>
                </a:pPr>
                <a14:m>
                  <m:oMath xmlns:m="http://schemas.openxmlformats.org/officeDocument/2006/math">
                    <m:f>
                      <m:fPr>
                        <m:ctrlPr>
                          <a:rPr lang="pt-BR" sz="2000" i="1">
                            <a:latin typeface="Cambria Math" panose="02040503050406030204" pitchFamily="18" charset="0"/>
                            <a:cs typeface="Times New Roman" panose="02020603050405020304" pitchFamily="18" charset="0"/>
                          </a:rPr>
                        </m:ctrlPr>
                      </m:fPr>
                      <m:num>
                        <m:r>
                          <m:rPr>
                            <m:nor/>
                          </m:rPr>
                          <a:rPr lang="en-GB" sz="2000" dirty="0">
                            <a:latin typeface="Times New Roman" panose="02020603050405020304" pitchFamily="18" charset="0"/>
                            <a:cs typeface="Times New Roman" panose="02020603050405020304" pitchFamily="18" charset="0"/>
                          </a:rPr>
                          <m:t>J</m:t>
                        </m:r>
                        <m:r>
                          <m:rPr>
                            <m:nor/>
                          </m:rPr>
                          <a:rPr lang="en-GB" sz="2000" baseline="-25000" dirty="0">
                            <a:latin typeface="Times New Roman" panose="02020603050405020304" pitchFamily="18" charset="0"/>
                            <a:cs typeface="Times New Roman" panose="02020603050405020304" pitchFamily="18" charset="0"/>
                          </a:rPr>
                          <m:t>sec</m:t>
                        </m:r>
                      </m:num>
                      <m:den>
                        <m:r>
                          <m:rPr>
                            <m:nor/>
                          </m:rPr>
                          <a:rPr lang="en-GB" sz="2000" dirty="0">
                            <a:latin typeface="Times New Roman" panose="02020603050405020304" pitchFamily="18" charset="0"/>
                            <a:cs typeface="Times New Roman" panose="02020603050405020304" pitchFamily="18" charset="0"/>
                          </a:rPr>
                          <m:t>J</m:t>
                        </m:r>
                        <m:r>
                          <m:rPr>
                            <m:nor/>
                          </m:rPr>
                          <a:rPr lang="en-US" sz="2000" baseline="-25000" dirty="0">
                            <a:latin typeface="Times New Roman" panose="02020603050405020304" pitchFamily="18" charset="0"/>
                            <a:cs typeface="Times New Roman" panose="02020603050405020304" pitchFamily="18" charset="0"/>
                          </a:rPr>
                          <m:t>pr</m:t>
                        </m:r>
                      </m:den>
                    </m:f>
                    <m:r>
                      <a:rPr lang="en-GB" sz="2000" b="0" i="1" baseline="-25000" dirty="0">
                        <a:latin typeface="Cambria Math" panose="02040503050406030204" pitchFamily="18" charset="0"/>
                        <a:cs typeface="Times New Roman" panose="02020603050405020304" pitchFamily="18" charset="0"/>
                      </a:rPr>
                      <m:t> </m:t>
                    </m:r>
                    <m:r>
                      <a:rPr lang="en-GB" sz="2000" b="0" i="1" dirty="0">
                        <a:latin typeface="Cambria Math" panose="02040503050406030204" pitchFamily="18" charset="0"/>
                        <a:cs typeface="Times New Roman" panose="02020603050405020304" pitchFamily="18" charset="0"/>
                      </a:rPr>
                      <m:t>~ </m:t>
                    </m:r>
                  </m:oMath>
                </a14:m>
                <a:r>
                  <a:rPr lang="el-GR" sz="2000" dirty="0">
                    <a:latin typeface="Times New Roman" panose="02020603050405020304" pitchFamily="18" charset="0"/>
                    <a:cs typeface="Times New Roman" panose="02020603050405020304" pitchFamily="18" charset="0"/>
                  </a:rPr>
                  <a:t>σ</a:t>
                </a:r>
                <a:r>
                  <a:rPr lang="en-GB" sz="2000" dirty="0">
                    <a:latin typeface="Times New Roman" panose="02020603050405020304" pitchFamily="18" charset="0"/>
                    <a:cs typeface="Times New Roman" panose="02020603050405020304" pitchFamily="18" charset="0"/>
                  </a:rPr>
                  <a:t>(E)/</a:t>
                </a:r>
                <a:r>
                  <a:rPr lang="en-GB" sz="2000" dirty="0">
                    <a:cs typeface="Times New Roman" panose="02020603050405020304" pitchFamily="18" charset="0"/>
                  </a:rPr>
                  <a:t> </a:t>
                </a:r>
                <a14:m>
                  <m:oMath xmlns:m="http://schemas.openxmlformats.org/officeDocument/2006/math">
                    <m:r>
                      <a:rPr lang="en-GB" sz="2000" b="0" i="1">
                        <a:latin typeface="Cambria Math" panose="02040503050406030204" pitchFamily="18" charset="0"/>
                        <a:cs typeface="Times New Roman" panose="02020603050405020304" pitchFamily="18" charset="0"/>
                      </a:rPr>
                      <m:t>𝐷</m:t>
                    </m:r>
                    <m:d>
                      <m:dPr>
                        <m:ctrlPr>
                          <a:rPr lang="en-GB" sz="2000" i="1">
                            <a:latin typeface="Cambria Math" panose="02040503050406030204" pitchFamily="18" charset="0"/>
                            <a:cs typeface="Times New Roman" panose="02020603050405020304" pitchFamily="18" charset="0"/>
                          </a:rPr>
                        </m:ctrlPr>
                      </m:dPr>
                      <m:e>
                        <m:r>
                          <a:rPr lang="en-GB" sz="2000" b="0" i="1">
                            <a:latin typeface="Cambria Math" panose="02040503050406030204" pitchFamily="18" charset="0"/>
                            <a:cs typeface="Times New Roman" panose="02020603050405020304" pitchFamily="18" charset="0"/>
                          </a:rPr>
                          <m:t>𝐸</m:t>
                        </m:r>
                      </m:e>
                    </m:d>
                  </m:oMath>
                </a14:m>
                <a:r>
                  <a:rPr lang="en-US" sz="2000" dirty="0">
                    <a:latin typeface="Times New Roman" panose="02020603050405020304" pitchFamily="18" charset="0"/>
                    <a:cs typeface="Times New Roman" panose="02020603050405020304" pitchFamily="18" charset="0"/>
                  </a:rPr>
                  <a:t> </a:t>
                </a:r>
              </a:p>
            </p:txBody>
          </p:sp>
        </mc:Choice>
        <mc:Fallback xmlns="">
          <p:sp>
            <p:nvSpPr>
              <p:cNvPr id="11" name="Rectangle 10">
                <a:extLst>
                  <a:ext uri="{FF2B5EF4-FFF2-40B4-BE49-F238E27FC236}">
                    <a16:creationId xmlns:a16="http://schemas.microsoft.com/office/drawing/2014/main" id="{149201D0-1EA7-435A-9D63-5D220848E707}"/>
                  </a:ext>
                </a:extLst>
              </p:cNvPr>
              <p:cNvSpPr>
                <a:spLocks noRot="1" noChangeAspect="1" noMove="1" noResize="1" noEditPoints="1" noAdjustHandles="1" noChangeArrowheads="1" noChangeShapeType="1" noTextEdit="1"/>
              </p:cNvSpPr>
              <p:nvPr/>
            </p:nvSpPr>
            <p:spPr>
              <a:xfrm>
                <a:off x="764036" y="1455935"/>
                <a:ext cx="2274731" cy="615553"/>
              </a:xfrm>
              <a:prstGeom prst="rect">
                <a:avLst/>
              </a:prstGeom>
              <a:blipFill>
                <a:blip r:embed="rId5"/>
                <a:stretch>
                  <a:fillRect/>
                </a:stretch>
              </a:blipFill>
              <a:ln w="12700">
                <a:solidFill>
                  <a:schemeClr val="accent2">
                    <a:lumMod val="75000"/>
                  </a:schemeClr>
                </a:solidFill>
              </a:ln>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50F3525-9F6D-4ADC-B200-0EEF289C3783}"/>
                  </a:ext>
                </a:extLst>
              </p:cNvPr>
              <p:cNvSpPr txBox="1"/>
              <p:nvPr/>
            </p:nvSpPr>
            <p:spPr>
              <a:xfrm>
                <a:off x="3495040" y="1446014"/>
                <a:ext cx="2997200" cy="640240"/>
              </a:xfrm>
              <a:prstGeom prst="rect">
                <a:avLst/>
              </a:prstGeom>
              <a:noFill/>
              <a:ln w="12700">
                <a:solidFill>
                  <a:schemeClr val="accent1">
                    <a:lumMod val="75000"/>
                  </a:schemeClr>
                </a:solidFill>
              </a:ln>
            </p:spPr>
            <p:txBody>
              <a:bodyPr wrap="square">
                <a:spAutoFit/>
              </a:bodyPr>
              <a:lstStyle/>
              <a:p>
                <a14:m>
                  <m:oMath xmlns:m="http://schemas.openxmlformats.org/officeDocument/2006/math">
                    <m:r>
                      <a:rPr lang="en-GB" sz="2000" b="0" i="1" smtClean="0">
                        <a:latin typeface="Cambria Math" panose="02040503050406030204" pitchFamily="18" charset="0"/>
                        <a:cs typeface="Times New Roman" panose="02020603050405020304" pitchFamily="18" charset="0"/>
                      </a:rPr>
                      <m:t>𝐷</m:t>
                    </m:r>
                    <m:d>
                      <m:dPr>
                        <m:ctrlPr>
                          <a:rPr lang="en-GB" sz="2000" i="1">
                            <a:latin typeface="Cambria Math" panose="02040503050406030204" pitchFamily="18" charset="0"/>
                            <a:cs typeface="Times New Roman" panose="02020603050405020304" pitchFamily="18" charset="0"/>
                          </a:rPr>
                        </m:ctrlPr>
                      </m:dPr>
                      <m:e>
                        <m:r>
                          <a:rPr lang="en-GB" sz="2000" b="0" i="1" smtClean="0">
                            <a:latin typeface="Cambria Math" panose="02040503050406030204" pitchFamily="18" charset="0"/>
                            <a:cs typeface="Times New Roman" panose="02020603050405020304" pitchFamily="18" charset="0"/>
                          </a:rPr>
                          <m:t>𝐸</m:t>
                        </m:r>
                        <m:r>
                          <a:rPr lang="en-GB" sz="2000" b="0" i="1" smtClean="0">
                            <a:latin typeface="Cambria Math" panose="02040503050406030204" pitchFamily="18" charset="0"/>
                            <a:cs typeface="Times New Roman" panose="02020603050405020304" pitchFamily="18" charset="0"/>
                          </a:rPr>
                          <m:t>, </m:t>
                        </m:r>
                        <m:r>
                          <a:rPr lang="en-GB" sz="2000" b="1" i="1" smtClean="0">
                            <a:latin typeface="Cambria Math" panose="02040503050406030204" pitchFamily="18" charset="0"/>
                            <a:cs typeface="Times New Roman" panose="02020603050405020304" pitchFamily="18" charset="0"/>
                          </a:rPr>
                          <m:t>𝒙</m:t>
                        </m:r>
                      </m:e>
                    </m:d>
                  </m:oMath>
                </a14:m>
                <a:r>
                  <a:rPr lang="en-US" sz="2000" dirty="0">
                    <a:latin typeface="Times New Roman" panose="02020603050405020304" pitchFamily="18" charset="0"/>
                    <a:cs typeface="Times New Roman" panose="02020603050405020304" pitchFamily="18" charset="0"/>
                  </a:rPr>
                  <a:t> ~ D</a:t>
                </a:r>
                <a:r>
                  <a:rPr lang="en-US" sz="2000" baseline="-25000" dirty="0">
                    <a:latin typeface="Times New Roman" panose="02020603050405020304" pitchFamily="18" charset="0"/>
                    <a:cs typeface="Times New Roman" panose="02020603050405020304" pitchFamily="18" charset="0"/>
                  </a:rPr>
                  <a:t>0</a:t>
                </a:r>
                <a14:m>
                  <m:oMath xmlns:m="http://schemas.openxmlformats.org/officeDocument/2006/math">
                    <m:sSup>
                      <m:sSupPr>
                        <m:ctrlPr>
                          <a:rPr lang="en-US" sz="2000" i="1" smtClean="0">
                            <a:latin typeface="Cambria Math" panose="02040503050406030204" pitchFamily="18" charset="0"/>
                            <a:cs typeface="Times New Roman" panose="02020603050405020304" pitchFamily="18" charset="0"/>
                          </a:rPr>
                        </m:ctrlPr>
                      </m:sSupPr>
                      <m:e>
                        <m:d>
                          <m:dPr>
                            <m:ctrlPr>
                              <a:rPr lang="en-US" sz="2000" i="1" smtClean="0">
                                <a:latin typeface="Cambria Math" panose="02040503050406030204" pitchFamily="18" charset="0"/>
                                <a:cs typeface="Times New Roman" panose="02020603050405020304" pitchFamily="18" charset="0"/>
                              </a:rPr>
                            </m:ctrlPr>
                          </m:dPr>
                          <m:e>
                            <m:f>
                              <m:fPr>
                                <m:ctrlPr>
                                  <a:rPr lang="en-US" sz="2000" i="1">
                                    <a:latin typeface="Cambria Math" panose="02040503050406030204" pitchFamily="18" charset="0"/>
                                    <a:cs typeface="Times New Roman" panose="02020603050405020304" pitchFamily="18" charset="0"/>
                                  </a:rPr>
                                </m:ctrlPr>
                              </m:fPr>
                              <m:num>
                                <m:r>
                                  <a:rPr lang="en-GB" sz="2000" b="0" i="1" smtClean="0">
                                    <a:latin typeface="Cambria Math" panose="02040503050406030204" pitchFamily="18" charset="0"/>
                                    <a:cs typeface="Times New Roman" panose="02020603050405020304" pitchFamily="18" charset="0"/>
                                  </a:rPr>
                                  <m:t>𝐸</m:t>
                                </m:r>
                              </m:num>
                              <m:den>
                                <m:r>
                                  <a:rPr lang="en-GB" sz="2000" b="0" i="1" smtClean="0">
                                    <a:latin typeface="Cambria Math" panose="02040503050406030204" pitchFamily="18" charset="0"/>
                                    <a:cs typeface="Times New Roman" panose="02020603050405020304" pitchFamily="18" charset="0"/>
                                  </a:rPr>
                                  <m:t>𝐸</m:t>
                                </m:r>
                                <m:r>
                                  <a:rPr lang="en-GB" sz="2000" i="1" baseline="-25000">
                                    <a:latin typeface="Cambria Math" panose="02040503050406030204" pitchFamily="18" charset="0"/>
                                    <a:cs typeface="Times New Roman" panose="02020603050405020304" pitchFamily="18" charset="0"/>
                                  </a:rPr>
                                  <m:t>0</m:t>
                                </m:r>
                              </m:den>
                            </m:f>
                          </m:e>
                        </m:d>
                      </m:e>
                      <m:sup>
                        <m:r>
                          <m:rPr>
                            <m:sty m:val="p"/>
                          </m:rPr>
                          <a:rPr lang="el-GR" sz="2000" i="1">
                            <a:latin typeface="Cambria Math" panose="02040503050406030204" pitchFamily="18" charset="0"/>
                            <a:cs typeface="Times New Roman" panose="02020603050405020304" pitchFamily="18" charset="0"/>
                          </a:rPr>
                          <m:t>δ</m:t>
                        </m:r>
                        <m:r>
                          <a:rPr lang="en-GB" sz="2000" b="0" i="1" smtClean="0">
                            <a:latin typeface="Cambria Math" panose="02040503050406030204" pitchFamily="18" charset="0"/>
                            <a:cs typeface="Times New Roman" panose="02020603050405020304" pitchFamily="18" charset="0"/>
                          </a:rPr>
                          <m:t>(</m:t>
                        </m:r>
                        <m:r>
                          <a:rPr lang="en-GB" sz="2000" b="1" i="1" smtClean="0">
                            <a:latin typeface="Cambria Math" panose="02040503050406030204" pitchFamily="18" charset="0"/>
                            <a:cs typeface="Times New Roman" panose="02020603050405020304" pitchFamily="18" charset="0"/>
                          </a:rPr>
                          <m:t>𝒙</m:t>
                        </m:r>
                        <m:r>
                          <a:rPr lang="en-GB" sz="2000" b="0" i="1" smtClean="0">
                            <a:latin typeface="Cambria Math" panose="02040503050406030204" pitchFamily="18" charset="0"/>
                            <a:cs typeface="Times New Roman" panose="02020603050405020304" pitchFamily="18" charset="0"/>
                          </a:rPr>
                          <m:t>)</m:t>
                        </m:r>
                      </m:sup>
                    </m:sSup>
                    <m:r>
                      <a:rPr lang="en-GB" sz="2000" b="0" i="1" smtClean="0">
                        <a:latin typeface="Cambria Math" panose="02040503050406030204" pitchFamily="18" charset="0"/>
                        <a:cs typeface="Times New Roman" panose="02020603050405020304" pitchFamily="18" charset="0"/>
                      </a:rPr>
                      <m:t>𝐹</m:t>
                    </m:r>
                    <m:r>
                      <a:rPr lang="en-GB" sz="2000" b="0" i="1" smtClean="0">
                        <a:latin typeface="Cambria Math" panose="02040503050406030204" pitchFamily="18" charset="0"/>
                        <a:cs typeface="Times New Roman" panose="02020603050405020304" pitchFamily="18" charset="0"/>
                      </a:rPr>
                      <m:t>(</m:t>
                    </m:r>
                    <m:r>
                      <a:rPr lang="en-GB" sz="2000" b="1" i="1" smtClean="0">
                        <a:latin typeface="Cambria Math" panose="02040503050406030204" pitchFamily="18" charset="0"/>
                        <a:cs typeface="Times New Roman" panose="02020603050405020304" pitchFamily="18" charset="0"/>
                      </a:rPr>
                      <m:t>𝒙</m:t>
                    </m:r>
                    <m:r>
                      <a:rPr lang="en-GB" sz="2000" b="0" i="1" smtClean="0">
                        <a:latin typeface="Cambria Math" panose="02040503050406030204" pitchFamily="18" charset="0"/>
                        <a:cs typeface="Times New Roman" panose="02020603050405020304" pitchFamily="18" charset="0"/>
                      </a:rPr>
                      <m:t>)</m:t>
                    </m:r>
                  </m:oMath>
                </a14:m>
                <a:endParaRPr lang="en-SE" sz="2000" dirty="0"/>
              </a:p>
            </p:txBody>
          </p:sp>
        </mc:Choice>
        <mc:Fallback xmlns="">
          <p:sp>
            <p:nvSpPr>
              <p:cNvPr id="14" name="TextBox 13">
                <a:extLst>
                  <a:ext uri="{FF2B5EF4-FFF2-40B4-BE49-F238E27FC236}">
                    <a16:creationId xmlns:a16="http://schemas.microsoft.com/office/drawing/2014/main" id="{650F3525-9F6D-4ADC-B200-0EEF289C3783}"/>
                  </a:ext>
                </a:extLst>
              </p:cNvPr>
              <p:cNvSpPr txBox="1">
                <a:spLocks noRot="1" noChangeAspect="1" noMove="1" noResize="1" noEditPoints="1" noAdjustHandles="1" noChangeArrowheads="1" noChangeShapeType="1" noTextEdit="1"/>
              </p:cNvSpPr>
              <p:nvPr/>
            </p:nvSpPr>
            <p:spPr>
              <a:xfrm>
                <a:off x="3495040" y="1446014"/>
                <a:ext cx="2997200" cy="640240"/>
              </a:xfrm>
              <a:prstGeom prst="rect">
                <a:avLst/>
              </a:prstGeom>
              <a:blipFill>
                <a:blip r:embed="rId6"/>
                <a:stretch>
                  <a:fillRect b="-1869"/>
                </a:stretch>
              </a:blipFill>
              <a:ln w="12700">
                <a:solidFill>
                  <a:schemeClr val="accent1">
                    <a:lumMod val="75000"/>
                  </a:schemeClr>
                </a:solidFill>
              </a:ln>
            </p:spPr>
            <p:txBody>
              <a:bodyPr/>
              <a:lstStyle/>
              <a:p>
                <a:r>
                  <a:rPr lang="en-SE">
                    <a:noFill/>
                  </a:rPr>
                  <a:t> </a:t>
                </a:r>
              </a:p>
            </p:txBody>
          </p:sp>
        </mc:Fallback>
      </mc:AlternateContent>
      <p:sp>
        <p:nvSpPr>
          <p:cNvPr id="13" name="TextBox 12">
            <a:extLst>
              <a:ext uri="{FF2B5EF4-FFF2-40B4-BE49-F238E27FC236}">
                <a16:creationId xmlns:a16="http://schemas.microsoft.com/office/drawing/2014/main" id="{25C9E47E-D23D-458A-B935-A75630627C61}"/>
              </a:ext>
            </a:extLst>
          </p:cNvPr>
          <p:cNvSpPr txBox="1"/>
          <p:nvPr/>
        </p:nvSpPr>
        <p:spPr>
          <a:xfrm>
            <a:off x="570614" y="2421121"/>
            <a:ext cx="2375786" cy="281439"/>
          </a:xfrm>
          <a:prstGeom prst="rect">
            <a:avLst/>
          </a:prstGeom>
          <a:noFill/>
        </p:spPr>
        <p:txBody>
          <a:bodyPr wrap="square">
            <a:spAutoFit/>
          </a:bodyPr>
          <a:lstStyle/>
          <a:p>
            <a:r>
              <a:rPr lang="en-GB" sz="1200" b="1" dirty="0">
                <a:effectLst/>
              </a:rPr>
              <a:t>PDL</a:t>
            </a:r>
            <a:r>
              <a:rPr lang="en-GB" sz="1200" dirty="0">
                <a:effectLst/>
              </a:rPr>
              <a:t> et al </a:t>
            </a:r>
            <a:r>
              <a:rPr lang="en-GB" sz="1200" i="1" dirty="0"/>
              <a:t>JCAP</a:t>
            </a:r>
            <a:r>
              <a:rPr lang="en-GB" sz="1200" dirty="0"/>
              <a:t>03 (2021) 099</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8861DDF-0686-4F2D-8BC6-BE563F74916D}"/>
                  </a:ext>
                </a:extLst>
              </p:cNvPr>
              <p:cNvSpPr txBox="1"/>
              <p:nvPr/>
            </p:nvSpPr>
            <p:spPr>
              <a:xfrm>
                <a:off x="2346960" y="2776974"/>
                <a:ext cx="60960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l-GR" sz="1800" b="1" i="1" smtClean="0">
                          <a:latin typeface="Cambria Math" panose="02040503050406030204" pitchFamily="18" charset="0"/>
                          <a:cs typeface="Times New Roman" panose="02020603050405020304" pitchFamily="18" charset="0"/>
                        </a:rPr>
                        <m:t>𝜹</m:t>
                      </m:r>
                      <m:d>
                        <m:dPr>
                          <m:ctrlPr>
                            <a:rPr lang="en-GB" sz="1800" b="1" i="1" smtClean="0">
                              <a:latin typeface="Cambria Math" panose="02040503050406030204" pitchFamily="18" charset="0"/>
                              <a:cs typeface="Times New Roman" panose="02020603050405020304" pitchFamily="18" charset="0"/>
                            </a:rPr>
                          </m:ctrlPr>
                        </m:dPr>
                        <m:e>
                          <m:r>
                            <a:rPr lang="en-GB" sz="1800" b="1" i="1" smtClean="0">
                              <a:latin typeface="Cambria Math" panose="02040503050406030204" pitchFamily="18" charset="0"/>
                              <a:cs typeface="Times New Roman" panose="02020603050405020304" pitchFamily="18" charset="0"/>
                            </a:rPr>
                            <m:t>𝒙</m:t>
                          </m:r>
                          <m:r>
                            <a:rPr lang="en-GB" sz="1800" b="1" i="1" smtClean="0">
                              <a:latin typeface="Cambria Math" panose="02040503050406030204" pitchFamily="18" charset="0"/>
                              <a:cs typeface="Times New Roman" panose="02020603050405020304" pitchFamily="18" charset="0"/>
                            </a:rPr>
                            <m:t>=</m:t>
                          </m:r>
                          <m:r>
                            <a:rPr lang="en-GB" sz="1800" b="0" i="1" smtClean="0">
                              <a:latin typeface="Cambria Math" panose="02040503050406030204" pitchFamily="18" charset="0"/>
                              <a:cs typeface="Times New Roman" panose="02020603050405020304" pitchFamily="18" charset="0"/>
                            </a:rPr>
                            <m:t>𝑅</m:t>
                          </m:r>
                          <m:r>
                            <a:rPr lang="en-GB" sz="1800" b="0" i="1" baseline="-25000" smtClean="0">
                              <a:latin typeface="Cambria Math" panose="02040503050406030204" pitchFamily="18" charset="0"/>
                              <a:cs typeface="Times New Roman" panose="02020603050405020304" pitchFamily="18" charset="0"/>
                            </a:rPr>
                            <m:t>𝐸𝑎𝑟𝑡h</m:t>
                          </m:r>
                        </m:e>
                      </m:d>
                      <m:r>
                        <a:rPr lang="en-GB" sz="1800" b="1" i="1" baseline="-25000" smtClean="0">
                          <a:latin typeface="Cambria Math" panose="02040503050406030204" pitchFamily="18" charset="0"/>
                          <a:cs typeface="Times New Roman" panose="02020603050405020304" pitchFamily="18" charset="0"/>
                        </a:rPr>
                        <m:t> </m:t>
                      </m:r>
                      <m:r>
                        <a:rPr lang="en-GB" sz="1800" b="1" i="1" smtClean="0">
                          <a:latin typeface="Cambria Math" panose="02040503050406030204" pitchFamily="18" charset="0"/>
                          <a:ea typeface="Cambria Math" panose="02040503050406030204" pitchFamily="18" charset="0"/>
                          <a:cs typeface="Times New Roman" panose="02020603050405020304" pitchFamily="18" charset="0"/>
                        </a:rPr>
                        <m:t>~ </m:t>
                      </m:r>
                      <m:r>
                        <a:rPr lang="en-GB" sz="1800" b="1" i="1" smtClean="0">
                          <a:latin typeface="Cambria Math" panose="02040503050406030204" pitchFamily="18" charset="0"/>
                          <a:cs typeface="Times New Roman" panose="02020603050405020304" pitchFamily="18" charset="0"/>
                        </a:rPr>
                        <m:t>𝟎</m:t>
                      </m:r>
                      <m:r>
                        <a:rPr lang="en-GB" sz="1800" b="1" i="1" smtClean="0">
                          <a:latin typeface="Cambria Math" panose="02040503050406030204" pitchFamily="18" charset="0"/>
                          <a:cs typeface="Times New Roman" panose="02020603050405020304" pitchFamily="18" charset="0"/>
                        </a:rPr>
                        <m:t>.</m:t>
                      </m:r>
                      <m:r>
                        <a:rPr lang="en-GB" sz="1800" b="1" i="1" smtClean="0">
                          <a:latin typeface="Cambria Math" panose="02040503050406030204" pitchFamily="18" charset="0"/>
                          <a:cs typeface="Times New Roman" panose="02020603050405020304" pitchFamily="18" charset="0"/>
                        </a:rPr>
                        <m:t>𝟓</m:t>
                      </m:r>
                    </m:oMath>
                  </m:oMathPara>
                </a14:m>
                <a:endParaRPr lang="en-SE" b="1" dirty="0"/>
              </a:p>
            </p:txBody>
          </p:sp>
        </mc:Choice>
        <mc:Fallback xmlns="">
          <p:sp>
            <p:nvSpPr>
              <p:cNvPr id="15" name="TextBox 14">
                <a:extLst>
                  <a:ext uri="{FF2B5EF4-FFF2-40B4-BE49-F238E27FC236}">
                    <a16:creationId xmlns:a16="http://schemas.microsoft.com/office/drawing/2014/main" id="{A8861DDF-0686-4F2D-8BC6-BE563F74916D}"/>
                  </a:ext>
                </a:extLst>
              </p:cNvPr>
              <p:cNvSpPr txBox="1">
                <a:spLocks noRot="1" noChangeAspect="1" noMove="1" noResize="1" noEditPoints="1" noAdjustHandles="1" noChangeArrowheads="1" noChangeShapeType="1" noTextEdit="1"/>
              </p:cNvSpPr>
              <p:nvPr/>
            </p:nvSpPr>
            <p:spPr>
              <a:xfrm>
                <a:off x="2346960" y="2776974"/>
                <a:ext cx="6096000" cy="369332"/>
              </a:xfrm>
              <a:prstGeom prst="rect">
                <a:avLst/>
              </a:prstGeom>
              <a:blipFill>
                <a:blip r:embed="rId7"/>
                <a:stretch>
                  <a:fillRect/>
                </a:stretch>
              </a:blipFill>
            </p:spPr>
            <p:txBody>
              <a:bodyPr/>
              <a:lstStyle/>
              <a:p>
                <a:r>
                  <a:rPr lang="en-SE">
                    <a:noFill/>
                  </a:rPr>
                  <a:t> </a:t>
                </a:r>
              </a:p>
            </p:txBody>
          </p:sp>
        </mc:Fallback>
      </mc:AlternateContent>
      <p:sp>
        <p:nvSpPr>
          <p:cNvPr id="16" name="TextBox 15">
            <a:extLst>
              <a:ext uri="{FF2B5EF4-FFF2-40B4-BE49-F238E27FC236}">
                <a16:creationId xmlns:a16="http://schemas.microsoft.com/office/drawing/2014/main" id="{6C1F1739-BD4E-432D-9B40-65BB684B9241}"/>
              </a:ext>
            </a:extLst>
          </p:cNvPr>
          <p:cNvSpPr txBox="1"/>
          <p:nvPr/>
        </p:nvSpPr>
        <p:spPr>
          <a:xfrm>
            <a:off x="7387974" y="1537201"/>
            <a:ext cx="3458962" cy="276999"/>
          </a:xfrm>
          <a:prstGeom prst="rect">
            <a:avLst/>
          </a:prstGeom>
          <a:noFill/>
        </p:spPr>
        <p:txBody>
          <a:bodyPr wrap="square">
            <a:spAutoFit/>
          </a:bodyPr>
          <a:lstStyle/>
          <a:p>
            <a:pPr eaLnBrk="0" fontAlgn="base" hangingPunct="0">
              <a:spcBef>
                <a:spcPct val="0"/>
              </a:spcBef>
              <a:spcAft>
                <a:spcPct val="0"/>
              </a:spcAft>
            </a:pPr>
            <a:r>
              <a:rPr lang="en-GB" sz="1200" b="1" dirty="0">
                <a:effectLst/>
              </a:rPr>
              <a:t>PDL</a:t>
            </a:r>
            <a:r>
              <a:rPr lang="en-GB" sz="1200" dirty="0">
                <a:effectLst/>
              </a:rPr>
              <a:t> et al </a:t>
            </a:r>
            <a:r>
              <a:rPr lang="nn-NO" sz="1200" i="1" dirty="0"/>
              <a:t>JCAP</a:t>
            </a:r>
            <a:r>
              <a:rPr lang="nn-NO" sz="1200" dirty="0"/>
              <a:t> 07 (2022) 07, 008</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DD459F4-9AFF-4DE9-A43C-629D560A589F}"/>
                  </a:ext>
                </a:extLst>
              </p:cNvPr>
              <p:cNvSpPr txBox="1"/>
              <p:nvPr/>
            </p:nvSpPr>
            <p:spPr>
              <a:xfrm>
                <a:off x="9591040" y="5158098"/>
                <a:ext cx="1381760" cy="414601"/>
              </a:xfrm>
              <a:prstGeom prst="rect">
                <a:avLst/>
              </a:prstGeom>
              <a:noFill/>
              <a:ln w="19050">
                <a:solidFill>
                  <a:srgbClr val="00B050"/>
                </a:solidFill>
                <a:prstDash val="sysDash"/>
              </a:ln>
            </p:spPr>
            <p:txBody>
              <a:bodyPr wrap="square">
                <a:spAutoFit/>
              </a:bodyPr>
              <a:lstStyle/>
              <a:p>
                <a:pPr/>
                <a14:m>
                  <m:oMathPara xmlns:m="http://schemas.openxmlformats.org/officeDocument/2006/math">
                    <m:oMathParaPr>
                      <m:jc m:val="centerGroup"/>
                    </m:oMathParaPr>
                    <m:oMath xmlns:m="http://schemas.openxmlformats.org/officeDocument/2006/math">
                      <m:r>
                        <a:rPr lang="en-GB" sz="2000" b="1" i="1" smtClean="0">
                          <a:latin typeface="Cambria Math" panose="02040503050406030204" pitchFamily="18" charset="0"/>
                          <a:ea typeface="Cambria Math" panose="02040503050406030204" pitchFamily="18" charset="0"/>
                        </a:rPr>
                        <m:t>𝑱</m:t>
                      </m:r>
                      <m:r>
                        <a:rPr lang="en-GB" sz="2000" b="1" i="1" smtClean="0">
                          <a:latin typeface="Cambria Math" panose="02040503050406030204" pitchFamily="18" charset="0"/>
                          <a:ea typeface="Cambria Math" panose="02040503050406030204" pitchFamily="18" charset="0"/>
                        </a:rPr>
                        <m:t>∝</m:t>
                      </m:r>
                      <m:sSup>
                        <m:sSupPr>
                          <m:ctrlPr>
                            <a:rPr lang="en-GB" sz="2000" b="1" i="1" smtClean="0">
                              <a:latin typeface="Cambria Math" panose="02040503050406030204" pitchFamily="18" charset="0"/>
                              <a:ea typeface="Cambria Math" panose="02040503050406030204" pitchFamily="18" charset="0"/>
                            </a:rPr>
                          </m:ctrlPr>
                        </m:sSupPr>
                        <m:e>
                          <m:r>
                            <a:rPr lang="en-GB" sz="2000" b="1" i="1" smtClean="0">
                              <a:latin typeface="Cambria Math" panose="02040503050406030204" pitchFamily="18" charset="0"/>
                              <a:ea typeface="Cambria Math" panose="02040503050406030204" pitchFamily="18" charset="0"/>
                            </a:rPr>
                            <m:t>𝑬</m:t>
                          </m:r>
                        </m:e>
                        <m:sup>
                          <m:r>
                            <a:rPr lang="en-GB" sz="2000" b="1" i="1" smtClean="0">
                              <a:latin typeface="Cambria Math" panose="02040503050406030204" pitchFamily="18" charset="0"/>
                              <a:ea typeface="Cambria Math" panose="02040503050406030204" pitchFamily="18" charset="0"/>
                            </a:rPr>
                            <m:t> (</m:t>
                          </m:r>
                          <m:r>
                            <m:rPr>
                              <m:sty m:val="p"/>
                            </m:rPr>
                            <a:rPr lang="el-GR" sz="2000" b="1" i="1" smtClean="0">
                              <a:latin typeface="Cambria Math" panose="02040503050406030204" pitchFamily="18" charset="0"/>
                              <a:ea typeface="Cambria Math" panose="02040503050406030204" pitchFamily="18" charset="0"/>
                            </a:rPr>
                            <m:t>α</m:t>
                          </m:r>
                          <m:r>
                            <a:rPr lang="en-GB" sz="2000" b="1" i="1" smtClean="0">
                              <a:latin typeface="Cambria Math" panose="02040503050406030204" pitchFamily="18" charset="0"/>
                              <a:ea typeface="Cambria Math" panose="02040503050406030204" pitchFamily="18" charset="0"/>
                            </a:rPr>
                            <m:t>+</m:t>
                          </m:r>
                          <m:r>
                            <m:rPr>
                              <m:sty m:val="p"/>
                            </m:rPr>
                            <a:rPr lang="el-GR" sz="2000" b="1" i="1">
                              <a:latin typeface="Cambria Math" panose="02040503050406030204" pitchFamily="18" charset="0"/>
                              <a:ea typeface="Cambria Math" panose="02040503050406030204" pitchFamily="18" charset="0"/>
                            </a:rPr>
                            <m:t>δ</m:t>
                          </m:r>
                          <m:r>
                            <a:rPr lang="en-GB" sz="2000" b="1" i="1" smtClean="0">
                              <a:latin typeface="Cambria Math" panose="02040503050406030204" pitchFamily="18" charset="0"/>
                              <a:ea typeface="Cambria Math" panose="02040503050406030204" pitchFamily="18" charset="0"/>
                            </a:rPr>
                            <m:t>)</m:t>
                          </m:r>
                        </m:sup>
                      </m:sSup>
                    </m:oMath>
                  </m:oMathPara>
                </a14:m>
                <a:endParaRPr lang="en-SE" sz="2000" dirty="0"/>
              </a:p>
            </p:txBody>
          </p:sp>
        </mc:Choice>
        <mc:Fallback xmlns="">
          <p:sp>
            <p:nvSpPr>
              <p:cNvPr id="18" name="TextBox 17">
                <a:extLst>
                  <a:ext uri="{FF2B5EF4-FFF2-40B4-BE49-F238E27FC236}">
                    <a16:creationId xmlns:a16="http://schemas.microsoft.com/office/drawing/2014/main" id="{9DD459F4-9AFF-4DE9-A43C-629D560A589F}"/>
                  </a:ext>
                </a:extLst>
              </p:cNvPr>
              <p:cNvSpPr txBox="1">
                <a:spLocks noRot="1" noChangeAspect="1" noMove="1" noResize="1" noEditPoints="1" noAdjustHandles="1" noChangeArrowheads="1" noChangeShapeType="1" noTextEdit="1"/>
              </p:cNvSpPr>
              <p:nvPr/>
            </p:nvSpPr>
            <p:spPr>
              <a:xfrm>
                <a:off x="9591040" y="5158098"/>
                <a:ext cx="1381760" cy="414601"/>
              </a:xfrm>
              <a:prstGeom prst="rect">
                <a:avLst/>
              </a:prstGeom>
              <a:blipFill>
                <a:blip r:embed="rId8"/>
                <a:stretch>
                  <a:fillRect b="-8451"/>
                </a:stretch>
              </a:blipFill>
              <a:ln w="19050">
                <a:solidFill>
                  <a:srgbClr val="00B050"/>
                </a:solidFill>
                <a:prstDash val="sysDash"/>
              </a:ln>
            </p:spPr>
            <p:txBody>
              <a:bodyPr/>
              <a:lstStyle/>
              <a:p>
                <a:r>
                  <a:rPr lang="en-SE">
                    <a:noFill/>
                  </a:rPr>
                  <a:t> </a:t>
                </a:r>
              </a:p>
            </p:txBody>
          </p:sp>
        </mc:Fallback>
      </mc:AlternateContent>
      <p:sp>
        <p:nvSpPr>
          <p:cNvPr id="2" name="Title 1">
            <a:extLst>
              <a:ext uri="{FF2B5EF4-FFF2-40B4-BE49-F238E27FC236}">
                <a16:creationId xmlns:a16="http://schemas.microsoft.com/office/drawing/2014/main" id="{D66DC028-BFD9-752E-8950-19F53F3A7E7F}"/>
              </a:ext>
            </a:extLst>
          </p:cNvPr>
          <p:cNvSpPr txBox="1">
            <a:spLocks/>
          </p:cNvSpPr>
          <p:nvPr/>
        </p:nvSpPr>
        <p:spPr>
          <a:xfrm>
            <a:off x="650681" y="151414"/>
            <a:ext cx="1126699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t>The Galactic gamma-ray diffuse sky</a:t>
            </a:r>
            <a:r>
              <a:rPr lang="en-GB" sz="3200" b="1" dirty="0"/>
              <a:t> </a:t>
            </a:r>
            <a:r>
              <a:rPr lang="en-GB" sz="2800" b="1" dirty="0"/>
              <a:t>– </a:t>
            </a:r>
            <a:r>
              <a:rPr lang="en-GB" sz="2800" b="1" dirty="0">
                <a:solidFill>
                  <a:schemeClr val="accent6">
                    <a:lumMod val="50000"/>
                  </a:schemeClr>
                </a:solidFill>
              </a:rPr>
              <a:t>Local cosmic rays</a:t>
            </a:r>
          </a:p>
        </p:txBody>
      </p:sp>
    </p:spTree>
    <p:extLst>
      <p:ext uri="{BB962C8B-B14F-4D97-AF65-F5344CB8AC3E}">
        <p14:creationId xmlns:p14="http://schemas.microsoft.com/office/powerpoint/2010/main" val="10001915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4F966-D3DD-4221-AD8F-9CF7CC07922E}"/>
              </a:ext>
            </a:extLst>
          </p:cNvPr>
          <p:cNvSpPr>
            <a:spLocks noGrp="1"/>
          </p:cNvSpPr>
          <p:nvPr>
            <p:ph type="title"/>
          </p:nvPr>
        </p:nvSpPr>
        <p:spPr>
          <a:xfrm>
            <a:off x="858520" y="1615440"/>
            <a:ext cx="10515600" cy="491808"/>
          </a:xfrm>
        </p:spPr>
        <p:txBody>
          <a:bodyPr>
            <a:normAutofit/>
          </a:bodyPr>
          <a:lstStyle/>
          <a:p>
            <a:r>
              <a:rPr lang="en-GB" sz="2400" b="1" dirty="0">
                <a:solidFill>
                  <a:schemeClr val="accent1">
                    <a:lumMod val="75000"/>
                  </a:schemeClr>
                </a:solidFill>
              </a:rPr>
              <a:t>The window to prove (or disprove) many possible astrophysical excesses </a:t>
            </a:r>
            <a:endParaRPr lang="en-SE" sz="2400" b="1" dirty="0">
              <a:solidFill>
                <a:schemeClr val="accent1">
                  <a:lumMod val="75000"/>
                </a:schemeClr>
              </a:solidFill>
            </a:endParaRPr>
          </a:p>
        </p:txBody>
      </p:sp>
      <p:sp>
        <p:nvSpPr>
          <p:cNvPr id="4" name="Slide Number Placeholder 3">
            <a:extLst>
              <a:ext uri="{FF2B5EF4-FFF2-40B4-BE49-F238E27FC236}">
                <a16:creationId xmlns:a16="http://schemas.microsoft.com/office/drawing/2014/main" id="{5E39562F-96F4-437E-8DC7-27DC5255532C}"/>
              </a:ext>
            </a:extLst>
          </p:cNvPr>
          <p:cNvSpPr>
            <a:spLocks noGrp="1"/>
          </p:cNvSpPr>
          <p:nvPr>
            <p:ph type="sldNum" sz="quarter" idx="12"/>
          </p:nvPr>
        </p:nvSpPr>
        <p:spPr>
          <a:xfrm>
            <a:off x="8610600" y="6451553"/>
            <a:ext cx="1520613" cy="269922"/>
          </a:xfrm>
        </p:spPr>
        <p:txBody>
          <a:bodyPr/>
          <a:lstStyle/>
          <a:p>
            <a:fld id="{22575A84-A01E-4477-BEC3-178D27864C62}" type="slidenum">
              <a:rPr lang="en-GB" smtClean="0"/>
              <a:t>49</a:t>
            </a:fld>
            <a:endParaRPr lang="en-GB"/>
          </a:p>
        </p:txBody>
      </p:sp>
      <p:pic>
        <p:nvPicPr>
          <p:cNvPr id="10" name="Picture 9">
            <a:extLst>
              <a:ext uri="{FF2B5EF4-FFF2-40B4-BE49-F238E27FC236}">
                <a16:creationId xmlns:a16="http://schemas.microsoft.com/office/drawing/2014/main" id="{531C492E-BF44-36DD-2CE8-33AAB8A1C796}"/>
              </a:ext>
            </a:extLst>
          </p:cNvPr>
          <p:cNvPicPr>
            <a:picLocks noChangeAspect="1"/>
          </p:cNvPicPr>
          <p:nvPr/>
        </p:nvPicPr>
        <p:blipFill>
          <a:blip r:embed="rId2"/>
          <a:stretch>
            <a:fillRect/>
          </a:stretch>
        </p:blipFill>
        <p:spPr>
          <a:xfrm>
            <a:off x="979714" y="2239701"/>
            <a:ext cx="5388429" cy="4084899"/>
          </a:xfrm>
          <a:prstGeom prst="rect">
            <a:avLst/>
          </a:prstGeom>
        </p:spPr>
      </p:pic>
      <p:sp>
        <p:nvSpPr>
          <p:cNvPr id="8" name="TextBox 7">
            <a:extLst>
              <a:ext uri="{FF2B5EF4-FFF2-40B4-BE49-F238E27FC236}">
                <a16:creationId xmlns:a16="http://schemas.microsoft.com/office/drawing/2014/main" id="{5B9BCFFC-A1A6-6660-13B5-223C047BEDFB}"/>
              </a:ext>
            </a:extLst>
          </p:cNvPr>
          <p:cNvSpPr txBox="1"/>
          <p:nvPr/>
        </p:nvSpPr>
        <p:spPr>
          <a:xfrm>
            <a:off x="600353" y="6189506"/>
            <a:ext cx="6700156" cy="276999"/>
          </a:xfrm>
          <a:prstGeom prst="rect">
            <a:avLst/>
          </a:prstGeom>
          <a:noFill/>
        </p:spPr>
        <p:txBody>
          <a:bodyPr wrap="square">
            <a:spAutoFit/>
          </a:bodyPr>
          <a:lstStyle/>
          <a:p>
            <a:r>
              <a:rPr lang="en-GB" sz="1200" dirty="0" err="1"/>
              <a:t>Korsmeier</a:t>
            </a:r>
            <a:r>
              <a:rPr lang="en-GB" sz="1200" dirty="0"/>
              <a:t>+</a:t>
            </a:r>
            <a:r>
              <a:rPr lang="en-GB" sz="1200" u="none" dirty="0"/>
              <a:t> (2018) </a:t>
            </a:r>
            <a:r>
              <a:rPr lang="en-GB" sz="1200" dirty="0"/>
              <a:t>PRD97, 103011</a:t>
            </a:r>
          </a:p>
        </p:txBody>
      </p:sp>
      <p:sp>
        <p:nvSpPr>
          <p:cNvPr id="9" name="Title 1">
            <a:extLst>
              <a:ext uri="{FF2B5EF4-FFF2-40B4-BE49-F238E27FC236}">
                <a16:creationId xmlns:a16="http://schemas.microsoft.com/office/drawing/2014/main" id="{6ACDBF89-61C4-46CA-A53B-AD3F7A762E70}"/>
              </a:ext>
            </a:extLst>
          </p:cNvPr>
          <p:cNvSpPr txBox="1">
            <a:spLocks/>
          </p:cNvSpPr>
          <p:nvPr/>
        </p:nvSpPr>
        <p:spPr>
          <a:xfrm>
            <a:off x="1788886" y="518977"/>
            <a:ext cx="8606971" cy="782955"/>
          </a:xfrm>
          <a:prstGeom prst="rect">
            <a:avLst/>
          </a:prstGeom>
          <a:ln w="19050">
            <a:solidFill>
              <a:schemeClr val="accent2">
                <a:lumMod val="60000"/>
                <a:lumOff val="40000"/>
              </a:schemeClr>
            </a:solidFill>
          </a:ln>
          <a:effectLst>
            <a:outerShdw blurRad="63500" sx="102000" sy="102000" algn="ctr" rotWithShape="0">
              <a:prstClr val="black">
                <a:alpha val="40000"/>
              </a:prst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900" b="1" dirty="0">
                <a:effectLst>
                  <a:outerShdw blurRad="38100" dist="38100" dir="2700000" algn="tl">
                    <a:srgbClr val="000000">
                      <a:alpha val="43137"/>
                    </a:srgbClr>
                  </a:outerShdw>
                </a:effectLst>
              </a:rPr>
              <a:t>Anti-nuclei as the dark matter smoking gun</a:t>
            </a:r>
            <a:endParaRPr lang="en-SE" sz="3900" b="1" i="1" dirty="0">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D2147960-7B4A-D958-AFB4-EE03C152BD42}"/>
              </a:ext>
            </a:extLst>
          </p:cNvPr>
          <p:cNvSpPr txBox="1"/>
          <p:nvPr/>
        </p:nvSpPr>
        <p:spPr>
          <a:xfrm>
            <a:off x="6640284" y="2368545"/>
            <a:ext cx="4733836" cy="3724096"/>
          </a:xfrm>
          <a:prstGeom prst="rect">
            <a:avLst/>
          </a:prstGeom>
          <a:noFill/>
        </p:spPr>
        <p:txBody>
          <a:bodyPr wrap="square" rtlCol="0">
            <a:spAutoFit/>
          </a:bodyPr>
          <a:lstStyle/>
          <a:p>
            <a:r>
              <a:rPr lang="en-GB" sz="2200" dirty="0">
                <a:latin typeface="Times New Roman" panose="02020603050405020304" pitchFamily="18" charset="0"/>
                <a:cs typeface="Times New Roman" panose="02020603050405020304" pitchFamily="18" charset="0"/>
              </a:rPr>
              <a:t>For kinematical reasons, the production of anti-nuclei from CR interactions is not important at energies below the GeV, offering a </a:t>
            </a:r>
            <a:r>
              <a:rPr lang="en-GB" sz="2200" b="1" dirty="0">
                <a:latin typeface="Times New Roman" panose="02020603050405020304" pitchFamily="18" charset="0"/>
                <a:cs typeface="Times New Roman" panose="02020603050405020304" pitchFamily="18" charset="0"/>
              </a:rPr>
              <a:t>clear way to spot the production of anti-nuclei from dark matter </a:t>
            </a:r>
            <a:r>
              <a:rPr lang="en-GB" sz="2200" dirty="0">
                <a:latin typeface="Times New Roman" panose="02020603050405020304" pitchFamily="18" charset="0"/>
                <a:cs typeface="Times New Roman" panose="02020603050405020304" pitchFamily="18" charset="0"/>
              </a:rPr>
              <a:t>(at least for masses below ~hundreds of GeV)</a:t>
            </a:r>
          </a:p>
          <a:p>
            <a:endParaRPr lang="en-GB" sz="1600" dirty="0">
              <a:latin typeface="Times New Roman" panose="02020603050405020304" pitchFamily="18" charset="0"/>
              <a:cs typeface="Times New Roman" panose="02020603050405020304" pitchFamily="18" charset="0"/>
            </a:endParaRPr>
          </a:p>
          <a:p>
            <a:r>
              <a:rPr lang="en-GB" sz="2200" dirty="0">
                <a:latin typeface="Times New Roman" panose="02020603050405020304" pitchFamily="18" charset="0"/>
                <a:cs typeface="Times New Roman" panose="02020603050405020304" pitchFamily="18" charset="0"/>
              </a:rPr>
              <a:t>Secondary anti-nuclei produced from homologous interactions as for p, but highly suppressed (due to coalescence)!</a:t>
            </a:r>
            <a:endParaRPr lang="en-SE"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31870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D11EC4-5D83-49CA-91C1-E5B1F845366D}"/>
              </a:ext>
            </a:extLst>
          </p:cNvPr>
          <p:cNvSpPr>
            <a:spLocks noGrp="1"/>
          </p:cNvSpPr>
          <p:nvPr>
            <p:ph idx="1"/>
          </p:nvPr>
        </p:nvSpPr>
        <p:spPr>
          <a:xfrm>
            <a:off x="670712" y="1998820"/>
            <a:ext cx="5002975" cy="4424011"/>
          </a:xfrm>
        </p:spPr>
        <p:txBody>
          <a:bodyPr>
            <a:normAutofit fontScale="92500" lnSpcReduction="10000"/>
          </a:bodyPr>
          <a:lstStyle/>
          <a:p>
            <a:pPr>
              <a:buFont typeface="Wingdings" panose="05000000000000000000" pitchFamily="2" charset="2"/>
              <a:buChar char="v"/>
            </a:pPr>
            <a:endParaRPr lang="en-GB" sz="3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GB" sz="2400" dirty="0">
                <a:latin typeface="Calibri (Body)"/>
              </a:rPr>
              <a:t>Cross sections derived from analytical coalescence model. Using fits of antiproton (antineutron) production from </a:t>
            </a:r>
            <a:r>
              <a:rPr lang="nb-NO" sz="2400" i="1" dirty="0">
                <a:effectLst/>
                <a:latin typeface="Calibri (Body)"/>
              </a:rPr>
              <a:t>Winkler, JCAP 02, 048 (2017)</a:t>
            </a:r>
            <a:endParaRPr lang="en-GB" sz="2400" i="1" dirty="0">
              <a:latin typeface="Calibri (Body)"/>
            </a:endParaRPr>
          </a:p>
          <a:p>
            <a:pPr lvl="1">
              <a:buFont typeface="Wingdings" panose="05000000000000000000" pitchFamily="2" charset="2"/>
              <a:buChar char="Ø"/>
            </a:pPr>
            <a:endParaRPr lang="en-GB" sz="400" dirty="0"/>
          </a:p>
          <a:p>
            <a:pPr>
              <a:buFont typeface="Wingdings" panose="05000000000000000000" pitchFamily="2" charset="2"/>
              <a:buChar char="Ø"/>
            </a:pPr>
            <a:r>
              <a:rPr lang="en-GB" sz="2400" dirty="0"/>
              <a:t>DM spectrum at production derived from </a:t>
            </a:r>
            <a:r>
              <a:rPr lang="en-GB" sz="2400" i="1" dirty="0"/>
              <a:t>Pythia 8.2 </a:t>
            </a:r>
            <a:r>
              <a:rPr lang="en-GB" sz="2400" dirty="0"/>
              <a:t>simulating a neutral colourless resonance.                                             Space and momentum (p</a:t>
            </a:r>
            <a:r>
              <a:rPr lang="en-GB" sz="2400" baseline="-25000" dirty="0"/>
              <a:t>c</a:t>
            </a:r>
            <a:r>
              <a:rPr lang="en-GB" sz="2400" dirty="0"/>
              <a:t>) conditions for coalescence. Also including production from anti-hyperons</a:t>
            </a:r>
          </a:p>
          <a:p>
            <a:pPr marL="0" indent="0">
              <a:buNone/>
            </a:pPr>
            <a:endParaRPr lang="en-GB" sz="100" dirty="0"/>
          </a:p>
          <a:p>
            <a:pPr>
              <a:buFont typeface="Wingdings" panose="05000000000000000000" pitchFamily="2" charset="2"/>
              <a:buChar char="Ø"/>
            </a:pPr>
            <a:r>
              <a:rPr lang="en-GB" sz="2400" dirty="0"/>
              <a:t>Inelastic cross sections and tertiary production computed extrapolating antiproton parametrizations</a:t>
            </a:r>
          </a:p>
          <a:p>
            <a:pPr marL="0" indent="0">
              <a:buNone/>
            </a:pPr>
            <a:endParaRPr lang="en-GB" sz="2400" dirty="0"/>
          </a:p>
          <a:p>
            <a:pPr>
              <a:buFont typeface="Wingdings" panose="05000000000000000000" pitchFamily="2" charset="2"/>
              <a:buChar char="Ø"/>
            </a:pPr>
            <a:endParaRPr lang="en-GB" sz="2400" dirty="0"/>
          </a:p>
          <a:p>
            <a:endParaRPr lang="en-GB" sz="800" dirty="0"/>
          </a:p>
          <a:p>
            <a:pPr>
              <a:buFont typeface="Wingdings" panose="05000000000000000000" pitchFamily="2" charset="2"/>
              <a:buChar char="v"/>
            </a:pPr>
            <a:endParaRPr lang="en-GB" sz="1900" dirty="0"/>
          </a:p>
          <a:p>
            <a:endParaRPr lang="en-GB" dirty="0"/>
          </a:p>
          <a:p>
            <a:endParaRPr lang="en-SE" dirty="0"/>
          </a:p>
        </p:txBody>
      </p:sp>
      <p:sp>
        <p:nvSpPr>
          <p:cNvPr id="4" name="Slide Number Placeholder 3">
            <a:extLst>
              <a:ext uri="{FF2B5EF4-FFF2-40B4-BE49-F238E27FC236}">
                <a16:creationId xmlns:a16="http://schemas.microsoft.com/office/drawing/2014/main" id="{D655C6D5-4C58-48CB-8CC8-6C40478863A1}"/>
              </a:ext>
            </a:extLst>
          </p:cNvPr>
          <p:cNvSpPr>
            <a:spLocks noGrp="1"/>
          </p:cNvSpPr>
          <p:nvPr>
            <p:ph type="sldNum" sz="quarter" idx="12"/>
          </p:nvPr>
        </p:nvSpPr>
        <p:spPr/>
        <p:txBody>
          <a:bodyPr/>
          <a:lstStyle/>
          <a:p>
            <a:fld id="{22575A84-A01E-4477-BEC3-178D27864C62}" type="slidenum">
              <a:rPr lang="en-GB" smtClean="0"/>
              <a:t>50</a:t>
            </a:fld>
            <a:endParaRPr lang="en-GB"/>
          </a:p>
        </p:txBody>
      </p:sp>
      <p:sp>
        <p:nvSpPr>
          <p:cNvPr id="5" name="TextBox 4">
            <a:extLst>
              <a:ext uri="{FF2B5EF4-FFF2-40B4-BE49-F238E27FC236}">
                <a16:creationId xmlns:a16="http://schemas.microsoft.com/office/drawing/2014/main" id="{233306D4-0CB0-3698-BFDD-40CB8FEB645C}"/>
              </a:ext>
            </a:extLst>
          </p:cNvPr>
          <p:cNvSpPr txBox="1"/>
          <p:nvPr/>
        </p:nvSpPr>
        <p:spPr>
          <a:xfrm>
            <a:off x="6638797" y="397585"/>
            <a:ext cx="5406314" cy="615553"/>
          </a:xfrm>
          <a:prstGeom prst="rect">
            <a:avLst/>
          </a:prstGeom>
          <a:noFill/>
        </p:spPr>
        <p:txBody>
          <a:bodyPr wrap="square">
            <a:spAutoFit/>
          </a:bodyPr>
          <a:lstStyle/>
          <a:p>
            <a:r>
              <a:rPr lang="en-GB" sz="1700" b="1" dirty="0">
                <a:solidFill>
                  <a:srgbClr val="002060"/>
                </a:solidFill>
              </a:rPr>
              <a:t>Propagation code: github.com/</a:t>
            </a:r>
            <a:r>
              <a:rPr lang="en-GB" sz="1700" b="1" dirty="0" err="1">
                <a:solidFill>
                  <a:srgbClr val="002060"/>
                </a:solidFill>
              </a:rPr>
              <a:t>tospines</a:t>
            </a:r>
            <a:r>
              <a:rPr lang="en-GB" sz="1700" b="1" dirty="0">
                <a:solidFill>
                  <a:srgbClr val="002060"/>
                </a:solidFill>
              </a:rPr>
              <a:t>/Customised-DRAGON-versions/Custom_DRAGON2_v2-Antinuclei</a:t>
            </a:r>
            <a:r>
              <a:rPr lang="en-GB" sz="1700" dirty="0">
                <a:solidFill>
                  <a:srgbClr val="002060"/>
                </a:solidFill>
              </a:rPr>
              <a:t>/</a:t>
            </a:r>
            <a:endParaRPr lang="en-SE" sz="1700" b="1" dirty="0">
              <a:solidFill>
                <a:srgbClr val="002060"/>
              </a:solidFill>
            </a:endParaRPr>
          </a:p>
        </p:txBody>
      </p:sp>
      <p:sp>
        <p:nvSpPr>
          <p:cNvPr id="11" name="Title 1">
            <a:extLst>
              <a:ext uri="{FF2B5EF4-FFF2-40B4-BE49-F238E27FC236}">
                <a16:creationId xmlns:a16="http://schemas.microsoft.com/office/drawing/2014/main" id="{90AFD707-4D45-6202-9409-19246CD65CDB}"/>
              </a:ext>
            </a:extLst>
          </p:cNvPr>
          <p:cNvSpPr>
            <a:spLocks noGrp="1"/>
          </p:cNvSpPr>
          <p:nvPr>
            <p:ph type="title"/>
          </p:nvPr>
        </p:nvSpPr>
        <p:spPr>
          <a:xfrm>
            <a:off x="738346" y="179026"/>
            <a:ext cx="4935341" cy="1325563"/>
          </a:xfrm>
        </p:spPr>
        <p:txBody>
          <a:bodyPr/>
          <a:lstStyle/>
          <a:p>
            <a:r>
              <a:rPr lang="en-GB" b="1" dirty="0">
                <a:effectLst>
                  <a:outerShdw blurRad="38100" dist="38100" dir="2700000" algn="tl">
                    <a:srgbClr val="000000">
                      <a:alpha val="43137"/>
                    </a:srgbClr>
                  </a:outerShdw>
                </a:effectLst>
              </a:rPr>
              <a:t>Propagation setup</a:t>
            </a:r>
            <a:endParaRPr lang="en-SE" b="1" dirty="0">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3E42C5A8-9128-43DC-D4D8-2E59383CB037}"/>
              </a:ext>
            </a:extLst>
          </p:cNvPr>
          <p:cNvSpPr txBox="1"/>
          <p:nvPr/>
        </p:nvSpPr>
        <p:spPr>
          <a:xfrm>
            <a:off x="738346" y="1439866"/>
            <a:ext cx="10825181" cy="461665"/>
          </a:xfrm>
          <a:prstGeom prst="rect">
            <a:avLst/>
          </a:prstGeom>
          <a:noFill/>
        </p:spPr>
        <p:txBody>
          <a:bodyPr wrap="square">
            <a:spAutoFit/>
          </a:bodyPr>
          <a:lstStyle/>
          <a:p>
            <a:pPr>
              <a:buFont typeface="Wingdings" panose="05000000000000000000" pitchFamily="2" charset="2"/>
              <a:buChar char="v"/>
            </a:pPr>
            <a:r>
              <a:rPr lang="en-GB" sz="2400" dirty="0">
                <a:latin typeface="Times New Roman" panose="02020603050405020304" pitchFamily="18" charset="0"/>
                <a:cs typeface="Times New Roman" panose="02020603050405020304" pitchFamily="18" charset="0"/>
              </a:rPr>
              <a:t> Implementation of anti-nuclei dark matter and secondary production in DRAGON2</a:t>
            </a:r>
          </a:p>
        </p:txBody>
      </p:sp>
      <p:pic>
        <p:nvPicPr>
          <p:cNvPr id="2" name="Picture 1">
            <a:extLst>
              <a:ext uri="{FF2B5EF4-FFF2-40B4-BE49-F238E27FC236}">
                <a16:creationId xmlns:a16="http://schemas.microsoft.com/office/drawing/2014/main" id="{7BDCD606-7071-825A-4837-71F1FAE7CC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0482" y="2207875"/>
            <a:ext cx="5694474" cy="4027287"/>
          </a:xfrm>
          <a:prstGeom prst="rect">
            <a:avLst/>
          </a:prstGeom>
        </p:spPr>
      </p:pic>
      <p:sp>
        <p:nvSpPr>
          <p:cNvPr id="6" name="TextBox 5">
            <a:extLst>
              <a:ext uri="{FF2B5EF4-FFF2-40B4-BE49-F238E27FC236}">
                <a16:creationId xmlns:a16="http://schemas.microsoft.com/office/drawing/2014/main" id="{27F3075A-C336-C3D7-F1BB-8A01C432B175}"/>
              </a:ext>
            </a:extLst>
          </p:cNvPr>
          <p:cNvSpPr txBox="1"/>
          <p:nvPr/>
        </p:nvSpPr>
        <p:spPr>
          <a:xfrm>
            <a:off x="5470034" y="6191998"/>
            <a:ext cx="2096561" cy="461665"/>
          </a:xfrm>
          <a:prstGeom prst="rect">
            <a:avLst/>
          </a:prstGeom>
          <a:noFill/>
        </p:spPr>
        <p:txBody>
          <a:bodyPr wrap="square">
            <a:spAutoFit/>
          </a:bodyPr>
          <a:lstStyle/>
          <a:p>
            <a:pPr eaLnBrk="0" fontAlgn="base" hangingPunct="0">
              <a:spcBef>
                <a:spcPct val="0"/>
              </a:spcBef>
              <a:spcAft>
                <a:spcPct val="0"/>
              </a:spcAft>
            </a:pPr>
            <a:r>
              <a:rPr lang="en-GB" sz="1200" b="1" dirty="0">
                <a:effectLst/>
              </a:rPr>
              <a:t>PDL </a:t>
            </a:r>
            <a:r>
              <a:rPr lang="en-GB" sz="1200" dirty="0">
                <a:effectLst/>
              </a:rPr>
              <a:t>e</a:t>
            </a:r>
            <a:r>
              <a:rPr lang="en-GB" sz="1200" dirty="0"/>
              <a:t>t al, ArXiv:</a:t>
            </a:r>
            <a:r>
              <a:rPr lang="en-GB" sz="1050" dirty="0"/>
              <a:t> </a:t>
            </a:r>
            <a:r>
              <a:rPr lang="en-SE" sz="1200" dirty="0"/>
              <a:t>2404.13114</a:t>
            </a:r>
            <a:endParaRPr lang="en-GB" sz="1200" dirty="0"/>
          </a:p>
          <a:p>
            <a:pPr eaLnBrk="0" fontAlgn="base" hangingPunct="0">
              <a:spcBef>
                <a:spcPct val="0"/>
              </a:spcBef>
              <a:spcAft>
                <a:spcPct val="0"/>
              </a:spcAft>
            </a:pPr>
            <a:endParaRPr lang="en-GB" sz="1200" b="1" dirty="0"/>
          </a:p>
        </p:txBody>
      </p:sp>
    </p:spTree>
    <p:extLst>
      <p:ext uri="{BB962C8B-B14F-4D97-AF65-F5344CB8AC3E}">
        <p14:creationId xmlns:p14="http://schemas.microsoft.com/office/powerpoint/2010/main" val="16486444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83D985C-0A3C-D3E6-195F-DAC4B1866C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0629" y="1630562"/>
            <a:ext cx="3169887" cy="4351338"/>
          </a:xfrm>
          <a:ln w="12700">
            <a:solidFill>
              <a:schemeClr val="tx1"/>
            </a:solidFill>
          </a:ln>
          <a:effectLst>
            <a:outerShdw blurRad="50800" dist="38100" dir="10800000" algn="r" rotWithShape="0">
              <a:prstClr val="black">
                <a:alpha val="40000"/>
              </a:prstClr>
            </a:outerShdw>
          </a:effectLst>
        </p:spPr>
      </p:pic>
      <p:sp>
        <p:nvSpPr>
          <p:cNvPr id="4" name="Slide Number Placeholder 3">
            <a:extLst>
              <a:ext uri="{FF2B5EF4-FFF2-40B4-BE49-F238E27FC236}">
                <a16:creationId xmlns:a16="http://schemas.microsoft.com/office/drawing/2014/main" id="{2CA76E4F-D6BB-159F-2981-BB2B7D0F865B}"/>
              </a:ext>
            </a:extLst>
          </p:cNvPr>
          <p:cNvSpPr>
            <a:spLocks noGrp="1"/>
          </p:cNvSpPr>
          <p:nvPr>
            <p:ph type="sldNum" sz="quarter" idx="12"/>
          </p:nvPr>
        </p:nvSpPr>
        <p:spPr/>
        <p:txBody>
          <a:bodyPr/>
          <a:lstStyle/>
          <a:p>
            <a:fld id="{22575A84-A01E-4477-BEC3-178D27864C62}" type="slidenum">
              <a:rPr lang="en-GB" smtClean="0"/>
              <a:t>51</a:t>
            </a:fld>
            <a:endParaRPr lang="en-GB"/>
          </a:p>
        </p:txBody>
      </p:sp>
      <p:sp>
        <p:nvSpPr>
          <p:cNvPr id="3" name="Title 1">
            <a:extLst>
              <a:ext uri="{FF2B5EF4-FFF2-40B4-BE49-F238E27FC236}">
                <a16:creationId xmlns:a16="http://schemas.microsoft.com/office/drawing/2014/main" id="{8CCDCF93-4125-B0DF-A251-76185E32BA48}"/>
              </a:ext>
            </a:extLst>
          </p:cNvPr>
          <p:cNvSpPr txBox="1">
            <a:spLocks/>
          </p:cNvSpPr>
          <p:nvPr/>
        </p:nvSpPr>
        <p:spPr>
          <a:xfrm>
            <a:off x="659687" y="26294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dirty="0">
                <a:effectLst>
                  <a:outerShdw blurRad="38100" dist="38100" dir="2700000" algn="tl">
                    <a:srgbClr val="000000">
                      <a:alpha val="43137"/>
                    </a:srgbClr>
                  </a:outerShdw>
                </a:effectLst>
              </a:rPr>
              <a:t>How to explain the AMS-02 He detection?</a:t>
            </a:r>
            <a:endParaRPr lang="en-SE" sz="4100" b="1" dirty="0">
              <a:effectLst>
                <a:outerShdw blurRad="38100" dist="38100" dir="2700000" algn="tl">
                  <a:srgbClr val="000000">
                    <a:alpha val="43137"/>
                  </a:srgbClr>
                </a:outerShdw>
              </a:effectLst>
            </a:endParaRPr>
          </a:p>
        </p:txBody>
      </p:sp>
      <p:cxnSp>
        <p:nvCxnSpPr>
          <p:cNvPr id="9" name="Straight Connector 8">
            <a:extLst>
              <a:ext uri="{FF2B5EF4-FFF2-40B4-BE49-F238E27FC236}">
                <a16:creationId xmlns:a16="http://schemas.microsoft.com/office/drawing/2014/main" id="{D77195C3-CDD5-B824-9313-7EEB82A3F463}"/>
              </a:ext>
            </a:extLst>
          </p:cNvPr>
          <p:cNvCxnSpPr>
            <a:cxnSpLocks/>
          </p:cNvCxnSpPr>
          <p:nvPr/>
        </p:nvCxnSpPr>
        <p:spPr>
          <a:xfrm>
            <a:off x="6565184" y="682761"/>
            <a:ext cx="3287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480EEF8-08B4-31E7-8918-3F2090BBA819}"/>
              </a:ext>
            </a:extLst>
          </p:cNvPr>
          <p:cNvSpPr txBox="1"/>
          <p:nvPr/>
        </p:nvSpPr>
        <p:spPr>
          <a:xfrm>
            <a:off x="4240523" y="1724486"/>
            <a:ext cx="6526793" cy="830997"/>
          </a:xfrm>
          <a:prstGeom prst="rect">
            <a:avLst/>
          </a:prstGeom>
          <a:noFill/>
          <a:ln w="19050">
            <a:solidFill>
              <a:srgbClr val="C00000"/>
            </a:solidFill>
          </a:ln>
        </p:spPr>
        <p:txBody>
          <a:bodyPr wrap="square">
            <a:spAutoFit/>
          </a:bodyPr>
          <a:lstStyle/>
          <a:p>
            <a:r>
              <a:rPr lang="en-GB" sz="2400" dirty="0">
                <a:latin typeface="Calibri (Body)"/>
                <a:cs typeface="Times New Roman" panose="02020603050405020304" pitchFamily="18" charset="0"/>
              </a:rPr>
              <a:t>Our standard predictions do not explain total He events and </a:t>
            </a:r>
            <a:r>
              <a:rPr lang="en-GB" sz="2400" dirty="0">
                <a:effectLst/>
                <a:latin typeface="Calibri (Body)"/>
                <a:cs typeface="Times New Roman" panose="02020603050405020304" pitchFamily="18" charset="0"/>
              </a:rPr>
              <a:t>foreseen a ratio He-4/He-3 of ∼ 1/1000</a:t>
            </a:r>
          </a:p>
        </p:txBody>
      </p:sp>
      <p:sp>
        <p:nvSpPr>
          <p:cNvPr id="17" name="TextBox 16">
            <a:extLst>
              <a:ext uri="{FF2B5EF4-FFF2-40B4-BE49-F238E27FC236}">
                <a16:creationId xmlns:a16="http://schemas.microsoft.com/office/drawing/2014/main" id="{4FC070F9-8701-5905-0799-B1B5430AE112}"/>
              </a:ext>
            </a:extLst>
          </p:cNvPr>
          <p:cNvSpPr txBox="1"/>
          <p:nvPr/>
        </p:nvSpPr>
        <p:spPr>
          <a:xfrm>
            <a:off x="4266743" y="2748327"/>
            <a:ext cx="7354628" cy="3447098"/>
          </a:xfrm>
          <a:prstGeom prst="rect">
            <a:avLst/>
          </a:prstGeom>
          <a:noFill/>
        </p:spPr>
        <p:txBody>
          <a:bodyPr wrap="square" rtlCol="0">
            <a:spAutoFit/>
          </a:bodyPr>
          <a:lstStyle/>
          <a:p>
            <a:r>
              <a:rPr lang="en-GB" sz="2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Only a few ideas proposed so far: </a:t>
            </a:r>
            <a:br>
              <a:rPr lang="en-GB" sz="2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GB" sz="1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en-GB" sz="1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Galactic anti-clouds </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(Poulin et al. 1808.08961) (see also 2304.04623)</a:t>
            </a:r>
          </a:p>
          <a:p>
            <a:endParaRPr lang="en-GB" sz="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Stability and </a:t>
            </a:r>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en-GB" sz="2000" dirty="0">
                <a:latin typeface="Times New Roman" panose="02020603050405020304" pitchFamily="18" charset="0"/>
                <a:cs typeface="Times New Roman" panose="02020603050405020304" pitchFamily="18" charset="0"/>
              </a:rPr>
              <a:t>osmological implications must be revised</a:t>
            </a:r>
            <a:br>
              <a:rPr lang="en-GB" sz="2400" dirty="0">
                <a:latin typeface="Times New Roman" panose="02020603050405020304" pitchFamily="18" charset="0"/>
                <a:cs typeface="Times New Roman" panose="02020603050405020304" pitchFamily="18" charset="0"/>
              </a:rPr>
            </a:br>
            <a:r>
              <a:rPr lang="en-GB" sz="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en-GB" sz="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QCD-Like Dark sector </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(Winkler, </a:t>
            </a:r>
            <a:r>
              <a:rPr lang="en-GB"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PDL</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Linden </a:t>
            </a:r>
            <a:r>
              <a:rPr lang="en-SE"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2211.00025</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en-GB" sz="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Can explain AMS-02 observations but need some tuning</a:t>
            </a:r>
          </a:p>
          <a:p>
            <a:endParaRPr lang="en-GB" sz="900" dirty="0">
              <a:latin typeface="Times New Roman" panose="02020603050405020304" pitchFamily="18" charset="0"/>
              <a:cs typeface="Times New Roman" panose="02020603050405020304" pitchFamily="18" charset="0"/>
            </a:endParaRPr>
          </a:p>
          <a:p>
            <a:r>
              <a:rPr lang="en-GB"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Fireball anti-nucleosynthesis</a:t>
            </a:r>
            <a:r>
              <a:rPr lang="en-GB" dirty="0">
                <a:latin typeface="Times New Roman" panose="02020603050405020304" pitchFamily="18" charset="0"/>
                <a:cs typeface="Times New Roman" panose="02020603050405020304" pitchFamily="18" charset="0"/>
              </a:rPr>
              <a:t> </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GB"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Fedderke</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et al. </a:t>
            </a:r>
            <a:r>
              <a:rPr lang="en-SE" i="0" u="none" strike="noStrike" baseline="0" dirty="0">
                <a:effectLst>
                  <a:outerShdw blurRad="38100" dist="38100" dir="2700000" algn="tl">
                    <a:srgbClr val="000000">
                      <a:alpha val="43137"/>
                    </a:srgbClr>
                  </a:outerShdw>
                </a:effectLst>
                <a:latin typeface="Times New Roman" panose="02020603050405020304" pitchFamily="18" charset="0"/>
              </a:rPr>
              <a:t>2402.15581</a:t>
            </a:r>
            <a:r>
              <a:rPr lang="en-GB"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en-GB" sz="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     Fireballs must be very stable for long times and carry negative                   </a:t>
            </a:r>
            <a:r>
              <a:rPr lang="en-GB" sz="100" dirty="0">
                <a:latin typeface="Times New Roman" panose="02020603050405020304" pitchFamily="18" charset="0"/>
                <a:cs typeface="Times New Roman" panose="02020603050405020304" pitchFamily="18" charset="0"/>
              </a:rPr>
              <a:t>.</a:t>
            </a:r>
            <a:r>
              <a:rPr lang="en-GB" sz="2000" dirty="0">
                <a:latin typeface="Times New Roman" panose="02020603050405020304" pitchFamily="18" charset="0"/>
                <a:cs typeface="Times New Roman" panose="02020603050405020304" pitchFamily="18" charset="0"/>
              </a:rPr>
              <a:t>     net antibaryon number</a:t>
            </a:r>
            <a:endParaRPr lang="en-SE"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22" name="Straight Connector 21">
            <a:extLst>
              <a:ext uri="{FF2B5EF4-FFF2-40B4-BE49-F238E27FC236}">
                <a16:creationId xmlns:a16="http://schemas.microsoft.com/office/drawing/2014/main" id="{347A3210-3436-8FFC-34A2-D369404EFE54}"/>
              </a:ext>
            </a:extLst>
          </p:cNvPr>
          <p:cNvCxnSpPr>
            <a:cxnSpLocks/>
          </p:cNvCxnSpPr>
          <p:nvPr/>
        </p:nvCxnSpPr>
        <p:spPr>
          <a:xfrm>
            <a:off x="7786098" y="2201629"/>
            <a:ext cx="2277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51AE31B-06A5-B4E1-D5BF-1F950E6E1716}"/>
              </a:ext>
            </a:extLst>
          </p:cNvPr>
          <p:cNvCxnSpPr>
            <a:cxnSpLocks/>
          </p:cNvCxnSpPr>
          <p:nvPr/>
        </p:nvCxnSpPr>
        <p:spPr>
          <a:xfrm>
            <a:off x="8513850" y="2199918"/>
            <a:ext cx="2277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3E406D2-925C-F3FE-29D0-E71D3F0AC7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9204" y="4444436"/>
            <a:ext cx="2627480" cy="2135269"/>
          </a:xfrm>
          <a:prstGeom prst="rect">
            <a:avLst/>
          </a:prstGeom>
          <a:effectLst>
            <a:glow rad="63500">
              <a:schemeClr val="accent3">
                <a:satMod val="175000"/>
                <a:alpha val="40000"/>
              </a:schemeClr>
            </a:glow>
          </a:effectLst>
        </p:spPr>
      </p:pic>
      <p:sp>
        <p:nvSpPr>
          <p:cNvPr id="26" name="TextBox 25">
            <a:extLst>
              <a:ext uri="{FF2B5EF4-FFF2-40B4-BE49-F238E27FC236}">
                <a16:creationId xmlns:a16="http://schemas.microsoft.com/office/drawing/2014/main" id="{3A22400C-F09C-2AAD-E7B5-BF0F7F077B69}"/>
              </a:ext>
            </a:extLst>
          </p:cNvPr>
          <p:cNvSpPr txBox="1"/>
          <p:nvPr/>
        </p:nvSpPr>
        <p:spPr>
          <a:xfrm>
            <a:off x="527819" y="1630562"/>
            <a:ext cx="2096561" cy="276999"/>
          </a:xfrm>
          <a:prstGeom prst="rect">
            <a:avLst/>
          </a:prstGeom>
          <a:noFill/>
        </p:spPr>
        <p:txBody>
          <a:bodyPr wrap="square">
            <a:spAutoFit/>
          </a:bodyPr>
          <a:lstStyle/>
          <a:p>
            <a:pPr eaLnBrk="0" fontAlgn="base" hangingPunct="0">
              <a:spcBef>
                <a:spcPct val="0"/>
              </a:spcBef>
              <a:spcAft>
                <a:spcPct val="0"/>
              </a:spcAft>
            </a:pPr>
            <a:r>
              <a:rPr lang="en-GB" sz="1200" dirty="0"/>
              <a:t>Winkler et al </a:t>
            </a:r>
            <a:r>
              <a:rPr lang="en-SE" sz="1200" dirty="0">
                <a:latin typeface="Times New Roman" panose="02020603050405020304" pitchFamily="18" charset="0"/>
                <a:cs typeface="Times New Roman" panose="02020603050405020304" pitchFamily="18" charset="0"/>
              </a:rPr>
              <a:t>2211.00025</a:t>
            </a:r>
            <a:endParaRPr lang="en-GB" sz="1200" dirty="0"/>
          </a:p>
        </p:txBody>
      </p:sp>
    </p:spTree>
    <p:extLst>
      <p:ext uri="{BB962C8B-B14F-4D97-AF65-F5344CB8AC3E}">
        <p14:creationId xmlns:p14="http://schemas.microsoft.com/office/powerpoint/2010/main" val="21129422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A76E4F-D6BB-159F-2981-BB2B7D0F865B}"/>
              </a:ext>
            </a:extLst>
          </p:cNvPr>
          <p:cNvSpPr>
            <a:spLocks noGrp="1"/>
          </p:cNvSpPr>
          <p:nvPr>
            <p:ph type="sldNum" sz="quarter" idx="12"/>
          </p:nvPr>
        </p:nvSpPr>
        <p:spPr/>
        <p:txBody>
          <a:bodyPr/>
          <a:lstStyle/>
          <a:p>
            <a:fld id="{22575A84-A01E-4477-BEC3-178D27864C62}" type="slidenum">
              <a:rPr lang="en-GB" smtClean="0"/>
              <a:t>52</a:t>
            </a:fld>
            <a:endParaRPr lang="en-GB"/>
          </a:p>
        </p:txBody>
      </p:sp>
      <p:pic>
        <p:nvPicPr>
          <p:cNvPr id="8" name="Picture 7">
            <a:extLst>
              <a:ext uri="{FF2B5EF4-FFF2-40B4-BE49-F238E27FC236}">
                <a16:creationId xmlns:a16="http://schemas.microsoft.com/office/drawing/2014/main" id="{15BAE916-3155-C0FC-E09C-428ED91AC9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6828" y="237585"/>
            <a:ext cx="3678716" cy="3088733"/>
          </a:xfrm>
          <a:prstGeom prst="rect">
            <a:avLst/>
          </a:prstGeom>
        </p:spPr>
      </p:pic>
      <p:pic>
        <p:nvPicPr>
          <p:cNvPr id="12" name="Picture 11">
            <a:extLst>
              <a:ext uri="{FF2B5EF4-FFF2-40B4-BE49-F238E27FC236}">
                <a16:creationId xmlns:a16="http://schemas.microsoft.com/office/drawing/2014/main" id="{DF131A96-47E1-4C8E-7974-D106824514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6827" y="3429000"/>
            <a:ext cx="3678716" cy="3058987"/>
          </a:xfrm>
          <a:prstGeom prst="rect">
            <a:avLst/>
          </a:prstGeom>
        </p:spPr>
      </p:pic>
      <p:pic>
        <p:nvPicPr>
          <p:cNvPr id="14" name="Picture 13">
            <a:extLst>
              <a:ext uri="{FF2B5EF4-FFF2-40B4-BE49-F238E27FC236}">
                <a16:creationId xmlns:a16="http://schemas.microsoft.com/office/drawing/2014/main" id="{45AECCBC-0700-20F9-4520-5877B4EB47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4033" y="2074280"/>
            <a:ext cx="5359986" cy="4355890"/>
          </a:xfrm>
          <a:prstGeom prst="rect">
            <a:avLst/>
          </a:prstGeom>
          <a:effectLst>
            <a:glow rad="63500">
              <a:schemeClr val="accent3">
                <a:satMod val="175000"/>
                <a:alpha val="40000"/>
              </a:schemeClr>
            </a:glow>
          </a:effec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C9B3D67-AB59-F584-4D27-CA74F4178AEE}"/>
                  </a:ext>
                </a:extLst>
              </p:cNvPr>
              <p:cNvSpPr txBox="1"/>
              <p:nvPr/>
            </p:nvSpPr>
            <p:spPr>
              <a:xfrm>
                <a:off x="1781978" y="1417576"/>
                <a:ext cx="6097836" cy="529184"/>
              </a:xfrm>
              <a:prstGeom prst="rect">
                <a:avLst/>
              </a:prstGeom>
              <a:noFill/>
            </p:spPr>
            <p:txBody>
              <a:bodyPr wrap="square">
                <a:spAutoFit/>
              </a:bodyPr>
              <a:lstStyle/>
              <a:p>
                <a:r>
                  <a:rPr lang="en-GB" sz="2000" dirty="0"/>
                  <a:t>From factorized model: </a:t>
                </a:r>
                <a14:m>
                  <m:oMath xmlns:m="http://schemas.openxmlformats.org/officeDocument/2006/math">
                    <m:sSub>
                      <m:sSubPr>
                        <m:ctrlPr>
                          <a:rPr lang="en-GB" sz="2100" i="1" smtClean="0">
                            <a:latin typeface="Cambria Math" panose="02040503050406030204" pitchFamily="18" charset="0"/>
                          </a:rPr>
                        </m:ctrlPr>
                      </m:sSubPr>
                      <m:e>
                        <m:r>
                          <a:rPr lang="en-GB" sz="2100" b="0" i="1" smtClean="0">
                            <a:latin typeface="Cambria Math" panose="02040503050406030204" pitchFamily="18" charset="0"/>
                          </a:rPr>
                          <m:t>𝑁</m:t>
                        </m:r>
                      </m:e>
                      <m:sub>
                        <m:r>
                          <a:rPr lang="en-GB" sz="2100" b="0" i="1" smtClean="0">
                            <a:latin typeface="Cambria Math" panose="02040503050406030204" pitchFamily="18" charset="0"/>
                          </a:rPr>
                          <m:t>𝐴</m:t>
                        </m:r>
                      </m:sub>
                    </m:sSub>
                    <m:r>
                      <a:rPr lang="en-GB" sz="2100" i="1" smtClean="0">
                        <a:latin typeface="Cambria Math" panose="02040503050406030204" pitchFamily="18" charset="0"/>
                        <a:ea typeface="Cambria Math" panose="02040503050406030204" pitchFamily="18" charset="0"/>
                      </a:rPr>
                      <m:t>∝</m:t>
                    </m:r>
                    <m:sSup>
                      <m:sSupPr>
                        <m:ctrlPr>
                          <a:rPr lang="en-GB" sz="2100" i="1" smtClean="0">
                            <a:latin typeface="Cambria Math" panose="02040503050406030204" pitchFamily="18" charset="0"/>
                            <a:ea typeface="Cambria Math" panose="02040503050406030204" pitchFamily="18" charset="0"/>
                          </a:rPr>
                        </m:ctrlPr>
                      </m:sSupPr>
                      <m:e>
                        <m:d>
                          <m:dPr>
                            <m:ctrlPr>
                              <a:rPr lang="en-GB" sz="2100" i="1" smtClean="0">
                                <a:latin typeface="Cambria Math" panose="02040503050406030204" pitchFamily="18" charset="0"/>
                                <a:ea typeface="Cambria Math" panose="02040503050406030204" pitchFamily="18" charset="0"/>
                              </a:rPr>
                            </m:ctrlPr>
                          </m:dPr>
                          <m:e>
                            <m:sSub>
                              <m:sSubPr>
                                <m:ctrlPr>
                                  <a:rPr lang="en-GB" sz="2100" i="1">
                                    <a:latin typeface="Cambria Math" panose="02040503050406030204" pitchFamily="18" charset="0"/>
                                    <a:ea typeface="Cambria Math" panose="02040503050406030204" pitchFamily="18" charset="0"/>
                                  </a:rPr>
                                </m:ctrlPr>
                              </m:sSubPr>
                              <m:e>
                                <m:r>
                                  <a:rPr lang="en-GB" sz="2100" i="1">
                                    <a:latin typeface="Cambria Math" panose="02040503050406030204" pitchFamily="18" charset="0"/>
                                    <a:ea typeface="Cambria Math" panose="02040503050406030204" pitchFamily="18" charset="0"/>
                                  </a:rPr>
                                  <m:t>𝑁</m:t>
                                </m:r>
                              </m:e>
                              <m:sub>
                                <m:r>
                                  <a:rPr lang="en-GB" sz="2100" i="1">
                                    <a:latin typeface="Cambria Math" panose="02040503050406030204" pitchFamily="18" charset="0"/>
                                    <a:ea typeface="Cambria Math" panose="02040503050406030204" pitchFamily="18" charset="0"/>
                                  </a:rPr>
                                  <m:t>𝑝</m:t>
                                </m:r>
                              </m:sub>
                            </m:sSub>
                          </m:e>
                        </m:d>
                      </m:e>
                      <m:sup>
                        <m:r>
                          <a:rPr lang="en-GB" sz="2100" b="0" i="1" smtClean="0">
                            <a:latin typeface="Cambria Math" panose="02040503050406030204" pitchFamily="18" charset="0"/>
                            <a:ea typeface="Cambria Math" panose="02040503050406030204" pitchFamily="18" charset="0"/>
                          </a:rPr>
                          <m:t>𝐴</m:t>
                        </m:r>
                      </m:sup>
                    </m:sSup>
                  </m:oMath>
                </a14:m>
                <a:endParaRPr lang="en-GB" sz="2100" dirty="0"/>
              </a:p>
            </p:txBody>
          </p:sp>
        </mc:Choice>
        <mc:Fallback xmlns="">
          <p:sp>
            <p:nvSpPr>
              <p:cNvPr id="5" name="TextBox 4">
                <a:extLst>
                  <a:ext uri="{FF2B5EF4-FFF2-40B4-BE49-F238E27FC236}">
                    <a16:creationId xmlns:a16="http://schemas.microsoft.com/office/drawing/2014/main" id="{FC9B3D67-AB59-F584-4D27-CA74F4178AEE}"/>
                  </a:ext>
                </a:extLst>
              </p:cNvPr>
              <p:cNvSpPr txBox="1">
                <a:spLocks noRot="1" noChangeAspect="1" noMove="1" noResize="1" noEditPoints="1" noAdjustHandles="1" noChangeArrowheads="1" noChangeShapeType="1" noTextEdit="1"/>
              </p:cNvSpPr>
              <p:nvPr/>
            </p:nvSpPr>
            <p:spPr>
              <a:xfrm>
                <a:off x="1781978" y="1417576"/>
                <a:ext cx="6097836" cy="529184"/>
              </a:xfrm>
              <a:prstGeom prst="rect">
                <a:avLst/>
              </a:prstGeom>
              <a:blipFill>
                <a:blip r:embed="rId5"/>
                <a:stretch>
                  <a:fillRect l="-999" b="-16279"/>
                </a:stretch>
              </a:blipFill>
            </p:spPr>
            <p:txBody>
              <a:bodyPr/>
              <a:lstStyle/>
              <a:p>
                <a:r>
                  <a:rPr lang="en-SE">
                    <a:noFill/>
                  </a:rPr>
                  <a:t> </a:t>
                </a:r>
              </a:p>
            </p:txBody>
          </p:sp>
        </mc:Fallback>
      </mc:AlternateContent>
      <p:sp>
        <p:nvSpPr>
          <p:cNvPr id="6" name="Title 1">
            <a:extLst>
              <a:ext uri="{FF2B5EF4-FFF2-40B4-BE49-F238E27FC236}">
                <a16:creationId xmlns:a16="http://schemas.microsoft.com/office/drawing/2014/main" id="{69E25437-8564-9262-B59B-162F65EA17AE}"/>
              </a:ext>
            </a:extLst>
          </p:cNvPr>
          <p:cNvSpPr>
            <a:spLocks noGrp="1"/>
          </p:cNvSpPr>
          <p:nvPr>
            <p:ph type="title"/>
          </p:nvPr>
        </p:nvSpPr>
        <p:spPr>
          <a:xfrm>
            <a:off x="838200" y="365125"/>
            <a:ext cx="10515600" cy="1325563"/>
          </a:xfrm>
        </p:spPr>
        <p:txBody>
          <a:bodyPr/>
          <a:lstStyle/>
          <a:p>
            <a:r>
              <a:rPr lang="en-GB" b="1" dirty="0">
                <a:effectLst>
                  <a:outerShdw blurRad="38100" dist="38100" dir="2700000" algn="tl">
                    <a:srgbClr val="000000">
                      <a:alpha val="43137"/>
                    </a:srgbClr>
                  </a:outerShdw>
                </a:effectLst>
              </a:rPr>
              <a:t>QCD-Like Dark sector</a:t>
            </a:r>
            <a:endParaRPr lang="en-SE"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433315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E5766EB-4740-451D-A28B-7C13AEE82C5C}"/>
              </a:ext>
            </a:extLst>
          </p:cNvPr>
          <p:cNvSpPr txBox="1"/>
          <p:nvPr/>
        </p:nvSpPr>
        <p:spPr>
          <a:xfrm>
            <a:off x="1026160" y="511294"/>
            <a:ext cx="5903450" cy="1077218"/>
          </a:xfrm>
          <a:prstGeom prst="rect">
            <a:avLst/>
          </a:prstGeom>
          <a:noFill/>
          <a:ln w="19050">
            <a:solidFill>
              <a:schemeClr val="accent1">
                <a:lumMod val="75000"/>
              </a:schemeClr>
            </a:solidFill>
          </a:ln>
        </p:spPr>
        <p:txBody>
          <a:bodyPr wrap="square">
            <a:spAutoFit/>
          </a:bodyPr>
          <a:lstStyle/>
          <a:p>
            <a:r>
              <a:rPr lang="en-GB" sz="3200" i="1" dirty="0">
                <a:effectLst>
                  <a:outerShdw blurRad="38100" dist="38100" dir="2700000" algn="tl">
                    <a:srgbClr val="000000">
                      <a:alpha val="43137"/>
                    </a:srgbClr>
                  </a:outerShdw>
                </a:effectLst>
              </a:rPr>
              <a:t>Evaluation of cross sections for CR interactions with the FLUKA code</a:t>
            </a:r>
            <a:endParaRPr lang="en-GB" sz="3200" dirty="0"/>
          </a:p>
        </p:txBody>
      </p:sp>
      <p:sp>
        <p:nvSpPr>
          <p:cNvPr id="6" name="Slide Number Placeholder 1">
            <a:extLst>
              <a:ext uri="{FF2B5EF4-FFF2-40B4-BE49-F238E27FC236}">
                <a16:creationId xmlns:a16="http://schemas.microsoft.com/office/drawing/2014/main" id="{8B86EAEC-3E76-484E-B3B6-0C0220E83C7C}"/>
              </a:ext>
            </a:extLst>
          </p:cNvPr>
          <p:cNvSpPr>
            <a:spLocks noGrp="1"/>
          </p:cNvSpPr>
          <p:nvPr>
            <p:ph type="sldNum" sz="quarter" idx="12"/>
          </p:nvPr>
        </p:nvSpPr>
        <p:spPr>
          <a:xfrm>
            <a:off x="8610600" y="6356350"/>
            <a:ext cx="2743200" cy="365125"/>
          </a:xfrm>
        </p:spPr>
        <p:txBody>
          <a:bodyPr/>
          <a:lstStyle/>
          <a:p>
            <a:fld id="{22575A84-A01E-4477-BEC3-178D27864C62}" type="slidenum">
              <a:rPr lang="en-GB" smtClean="0"/>
              <a:t>53</a:t>
            </a:fld>
            <a:endParaRPr lang="en-GB" dirty="0"/>
          </a:p>
        </p:txBody>
      </p:sp>
      <p:pic>
        <p:nvPicPr>
          <p:cNvPr id="7" name="Picture 3" descr="The official FLUKA site: FLUKA home">
            <a:extLst>
              <a:ext uri="{FF2B5EF4-FFF2-40B4-BE49-F238E27FC236}">
                <a16:creationId xmlns:a16="http://schemas.microsoft.com/office/drawing/2014/main" id="{6F264731-D24F-451C-BB50-D33545E474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8817" y="869950"/>
            <a:ext cx="2736761" cy="83693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3F808FA-30B0-45DE-9AB6-CE72D7BF98A5}"/>
              </a:ext>
            </a:extLst>
          </p:cNvPr>
          <p:cNvSpPr txBox="1"/>
          <p:nvPr/>
        </p:nvSpPr>
        <p:spPr>
          <a:xfrm>
            <a:off x="8977411" y="460495"/>
            <a:ext cx="2503389" cy="307777"/>
          </a:xfrm>
          <a:prstGeom prst="rect">
            <a:avLst/>
          </a:prstGeom>
          <a:noFill/>
          <a:ln>
            <a:solidFill>
              <a:schemeClr val="accent6">
                <a:lumMod val="75000"/>
              </a:schemeClr>
            </a:solidFill>
          </a:ln>
        </p:spPr>
        <p:txBody>
          <a:bodyPr wrap="square">
            <a:spAutoFit/>
          </a:bodyPr>
          <a:lstStyle/>
          <a:p>
            <a:r>
              <a:rPr lang="en-SE" sz="1400" dirty="0"/>
              <a:t>http://www.fluka.org/fluka.php</a:t>
            </a:r>
          </a:p>
        </p:txBody>
      </p:sp>
      <p:sp>
        <p:nvSpPr>
          <p:cNvPr id="9" name="TextBox 8">
            <a:extLst>
              <a:ext uri="{FF2B5EF4-FFF2-40B4-BE49-F238E27FC236}">
                <a16:creationId xmlns:a16="http://schemas.microsoft.com/office/drawing/2014/main" id="{61E53108-7422-4906-8BBA-C0C71512AAF8}"/>
              </a:ext>
            </a:extLst>
          </p:cNvPr>
          <p:cNvSpPr txBox="1"/>
          <p:nvPr/>
        </p:nvSpPr>
        <p:spPr>
          <a:xfrm>
            <a:off x="741680" y="2276088"/>
            <a:ext cx="10800080" cy="4370427"/>
          </a:xfrm>
          <a:prstGeom prst="rect">
            <a:avLst/>
          </a:prstGeom>
          <a:noFill/>
        </p:spPr>
        <p:txBody>
          <a:bodyPr wrap="square">
            <a:spAutoFit/>
          </a:bodyPr>
          <a:lstStyle/>
          <a:p>
            <a:pPr algn="l"/>
            <a:r>
              <a:rPr lang="en-GB" sz="2000" b="0" i="0" u="none" strike="noStrike" baseline="0" dirty="0">
                <a:latin typeface="Times New Roman" panose="02020603050405020304" pitchFamily="18" charset="0"/>
                <a:cs typeface="Times New Roman" panose="02020603050405020304" pitchFamily="18" charset="0"/>
              </a:rPr>
              <a:t>FLUKA has been used in other CR studies as in </a:t>
            </a:r>
            <a:r>
              <a:rPr lang="en-GB" sz="2000" b="0" i="0" u="none" strike="noStrike" baseline="0" dirty="0" err="1">
                <a:latin typeface="Times New Roman" panose="02020603050405020304" pitchFamily="18" charset="0"/>
                <a:cs typeface="Times New Roman" panose="02020603050405020304" pitchFamily="18" charset="0"/>
              </a:rPr>
              <a:t>Mazziotta</a:t>
            </a:r>
            <a:r>
              <a:rPr lang="en-GB" sz="2000" b="0" i="0" u="none" strike="noStrike" baseline="0" dirty="0">
                <a:latin typeface="Times New Roman" panose="02020603050405020304" pitchFamily="18" charset="0"/>
                <a:cs typeface="Times New Roman" panose="02020603050405020304" pitchFamily="18" charset="0"/>
              </a:rPr>
              <a:t>, </a:t>
            </a:r>
            <a:r>
              <a:rPr lang="en-GB" sz="2000" b="1" i="0" u="none" strike="noStrike" baseline="0" dirty="0">
                <a:latin typeface="Times New Roman" panose="02020603050405020304" pitchFamily="18" charset="0"/>
                <a:cs typeface="Times New Roman" panose="02020603050405020304" pitchFamily="18" charset="0"/>
              </a:rPr>
              <a:t>P.D.L</a:t>
            </a:r>
            <a:r>
              <a:rPr lang="en-GB" sz="2000" b="0" i="0" u="none" strike="noStrike" baseline="0" dirty="0">
                <a:latin typeface="Times New Roman" panose="02020603050405020304" pitchFamily="18" charset="0"/>
                <a:cs typeface="Times New Roman" panose="02020603050405020304" pitchFamily="18" charset="0"/>
              </a:rPr>
              <a:t>. et al PRD </a:t>
            </a:r>
            <a:r>
              <a:rPr lang="en-SE" sz="2000" b="0" i="0" u="none" strike="noStrike" baseline="0" dirty="0">
                <a:latin typeface="Times New Roman" panose="02020603050405020304" pitchFamily="18" charset="0"/>
                <a:cs typeface="Times New Roman" panose="02020603050405020304" pitchFamily="18" charset="0"/>
              </a:rPr>
              <a:t>101(8):083011</a:t>
            </a:r>
            <a:r>
              <a:rPr lang="en-GB" sz="2000" b="0" i="0" u="none" strike="noStrike" baseline="0" dirty="0">
                <a:latin typeface="Times New Roman" panose="02020603050405020304" pitchFamily="18" charset="0"/>
                <a:cs typeface="Times New Roman" panose="02020603050405020304" pitchFamily="18" charset="0"/>
              </a:rPr>
              <a:t> (</a:t>
            </a:r>
            <a:r>
              <a:rPr lang="en-SE" sz="2000" b="0" i="0" u="none" strike="noStrike" baseline="0" dirty="0">
                <a:latin typeface="Times New Roman" panose="02020603050405020304" pitchFamily="18" charset="0"/>
                <a:cs typeface="Times New Roman" panose="02020603050405020304" pitchFamily="18" charset="0"/>
              </a:rPr>
              <a:t>2020</a:t>
            </a:r>
            <a:r>
              <a:rPr lang="en-GB" sz="2000" b="0" i="0" u="none" strike="noStrike" baseline="0" dirty="0">
                <a:latin typeface="Times New Roman" panose="02020603050405020304" pitchFamily="18" charset="0"/>
                <a:cs typeface="Times New Roman" panose="02020603050405020304" pitchFamily="18" charset="0"/>
              </a:rPr>
              <a:t>),</a:t>
            </a:r>
            <a:r>
              <a:rPr lang="en-GB" sz="2400" b="0" i="0" u="none" strike="noStrike" baseline="0" dirty="0">
                <a:latin typeface="Times New Roman" panose="02020603050405020304" pitchFamily="18" charset="0"/>
                <a:cs typeface="Times New Roman" panose="02020603050405020304" pitchFamily="18" charset="0"/>
              </a:rPr>
              <a:t> </a:t>
            </a:r>
            <a:r>
              <a:rPr lang="en-GB" sz="2000" b="0" i="0" u="none" strike="noStrike" baseline="0" dirty="0">
                <a:latin typeface="Times New Roman" panose="02020603050405020304" pitchFamily="18" charset="0"/>
                <a:cs typeface="Times New Roman" panose="02020603050405020304" pitchFamily="18" charset="0"/>
              </a:rPr>
              <a:t>as well as for other astrophysical applications as atmospheric neutrino studies (</a:t>
            </a:r>
            <a:r>
              <a:rPr lang="en-GB" sz="1600" b="0" i="0" u="none" strike="noStrike" baseline="0" dirty="0" err="1">
                <a:latin typeface="Times New Roman" panose="02020603050405020304" pitchFamily="18" charset="0"/>
                <a:cs typeface="Times New Roman" panose="02020603050405020304" pitchFamily="18" charset="0"/>
              </a:rPr>
              <a:t>Astropart</a:t>
            </a:r>
            <a:r>
              <a:rPr lang="en-GB" sz="1600" b="0" i="0" u="none" strike="noStrike" baseline="0" dirty="0">
                <a:latin typeface="Times New Roman" panose="02020603050405020304" pitchFamily="18" charset="0"/>
                <a:cs typeface="Times New Roman" panose="02020603050405020304" pitchFamily="18" charset="0"/>
              </a:rPr>
              <a:t>. Phys., 23:526–534, 2005</a:t>
            </a:r>
            <a:r>
              <a:rPr lang="en-GB" sz="2000" b="0" i="0" u="none" strike="noStrike" baseline="0" dirty="0">
                <a:latin typeface="Times New Roman" panose="02020603050405020304" pitchFamily="18" charset="0"/>
                <a:cs typeface="Times New Roman" panose="02020603050405020304" pitchFamily="18" charset="0"/>
              </a:rPr>
              <a:t>) or gamma-ray flares from the Sun (</a:t>
            </a:r>
            <a:r>
              <a:rPr lang="en-GB" sz="1600" b="0" i="0" u="none" strike="noStrike" baseline="0" dirty="0">
                <a:latin typeface="Times New Roman" panose="02020603050405020304" pitchFamily="18" charset="0"/>
                <a:cs typeface="Times New Roman" panose="02020603050405020304" pitchFamily="18" charset="0"/>
              </a:rPr>
              <a:t>Solar Phys., </a:t>
            </a:r>
            <a:r>
              <a:rPr lang="en-SE" sz="1600" b="0" i="0" u="none" strike="noStrike" baseline="0" dirty="0">
                <a:latin typeface="Times New Roman" panose="02020603050405020304" pitchFamily="18" charset="0"/>
                <a:cs typeface="Times New Roman" panose="02020603050405020304" pitchFamily="18" charset="0"/>
              </a:rPr>
              <a:t>294(8):103, 2019</a:t>
            </a:r>
            <a:r>
              <a:rPr lang="en-GB" sz="2000" b="0" i="0" u="none" strike="noStrike" baseline="0" dirty="0">
                <a:latin typeface="Times New Roman" panose="02020603050405020304" pitchFamily="18" charset="0"/>
                <a:cs typeface="Times New Roman" panose="02020603050405020304" pitchFamily="18" charset="0"/>
              </a:rPr>
              <a:t>).</a:t>
            </a:r>
            <a:endParaRPr lang="en-SE" sz="2000" dirty="0">
              <a:latin typeface="Times New Roman" panose="02020603050405020304" pitchFamily="18" charset="0"/>
              <a:cs typeface="Times New Roman" panose="02020603050405020304" pitchFamily="18" charset="0"/>
            </a:endParaRPr>
          </a:p>
          <a:p>
            <a:pPr algn="l"/>
            <a:endParaRPr lang="en-GB" sz="2400" dirty="0">
              <a:latin typeface="Times New Roman" panose="02020603050405020304" pitchFamily="18" charset="0"/>
              <a:cs typeface="Times New Roman" panose="02020603050405020304" pitchFamily="18" charset="0"/>
            </a:endParaRPr>
          </a:p>
          <a:p>
            <a:pPr algn="l"/>
            <a:r>
              <a:rPr lang="en-GB" sz="2100" b="0" i="0" u="none" strike="noStrike" baseline="0" dirty="0">
                <a:latin typeface="Times New Roman" panose="02020603050405020304" pitchFamily="18" charset="0"/>
                <a:cs typeface="Times New Roman" panose="02020603050405020304" pitchFamily="18" charset="0"/>
              </a:rPr>
              <a:t>We have computed inelastic and inclusive cross sections of </a:t>
            </a:r>
            <a:r>
              <a:rPr lang="en-GB" sz="2100" dirty="0">
                <a:latin typeface="Times New Roman" panose="02020603050405020304" pitchFamily="18" charset="0"/>
                <a:cs typeface="Times New Roman" panose="02020603050405020304" pitchFamily="18" charset="0"/>
              </a:rPr>
              <a:t>interactions </a:t>
            </a:r>
            <a:r>
              <a:rPr lang="en-GB" sz="2100" b="0" i="0" u="none" strike="noStrike" baseline="0" dirty="0">
                <a:latin typeface="Times New Roman" panose="02020603050405020304" pitchFamily="18" charset="0"/>
                <a:cs typeface="Times New Roman" panose="02020603050405020304" pitchFamily="18" charset="0"/>
              </a:rPr>
              <a:t>of all isotopes of the CR nuclei up to Z=26 (Iron) with protons and helium, including a careful analysis of those short-living particles produced (ghost nuclei) from 1 MeV/n to 35 </a:t>
            </a:r>
            <a:r>
              <a:rPr lang="en-GB" sz="2100" b="0" i="0" u="none" strike="noStrike" baseline="0" dirty="0" err="1">
                <a:latin typeface="Times New Roman" panose="02020603050405020304" pitchFamily="18" charset="0"/>
                <a:cs typeface="Times New Roman" panose="02020603050405020304" pitchFamily="18" charset="0"/>
              </a:rPr>
              <a:t>TeV</a:t>
            </a:r>
            <a:r>
              <a:rPr lang="en-GB" sz="2100" b="0" i="0" u="none" strike="noStrike" baseline="0" dirty="0">
                <a:latin typeface="Times New Roman" panose="02020603050405020304" pitchFamily="18" charset="0"/>
                <a:cs typeface="Times New Roman" panose="02020603050405020304" pitchFamily="18" charset="0"/>
              </a:rPr>
              <a:t>/n.</a:t>
            </a:r>
          </a:p>
          <a:p>
            <a:pPr marL="342900" indent="-342900" algn="l">
              <a:buFont typeface="Courier New" panose="02070309020205020404" pitchFamily="49" charset="0"/>
              <a:buChar char="o"/>
            </a:pPr>
            <a:endParaRPr lang="en-GB" sz="2000" dirty="0">
              <a:latin typeface="Times New Roman" panose="02020603050405020304" pitchFamily="18" charset="0"/>
              <a:cs typeface="Times New Roman" panose="02020603050405020304" pitchFamily="18" charset="0"/>
            </a:endParaRPr>
          </a:p>
          <a:p>
            <a:pPr algn="l"/>
            <a:r>
              <a:rPr lang="en-GB" sz="2100" b="1" dirty="0">
                <a:latin typeface="Times New Roman" panose="02020603050405020304" pitchFamily="18" charset="0"/>
                <a:cs typeface="Times New Roman" panose="02020603050405020304" pitchFamily="18" charset="0"/>
              </a:rPr>
              <a:t>The result is a set a cross sections of secondary CRs that can be used in CR propagation codes</a:t>
            </a:r>
            <a:r>
              <a:rPr lang="en-GB" sz="2100" dirty="0">
                <a:latin typeface="Times New Roman" panose="02020603050405020304" pitchFamily="18" charset="0"/>
                <a:cs typeface="Times New Roman" panose="02020603050405020304" pitchFamily="18" charset="0"/>
              </a:rPr>
              <a:t>. We have also computed cross sections for gamma-ray, secondary electrons and positrons, neutrinos and antiprotons.</a:t>
            </a:r>
          </a:p>
          <a:p>
            <a:pPr marL="342900" indent="-342900" algn="l">
              <a:buFont typeface="Courier New" panose="02070309020205020404" pitchFamily="49" charset="0"/>
              <a:buChar char="o"/>
            </a:pPr>
            <a:endParaRPr lang="en-GB" sz="2200" dirty="0">
              <a:latin typeface="Times New Roman" panose="02020603050405020304" pitchFamily="18" charset="0"/>
              <a:cs typeface="Times New Roman" panose="02020603050405020304" pitchFamily="18" charset="0"/>
            </a:endParaRPr>
          </a:p>
          <a:p>
            <a:pPr marL="342900" indent="-342900" algn="l">
              <a:buFont typeface="Courier New" panose="02070309020205020404" pitchFamily="49" charset="0"/>
              <a:buChar char="o"/>
            </a:pPr>
            <a:endParaRPr lang="en-SE"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82723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E5766EB-4740-451D-A28B-7C13AEE82C5C}"/>
              </a:ext>
            </a:extLst>
          </p:cNvPr>
          <p:cNvSpPr txBox="1"/>
          <p:nvPr/>
        </p:nvSpPr>
        <p:spPr>
          <a:xfrm>
            <a:off x="1026160" y="511294"/>
            <a:ext cx="6878320" cy="1077218"/>
          </a:xfrm>
          <a:prstGeom prst="rect">
            <a:avLst/>
          </a:prstGeom>
          <a:noFill/>
          <a:ln w="19050">
            <a:solidFill>
              <a:schemeClr val="accent1">
                <a:lumMod val="75000"/>
              </a:schemeClr>
            </a:solidFill>
          </a:ln>
        </p:spPr>
        <p:txBody>
          <a:bodyPr wrap="square">
            <a:spAutoFit/>
          </a:bodyPr>
          <a:lstStyle/>
          <a:p>
            <a:r>
              <a:rPr lang="en-GB" sz="3200" i="1" dirty="0">
                <a:effectLst>
                  <a:outerShdw blurRad="38100" dist="38100" dir="2700000" algn="tl">
                    <a:srgbClr val="000000">
                      <a:alpha val="43137"/>
                    </a:srgbClr>
                  </a:outerShdw>
                </a:effectLst>
              </a:rPr>
              <a:t>The FLUKA toolkit and the evaluation of cross sections for CR interactions</a:t>
            </a:r>
            <a:endParaRPr lang="en-GB" sz="3200" dirty="0"/>
          </a:p>
        </p:txBody>
      </p:sp>
      <p:sp>
        <p:nvSpPr>
          <p:cNvPr id="6" name="Slide Number Placeholder 1">
            <a:extLst>
              <a:ext uri="{FF2B5EF4-FFF2-40B4-BE49-F238E27FC236}">
                <a16:creationId xmlns:a16="http://schemas.microsoft.com/office/drawing/2014/main" id="{8B86EAEC-3E76-484E-B3B6-0C0220E83C7C}"/>
              </a:ext>
            </a:extLst>
          </p:cNvPr>
          <p:cNvSpPr>
            <a:spLocks noGrp="1"/>
          </p:cNvSpPr>
          <p:nvPr>
            <p:ph type="sldNum" sz="quarter" idx="12"/>
          </p:nvPr>
        </p:nvSpPr>
        <p:spPr>
          <a:xfrm>
            <a:off x="8610600" y="6356350"/>
            <a:ext cx="2743200" cy="365125"/>
          </a:xfrm>
        </p:spPr>
        <p:txBody>
          <a:bodyPr/>
          <a:lstStyle/>
          <a:p>
            <a:fld id="{22575A84-A01E-4477-BEC3-178D27864C62}" type="slidenum">
              <a:rPr lang="en-GB" smtClean="0"/>
              <a:t>54</a:t>
            </a:fld>
            <a:endParaRPr lang="en-GB" dirty="0"/>
          </a:p>
        </p:txBody>
      </p:sp>
      <p:pic>
        <p:nvPicPr>
          <p:cNvPr id="7" name="Picture 3" descr="The official FLUKA site: FLUKA home">
            <a:extLst>
              <a:ext uri="{FF2B5EF4-FFF2-40B4-BE49-F238E27FC236}">
                <a16:creationId xmlns:a16="http://schemas.microsoft.com/office/drawing/2014/main" id="{6F264731-D24F-451C-BB50-D33545E474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8817" y="869950"/>
            <a:ext cx="2736761" cy="83693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3F808FA-30B0-45DE-9AB6-CE72D7BF98A5}"/>
              </a:ext>
            </a:extLst>
          </p:cNvPr>
          <p:cNvSpPr txBox="1"/>
          <p:nvPr/>
        </p:nvSpPr>
        <p:spPr>
          <a:xfrm>
            <a:off x="8977411" y="460495"/>
            <a:ext cx="2503389" cy="307777"/>
          </a:xfrm>
          <a:prstGeom prst="rect">
            <a:avLst/>
          </a:prstGeom>
          <a:noFill/>
          <a:ln>
            <a:solidFill>
              <a:schemeClr val="accent6">
                <a:lumMod val="75000"/>
              </a:schemeClr>
            </a:solidFill>
          </a:ln>
        </p:spPr>
        <p:txBody>
          <a:bodyPr wrap="square">
            <a:spAutoFit/>
          </a:bodyPr>
          <a:lstStyle/>
          <a:p>
            <a:r>
              <a:rPr lang="en-SE" sz="1400" dirty="0"/>
              <a:t>http://www.fluka.org/fluka.php</a:t>
            </a:r>
          </a:p>
        </p:txBody>
      </p:sp>
      <p:sp>
        <p:nvSpPr>
          <p:cNvPr id="9" name="TextBox 8">
            <a:extLst>
              <a:ext uri="{FF2B5EF4-FFF2-40B4-BE49-F238E27FC236}">
                <a16:creationId xmlns:a16="http://schemas.microsoft.com/office/drawing/2014/main" id="{61E53108-7422-4906-8BBA-C0C71512AAF8}"/>
              </a:ext>
            </a:extLst>
          </p:cNvPr>
          <p:cNvSpPr txBox="1"/>
          <p:nvPr/>
        </p:nvSpPr>
        <p:spPr>
          <a:xfrm>
            <a:off x="-10160" y="1940560"/>
            <a:ext cx="12202160" cy="1538883"/>
          </a:xfrm>
          <a:prstGeom prst="rect">
            <a:avLst/>
          </a:prstGeom>
          <a:noFill/>
        </p:spPr>
        <p:txBody>
          <a:bodyPr wrap="square">
            <a:spAutoFit/>
          </a:bodyPr>
          <a:lstStyle/>
          <a:p>
            <a:pPr marL="742950" lvl="1" indent="-285750">
              <a:buFont typeface="Courier New" panose="02070309020205020404" pitchFamily="49" charset="0"/>
              <a:buChar char="o"/>
            </a:pPr>
            <a:r>
              <a:rPr lang="en-GB" b="1" u="sng" dirty="0">
                <a:latin typeface="Times New Roman" panose="02020603050405020304" pitchFamily="18" charset="0"/>
                <a:cs typeface="Times New Roman" panose="02020603050405020304" pitchFamily="18" charset="0"/>
              </a:rPr>
              <a:t>R</a:t>
            </a:r>
            <a:r>
              <a:rPr lang="en-GB" b="1" i="0" u="sng" strike="noStrike" baseline="0" dirty="0">
                <a:latin typeface="Times New Roman" panose="02020603050405020304" pitchFamily="18" charset="0"/>
                <a:cs typeface="Times New Roman" panose="02020603050405020304" pitchFamily="18" charset="0"/>
              </a:rPr>
              <a:t>esonances</a:t>
            </a:r>
            <a:r>
              <a:rPr lang="en-GB" b="0" i="0" u="none" strike="noStrike" baseline="0" dirty="0">
                <a:latin typeface="Times New Roman" panose="02020603050405020304" pitchFamily="18" charset="0"/>
                <a:cs typeface="Times New Roman" panose="02020603050405020304" pitchFamily="18" charset="0"/>
              </a:rPr>
              <a:t> produced in hadron-nucleon inelastic collisions dominate from the MeV up to 3-5 GeV</a:t>
            </a:r>
          </a:p>
          <a:p>
            <a:pPr marL="742950" lvl="1" indent="-285750">
              <a:buFont typeface="Courier New" panose="02070309020205020404" pitchFamily="49" charset="0"/>
              <a:buChar char="o"/>
            </a:pPr>
            <a:r>
              <a:rPr lang="en-GB" b="0" i="0" u="none" strike="noStrike" baseline="0" dirty="0">
                <a:latin typeface="Times New Roman" panose="02020603050405020304" pitchFamily="18" charset="0"/>
                <a:cs typeface="Times New Roman" panose="02020603050405020304" pitchFamily="18" charset="0"/>
              </a:rPr>
              <a:t>Above 3-5 GeV hadronizations through </a:t>
            </a:r>
            <a:r>
              <a:rPr lang="en-GB" b="0" i="0" u="sng" strike="noStrike" baseline="0" dirty="0">
                <a:latin typeface="Times New Roman" panose="02020603050405020304" pitchFamily="18" charset="0"/>
                <a:cs typeface="Times New Roman" panose="02020603050405020304" pitchFamily="18" charset="0"/>
              </a:rPr>
              <a:t>Dual Parton Model </a:t>
            </a:r>
            <a:r>
              <a:rPr lang="en-GB" b="0" i="0" u="none" strike="noStrike" baseline="0" dirty="0">
                <a:latin typeface="Times New Roman" panose="02020603050405020304" pitchFamily="18" charset="0"/>
                <a:cs typeface="Times New Roman" panose="02020603050405020304" pitchFamily="18" charset="0"/>
              </a:rPr>
              <a:t>(</a:t>
            </a:r>
            <a:r>
              <a:rPr lang="en-GB" b="1" i="0" u="none" strike="noStrike" baseline="0" dirty="0">
                <a:latin typeface="Times New Roman" panose="02020603050405020304" pitchFamily="18" charset="0"/>
                <a:cs typeface="Times New Roman" panose="02020603050405020304" pitchFamily="18" charset="0"/>
              </a:rPr>
              <a:t>DPMJET-3</a:t>
            </a:r>
            <a:r>
              <a:rPr lang="en-GB" b="0" i="0" u="none" strike="noStrike" baseline="0" dirty="0">
                <a:latin typeface="Times New Roman" panose="02020603050405020304" pitchFamily="18" charset="0"/>
                <a:cs typeface="Times New Roman" panose="02020603050405020304" pitchFamily="18" charset="0"/>
              </a:rPr>
              <a:t>) takes over</a:t>
            </a:r>
          </a:p>
          <a:p>
            <a:pPr marL="800100" lvl="1" indent="-342900">
              <a:buFont typeface="Courier New" panose="02070309020205020404" pitchFamily="49" charset="0"/>
              <a:buChar char="o"/>
            </a:pPr>
            <a:r>
              <a:rPr lang="en-GB" dirty="0">
                <a:latin typeface="Times New Roman" panose="02020603050405020304" pitchFamily="18" charset="0"/>
                <a:cs typeface="Times New Roman" panose="02020603050405020304" pitchFamily="18" charset="0"/>
              </a:rPr>
              <a:t>Extension to </a:t>
            </a:r>
            <a:r>
              <a:rPr lang="en-GB" u="sng" dirty="0">
                <a:latin typeface="Times New Roman" panose="02020603050405020304" pitchFamily="18" charset="0"/>
                <a:cs typeface="Times New Roman" panose="02020603050405020304" pitchFamily="18" charset="0"/>
              </a:rPr>
              <a:t>hadron-nucleus</a:t>
            </a:r>
            <a:r>
              <a:rPr lang="en-GB" dirty="0">
                <a:latin typeface="Times New Roman" panose="02020603050405020304" pitchFamily="18" charset="0"/>
                <a:cs typeface="Times New Roman" panose="02020603050405020304" pitchFamily="18" charset="0"/>
              </a:rPr>
              <a:t> collisions is achieved </a:t>
            </a:r>
            <a:r>
              <a:rPr lang="en-GB" u="sng" dirty="0">
                <a:latin typeface="Times New Roman" panose="02020603050405020304" pitchFamily="18" charset="0"/>
                <a:cs typeface="Times New Roman" panose="02020603050405020304" pitchFamily="18" charset="0"/>
              </a:rPr>
              <a:t>through the </a:t>
            </a:r>
            <a:r>
              <a:rPr lang="en-GB" b="1" u="sng" dirty="0">
                <a:latin typeface="Times New Roman" panose="02020603050405020304" pitchFamily="18" charset="0"/>
                <a:cs typeface="Times New Roman" panose="02020603050405020304" pitchFamily="18" charset="0"/>
              </a:rPr>
              <a:t>PEANUT </a:t>
            </a:r>
            <a:r>
              <a:rPr lang="en-GB" u="sng" dirty="0">
                <a:latin typeface="Times New Roman" panose="02020603050405020304" pitchFamily="18" charset="0"/>
                <a:cs typeface="Times New Roman" panose="02020603050405020304" pitchFamily="18" charset="0"/>
              </a:rPr>
              <a:t>model </a:t>
            </a:r>
            <a:r>
              <a:rPr lang="en-GB" dirty="0">
                <a:latin typeface="Times New Roman" panose="02020603050405020304" pitchFamily="18" charset="0"/>
                <a:cs typeface="Times New Roman" panose="02020603050405020304" pitchFamily="18" charset="0"/>
              </a:rPr>
              <a:t>(GINC) + relaxation</a:t>
            </a:r>
          </a:p>
          <a:p>
            <a:pPr marL="800100" lvl="1" indent="-342900">
              <a:buFont typeface="Courier New" panose="02070309020205020404" pitchFamily="49" charset="0"/>
              <a:buChar char="o"/>
            </a:pPr>
            <a:r>
              <a:rPr lang="en-GB" b="0" i="0" u="none" strike="noStrike" baseline="0" dirty="0">
                <a:latin typeface="Times New Roman" panose="02020603050405020304" pitchFamily="18" charset="0"/>
                <a:cs typeface="Times New Roman" panose="02020603050405020304" pitchFamily="18" charset="0"/>
              </a:rPr>
              <a:t>Nucleus-Nucle</a:t>
            </a:r>
            <a:r>
              <a:rPr lang="en-GB" dirty="0">
                <a:latin typeface="Times New Roman" panose="02020603050405020304" pitchFamily="18" charset="0"/>
                <a:cs typeface="Times New Roman" panose="02020603050405020304" pitchFamily="18" charset="0"/>
              </a:rPr>
              <a:t>us use </a:t>
            </a:r>
            <a:r>
              <a:rPr lang="en-GB" b="1" dirty="0">
                <a:latin typeface="Times New Roman" panose="02020603050405020304" pitchFamily="18" charset="0"/>
                <a:cs typeface="Times New Roman" panose="02020603050405020304" pitchFamily="18" charset="0"/>
              </a:rPr>
              <a:t>Boltzmann thermal equation</a:t>
            </a:r>
            <a:r>
              <a:rPr lang="en-GB" dirty="0">
                <a:latin typeface="Times New Roman" panose="02020603050405020304" pitchFamily="18" charset="0"/>
                <a:cs typeface="Times New Roman" panose="02020603050405020304" pitchFamily="18" charset="0"/>
              </a:rPr>
              <a:t> at E&lt;0.1GeV/u, </a:t>
            </a:r>
            <a:r>
              <a:rPr lang="en-GB" b="1" dirty="0" err="1">
                <a:latin typeface="Times New Roman" panose="02020603050405020304" pitchFamily="18" charset="0"/>
                <a:cs typeface="Times New Roman" panose="02020603050405020304" pitchFamily="18" charset="0"/>
              </a:rPr>
              <a:t>rQDM</a:t>
            </a:r>
            <a:r>
              <a:rPr lang="en-GB" dirty="0">
                <a:latin typeface="Times New Roman" panose="02020603050405020304" pitchFamily="18" charset="0"/>
                <a:cs typeface="Times New Roman" panose="02020603050405020304" pitchFamily="18" charset="0"/>
              </a:rPr>
              <a:t> model up to 5 GeV/u and </a:t>
            </a:r>
            <a:r>
              <a:rPr lang="en-GB" b="1" dirty="0">
                <a:latin typeface="Times New Roman" panose="02020603050405020304" pitchFamily="18" charset="0"/>
                <a:cs typeface="Times New Roman" panose="02020603050405020304" pitchFamily="18" charset="0"/>
              </a:rPr>
              <a:t>DPMJET</a:t>
            </a:r>
            <a:r>
              <a:rPr lang="en-GB" dirty="0">
                <a:latin typeface="Times New Roman" panose="02020603050405020304" pitchFamily="18" charset="0"/>
                <a:cs typeface="Times New Roman" panose="02020603050405020304" pitchFamily="18" charset="0"/>
              </a:rPr>
              <a:t> above</a:t>
            </a:r>
          </a:p>
          <a:p>
            <a:pPr marL="342900" indent="-342900" algn="l">
              <a:buFont typeface="Courier New" panose="02070309020205020404" pitchFamily="49" charset="0"/>
              <a:buChar char="o"/>
            </a:pPr>
            <a:endParaRPr lang="en-SE" sz="22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813BE43-9965-4DEC-B08F-1C1393EDCE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9060" y="3275882"/>
            <a:ext cx="6591639" cy="3232316"/>
          </a:xfrm>
          <a:prstGeom prst="rect">
            <a:avLst/>
          </a:prstGeom>
        </p:spPr>
      </p:pic>
      <p:sp>
        <p:nvSpPr>
          <p:cNvPr id="11" name="TextBox 10">
            <a:extLst>
              <a:ext uri="{FF2B5EF4-FFF2-40B4-BE49-F238E27FC236}">
                <a16:creationId xmlns:a16="http://schemas.microsoft.com/office/drawing/2014/main" id="{B0548E3C-B64F-4039-B012-7499A73BEAA7}"/>
              </a:ext>
            </a:extLst>
          </p:cNvPr>
          <p:cNvSpPr txBox="1"/>
          <p:nvPr/>
        </p:nvSpPr>
        <p:spPr>
          <a:xfrm>
            <a:off x="9241571" y="6078975"/>
            <a:ext cx="2503389" cy="307777"/>
          </a:xfrm>
          <a:prstGeom prst="rect">
            <a:avLst/>
          </a:prstGeom>
          <a:noFill/>
          <a:ln>
            <a:noFill/>
          </a:ln>
        </p:spPr>
        <p:txBody>
          <a:bodyPr wrap="square">
            <a:spAutoFit/>
          </a:bodyPr>
          <a:lstStyle/>
          <a:p>
            <a:r>
              <a:rPr lang="en-GB" sz="1400" b="1" dirty="0"/>
              <a:t>Credit:</a:t>
            </a:r>
            <a:r>
              <a:rPr lang="en-GB" sz="1400" dirty="0"/>
              <a:t> Paola </a:t>
            </a:r>
            <a:r>
              <a:rPr lang="en-GB" sz="1400" dirty="0" err="1"/>
              <a:t>sala</a:t>
            </a:r>
            <a:endParaRPr lang="en-SE" sz="1400" dirty="0"/>
          </a:p>
        </p:txBody>
      </p:sp>
    </p:spTree>
    <p:extLst>
      <p:ext uri="{BB962C8B-B14F-4D97-AF65-F5344CB8AC3E}">
        <p14:creationId xmlns:p14="http://schemas.microsoft.com/office/powerpoint/2010/main" val="35010375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54BA7B-DD72-447D-BF18-B975E8E5AEBF}"/>
              </a:ext>
            </a:extLst>
          </p:cNvPr>
          <p:cNvSpPr>
            <a:spLocks noGrp="1"/>
          </p:cNvSpPr>
          <p:nvPr>
            <p:ph type="sldNum" sz="quarter" idx="12"/>
          </p:nvPr>
        </p:nvSpPr>
        <p:spPr/>
        <p:txBody>
          <a:bodyPr/>
          <a:lstStyle/>
          <a:p>
            <a:fld id="{22575A84-A01E-4477-BEC3-178D27864C62}" type="slidenum">
              <a:rPr lang="en-GB" smtClean="0"/>
              <a:t>55</a:t>
            </a:fld>
            <a:endParaRPr lang="en-GB"/>
          </a:p>
        </p:txBody>
      </p:sp>
      <p:pic>
        <p:nvPicPr>
          <p:cNvPr id="8" name="Content Placeholder 7">
            <a:extLst>
              <a:ext uri="{FF2B5EF4-FFF2-40B4-BE49-F238E27FC236}">
                <a16:creationId xmlns:a16="http://schemas.microsoft.com/office/drawing/2014/main" id="{3D2E5EB5-16B0-4D5C-8A7D-A8836DA8FC1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8389" y="1291848"/>
            <a:ext cx="3600928" cy="2553385"/>
          </a:xfrm>
        </p:spPr>
      </p:pic>
      <p:pic>
        <p:nvPicPr>
          <p:cNvPr id="10" name="Picture 9">
            <a:extLst>
              <a:ext uri="{FF2B5EF4-FFF2-40B4-BE49-F238E27FC236}">
                <a16:creationId xmlns:a16="http://schemas.microsoft.com/office/drawing/2014/main" id="{BF3682FB-F238-4B7E-BB8D-F0F0A9BFB1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5920" y="1270000"/>
            <a:ext cx="3625036" cy="2570480"/>
          </a:xfrm>
          <a:prstGeom prst="rect">
            <a:avLst/>
          </a:prstGeom>
        </p:spPr>
      </p:pic>
      <p:pic>
        <p:nvPicPr>
          <p:cNvPr id="12" name="Picture 11">
            <a:extLst>
              <a:ext uri="{FF2B5EF4-FFF2-40B4-BE49-F238E27FC236}">
                <a16:creationId xmlns:a16="http://schemas.microsoft.com/office/drawing/2014/main" id="{683BE244-E26D-4526-A4B5-BF31051E0D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40756" y="1286562"/>
            <a:ext cx="3644665" cy="2584398"/>
          </a:xfrm>
          <a:prstGeom prst="rect">
            <a:avLst/>
          </a:prstGeom>
        </p:spPr>
      </p:pic>
      <p:pic>
        <p:nvPicPr>
          <p:cNvPr id="14" name="Picture 13">
            <a:extLst>
              <a:ext uri="{FF2B5EF4-FFF2-40B4-BE49-F238E27FC236}">
                <a16:creationId xmlns:a16="http://schemas.microsoft.com/office/drawing/2014/main" id="{79ECC436-0BB1-48AF-B58F-09E6BCFAD4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160" y="3892925"/>
            <a:ext cx="3608391" cy="2558676"/>
          </a:xfrm>
          <a:prstGeom prst="rect">
            <a:avLst/>
          </a:prstGeom>
        </p:spPr>
      </p:pic>
      <p:pic>
        <p:nvPicPr>
          <p:cNvPr id="16" name="Picture 15">
            <a:extLst>
              <a:ext uri="{FF2B5EF4-FFF2-40B4-BE49-F238E27FC236}">
                <a16:creationId xmlns:a16="http://schemas.microsoft.com/office/drawing/2014/main" id="{B6315A9D-C2CD-4BE5-8D94-EF44FA3749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9454" y="3907866"/>
            <a:ext cx="3658956" cy="2594534"/>
          </a:xfrm>
          <a:prstGeom prst="rect">
            <a:avLst/>
          </a:prstGeom>
        </p:spPr>
      </p:pic>
      <p:pic>
        <p:nvPicPr>
          <p:cNvPr id="18" name="Picture 17">
            <a:extLst>
              <a:ext uri="{FF2B5EF4-FFF2-40B4-BE49-F238E27FC236}">
                <a16:creationId xmlns:a16="http://schemas.microsoft.com/office/drawing/2014/main" id="{3B0EC367-5AEA-4585-939A-A060D32CCA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85759" y="3883344"/>
            <a:ext cx="3679211" cy="2608895"/>
          </a:xfrm>
          <a:prstGeom prst="rect">
            <a:avLst/>
          </a:prstGeom>
        </p:spPr>
      </p:pic>
      <p:sp>
        <p:nvSpPr>
          <p:cNvPr id="13" name="Title 1">
            <a:extLst>
              <a:ext uri="{FF2B5EF4-FFF2-40B4-BE49-F238E27FC236}">
                <a16:creationId xmlns:a16="http://schemas.microsoft.com/office/drawing/2014/main" id="{7F0BE88A-97C8-42A0-A8F4-BF0E967E7713}"/>
              </a:ext>
            </a:extLst>
          </p:cNvPr>
          <p:cNvSpPr txBox="1">
            <a:spLocks/>
          </p:cNvSpPr>
          <p:nvPr/>
        </p:nvSpPr>
        <p:spPr>
          <a:xfrm>
            <a:off x="449612" y="294641"/>
            <a:ext cx="10515600" cy="7721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FLUKA (direct) inclusive cross sections</a:t>
            </a:r>
            <a:endParaRPr lang="en-GB" sz="4000" b="1" dirty="0">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9BE7A9B9-FF39-4563-B441-2A81346EC9E9}"/>
              </a:ext>
            </a:extLst>
          </p:cNvPr>
          <p:cNvSpPr/>
          <p:nvPr/>
        </p:nvSpPr>
        <p:spPr>
          <a:xfrm>
            <a:off x="1442720" y="386080"/>
            <a:ext cx="8514080" cy="69088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3" name="TextBox 2">
            <a:extLst>
              <a:ext uri="{FF2B5EF4-FFF2-40B4-BE49-F238E27FC236}">
                <a16:creationId xmlns:a16="http://schemas.microsoft.com/office/drawing/2014/main" id="{4AF61481-966F-6B46-9093-3787BC3A63DE}"/>
              </a:ext>
            </a:extLst>
          </p:cNvPr>
          <p:cNvSpPr txBox="1"/>
          <p:nvPr/>
        </p:nvSpPr>
        <p:spPr>
          <a:xfrm>
            <a:off x="9026013" y="1617825"/>
            <a:ext cx="2192595" cy="276999"/>
          </a:xfrm>
          <a:prstGeom prst="rect">
            <a:avLst/>
          </a:prstGeom>
          <a:noFill/>
          <a:ln>
            <a:solidFill>
              <a:srgbClr val="C00000"/>
            </a:solidFill>
          </a:ln>
        </p:spPr>
        <p:txBody>
          <a:bodyPr wrap="square">
            <a:spAutoFit/>
          </a:bodyPr>
          <a:lstStyle/>
          <a:p>
            <a:r>
              <a:rPr lang="en-GB" sz="1200" b="1" dirty="0">
                <a:effectLst/>
              </a:rPr>
              <a:t>PDL </a:t>
            </a:r>
            <a:r>
              <a:rPr lang="en-GB" sz="1200" dirty="0">
                <a:effectLst/>
              </a:rPr>
              <a:t>et al </a:t>
            </a:r>
            <a:r>
              <a:rPr lang="nn-NO" sz="1200" i="1" dirty="0"/>
              <a:t>JCAP</a:t>
            </a:r>
            <a:r>
              <a:rPr lang="nn-NO" sz="1200" dirty="0"/>
              <a:t> 07 (2022) 07, 008</a:t>
            </a:r>
          </a:p>
        </p:txBody>
      </p:sp>
    </p:spTree>
    <p:extLst>
      <p:ext uri="{BB962C8B-B14F-4D97-AF65-F5344CB8AC3E}">
        <p14:creationId xmlns:p14="http://schemas.microsoft.com/office/powerpoint/2010/main" val="2908657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27CBBCC8-920A-4D8D-B390-CBD800CA7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 y="3975387"/>
            <a:ext cx="3732940" cy="2488626"/>
          </a:xfrm>
          <a:prstGeom prst="rect">
            <a:avLst/>
          </a:prstGeom>
        </p:spPr>
      </p:pic>
      <p:sp>
        <p:nvSpPr>
          <p:cNvPr id="4" name="Slide Number Placeholder 3">
            <a:extLst>
              <a:ext uri="{FF2B5EF4-FFF2-40B4-BE49-F238E27FC236}">
                <a16:creationId xmlns:a16="http://schemas.microsoft.com/office/drawing/2014/main" id="{80999AA7-CC3B-4AF3-93B5-953946A64D57}"/>
              </a:ext>
            </a:extLst>
          </p:cNvPr>
          <p:cNvSpPr>
            <a:spLocks noGrp="1"/>
          </p:cNvSpPr>
          <p:nvPr>
            <p:ph type="sldNum" sz="quarter" idx="12"/>
          </p:nvPr>
        </p:nvSpPr>
        <p:spPr/>
        <p:txBody>
          <a:bodyPr/>
          <a:lstStyle/>
          <a:p>
            <a:fld id="{22575A84-A01E-4477-BEC3-178D27864C62}" type="slidenum">
              <a:rPr lang="en-GB" smtClean="0"/>
              <a:t>56</a:t>
            </a:fld>
            <a:endParaRPr lang="en-GB"/>
          </a:p>
        </p:txBody>
      </p:sp>
      <p:sp>
        <p:nvSpPr>
          <p:cNvPr id="7" name="Title 1">
            <a:extLst>
              <a:ext uri="{FF2B5EF4-FFF2-40B4-BE49-F238E27FC236}">
                <a16:creationId xmlns:a16="http://schemas.microsoft.com/office/drawing/2014/main" id="{428DAEC6-7C83-46F5-9770-E87C93BD713B}"/>
              </a:ext>
            </a:extLst>
          </p:cNvPr>
          <p:cNvSpPr txBox="1">
            <a:spLocks/>
          </p:cNvSpPr>
          <p:nvPr/>
        </p:nvSpPr>
        <p:spPr>
          <a:xfrm>
            <a:off x="449612" y="294641"/>
            <a:ext cx="10515600" cy="7721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FLUKA inelastic cross sections</a:t>
            </a:r>
            <a:endParaRPr lang="en-GB" sz="4000" b="1"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BE70348B-CF7D-4672-991F-A2678BCF1BE1}"/>
              </a:ext>
            </a:extLst>
          </p:cNvPr>
          <p:cNvSpPr/>
          <p:nvPr/>
        </p:nvSpPr>
        <p:spPr>
          <a:xfrm>
            <a:off x="1798320" y="386080"/>
            <a:ext cx="7884160" cy="69088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1" name="Picture 10">
            <a:extLst>
              <a:ext uri="{FF2B5EF4-FFF2-40B4-BE49-F238E27FC236}">
                <a16:creationId xmlns:a16="http://schemas.microsoft.com/office/drawing/2014/main" id="{23372153-8D15-44DA-8A6C-534C91D286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5600" y="1371600"/>
            <a:ext cx="3827547" cy="2551698"/>
          </a:xfrm>
          <a:prstGeom prst="rect">
            <a:avLst/>
          </a:prstGeom>
        </p:spPr>
      </p:pic>
      <p:pic>
        <p:nvPicPr>
          <p:cNvPr id="15" name="Picture 14">
            <a:extLst>
              <a:ext uri="{FF2B5EF4-FFF2-40B4-BE49-F238E27FC236}">
                <a16:creationId xmlns:a16="http://schemas.microsoft.com/office/drawing/2014/main" id="{CA69402F-1515-4D71-9176-2E2D8C9257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2100" y="3953790"/>
            <a:ext cx="3795110" cy="2530073"/>
          </a:xfrm>
          <a:prstGeom prst="rect">
            <a:avLst/>
          </a:prstGeom>
        </p:spPr>
      </p:pic>
      <p:pic>
        <p:nvPicPr>
          <p:cNvPr id="18" name="Picture 17">
            <a:extLst>
              <a:ext uri="{FF2B5EF4-FFF2-40B4-BE49-F238E27FC236}">
                <a16:creationId xmlns:a16="http://schemas.microsoft.com/office/drawing/2014/main" id="{FB0AF435-161F-4A59-A45B-92415278E4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9900" y="1349731"/>
            <a:ext cx="3859982" cy="2573322"/>
          </a:xfrm>
          <a:prstGeom prst="rect">
            <a:avLst/>
          </a:prstGeom>
        </p:spPr>
      </p:pic>
      <p:pic>
        <p:nvPicPr>
          <p:cNvPr id="22" name="Picture 21">
            <a:extLst>
              <a:ext uri="{FF2B5EF4-FFF2-40B4-BE49-F238E27FC236}">
                <a16:creationId xmlns:a16="http://schemas.microsoft.com/office/drawing/2014/main" id="{BA0102BB-98D5-4147-9FA4-805C49716D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300" y="1405180"/>
            <a:ext cx="3762673" cy="2508449"/>
          </a:xfrm>
          <a:prstGeom prst="rect">
            <a:avLst/>
          </a:prstGeom>
        </p:spPr>
      </p:pic>
      <p:pic>
        <p:nvPicPr>
          <p:cNvPr id="24" name="Picture 23">
            <a:extLst>
              <a:ext uri="{FF2B5EF4-FFF2-40B4-BE49-F238E27FC236}">
                <a16:creationId xmlns:a16="http://schemas.microsoft.com/office/drawing/2014/main" id="{28DDC193-F20B-4C08-8A76-CD42ABD6EB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4660" y="3911098"/>
            <a:ext cx="3873500" cy="2582334"/>
          </a:xfrm>
          <a:prstGeom prst="rect">
            <a:avLst/>
          </a:prstGeom>
        </p:spPr>
      </p:pic>
      <p:sp>
        <p:nvSpPr>
          <p:cNvPr id="12" name="TextBox 11">
            <a:extLst>
              <a:ext uri="{FF2B5EF4-FFF2-40B4-BE49-F238E27FC236}">
                <a16:creationId xmlns:a16="http://schemas.microsoft.com/office/drawing/2014/main" id="{26740EF1-9B5D-485D-889E-6F44534F3640}"/>
              </a:ext>
            </a:extLst>
          </p:cNvPr>
          <p:cNvSpPr txBox="1"/>
          <p:nvPr/>
        </p:nvSpPr>
        <p:spPr>
          <a:xfrm>
            <a:off x="9838063" y="1161281"/>
            <a:ext cx="2242177" cy="276999"/>
          </a:xfrm>
          <a:prstGeom prst="rect">
            <a:avLst/>
          </a:prstGeom>
          <a:noFill/>
        </p:spPr>
        <p:txBody>
          <a:bodyPr wrap="square">
            <a:spAutoFit/>
          </a:bodyPr>
          <a:lstStyle/>
          <a:p>
            <a:r>
              <a:rPr lang="en-GB" sz="1200" b="1" dirty="0">
                <a:effectLst/>
              </a:rPr>
              <a:t>PDL </a:t>
            </a:r>
            <a:r>
              <a:rPr lang="en-GB" sz="1200" dirty="0">
                <a:effectLst/>
              </a:rPr>
              <a:t>et al </a:t>
            </a:r>
            <a:r>
              <a:rPr lang="nn-NO" sz="1200" i="1" dirty="0"/>
              <a:t>JCAP</a:t>
            </a:r>
            <a:r>
              <a:rPr lang="nn-NO" sz="1200" dirty="0"/>
              <a:t> 07 (2022) 07, 008</a:t>
            </a:r>
          </a:p>
        </p:txBody>
      </p:sp>
    </p:spTree>
    <p:extLst>
      <p:ext uri="{BB962C8B-B14F-4D97-AF65-F5344CB8AC3E}">
        <p14:creationId xmlns:p14="http://schemas.microsoft.com/office/powerpoint/2010/main" val="1820696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717CF4-C76F-496F-96A1-B9788B80731E}"/>
              </a:ext>
            </a:extLst>
          </p:cNvPr>
          <p:cNvSpPr>
            <a:spLocks noGrp="1"/>
          </p:cNvSpPr>
          <p:nvPr>
            <p:ph type="sldNum" sz="quarter" idx="12"/>
          </p:nvPr>
        </p:nvSpPr>
        <p:spPr>
          <a:xfrm>
            <a:off x="8929097" y="6356350"/>
            <a:ext cx="2743200" cy="365125"/>
          </a:xfrm>
        </p:spPr>
        <p:txBody>
          <a:bodyPr/>
          <a:lstStyle/>
          <a:p>
            <a:fld id="{22575A84-A01E-4477-BEC3-178D27864C62}" type="slidenum">
              <a:rPr lang="en-GB" smtClean="0"/>
              <a:t>5</a:t>
            </a:fld>
            <a:endParaRPr lang="en-GB"/>
          </a:p>
        </p:txBody>
      </p:sp>
      <p:grpSp>
        <p:nvGrpSpPr>
          <p:cNvPr id="4" name="Group 3">
            <a:extLst>
              <a:ext uri="{FF2B5EF4-FFF2-40B4-BE49-F238E27FC236}">
                <a16:creationId xmlns:a16="http://schemas.microsoft.com/office/drawing/2014/main" id="{A1F18BA7-8787-4DCE-BBF1-F920BF40B06F}"/>
              </a:ext>
            </a:extLst>
          </p:cNvPr>
          <p:cNvGrpSpPr/>
          <p:nvPr/>
        </p:nvGrpSpPr>
        <p:grpSpPr>
          <a:xfrm>
            <a:off x="4643120" y="1889760"/>
            <a:ext cx="6519227" cy="4511992"/>
            <a:chOff x="4419039" y="1280483"/>
            <a:chExt cx="6509628" cy="4653909"/>
          </a:xfrm>
        </p:grpSpPr>
        <p:pic>
          <p:nvPicPr>
            <p:cNvPr id="5" name="Picture 4">
              <a:extLst>
                <a:ext uri="{FF2B5EF4-FFF2-40B4-BE49-F238E27FC236}">
                  <a16:creationId xmlns:a16="http://schemas.microsoft.com/office/drawing/2014/main" id="{C33EAB81-C13C-41CB-A3C0-1EA91E14D849}"/>
                </a:ext>
              </a:extLst>
            </p:cNvPr>
            <p:cNvPicPr>
              <a:picLocks noChangeAspect="1"/>
            </p:cNvPicPr>
            <p:nvPr/>
          </p:nvPicPr>
          <p:blipFill>
            <a:blip r:embed="rId3"/>
            <a:stretch>
              <a:fillRect/>
            </a:stretch>
          </p:blipFill>
          <p:spPr>
            <a:xfrm>
              <a:off x="4419039" y="1280483"/>
              <a:ext cx="6509628" cy="4653909"/>
            </a:xfrm>
            <a:prstGeom prst="rect">
              <a:avLst/>
            </a:prstGeom>
          </p:spPr>
        </p:pic>
        <p:sp>
          <p:nvSpPr>
            <p:cNvPr id="13" name="Rectangle: Rounded Corners 12">
              <a:extLst>
                <a:ext uri="{FF2B5EF4-FFF2-40B4-BE49-F238E27FC236}">
                  <a16:creationId xmlns:a16="http://schemas.microsoft.com/office/drawing/2014/main" id="{1223EC67-18DF-45F1-9519-599C9A826D4A}"/>
                </a:ext>
              </a:extLst>
            </p:cNvPr>
            <p:cNvSpPr/>
            <p:nvPr/>
          </p:nvSpPr>
          <p:spPr>
            <a:xfrm>
              <a:off x="8582930" y="1737360"/>
              <a:ext cx="1861550" cy="2923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7" name="TextBox 6">
              <a:extLst>
                <a:ext uri="{FF2B5EF4-FFF2-40B4-BE49-F238E27FC236}">
                  <a16:creationId xmlns:a16="http://schemas.microsoft.com/office/drawing/2014/main" id="{93B24910-53D5-4F85-A132-F71BA55135D8}"/>
                </a:ext>
              </a:extLst>
            </p:cNvPr>
            <p:cNvSpPr txBox="1"/>
            <p:nvPr/>
          </p:nvSpPr>
          <p:spPr>
            <a:xfrm>
              <a:off x="8603250" y="1724035"/>
              <a:ext cx="2024110" cy="292388"/>
            </a:xfrm>
            <a:prstGeom prst="rect">
              <a:avLst/>
            </a:prstGeom>
            <a:noFill/>
          </p:spPr>
          <p:txBody>
            <a:bodyPr wrap="square" rtlCol="0">
              <a:spAutoFit/>
            </a:bodyPr>
            <a:lstStyle/>
            <a:p>
              <a:r>
                <a:rPr lang="en-GB" sz="1300" dirty="0">
                  <a:latin typeface="Times New Roman" panose="02020603050405020304" pitchFamily="18" charset="0"/>
                  <a:cs typeface="Times New Roman" panose="02020603050405020304" pitchFamily="18" charset="0"/>
                </a:rPr>
                <a:t>Lipari et al 2020 (12 GeV)</a:t>
              </a:r>
              <a:endParaRPr lang="en-SE" sz="1300" dirty="0">
                <a:latin typeface="Times New Roman" panose="02020603050405020304" pitchFamily="18" charset="0"/>
                <a:cs typeface="Times New Roman" panose="02020603050405020304" pitchFamily="18" charset="0"/>
              </a:endParaRPr>
            </a:p>
          </p:txBody>
        </p:sp>
      </p:grpSp>
      <p:sp>
        <p:nvSpPr>
          <p:cNvPr id="10" name="TextBox 9">
            <a:extLst>
              <a:ext uri="{FF2B5EF4-FFF2-40B4-BE49-F238E27FC236}">
                <a16:creationId xmlns:a16="http://schemas.microsoft.com/office/drawing/2014/main" id="{ED8C3153-AB5A-4480-9021-499E95135EE3}"/>
              </a:ext>
            </a:extLst>
          </p:cNvPr>
          <p:cNvSpPr txBox="1"/>
          <p:nvPr/>
        </p:nvSpPr>
        <p:spPr>
          <a:xfrm>
            <a:off x="8978698" y="5142757"/>
            <a:ext cx="2024110" cy="276999"/>
          </a:xfrm>
          <a:prstGeom prst="rect">
            <a:avLst/>
          </a:prstGeom>
          <a:noFill/>
        </p:spPr>
        <p:txBody>
          <a:bodyPr wrap="square" rtlCol="0">
            <a:spAutoFit/>
          </a:bodyPr>
          <a:lstStyle/>
          <a:p>
            <a:r>
              <a:rPr lang="en-GB" sz="1200" dirty="0">
                <a:latin typeface="Times New Roman" panose="02020603050405020304" pitchFamily="18" charset="0"/>
                <a:cs typeface="Times New Roman" panose="02020603050405020304" pitchFamily="18" charset="0"/>
              </a:rPr>
              <a:t>P. Lipari, </a:t>
            </a:r>
            <a:r>
              <a:rPr lang="en-GB" sz="1200" dirty="0" err="1">
                <a:latin typeface="Times New Roman" panose="02020603050405020304" pitchFamily="18" charset="0"/>
                <a:cs typeface="Times New Roman" panose="02020603050405020304" pitchFamily="18" charset="0"/>
              </a:rPr>
              <a:t>S.Vernetto</a:t>
            </a:r>
            <a:r>
              <a:rPr lang="en-GB" sz="1200" dirty="0">
                <a:latin typeface="Times New Roman" panose="02020603050405020304" pitchFamily="18" charset="0"/>
                <a:cs typeface="Times New Roman" panose="02020603050405020304" pitchFamily="18" charset="0"/>
              </a:rPr>
              <a:t> 2020</a:t>
            </a:r>
            <a:endParaRPr lang="en-SE" sz="1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4CDBD07-3782-4660-853D-24645506B2A7}"/>
              </a:ext>
            </a:extLst>
          </p:cNvPr>
          <p:cNvSpPr txBox="1"/>
          <p:nvPr/>
        </p:nvSpPr>
        <p:spPr>
          <a:xfrm>
            <a:off x="5821680" y="1195755"/>
            <a:ext cx="4663440" cy="646331"/>
          </a:xfrm>
          <a:prstGeom prst="rect">
            <a:avLst/>
          </a:prstGeom>
          <a:noFill/>
        </p:spPr>
        <p:txBody>
          <a:bodyPr wrap="square">
            <a:spAutoFit/>
          </a:bodyPr>
          <a:lstStyle/>
          <a:p>
            <a:r>
              <a:rPr lang="en-GB" sz="1800" dirty="0">
                <a:solidFill>
                  <a:schemeClr val="tx1"/>
                </a:solidFill>
                <a:ea typeface="Cambria Math" panose="02040503050406030204" pitchFamily="18" charset="0"/>
              </a:rPr>
              <a:t>The conventional picture of </a:t>
            </a:r>
            <a:r>
              <a:rPr lang="en-GB" sz="1800" b="1" dirty="0">
                <a:solidFill>
                  <a:schemeClr val="tx1"/>
                </a:solidFill>
                <a:ea typeface="Cambria Math" panose="02040503050406030204" pitchFamily="18" charset="0"/>
              </a:rPr>
              <a:t>spatially-constant diffusion is not able to explain this</a:t>
            </a:r>
            <a:r>
              <a:rPr lang="en-GB" sz="1800" dirty="0">
                <a:solidFill>
                  <a:schemeClr val="tx1"/>
                </a:solidFill>
                <a:ea typeface="Cambria Math" panose="02040503050406030204" pitchFamily="18" charset="0"/>
              </a:rPr>
              <a:t> consistently</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35B1348-155D-CABA-E41C-DBC05C1AF4DD}"/>
                  </a:ext>
                </a:extLst>
              </p:cNvPr>
              <p:cNvSpPr txBox="1"/>
              <p:nvPr/>
            </p:nvSpPr>
            <p:spPr>
              <a:xfrm>
                <a:off x="835744" y="1713155"/>
                <a:ext cx="3696929" cy="4360553"/>
              </a:xfrm>
              <a:prstGeom prst="rect">
                <a:avLst/>
              </a:prstGeom>
              <a:noFill/>
            </p:spPr>
            <p:txBody>
              <a:bodyPr wrap="square" rtlCol="0">
                <a:spAutoFit/>
              </a:bodyPr>
              <a:lstStyle/>
              <a:p>
                <a:r>
                  <a:rPr lang="en-GB" sz="2000" b="1" dirty="0">
                    <a:latin typeface="Times New Roman" panose="02020603050405020304" pitchFamily="18" charset="0"/>
                    <a:cs typeface="Times New Roman" panose="02020603050405020304" pitchFamily="18" charset="0"/>
                  </a:rPr>
                  <a:t>Progressive hardening of the gamma-ray diffuse spectrum towards the centre</a:t>
                </a:r>
              </a:p>
              <a:p>
                <a:endParaRPr lang="en-GB" sz="1400" dirty="0"/>
              </a:p>
              <a:p>
                <a:r>
                  <a:rPr lang="en-GB" sz="2000" dirty="0"/>
                  <a:t>Diffuse gamma-ray spectrum essentially follows the spectrum of CR protons:</a:t>
                </a:r>
              </a:p>
              <a:p>
                <a:endParaRPr lang="en-GB" sz="1100" b="1" dirty="0"/>
              </a:p>
              <a:p>
                <a:r>
                  <a:rPr lang="en-GB" sz="2000" dirty="0">
                    <a:effectLst>
                      <a:outerShdw blurRad="38100" dist="38100" dir="2700000" algn="tl">
                        <a:srgbClr val="000000">
                          <a:alpha val="43137"/>
                        </a:srgbClr>
                      </a:outerShdw>
                    </a:effectLst>
                  </a:rPr>
                  <a:t>Diffusion effects?</a:t>
                </a:r>
              </a:p>
              <a:p>
                <a:r>
                  <a:rPr lang="en-GB" sz="2000" dirty="0"/>
                  <a:t>  Purely diffusive – </a:t>
                </a:r>
                <a14:m>
                  <m:oMath xmlns:m="http://schemas.openxmlformats.org/officeDocument/2006/math">
                    <m:r>
                      <m:rPr>
                        <m:nor/>
                      </m:rPr>
                      <a:rPr lang="el-GR" sz="2000" b="1" dirty="0"/>
                      <m:t>φ</m:t>
                    </m:r>
                    <m:r>
                      <a:rPr lang="en-GB" sz="2000" b="1" i="1" smtClean="0">
                        <a:latin typeface="Cambria Math" panose="02040503050406030204" pitchFamily="18" charset="0"/>
                        <a:ea typeface="Cambria Math" panose="02040503050406030204" pitchFamily="18" charset="0"/>
                      </a:rPr>
                      <m:t>∝</m:t>
                    </m:r>
                    <m:sSup>
                      <m:sSupPr>
                        <m:ctrlPr>
                          <a:rPr lang="en-GB" sz="2000" b="1" i="1" smtClean="0">
                            <a:latin typeface="Cambria Math" panose="02040503050406030204" pitchFamily="18" charset="0"/>
                            <a:ea typeface="Cambria Math" panose="02040503050406030204" pitchFamily="18" charset="0"/>
                          </a:rPr>
                        </m:ctrlPr>
                      </m:sSupPr>
                      <m:e>
                        <m:r>
                          <a:rPr lang="en-GB" sz="2000" b="1" i="1" smtClean="0">
                            <a:latin typeface="Cambria Math" panose="02040503050406030204" pitchFamily="18" charset="0"/>
                            <a:ea typeface="Cambria Math" panose="02040503050406030204" pitchFamily="18" charset="0"/>
                          </a:rPr>
                          <m:t>𝑬</m:t>
                        </m:r>
                      </m:e>
                      <m:sup>
                        <m:r>
                          <a:rPr lang="en-GB" sz="2000" b="1" i="1" smtClean="0">
                            <a:latin typeface="Cambria Math" panose="02040503050406030204" pitchFamily="18" charset="0"/>
                            <a:ea typeface="Cambria Math" panose="02040503050406030204" pitchFamily="18" charset="0"/>
                          </a:rPr>
                          <m:t>−</m:t>
                        </m:r>
                        <m:d>
                          <m:dPr>
                            <m:ctrlPr>
                              <a:rPr lang="en-GB" sz="2000" b="1" i="1" smtClean="0">
                                <a:latin typeface="Cambria Math" panose="02040503050406030204" pitchFamily="18" charset="0"/>
                                <a:ea typeface="Cambria Math" panose="02040503050406030204" pitchFamily="18" charset="0"/>
                              </a:rPr>
                            </m:ctrlPr>
                          </m:dPr>
                          <m:e>
                            <m:r>
                              <a:rPr lang="en-GB" sz="2000" b="1" i="1">
                                <a:latin typeface="Cambria Math" panose="02040503050406030204" pitchFamily="18" charset="0"/>
                                <a:ea typeface="Cambria Math" panose="02040503050406030204" pitchFamily="18" charset="0"/>
                              </a:rPr>
                              <m:t>𝜶</m:t>
                            </m:r>
                            <m:r>
                              <a:rPr lang="en-GB" sz="2000" b="1" i="1">
                                <a:latin typeface="Cambria Math" panose="02040503050406030204" pitchFamily="18" charset="0"/>
                                <a:ea typeface="Cambria Math" panose="02040503050406030204" pitchFamily="18" charset="0"/>
                              </a:rPr>
                              <m:t>+ </m:t>
                            </m:r>
                            <m:r>
                              <a:rPr lang="en-GB" sz="2000" b="1" i="1">
                                <a:latin typeface="Cambria Math" panose="02040503050406030204" pitchFamily="18" charset="0"/>
                                <a:ea typeface="Cambria Math" panose="02040503050406030204" pitchFamily="18" charset="0"/>
                              </a:rPr>
                              <m:t>𝜹</m:t>
                            </m:r>
                          </m:e>
                        </m:d>
                      </m:sup>
                    </m:sSup>
                  </m:oMath>
                </a14:m>
                <a:endParaRPr lang="en-GB" sz="2000" b="1" dirty="0">
                  <a:ea typeface="Cambria Math" panose="02040503050406030204" pitchFamily="18" charset="0"/>
                </a:endParaRPr>
              </a:p>
              <a:p>
                <a:endParaRPr lang="en-GB" sz="700" b="1" dirty="0"/>
              </a:p>
              <a:p>
                <a:r>
                  <a:rPr lang="en-GB" sz="2000" dirty="0">
                    <a:solidFill>
                      <a:schemeClr val="tx1"/>
                    </a:solidFill>
                  </a:rPr>
                  <a:t>  Advection dominated – </a:t>
                </a:r>
                <a14:m>
                  <m:oMath xmlns:m="http://schemas.openxmlformats.org/officeDocument/2006/math">
                    <m:r>
                      <m:rPr>
                        <m:nor/>
                      </m:rPr>
                      <a:rPr lang="el-GR" sz="2000" b="1" dirty="0">
                        <a:solidFill>
                          <a:schemeClr val="tx1"/>
                        </a:solidFill>
                      </a:rPr>
                      <m:t>φ</m:t>
                    </m:r>
                    <m:r>
                      <a:rPr lang="en-GB" sz="2000" b="1" i="1" smtClean="0">
                        <a:solidFill>
                          <a:schemeClr val="tx1"/>
                        </a:solidFill>
                        <a:latin typeface="Cambria Math" panose="02040503050406030204" pitchFamily="18" charset="0"/>
                        <a:ea typeface="Cambria Math" panose="02040503050406030204" pitchFamily="18" charset="0"/>
                      </a:rPr>
                      <m:t>∝</m:t>
                    </m:r>
                    <m:sSup>
                      <m:sSupPr>
                        <m:ctrlPr>
                          <a:rPr lang="en-GB" sz="2000" b="1" i="1" smtClean="0">
                            <a:solidFill>
                              <a:schemeClr val="tx1"/>
                            </a:solidFill>
                            <a:latin typeface="Cambria Math" panose="02040503050406030204" pitchFamily="18" charset="0"/>
                            <a:ea typeface="Cambria Math" panose="02040503050406030204" pitchFamily="18" charset="0"/>
                          </a:rPr>
                        </m:ctrlPr>
                      </m:sSupPr>
                      <m:e>
                        <m:r>
                          <a:rPr lang="en-GB" sz="2000" b="1" i="1" smtClean="0">
                            <a:solidFill>
                              <a:schemeClr val="tx1"/>
                            </a:solidFill>
                            <a:latin typeface="Cambria Math" panose="02040503050406030204" pitchFamily="18" charset="0"/>
                            <a:ea typeface="Cambria Math" panose="02040503050406030204" pitchFamily="18" charset="0"/>
                          </a:rPr>
                          <m:t>𝑬</m:t>
                        </m:r>
                      </m:e>
                      <m:sup>
                        <m:r>
                          <a:rPr lang="en-GB" sz="2000" b="1" i="1" smtClean="0">
                            <a:solidFill>
                              <a:schemeClr val="tx1"/>
                            </a:solidFill>
                            <a:latin typeface="Cambria Math" panose="02040503050406030204" pitchFamily="18" charset="0"/>
                            <a:ea typeface="Cambria Math" panose="02040503050406030204" pitchFamily="18" charset="0"/>
                          </a:rPr>
                          <m:t>−</m:t>
                        </m:r>
                        <m:r>
                          <a:rPr lang="en-GB" sz="2000" b="1" i="1">
                            <a:solidFill>
                              <a:schemeClr val="tx1"/>
                            </a:solidFill>
                            <a:latin typeface="Cambria Math" panose="02040503050406030204" pitchFamily="18" charset="0"/>
                            <a:ea typeface="Cambria Math" panose="02040503050406030204" pitchFamily="18" charset="0"/>
                          </a:rPr>
                          <m:t>𝜶</m:t>
                        </m:r>
                      </m:sup>
                    </m:sSup>
                  </m:oMath>
                </a14:m>
                <a:endParaRPr lang="en-GB" sz="2000" b="1" dirty="0">
                  <a:solidFill>
                    <a:schemeClr val="tx1"/>
                  </a:solidFill>
                  <a:ea typeface="Cambria Math" panose="02040503050406030204" pitchFamily="18" charset="0"/>
                </a:endParaRPr>
              </a:p>
              <a:p>
                <a:r>
                  <a:rPr lang="en-GB" sz="600" b="1" dirty="0">
                    <a:ea typeface="Cambria Math" panose="02040503050406030204" pitchFamily="18" charset="0"/>
                  </a:rPr>
                  <a:t>  </a:t>
                </a:r>
              </a:p>
              <a:p>
                <a:endParaRPr lang="en-GB" sz="600" b="1" dirty="0">
                  <a:ea typeface="Cambria Math" panose="02040503050406030204" pitchFamily="18" charset="0"/>
                </a:endParaRPr>
              </a:p>
              <a:p>
                <a:r>
                  <a:rPr lang="en-GB" sz="2000" dirty="0">
                    <a:effectLst>
                      <a:outerShdw blurRad="38100" dist="38100" dir="2700000" algn="tl">
                        <a:srgbClr val="000000">
                          <a:alpha val="43137"/>
                        </a:srgbClr>
                      </a:outerShdw>
                    </a:effectLst>
                    <a:ea typeface="Cambria Math" panose="02040503050406030204" pitchFamily="18" charset="0"/>
                  </a:rPr>
                  <a:t>Unresolved sources? </a:t>
                </a:r>
              </a:p>
              <a:p>
                <a:endParaRPr lang="en-GB" sz="600" dirty="0">
                  <a:ea typeface="Cambria Math" panose="02040503050406030204" pitchFamily="18" charset="0"/>
                </a:endParaRPr>
              </a:p>
              <a:p>
                <a:r>
                  <a:rPr lang="en-GB" sz="2000" dirty="0">
                    <a:effectLst>
                      <a:outerShdw blurRad="38100" dist="38100" dir="2700000" algn="tl">
                        <a:srgbClr val="000000">
                          <a:alpha val="43137"/>
                        </a:srgbClr>
                      </a:outerShdw>
                    </a:effectLst>
                    <a:ea typeface="Cambria Math" panose="02040503050406030204" pitchFamily="18" charset="0"/>
                  </a:rPr>
                  <a:t>S</a:t>
                </a:r>
                <a:r>
                  <a:rPr lang="en-GB" sz="2000" dirty="0">
                    <a:solidFill>
                      <a:schemeClr val="tx1"/>
                    </a:solidFill>
                    <a:effectLst>
                      <a:outerShdw blurRad="38100" dist="38100" dir="2700000" algn="tl">
                        <a:srgbClr val="000000">
                          <a:alpha val="43137"/>
                        </a:srgbClr>
                      </a:outerShdw>
                    </a:effectLst>
                    <a:ea typeface="Cambria Math" panose="02040503050406030204" pitchFamily="18" charset="0"/>
                  </a:rPr>
                  <a:t>ource injection not isotropic?</a:t>
                </a:r>
                <a:endParaRPr lang="en-GB" sz="2000" dirty="0">
                  <a:effectLst>
                    <a:outerShdw blurRad="38100" dist="38100" dir="2700000" algn="tl">
                      <a:srgbClr val="000000">
                        <a:alpha val="43137"/>
                      </a:srgbClr>
                    </a:outerShdw>
                  </a:effectLst>
                  <a:ea typeface="Cambria Math" panose="02040503050406030204" pitchFamily="18" charset="0"/>
                </a:endParaRPr>
              </a:p>
            </p:txBody>
          </p:sp>
        </mc:Choice>
        <mc:Fallback xmlns="">
          <p:sp>
            <p:nvSpPr>
              <p:cNvPr id="3" name="TextBox 2">
                <a:extLst>
                  <a:ext uri="{FF2B5EF4-FFF2-40B4-BE49-F238E27FC236}">
                    <a16:creationId xmlns:a16="http://schemas.microsoft.com/office/drawing/2014/main" id="{135B1348-155D-CABA-E41C-DBC05C1AF4DD}"/>
                  </a:ext>
                </a:extLst>
              </p:cNvPr>
              <p:cNvSpPr txBox="1">
                <a:spLocks noRot="1" noChangeAspect="1" noMove="1" noResize="1" noEditPoints="1" noAdjustHandles="1" noChangeArrowheads="1" noChangeShapeType="1" noTextEdit="1"/>
              </p:cNvSpPr>
              <p:nvPr/>
            </p:nvSpPr>
            <p:spPr>
              <a:xfrm>
                <a:off x="835744" y="1713155"/>
                <a:ext cx="3696929" cy="4360553"/>
              </a:xfrm>
              <a:prstGeom prst="rect">
                <a:avLst/>
              </a:prstGeom>
              <a:blipFill>
                <a:blip r:embed="rId4"/>
                <a:stretch>
                  <a:fillRect l="-1812" t="-699" b="-140"/>
                </a:stretch>
              </a:blipFill>
            </p:spPr>
            <p:txBody>
              <a:bodyPr/>
              <a:lstStyle/>
              <a:p>
                <a:r>
                  <a:rPr lang="en-GB">
                    <a:noFill/>
                  </a:rPr>
                  <a:t> </a:t>
                </a:r>
              </a:p>
            </p:txBody>
          </p:sp>
        </mc:Fallback>
      </mc:AlternateContent>
      <p:sp>
        <p:nvSpPr>
          <p:cNvPr id="6" name="Title 1">
            <a:extLst>
              <a:ext uri="{FF2B5EF4-FFF2-40B4-BE49-F238E27FC236}">
                <a16:creationId xmlns:a16="http://schemas.microsoft.com/office/drawing/2014/main" id="{A2D67D56-61DE-A459-3432-3107155915B7}"/>
              </a:ext>
            </a:extLst>
          </p:cNvPr>
          <p:cNvSpPr txBox="1">
            <a:spLocks/>
          </p:cNvSpPr>
          <p:nvPr/>
        </p:nvSpPr>
        <p:spPr>
          <a:xfrm>
            <a:off x="650681" y="151414"/>
            <a:ext cx="1126699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t>The Galactic gamma-ray diffuse sky </a:t>
            </a:r>
            <a:r>
              <a:rPr lang="en-GB" sz="2800" b="1" dirty="0"/>
              <a:t>– N</a:t>
            </a:r>
            <a:r>
              <a:rPr lang="en-GB" sz="2800" b="1" dirty="0">
                <a:solidFill>
                  <a:schemeClr val="accent6">
                    <a:lumMod val="50000"/>
                  </a:schemeClr>
                </a:solidFill>
              </a:rPr>
              <a:t>on-uniform transport?</a:t>
            </a:r>
            <a:endParaRPr lang="en-GB" sz="3600" b="1" dirty="0">
              <a:solidFill>
                <a:schemeClr val="accent6">
                  <a:lumMod val="50000"/>
                </a:schemeClr>
              </a:solidFill>
            </a:endParaRPr>
          </a:p>
        </p:txBody>
      </p:sp>
    </p:spTree>
    <p:extLst>
      <p:ext uri="{BB962C8B-B14F-4D97-AF65-F5344CB8AC3E}">
        <p14:creationId xmlns:p14="http://schemas.microsoft.com/office/powerpoint/2010/main" val="1035917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E782B99-10AF-5990-BCF7-396ACBF9A0C2}"/>
              </a:ext>
            </a:extLst>
          </p:cNvPr>
          <p:cNvSpPr/>
          <p:nvPr/>
        </p:nvSpPr>
        <p:spPr>
          <a:xfrm>
            <a:off x="8846293" y="3668236"/>
            <a:ext cx="2573067" cy="914400"/>
          </a:xfrm>
          <a:prstGeom prst="roundRect">
            <a:avLst/>
          </a:prstGeom>
          <a:solidFill>
            <a:schemeClr val="bg1"/>
          </a:solidFill>
          <a:ln w="1905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6" name="Picture 5">
            <a:extLst>
              <a:ext uri="{FF2B5EF4-FFF2-40B4-BE49-F238E27FC236}">
                <a16:creationId xmlns:a16="http://schemas.microsoft.com/office/drawing/2014/main" id="{143C0909-D26C-43BB-95BF-BBEEE1BFE5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259" y="1783080"/>
            <a:ext cx="7620000" cy="4762500"/>
          </a:xfrm>
          <a:prstGeom prst="rect">
            <a:avLst/>
          </a:prstGeom>
        </p:spPr>
      </p:pic>
      <p:sp>
        <p:nvSpPr>
          <p:cNvPr id="5" name="TextBox 4">
            <a:extLst>
              <a:ext uri="{FF2B5EF4-FFF2-40B4-BE49-F238E27FC236}">
                <a16:creationId xmlns:a16="http://schemas.microsoft.com/office/drawing/2014/main" id="{C2E90F27-363B-40FA-908C-E7788E3B115B}"/>
              </a:ext>
            </a:extLst>
          </p:cNvPr>
          <p:cNvSpPr txBox="1"/>
          <p:nvPr/>
        </p:nvSpPr>
        <p:spPr>
          <a:xfrm>
            <a:off x="6106160" y="1889760"/>
            <a:ext cx="1209040" cy="400110"/>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|b| &lt; 5</a:t>
            </a:r>
            <a:endParaRPr lang="en-SE" sz="2000" dirty="0">
              <a:latin typeface="Times New Roman" panose="02020603050405020304" pitchFamily="18" charset="0"/>
              <a:cs typeface="Times New Roman" panose="02020603050405020304" pitchFamily="18" charset="0"/>
            </a:endParaRPr>
          </a:p>
        </p:txBody>
      </p:sp>
      <p:sp>
        <p:nvSpPr>
          <p:cNvPr id="7" name="Slide Number Placeholder 1">
            <a:extLst>
              <a:ext uri="{FF2B5EF4-FFF2-40B4-BE49-F238E27FC236}">
                <a16:creationId xmlns:a16="http://schemas.microsoft.com/office/drawing/2014/main" id="{D66A0850-1226-4EE6-BE50-CBED5DDC5BEA}"/>
              </a:ext>
            </a:extLst>
          </p:cNvPr>
          <p:cNvSpPr>
            <a:spLocks noGrp="1"/>
          </p:cNvSpPr>
          <p:nvPr>
            <p:ph type="sldNum" sz="quarter" idx="12"/>
          </p:nvPr>
        </p:nvSpPr>
        <p:spPr>
          <a:xfrm>
            <a:off x="8610600" y="6356350"/>
            <a:ext cx="2743200" cy="365125"/>
          </a:xfrm>
        </p:spPr>
        <p:txBody>
          <a:bodyPr/>
          <a:lstStyle/>
          <a:p>
            <a:fld id="{22575A84-A01E-4477-BEC3-178D27864C62}" type="slidenum">
              <a:rPr lang="en-GB" smtClean="0"/>
              <a:t>6</a:t>
            </a:fld>
            <a:endParaRPr lang="en-GB" dirty="0"/>
          </a:p>
        </p:txBody>
      </p:sp>
      <p:sp>
        <p:nvSpPr>
          <p:cNvPr id="9" name="Subtitle 2">
            <a:extLst>
              <a:ext uri="{FF2B5EF4-FFF2-40B4-BE49-F238E27FC236}">
                <a16:creationId xmlns:a16="http://schemas.microsoft.com/office/drawing/2014/main" id="{5A7BAF87-FB7C-40AB-9CF2-69B4883D8536}"/>
              </a:ext>
            </a:extLst>
          </p:cNvPr>
          <p:cNvSpPr txBox="1">
            <a:spLocks/>
          </p:cNvSpPr>
          <p:nvPr/>
        </p:nvSpPr>
        <p:spPr>
          <a:xfrm>
            <a:off x="255262" y="545689"/>
            <a:ext cx="5911858" cy="1894641"/>
          </a:xfrm>
          <a:prstGeom prst="rect">
            <a:avLst/>
          </a:prstGeom>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3400" dirty="0">
                <a:latin typeface="Times New Roman" panose="02020603050405020304" pitchFamily="18" charset="0"/>
                <a:cs typeface="Times New Roman" panose="02020603050405020304" pitchFamily="18" charset="0"/>
              </a:rPr>
              <a:t>Inhomogeneous diffusion model</a:t>
            </a:r>
          </a:p>
        </p:txBody>
      </p:sp>
      <p:sp>
        <p:nvSpPr>
          <p:cNvPr id="10" name="Rectangle: Rounded Corners 9">
            <a:extLst>
              <a:ext uri="{FF2B5EF4-FFF2-40B4-BE49-F238E27FC236}">
                <a16:creationId xmlns:a16="http://schemas.microsoft.com/office/drawing/2014/main" id="{F17CDE31-0081-41BF-A233-DCB9989CBB5B}"/>
              </a:ext>
            </a:extLst>
          </p:cNvPr>
          <p:cNvSpPr/>
          <p:nvPr/>
        </p:nvSpPr>
        <p:spPr>
          <a:xfrm>
            <a:off x="284480" y="538480"/>
            <a:ext cx="5811520" cy="579120"/>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mc:AlternateContent xmlns:mc="http://schemas.openxmlformats.org/markup-compatibility/2006" xmlns:a14="http://schemas.microsoft.com/office/drawing/2010/main">
        <mc:Choice Requires="a14">
          <p:sp>
            <p:nvSpPr>
              <p:cNvPr id="12" name="Rectangle: Rounded Corners 11">
                <a:extLst>
                  <a:ext uri="{FF2B5EF4-FFF2-40B4-BE49-F238E27FC236}">
                    <a16:creationId xmlns:a16="http://schemas.microsoft.com/office/drawing/2014/main" id="{1B8B0CB0-589F-41CB-8645-9C6FEC2776D2}"/>
                  </a:ext>
                </a:extLst>
              </p:cNvPr>
              <p:cNvSpPr/>
              <p:nvPr/>
            </p:nvSpPr>
            <p:spPr>
              <a:xfrm>
                <a:off x="6309360" y="568960"/>
                <a:ext cx="4307840" cy="701040"/>
              </a:xfrm>
              <a:prstGeom prst="roundRect">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t>Diffusion coefficient changes towards the </a:t>
                </a:r>
                <a:r>
                  <a:rPr lang="en-GB" sz="2100" dirty="0"/>
                  <a:t>Galaxy </a:t>
                </a:r>
                <a:r>
                  <a:rPr lang="en-GB" sz="2100" b="0" dirty="0"/>
                  <a:t>centre  </a:t>
                </a:r>
                <a14:m>
                  <m:oMath xmlns:m="http://schemas.openxmlformats.org/officeDocument/2006/math">
                    <m:r>
                      <a:rPr lang="en-GB" sz="2400" b="1" i="1" smtClean="0">
                        <a:latin typeface="Cambria Math" panose="02040503050406030204" pitchFamily="18" charset="0"/>
                      </a:rPr>
                      <m:t>𝑫</m:t>
                    </m:r>
                    <m:r>
                      <a:rPr lang="en-GB" sz="2400" b="1" i="1" smtClean="0">
                        <a:latin typeface="Cambria Math" panose="02040503050406030204" pitchFamily="18" charset="0"/>
                        <a:ea typeface="Cambria Math" panose="02040503050406030204" pitchFamily="18" charset="0"/>
                      </a:rPr>
                      <m:t>∝</m:t>
                    </m:r>
                    <m:sSup>
                      <m:sSupPr>
                        <m:ctrlPr>
                          <a:rPr lang="en-GB" sz="2400" b="1" i="1" smtClean="0">
                            <a:latin typeface="Cambria Math" panose="02040503050406030204" pitchFamily="18" charset="0"/>
                            <a:ea typeface="Cambria Math" panose="02040503050406030204" pitchFamily="18" charset="0"/>
                          </a:rPr>
                        </m:ctrlPr>
                      </m:sSupPr>
                      <m:e>
                        <m:r>
                          <a:rPr lang="en-GB" sz="2400" b="1" i="1" smtClean="0">
                            <a:latin typeface="Cambria Math" panose="02040503050406030204" pitchFamily="18" charset="0"/>
                            <a:ea typeface="Cambria Math" panose="02040503050406030204" pitchFamily="18" charset="0"/>
                          </a:rPr>
                          <m:t>𝑬</m:t>
                        </m:r>
                      </m:e>
                      <m:sup>
                        <m:r>
                          <a:rPr lang="en-GB" sz="2400" b="1" i="1" smtClean="0">
                            <a:latin typeface="Cambria Math" panose="02040503050406030204" pitchFamily="18" charset="0"/>
                            <a:ea typeface="Cambria Math" panose="02040503050406030204" pitchFamily="18" charset="0"/>
                          </a:rPr>
                          <m:t> </m:t>
                        </m:r>
                        <m:r>
                          <m:rPr>
                            <m:sty m:val="p"/>
                          </m:rPr>
                          <a:rPr lang="el-GR" sz="2400" b="1" i="1">
                            <a:latin typeface="Cambria Math" panose="02040503050406030204" pitchFamily="18" charset="0"/>
                            <a:ea typeface="Cambria Math" panose="02040503050406030204" pitchFamily="18" charset="0"/>
                          </a:rPr>
                          <m:t>δ</m:t>
                        </m:r>
                        <m:r>
                          <a:rPr lang="en-GB" sz="2400" b="1" i="1" smtClean="0">
                            <a:latin typeface="Cambria Math" panose="02040503050406030204" pitchFamily="18" charset="0"/>
                            <a:ea typeface="Cambria Math" panose="02040503050406030204" pitchFamily="18" charset="0"/>
                          </a:rPr>
                          <m:t>(</m:t>
                        </m:r>
                        <m:r>
                          <a:rPr lang="en-GB" sz="2400" b="1" i="1" smtClean="0">
                            <a:latin typeface="Cambria Math" panose="02040503050406030204" pitchFamily="18" charset="0"/>
                            <a:ea typeface="Cambria Math" panose="02040503050406030204" pitchFamily="18" charset="0"/>
                          </a:rPr>
                          <m:t>𝑹</m:t>
                        </m:r>
                        <m:r>
                          <a:rPr lang="en-GB" sz="2400" b="1" i="1" smtClean="0">
                            <a:latin typeface="Cambria Math" panose="02040503050406030204" pitchFamily="18" charset="0"/>
                            <a:ea typeface="Cambria Math" panose="02040503050406030204" pitchFamily="18" charset="0"/>
                          </a:rPr>
                          <m:t>)</m:t>
                        </m:r>
                      </m:sup>
                    </m:sSup>
                  </m:oMath>
                </a14:m>
                <a:endParaRPr lang="en-SE" sz="2400" b="1" dirty="0"/>
              </a:p>
            </p:txBody>
          </p:sp>
        </mc:Choice>
        <mc:Fallback xmlns="">
          <p:sp>
            <p:nvSpPr>
              <p:cNvPr id="12" name="Rectangle: Rounded Corners 11">
                <a:extLst>
                  <a:ext uri="{FF2B5EF4-FFF2-40B4-BE49-F238E27FC236}">
                    <a16:creationId xmlns:a16="http://schemas.microsoft.com/office/drawing/2014/main" id="{1B8B0CB0-589F-41CB-8645-9C6FEC2776D2}"/>
                  </a:ext>
                </a:extLst>
              </p:cNvPr>
              <p:cNvSpPr>
                <a:spLocks noRot="1" noChangeAspect="1" noMove="1" noResize="1" noEditPoints="1" noAdjustHandles="1" noChangeArrowheads="1" noChangeShapeType="1" noTextEdit="1"/>
              </p:cNvSpPr>
              <p:nvPr/>
            </p:nvSpPr>
            <p:spPr>
              <a:xfrm>
                <a:off x="6309360" y="568960"/>
                <a:ext cx="4307840" cy="701040"/>
              </a:xfrm>
              <a:prstGeom prst="roundRect">
                <a:avLst/>
              </a:prstGeom>
              <a:blipFill>
                <a:blip r:embed="rId4"/>
                <a:stretch>
                  <a:fillRect l="-705" t="-11111" r="-1975" b="-22222"/>
                </a:stretch>
              </a:blipFill>
              <a:ln>
                <a:solidFill>
                  <a:schemeClr val="accent2">
                    <a:lumMod val="75000"/>
                  </a:schemeClr>
                </a:solidFill>
              </a:ln>
            </p:spPr>
            <p:txBody>
              <a:bodyPr/>
              <a:lstStyle/>
              <a:p>
                <a:r>
                  <a:rPr lang="en-SE">
                    <a:noFill/>
                  </a:rPr>
                  <a:t> </a:t>
                </a:r>
              </a:p>
            </p:txBody>
          </p:sp>
        </mc:Fallback>
      </mc:AlternateContent>
      <p:pic>
        <p:nvPicPr>
          <p:cNvPr id="14" name="Picture 13">
            <a:extLst>
              <a:ext uri="{FF2B5EF4-FFF2-40B4-BE49-F238E27FC236}">
                <a16:creationId xmlns:a16="http://schemas.microsoft.com/office/drawing/2014/main" id="{7A2B3616-B1FE-4297-80FE-BEBF2B45DB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3765" y="1503679"/>
            <a:ext cx="2806702" cy="1783081"/>
          </a:xfrm>
          <a:prstGeom prst="rect">
            <a:avLst/>
          </a:prstGeom>
        </p:spPr>
      </p:pic>
      <p:sp>
        <p:nvSpPr>
          <p:cNvPr id="18" name="TextBox 17">
            <a:extLst>
              <a:ext uri="{FF2B5EF4-FFF2-40B4-BE49-F238E27FC236}">
                <a16:creationId xmlns:a16="http://schemas.microsoft.com/office/drawing/2014/main" id="{B6FFBCA9-BB0E-4EF8-A793-0B30FD22FC0F}"/>
              </a:ext>
            </a:extLst>
          </p:cNvPr>
          <p:cNvSpPr txBox="1"/>
          <p:nvPr/>
        </p:nvSpPr>
        <p:spPr>
          <a:xfrm>
            <a:off x="564225" y="1751260"/>
            <a:ext cx="3458962" cy="461665"/>
          </a:xfrm>
          <a:prstGeom prst="rect">
            <a:avLst/>
          </a:prstGeom>
          <a:noFill/>
        </p:spPr>
        <p:txBody>
          <a:bodyPr wrap="square">
            <a:spAutoFit/>
          </a:bodyPr>
          <a:lstStyle/>
          <a:p>
            <a:r>
              <a:rPr lang="en-GB" sz="1200" b="1" dirty="0">
                <a:effectLst/>
              </a:rPr>
              <a:t>PDL</a:t>
            </a:r>
            <a:r>
              <a:rPr lang="en-GB" sz="1200" dirty="0">
                <a:effectLst/>
              </a:rPr>
              <a:t> et al</a:t>
            </a:r>
            <a:r>
              <a:rPr lang="en-GB" sz="1200" i="1" dirty="0">
                <a:effectLst/>
              </a:rPr>
              <a:t> </a:t>
            </a:r>
            <a:r>
              <a:rPr lang="en-GB" sz="1200" dirty="0"/>
              <a:t>ArXiv:2502.18268</a:t>
            </a:r>
          </a:p>
          <a:p>
            <a:r>
              <a:rPr lang="en-GB" sz="1200" dirty="0"/>
              <a:t>                ArXiV:2203.15759</a:t>
            </a:r>
            <a:endParaRPr lang="en-SE" sz="1200" i="1"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2EC14458-99E0-4A81-9E2B-06612DD29E71}"/>
                  </a:ext>
                </a:extLst>
              </p:cNvPr>
              <p:cNvSpPr txBox="1"/>
              <p:nvPr/>
            </p:nvSpPr>
            <p:spPr>
              <a:xfrm>
                <a:off x="6761893" y="1361439"/>
                <a:ext cx="1701620" cy="295200"/>
              </a:xfrm>
              <a:prstGeom prst="rect">
                <a:avLst/>
              </a:prstGeom>
              <a:noFill/>
              <a:ln w="6350">
                <a:solidFill>
                  <a:schemeClr val="accent3">
                    <a:lumMod val="75000"/>
                  </a:schemeClr>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b="1" i="1" smtClean="0">
                          <a:latin typeface="Cambria Math" panose="02040503050406030204" pitchFamily="18" charset="0"/>
                          <a:ea typeface="Cambria Math" panose="02040503050406030204" pitchFamily="18" charset="0"/>
                        </a:rPr>
                        <m:t>δ</m:t>
                      </m:r>
                      <m:d>
                        <m:dPr>
                          <m:ctrlPr>
                            <a:rPr lang="en-GB" b="1" i="1" smtClean="0">
                              <a:latin typeface="Cambria Math" panose="02040503050406030204" pitchFamily="18" charset="0"/>
                              <a:ea typeface="Cambria Math" panose="02040503050406030204" pitchFamily="18" charset="0"/>
                            </a:rPr>
                          </m:ctrlPr>
                        </m:dPr>
                        <m:e>
                          <m:r>
                            <a:rPr lang="en-GB" b="1" i="1">
                              <a:latin typeface="Cambria Math" panose="02040503050406030204" pitchFamily="18" charset="0"/>
                              <a:ea typeface="Cambria Math" panose="02040503050406030204" pitchFamily="18" charset="0"/>
                            </a:rPr>
                            <m:t>𝑹</m:t>
                          </m:r>
                        </m:e>
                      </m:d>
                      <m:r>
                        <a:rPr lang="en-GB" i="1" smtClean="0">
                          <a:latin typeface="Cambria Math" panose="02040503050406030204" pitchFamily="18" charset="0"/>
                        </a:rPr>
                        <m:t>=</m:t>
                      </m:r>
                      <m:r>
                        <m:rPr>
                          <m:sty m:val="p"/>
                        </m:rPr>
                        <a:rPr lang="el-GR" b="1" i="1">
                          <a:latin typeface="Cambria Math" panose="02040503050406030204" pitchFamily="18" charset="0"/>
                          <a:ea typeface="Cambria Math" panose="02040503050406030204" pitchFamily="18" charset="0"/>
                        </a:rPr>
                        <m:t>δ</m:t>
                      </m:r>
                      <m:r>
                        <a:rPr lang="en-GB" b="1" i="1" baseline="-25000" smtClean="0">
                          <a:latin typeface="Cambria Math" panose="02040503050406030204" pitchFamily="18" charset="0"/>
                          <a:ea typeface="Cambria Math" panose="02040503050406030204" pitchFamily="18" charset="0"/>
                        </a:rPr>
                        <m:t>𝟎</m:t>
                      </m:r>
                      <m:r>
                        <a:rPr lang="en-GB" b="1" i="1" smtClean="0">
                          <a:latin typeface="Cambria Math" panose="02040503050406030204" pitchFamily="18" charset="0"/>
                          <a:ea typeface="Cambria Math" panose="02040503050406030204" pitchFamily="18" charset="0"/>
                        </a:rPr>
                        <m:t>+</m:t>
                      </m:r>
                      <m:r>
                        <m:rPr>
                          <m:sty m:val="p"/>
                        </m:rPr>
                        <a:rPr lang="el-GR" b="1" i="1">
                          <a:latin typeface="Cambria Math" panose="02040503050406030204" pitchFamily="18" charset="0"/>
                          <a:ea typeface="Cambria Math" panose="02040503050406030204" pitchFamily="18" charset="0"/>
                        </a:rPr>
                        <m:t>δ</m:t>
                      </m:r>
                      <m:r>
                        <a:rPr lang="en-GB" b="1" i="1" baseline="-25000" smtClean="0">
                          <a:latin typeface="Cambria Math" panose="02040503050406030204" pitchFamily="18" charset="0"/>
                          <a:ea typeface="Cambria Math" panose="02040503050406030204" pitchFamily="18" charset="0"/>
                        </a:rPr>
                        <m:t>𝑨</m:t>
                      </m:r>
                      <m:r>
                        <a:rPr lang="en-GB" b="1" i="1">
                          <a:latin typeface="Cambria Math" panose="02040503050406030204" pitchFamily="18" charset="0"/>
                          <a:ea typeface="Cambria Math" panose="02040503050406030204" pitchFamily="18" charset="0"/>
                        </a:rPr>
                        <m:t>𝑹</m:t>
                      </m:r>
                    </m:oMath>
                  </m:oMathPara>
                </a14:m>
                <a:endParaRPr lang="en-SE" dirty="0"/>
              </a:p>
            </p:txBody>
          </p:sp>
        </mc:Choice>
        <mc:Fallback xmlns="">
          <p:sp>
            <p:nvSpPr>
              <p:cNvPr id="2" name="TextBox 1">
                <a:extLst>
                  <a:ext uri="{FF2B5EF4-FFF2-40B4-BE49-F238E27FC236}">
                    <a16:creationId xmlns:a16="http://schemas.microsoft.com/office/drawing/2014/main" id="{2EC14458-99E0-4A81-9E2B-06612DD29E71}"/>
                  </a:ext>
                </a:extLst>
              </p:cNvPr>
              <p:cNvSpPr txBox="1">
                <a:spLocks noRot="1" noChangeAspect="1" noMove="1" noResize="1" noEditPoints="1" noAdjustHandles="1" noChangeArrowheads="1" noChangeShapeType="1" noTextEdit="1"/>
              </p:cNvSpPr>
              <p:nvPr/>
            </p:nvSpPr>
            <p:spPr>
              <a:xfrm>
                <a:off x="6761893" y="1361439"/>
                <a:ext cx="1701620" cy="295200"/>
              </a:xfrm>
              <a:prstGeom prst="rect">
                <a:avLst/>
              </a:prstGeom>
              <a:blipFill>
                <a:blip r:embed="rId6"/>
                <a:stretch>
                  <a:fillRect l="-2857" r="-2857" b="-4000"/>
                </a:stretch>
              </a:blipFill>
              <a:ln w="6350">
                <a:solidFill>
                  <a:schemeClr val="accent3">
                    <a:lumMod val="75000"/>
                  </a:schemeClr>
                </a:solidFill>
              </a:ln>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62094FDF-1AD3-268F-F55E-EDB29F90A6F2}"/>
                  </a:ext>
                </a:extLst>
              </p:cNvPr>
              <p:cNvSpPr txBox="1">
                <a:spLocks/>
              </p:cNvSpPr>
              <p:nvPr/>
            </p:nvSpPr>
            <p:spPr>
              <a:xfrm>
                <a:off x="8846284" y="3710764"/>
                <a:ext cx="2604970" cy="1116415"/>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GB" sz="2100" b="0" i="1" smtClean="0">
                          <a:latin typeface="Cambria Math" panose="02040503050406030204" pitchFamily="18" charset="0"/>
                        </a:rPr>
                        <m:t>𝐷</m:t>
                      </m:r>
                      <m:r>
                        <a:rPr lang="en-GB" sz="2100" i="1">
                          <a:latin typeface="Cambria Math" panose="02040503050406030204" pitchFamily="18" charset="0"/>
                        </a:rPr>
                        <m:t>=</m:t>
                      </m:r>
                      <m:r>
                        <a:rPr lang="en-GB" sz="2100" b="0" i="1" smtClean="0">
                          <a:latin typeface="Cambria Math" panose="02040503050406030204" pitchFamily="18" charset="0"/>
                        </a:rPr>
                        <m:t> </m:t>
                      </m:r>
                      <m:sSup>
                        <m:sSupPr>
                          <m:ctrlPr>
                            <a:rPr lang="en-GB" sz="2100" b="0" i="1" smtClean="0">
                              <a:latin typeface="Cambria Math" panose="02040503050406030204" pitchFamily="18" charset="0"/>
                            </a:rPr>
                          </m:ctrlPr>
                        </m:sSupPr>
                        <m:e>
                          <m:sSub>
                            <m:sSubPr>
                              <m:ctrlPr>
                                <a:rPr lang="en-GB" sz="2100" i="1">
                                  <a:latin typeface="Cambria Math" panose="02040503050406030204" pitchFamily="18" charset="0"/>
                                </a:rPr>
                              </m:ctrlPr>
                            </m:sSubPr>
                            <m:e>
                              <m:r>
                                <a:rPr lang="en-GB" sz="2100" i="1">
                                  <a:latin typeface="Cambria Math" panose="02040503050406030204" pitchFamily="18" charset="0"/>
                                </a:rPr>
                                <m:t>𝐷</m:t>
                              </m:r>
                            </m:e>
                            <m:sub>
                              <m:r>
                                <a:rPr lang="en-GB" sz="2100" i="1">
                                  <a:latin typeface="Cambria Math" panose="02040503050406030204" pitchFamily="18" charset="0"/>
                                </a:rPr>
                                <m:t>0</m:t>
                              </m:r>
                            </m:sub>
                          </m:sSub>
                          <m:r>
                            <m:rPr>
                              <m:sty m:val="p"/>
                            </m:rPr>
                            <a:rPr lang="el-GR" sz="2100" i="1">
                              <a:latin typeface="Cambria Math" panose="02040503050406030204" pitchFamily="18" charset="0"/>
                            </a:rPr>
                            <m:t>β</m:t>
                          </m:r>
                          <m:d>
                            <m:dPr>
                              <m:ctrlPr>
                                <a:rPr lang="el-GR" sz="2100" i="1">
                                  <a:latin typeface="Cambria Math" panose="02040503050406030204" pitchFamily="18" charset="0"/>
                                </a:rPr>
                              </m:ctrlPr>
                            </m:dPr>
                            <m:e>
                              <m:f>
                                <m:fPr>
                                  <m:ctrlPr>
                                    <a:rPr lang="el-GR" sz="2100" i="1">
                                      <a:latin typeface="Cambria Math" panose="02040503050406030204" pitchFamily="18" charset="0"/>
                                    </a:rPr>
                                  </m:ctrlPr>
                                </m:fPr>
                                <m:num>
                                  <m:r>
                                    <a:rPr lang="en-GB" sz="2100" i="1">
                                      <a:latin typeface="Cambria Math" panose="02040503050406030204" pitchFamily="18" charset="0"/>
                                    </a:rPr>
                                    <m:t>𝐸</m:t>
                                  </m:r>
                                </m:num>
                                <m:den>
                                  <m:sSub>
                                    <m:sSubPr>
                                      <m:ctrlPr>
                                        <a:rPr lang="en-GB" sz="2100" i="1">
                                          <a:latin typeface="Cambria Math" panose="02040503050406030204" pitchFamily="18" charset="0"/>
                                        </a:rPr>
                                      </m:ctrlPr>
                                    </m:sSubPr>
                                    <m:e>
                                      <m:r>
                                        <a:rPr lang="en-GB" sz="2100" i="1">
                                          <a:latin typeface="Cambria Math" panose="02040503050406030204" pitchFamily="18" charset="0"/>
                                        </a:rPr>
                                        <m:t>𝐸</m:t>
                                      </m:r>
                                    </m:e>
                                    <m:sub>
                                      <m:r>
                                        <a:rPr lang="en-GB" sz="2100" i="1">
                                          <a:latin typeface="Cambria Math" panose="02040503050406030204" pitchFamily="18" charset="0"/>
                                        </a:rPr>
                                        <m:t>0</m:t>
                                      </m:r>
                                    </m:sub>
                                  </m:sSub>
                                </m:den>
                              </m:f>
                            </m:e>
                          </m:d>
                        </m:e>
                        <m:sup>
                          <m:r>
                            <m:rPr>
                              <m:sty m:val="p"/>
                            </m:rPr>
                            <a:rPr lang="el-GR" sz="2100" i="1">
                              <a:latin typeface="Cambria Math" panose="02040503050406030204" pitchFamily="18" charset="0"/>
                            </a:rPr>
                            <m:t>δ</m:t>
                          </m:r>
                          <m:r>
                            <a:rPr lang="en-GB" sz="2100" i="1">
                              <a:latin typeface="Cambria Math" panose="02040503050406030204" pitchFamily="18" charset="0"/>
                            </a:rPr>
                            <m:t>(</m:t>
                          </m:r>
                          <m:r>
                            <a:rPr lang="en-GB" sz="2100" b="1" i="1">
                              <a:latin typeface="Cambria Math" panose="02040503050406030204" pitchFamily="18" charset="0"/>
                            </a:rPr>
                            <m:t>𝑹</m:t>
                          </m:r>
                          <m:r>
                            <a:rPr lang="en-GB" sz="2100" i="1">
                              <a:latin typeface="Cambria Math" panose="02040503050406030204" pitchFamily="18" charset="0"/>
                            </a:rPr>
                            <m:t>)</m:t>
                          </m:r>
                        </m:sup>
                      </m:sSup>
                    </m:oMath>
                  </m:oMathPara>
                </a14:m>
                <a:endParaRPr lang="en-GB" sz="2100" dirty="0"/>
              </a:p>
              <a:p>
                <a:pPr marL="0" indent="0">
                  <a:buNone/>
                </a:pPr>
                <a:endParaRPr lang="en-GB" sz="200" dirty="0"/>
              </a:p>
              <a:p>
                <a:pPr marL="0" indent="0">
                  <a:buNone/>
                </a:pPr>
                <a:endParaRPr lang="en-GB" sz="100" dirty="0"/>
              </a:p>
            </p:txBody>
          </p:sp>
        </mc:Choice>
        <mc:Fallback xmlns="">
          <p:sp>
            <p:nvSpPr>
              <p:cNvPr id="13" name="Content Placeholder 2">
                <a:extLst>
                  <a:ext uri="{FF2B5EF4-FFF2-40B4-BE49-F238E27FC236}">
                    <a16:creationId xmlns:a16="http://schemas.microsoft.com/office/drawing/2014/main" id="{62094FDF-1AD3-268F-F55E-EDB29F90A6F2}"/>
                  </a:ext>
                </a:extLst>
              </p:cNvPr>
              <p:cNvSpPr txBox="1">
                <a:spLocks noRot="1" noChangeAspect="1" noMove="1" noResize="1" noEditPoints="1" noAdjustHandles="1" noChangeArrowheads="1" noChangeShapeType="1" noTextEdit="1"/>
              </p:cNvSpPr>
              <p:nvPr/>
            </p:nvSpPr>
            <p:spPr>
              <a:xfrm>
                <a:off x="8846284" y="3710764"/>
                <a:ext cx="2604970" cy="1116415"/>
              </a:xfrm>
              <a:prstGeom prst="rect">
                <a:avLst/>
              </a:prstGeom>
              <a:blipFill>
                <a:blip r:embed="rId7"/>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566257B-9EB6-1CF1-3F0D-E581386094A2}"/>
                  </a:ext>
                </a:extLst>
              </p:cNvPr>
              <p:cNvSpPr txBox="1"/>
              <p:nvPr/>
            </p:nvSpPr>
            <p:spPr>
              <a:xfrm>
                <a:off x="8109977" y="4796133"/>
                <a:ext cx="3638999" cy="923330"/>
              </a:xfrm>
              <a:prstGeom prst="rect">
                <a:avLst/>
              </a:prstGeom>
              <a:noFill/>
            </p:spPr>
            <p:txBody>
              <a:bodyPr wrap="square">
                <a:spAutoFit/>
              </a:bodyPr>
              <a:lstStyle/>
              <a:p>
                <a:pPr marL="457200" lvl="1" indent="0">
                  <a:buNone/>
                </a:pPr>
                <a:r>
                  <a:rPr lang="en-GB" sz="1800" dirty="0"/>
                  <a:t> </a:t>
                </a:r>
                <a:r>
                  <a:rPr lang="en-GB" sz="1800" b="1" dirty="0"/>
                  <a:t>Base model</a:t>
                </a:r>
                <a:r>
                  <a:rPr lang="en-GB" sz="1800" dirty="0"/>
                  <a:t>: Constant (</a:t>
                </a:r>
                <a14:m>
                  <m:oMath xmlns:m="http://schemas.openxmlformats.org/officeDocument/2006/math">
                    <m:sSub>
                      <m:sSubPr>
                        <m:ctrlPr>
                          <a:rPr lang="en-GB" sz="1800" b="0" i="1" smtClean="0">
                            <a:latin typeface="Cambria Math" panose="02040503050406030204" pitchFamily="18" charset="0"/>
                          </a:rPr>
                        </m:ctrlPr>
                      </m:sSubPr>
                      <m:e>
                        <m:r>
                          <m:rPr>
                            <m:sty m:val="p"/>
                          </m:rPr>
                          <a:rPr lang="el-GR" sz="1800" i="1">
                            <a:latin typeface="Cambria Math" panose="02040503050406030204" pitchFamily="18" charset="0"/>
                          </a:rPr>
                          <m:t>δ</m:t>
                        </m:r>
                      </m:e>
                      <m:sub>
                        <m:r>
                          <a:rPr lang="en-GB" sz="1800" b="0" i="1" smtClean="0">
                            <a:latin typeface="Cambria Math" panose="02040503050406030204" pitchFamily="18" charset="0"/>
                          </a:rPr>
                          <m:t>𝐴</m:t>
                        </m:r>
                      </m:sub>
                    </m:sSub>
                  </m:oMath>
                </a14:m>
                <a:r>
                  <a:rPr lang="en-GB" sz="1800" dirty="0"/>
                  <a:t> = 0)</a:t>
                </a:r>
              </a:p>
              <a:p>
                <a:pPr marL="457200" lvl="1" indent="0">
                  <a:buNone/>
                </a:pPr>
                <a:r>
                  <a:rPr lang="en-GB" sz="1800" b="1" dirty="0"/>
                  <a:t> </a:t>
                </a:r>
                <a:r>
                  <a:rPr lang="el-GR" sz="1800" b="1" dirty="0"/>
                  <a:t>γ</a:t>
                </a:r>
                <a:r>
                  <a:rPr lang="en-GB" sz="1800" b="1" dirty="0"/>
                  <a:t>-optimized</a:t>
                </a:r>
                <a:r>
                  <a:rPr lang="en-GB" sz="1800" dirty="0"/>
                  <a:t> model: </a:t>
                </a:r>
                <a14:m>
                  <m:oMath xmlns:m="http://schemas.openxmlformats.org/officeDocument/2006/math">
                    <m:sSub>
                      <m:sSubPr>
                        <m:ctrlPr>
                          <a:rPr lang="en-GB" sz="1800" b="0" i="1" smtClean="0">
                            <a:latin typeface="Cambria Math" panose="02040503050406030204" pitchFamily="18" charset="0"/>
                          </a:rPr>
                        </m:ctrlPr>
                      </m:sSubPr>
                      <m:e>
                        <m:r>
                          <m:rPr>
                            <m:sty m:val="p"/>
                          </m:rPr>
                          <a:rPr lang="el-GR" sz="1800" i="1">
                            <a:latin typeface="Cambria Math" panose="02040503050406030204" pitchFamily="18" charset="0"/>
                          </a:rPr>
                          <m:t>δ</m:t>
                        </m:r>
                      </m:e>
                      <m:sub>
                        <m:r>
                          <a:rPr lang="en-GB" sz="1800" b="0" i="1" smtClean="0">
                            <a:latin typeface="Cambria Math" panose="02040503050406030204" pitchFamily="18" charset="0"/>
                          </a:rPr>
                          <m:t>𝐴</m:t>
                        </m:r>
                      </m:sub>
                    </m:sSub>
                  </m:oMath>
                </a14:m>
                <a:r>
                  <a:rPr lang="en-GB" sz="1800" dirty="0"/>
                  <a:t> = 0.04</a:t>
                </a:r>
              </a:p>
              <a:p>
                <a:pPr marL="457200" lvl="1" indent="0">
                  <a:buNone/>
                </a:pPr>
                <a:r>
                  <a:rPr lang="en-GB" sz="1800" dirty="0"/>
                  <a:t>		           </a:t>
                </a:r>
                <a14:m>
                  <m:oMath xmlns:m="http://schemas.openxmlformats.org/officeDocument/2006/math">
                    <m:sSub>
                      <m:sSubPr>
                        <m:ctrlPr>
                          <a:rPr lang="en-GB" sz="1800" b="0" i="1" smtClean="0">
                            <a:latin typeface="Cambria Math" panose="02040503050406030204" pitchFamily="18" charset="0"/>
                          </a:rPr>
                        </m:ctrlPr>
                      </m:sSubPr>
                      <m:e>
                        <m:r>
                          <m:rPr>
                            <m:sty m:val="p"/>
                          </m:rPr>
                          <a:rPr lang="el-GR" sz="1800" i="1">
                            <a:latin typeface="Cambria Math" panose="02040503050406030204" pitchFamily="18" charset="0"/>
                          </a:rPr>
                          <m:t>δ</m:t>
                        </m:r>
                      </m:e>
                      <m:sub>
                        <m:r>
                          <a:rPr lang="en-GB" sz="1800" b="0" i="1" smtClean="0">
                            <a:latin typeface="Cambria Math" panose="02040503050406030204" pitchFamily="18" charset="0"/>
                          </a:rPr>
                          <m:t>0</m:t>
                        </m:r>
                      </m:sub>
                    </m:sSub>
                  </m:oMath>
                </a14:m>
                <a:r>
                  <a:rPr lang="en-GB" sz="1800" dirty="0"/>
                  <a:t> = 0.17</a:t>
                </a:r>
                <a:endParaRPr lang="en-SE" dirty="0"/>
              </a:p>
            </p:txBody>
          </p:sp>
        </mc:Choice>
        <mc:Fallback xmlns="">
          <p:sp>
            <p:nvSpPr>
              <p:cNvPr id="15" name="TextBox 14">
                <a:extLst>
                  <a:ext uri="{FF2B5EF4-FFF2-40B4-BE49-F238E27FC236}">
                    <a16:creationId xmlns:a16="http://schemas.microsoft.com/office/drawing/2014/main" id="{B566257B-9EB6-1CF1-3F0D-E581386094A2}"/>
                  </a:ext>
                </a:extLst>
              </p:cNvPr>
              <p:cNvSpPr txBox="1">
                <a:spLocks noRot="1" noChangeAspect="1" noMove="1" noResize="1" noEditPoints="1" noAdjustHandles="1" noChangeArrowheads="1" noChangeShapeType="1" noTextEdit="1"/>
              </p:cNvSpPr>
              <p:nvPr/>
            </p:nvSpPr>
            <p:spPr>
              <a:xfrm>
                <a:off x="8109977" y="4796133"/>
                <a:ext cx="3638999" cy="923330"/>
              </a:xfrm>
              <a:prstGeom prst="rect">
                <a:avLst/>
              </a:prstGeom>
              <a:blipFill>
                <a:blip r:embed="rId8"/>
                <a:stretch>
                  <a:fillRect t="-3974" b="-9934"/>
                </a:stretch>
              </a:blipFill>
            </p:spPr>
            <p:txBody>
              <a:bodyPr/>
              <a:lstStyle/>
              <a:p>
                <a:r>
                  <a:rPr lang="en-SE">
                    <a:noFill/>
                  </a:rPr>
                  <a:t> </a:t>
                </a:r>
              </a:p>
            </p:txBody>
          </p:sp>
        </mc:Fallback>
      </mc:AlternateContent>
      <p:sp>
        <p:nvSpPr>
          <p:cNvPr id="16" name="TextBox 15">
            <a:extLst>
              <a:ext uri="{FF2B5EF4-FFF2-40B4-BE49-F238E27FC236}">
                <a16:creationId xmlns:a16="http://schemas.microsoft.com/office/drawing/2014/main" id="{A0EF39D4-9CF3-C922-BCD8-13734E68AE92}"/>
              </a:ext>
            </a:extLst>
          </p:cNvPr>
          <p:cNvSpPr txBox="1"/>
          <p:nvPr/>
        </p:nvSpPr>
        <p:spPr>
          <a:xfrm>
            <a:off x="10708442" y="3352797"/>
            <a:ext cx="1222194" cy="369332"/>
          </a:xfrm>
          <a:prstGeom prst="rect">
            <a:avLst/>
          </a:prstGeom>
          <a:noFill/>
        </p:spPr>
        <p:txBody>
          <a:bodyPr wrap="none" rtlCol="0">
            <a:spAutoFit/>
          </a:bodyPr>
          <a:lstStyle/>
          <a:p>
            <a:r>
              <a:rPr lang="en-GB" b="1" dirty="0">
                <a:solidFill>
                  <a:srgbClr val="C00000"/>
                </a:solidFill>
              </a:rPr>
              <a:t>DRAGON2 </a:t>
            </a:r>
          </a:p>
        </p:txBody>
      </p:sp>
    </p:spTree>
    <p:extLst>
      <p:ext uri="{BB962C8B-B14F-4D97-AF65-F5344CB8AC3E}">
        <p14:creationId xmlns:p14="http://schemas.microsoft.com/office/powerpoint/2010/main" val="284837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3"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a:extLst>
              <a:ext uri="{FF2B5EF4-FFF2-40B4-BE49-F238E27FC236}">
                <a16:creationId xmlns:a16="http://schemas.microsoft.com/office/drawing/2014/main" id="{8EF65182-1AFF-751D-B100-00404C20D95B}"/>
              </a:ext>
            </a:extLst>
          </p:cNvPr>
          <p:cNvPicPr>
            <a:picLocks noGrp="1" noChangeAspect="1"/>
          </p:cNvPicPr>
          <p:nvPr>
            <p:ph idx="1"/>
          </p:nvPr>
        </p:nvPicPr>
        <p:blipFill>
          <a:blip r:embed="rId2"/>
          <a:stretch>
            <a:fillRect/>
          </a:stretch>
        </p:blipFill>
        <p:spPr>
          <a:xfrm>
            <a:off x="6693853" y="3275037"/>
            <a:ext cx="4545777" cy="3273707"/>
          </a:xfrm>
          <a:prstGeom prst="rect">
            <a:avLst/>
          </a:prstGeom>
        </p:spPr>
      </p:pic>
      <p:sp>
        <p:nvSpPr>
          <p:cNvPr id="4" name="Slide Number Placeholder 3">
            <a:extLst>
              <a:ext uri="{FF2B5EF4-FFF2-40B4-BE49-F238E27FC236}">
                <a16:creationId xmlns:a16="http://schemas.microsoft.com/office/drawing/2014/main" id="{3FE67346-D8C7-2B42-E0C8-3B8AD3CEB5AA}"/>
              </a:ext>
            </a:extLst>
          </p:cNvPr>
          <p:cNvSpPr>
            <a:spLocks noGrp="1"/>
          </p:cNvSpPr>
          <p:nvPr>
            <p:ph type="sldNum" sz="quarter" idx="12"/>
          </p:nvPr>
        </p:nvSpPr>
        <p:spPr>
          <a:xfrm>
            <a:off x="9180872" y="6356350"/>
            <a:ext cx="2743200" cy="365125"/>
          </a:xfrm>
        </p:spPr>
        <p:txBody>
          <a:bodyPr/>
          <a:lstStyle/>
          <a:p>
            <a:fld id="{829B6F35-CB44-C34B-B1A5-4332FB081711}" type="slidenum">
              <a:rPr lang="en-US" smtClean="0"/>
              <a:t>7</a:t>
            </a:fld>
            <a:endParaRPr lang="en-US"/>
          </a:p>
        </p:txBody>
      </p:sp>
      <p:pic>
        <p:nvPicPr>
          <p:cNvPr id="8" name="Picture 7">
            <a:extLst>
              <a:ext uri="{FF2B5EF4-FFF2-40B4-BE49-F238E27FC236}">
                <a16:creationId xmlns:a16="http://schemas.microsoft.com/office/drawing/2014/main" id="{7D6B3A9D-FF18-8DF6-81A7-8B0632302894}"/>
              </a:ext>
            </a:extLst>
          </p:cNvPr>
          <p:cNvPicPr>
            <a:picLocks noChangeAspect="1"/>
          </p:cNvPicPr>
          <p:nvPr/>
        </p:nvPicPr>
        <p:blipFill>
          <a:blip r:embed="rId3"/>
          <a:stretch>
            <a:fillRect/>
          </a:stretch>
        </p:blipFill>
        <p:spPr>
          <a:xfrm>
            <a:off x="1182492" y="3618273"/>
            <a:ext cx="4545777" cy="2930471"/>
          </a:xfrm>
          <a:prstGeom prst="rect">
            <a:avLst/>
          </a:prstGeom>
        </p:spPr>
      </p:pic>
      <p:sp>
        <p:nvSpPr>
          <p:cNvPr id="17" name="Content Placeholder 2">
            <a:extLst>
              <a:ext uri="{FF2B5EF4-FFF2-40B4-BE49-F238E27FC236}">
                <a16:creationId xmlns:a16="http://schemas.microsoft.com/office/drawing/2014/main" id="{AB3F2E7B-B488-16D0-6A2C-540B14F662BF}"/>
              </a:ext>
            </a:extLst>
          </p:cNvPr>
          <p:cNvSpPr txBox="1">
            <a:spLocks/>
          </p:cNvSpPr>
          <p:nvPr/>
        </p:nvSpPr>
        <p:spPr>
          <a:xfrm>
            <a:off x="6347704" y="717215"/>
            <a:ext cx="5286383" cy="35058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000" dirty="0" err="1"/>
              <a:t>We</a:t>
            </a:r>
            <a:r>
              <a:rPr lang="es-ES" sz="2000" dirty="0"/>
              <a:t> </a:t>
            </a:r>
            <a:r>
              <a:rPr lang="es-ES" sz="2000" dirty="0" err="1"/>
              <a:t>expect</a:t>
            </a:r>
            <a:r>
              <a:rPr lang="es-ES" sz="2000" dirty="0"/>
              <a:t> a </a:t>
            </a:r>
            <a:r>
              <a:rPr lang="es-ES" sz="2000" dirty="0" err="1"/>
              <a:t>huge</a:t>
            </a:r>
            <a:r>
              <a:rPr lang="es-ES" sz="2000" dirty="0"/>
              <a:t> </a:t>
            </a:r>
            <a:r>
              <a:rPr lang="es-ES" sz="2000" dirty="0" err="1"/>
              <a:t>difference</a:t>
            </a:r>
            <a:r>
              <a:rPr lang="es-ES" sz="2000" dirty="0"/>
              <a:t> </a:t>
            </a:r>
            <a:r>
              <a:rPr lang="es-ES" sz="2000" dirty="0" err="1"/>
              <a:t>on</a:t>
            </a:r>
            <a:r>
              <a:rPr lang="es-ES" sz="2000" dirty="0"/>
              <a:t> </a:t>
            </a:r>
            <a:r>
              <a:rPr lang="es-ES" sz="2000" dirty="0" err="1"/>
              <a:t>the</a:t>
            </a:r>
            <a:r>
              <a:rPr lang="es-ES" sz="2000" dirty="0"/>
              <a:t> </a:t>
            </a:r>
            <a:r>
              <a:rPr lang="es-ES" sz="2000" dirty="0" err="1"/>
              <a:t>diffuse</a:t>
            </a:r>
            <a:r>
              <a:rPr lang="es-ES" sz="2000" dirty="0"/>
              <a:t> </a:t>
            </a:r>
            <a:r>
              <a:rPr lang="es-ES" sz="2000" dirty="0" err="1"/>
              <a:t>high-energy</a:t>
            </a:r>
            <a:r>
              <a:rPr lang="es-ES" sz="2000" dirty="0"/>
              <a:t> neutrino and gamma-</a:t>
            </a:r>
            <a:r>
              <a:rPr lang="es-ES" sz="2000" dirty="0" err="1"/>
              <a:t>ray</a:t>
            </a:r>
            <a:r>
              <a:rPr lang="es-ES" sz="2000" dirty="0"/>
              <a:t> flux </a:t>
            </a:r>
            <a:r>
              <a:rPr lang="es-ES" sz="2000" dirty="0" err="1"/>
              <a:t>around</a:t>
            </a:r>
            <a:r>
              <a:rPr lang="es-ES" sz="2000" dirty="0"/>
              <a:t> </a:t>
            </a:r>
            <a:r>
              <a:rPr lang="es-ES" sz="2000" dirty="0" err="1"/>
              <a:t>the</a:t>
            </a:r>
            <a:r>
              <a:rPr lang="es-ES" sz="2000" dirty="0"/>
              <a:t> </a:t>
            </a:r>
            <a:r>
              <a:rPr lang="es-ES" sz="2000" dirty="0" err="1"/>
              <a:t>Galactic</a:t>
            </a:r>
            <a:r>
              <a:rPr lang="es-ES" sz="2000" dirty="0"/>
              <a:t> Center!</a:t>
            </a:r>
          </a:p>
          <a:p>
            <a:pPr marL="0" indent="0">
              <a:buNone/>
            </a:pPr>
            <a:r>
              <a:rPr lang="en-GB" sz="2000" dirty="0" err="1">
                <a:effectLst>
                  <a:outerShdw blurRad="38100" dist="38100" dir="2700000" algn="tl">
                    <a:srgbClr val="000000">
                      <a:alpha val="43137"/>
                    </a:srgbClr>
                  </a:outerShdw>
                </a:effectLst>
              </a:rPr>
              <a:t>PeV</a:t>
            </a:r>
            <a:r>
              <a:rPr lang="en-GB" sz="2000" dirty="0">
                <a:effectLst>
                  <a:outerShdw blurRad="38100" dist="38100" dir="2700000" algn="tl">
                    <a:srgbClr val="000000">
                      <a:alpha val="43137"/>
                    </a:srgbClr>
                  </a:outerShdw>
                </a:effectLst>
              </a:rPr>
              <a:t> diffuse emission measurements could confirm such prediction. </a:t>
            </a:r>
          </a:p>
          <a:p>
            <a:pPr marL="0" indent="0">
              <a:buNone/>
            </a:pPr>
            <a:endParaRPr lang="en-GB" sz="100" dirty="0"/>
          </a:p>
          <a:p>
            <a:pPr marL="0" indent="0">
              <a:buNone/>
            </a:pPr>
            <a:r>
              <a:rPr lang="en-GB" sz="2000" dirty="0"/>
              <a:t>Important implications for CTAO or SWGO, and for dedicated studies of the Galactic Centre</a:t>
            </a:r>
          </a:p>
        </p:txBody>
      </p:sp>
      <p:sp>
        <p:nvSpPr>
          <p:cNvPr id="6" name="Title 1">
            <a:extLst>
              <a:ext uri="{FF2B5EF4-FFF2-40B4-BE49-F238E27FC236}">
                <a16:creationId xmlns:a16="http://schemas.microsoft.com/office/drawing/2014/main" id="{997CC153-4DFA-736F-173C-FE7DD567B35C}"/>
              </a:ext>
            </a:extLst>
          </p:cNvPr>
          <p:cNvSpPr txBox="1">
            <a:spLocks/>
          </p:cNvSpPr>
          <p:nvPr/>
        </p:nvSpPr>
        <p:spPr>
          <a:xfrm>
            <a:off x="779207" y="168483"/>
            <a:ext cx="506509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t>Comparing to Fermi-LAT</a:t>
            </a:r>
            <a:endParaRPr lang="en-GB" sz="4000" b="1" dirty="0"/>
          </a:p>
        </p:txBody>
      </p:sp>
      <p:sp>
        <p:nvSpPr>
          <p:cNvPr id="7" name="Content Placeholder 2">
            <a:extLst>
              <a:ext uri="{FF2B5EF4-FFF2-40B4-BE49-F238E27FC236}">
                <a16:creationId xmlns:a16="http://schemas.microsoft.com/office/drawing/2014/main" id="{D604B076-3693-8811-C891-BA81BA7E49A6}"/>
              </a:ext>
            </a:extLst>
          </p:cNvPr>
          <p:cNvSpPr txBox="1">
            <a:spLocks/>
          </p:cNvSpPr>
          <p:nvPr/>
        </p:nvSpPr>
        <p:spPr>
          <a:xfrm>
            <a:off x="956342" y="1339328"/>
            <a:ext cx="5316633" cy="21245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900" dirty="0"/>
              <a:t>Source emission (4FGL-DR2 cat.), EGB and unresolved emissions added to compare with data</a:t>
            </a:r>
          </a:p>
          <a:p>
            <a:pPr marL="0" indent="0">
              <a:buNone/>
            </a:pPr>
            <a:r>
              <a:rPr lang="en-GB" sz="1900" dirty="0"/>
              <a:t>Only the XCO factor slightly tuned to improve normalization with respect to Fermi-LAT data </a:t>
            </a:r>
          </a:p>
          <a:p>
            <a:pPr marL="0" indent="0">
              <a:buNone/>
            </a:pPr>
            <a:r>
              <a:rPr lang="en-GB" sz="1900" dirty="0"/>
              <a:t>Good spectral and morphological agreement even though we do not carry out a dedicated fit</a:t>
            </a:r>
          </a:p>
        </p:txBody>
      </p:sp>
    </p:spTree>
    <p:extLst>
      <p:ext uri="{BB962C8B-B14F-4D97-AF65-F5344CB8AC3E}">
        <p14:creationId xmlns:p14="http://schemas.microsoft.com/office/powerpoint/2010/main" val="2648032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C1B403E-E38E-4205-A7B1-986B92D58F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7600" y="2160563"/>
            <a:ext cx="6036734" cy="4179277"/>
          </a:xfrm>
          <a:prstGeom prst="rect">
            <a:avLst/>
          </a:prstGeom>
        </p:spPr>
      </p:pic>
      <p:sp>
        <p:nvSpPr>
          <p:cNvPr id="4" name="Content Placeholder 2">
            <a:extLst>
              <a:ext uri="{FF2B5EF4-FFF2-40B4-BE49-F238E27FC236}">
                <a16:creationId xmlns:a16="http://schemas.microsoft.com/office/drawing/2014/main" id="{04FE7B2F-8818-4A7E-BF68-D4F45D652AE5}"/>
              </a:ext>
            </a:extLst>
          </p:cNvPr>
          <p:cNvSpPr txBox="1">
            <a:spLocks/>
          </p:cNvSpPr>
          <p:nvPr/>
        </p:nvSpPr>
        <p:spPr>
          <a:xfrm>
            <a:off x="733647" y="1617915"/>
            <a:ext cx="4082902" cy="4870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100" dirty="0">
                <a:latin typeface="Times New Roman" panose="02020603050405020304" pitchFamily="18" charset="0"/>
                <a:cs typeface="Times New Roman" panose="02020603050405020304" pitchFamily="18" charset="0"/>
              </a:rPr>
              <a:t>Two different interpretations (models) of the local proton and He data based on the “bump” at ~10 </a:t>
            </a:r>
            <a:r>
              <a:rPr lang="en-GB" sz="2100" dirty="0" err="1">
                <a:latin typeface="Times New Roman" panose="02020603050405020304" pitchFamily="18" charset="0"/>
                <a:cs typeface="Times New Roman" panose="02020603050405020304" pitchFamily="18" charset="0"/>
              </a:rPr>
              <a:t>TeV</a:t>
            </a:r>
            <a:r>
              <a:rPr lang="en-GB" sz="2100" dirty="0">
                <a:latin typeface="Times New Roman" panose="02020603050405020304" pitchFamily="18" charset="0"/>
                <a:cs typeface="Times New Roman" panose="02020603050405020304" pitchFamily="18" charset="0"/>
              </a:rPr>
              <a:t> found by DAMPE and the discrepancy from particle shower experiments.</a:t>
            </a:r>
          </a:p>
          <a:p>
            <a:pPr marL="0" indent="0">
              <a:buNone/>
            </a:pPr>
            <a:endParaRPr lang="en-GB" sz="100" dirty="0">
              <a:latin typeface="Times New Roman" panose="02020603050405020304" pitchFamily="18" charset="0"/>
              <a:cs typeface="Times New Roman" panose="02020603050405020304" pitchFamily="18" charset="0"/>
            </a:endParaRPr>
          </a:p>
          <a:p>
            <a:pPr marL="0" indent="0">
              <a:buNone/>
            </a:pPr>
            <a:r>
              <a:rPr lang="en-GB" sz="2100"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MAX model </a:t>
            </a:r>
            <a:r>
              <a:rPr lang="en-GB" sz="2100" dirty="0">
                <a:latin typeface="Times New Roman" panose="02020603050405020304" pitchFamily="18" charset="0"/>
                <a:cs typeface="Times New Roman" panose="02020603050405020304" pitchFamily="18" charset="0"/>
              </a:rPr>
              <a:t>adopted connects AMS-02 data with </a:t>
            </a:r>
            <a:r>
              <a:rPr lang="en-GB" sz="2100" dirty="0" err="1">
                <a:latin typeface="Times New Roman" panose="02020603050405020304" pitchFamily="18" charset="0"/>
                <a:cs typeface="Times New Roman" panose="02020603050405020304" pitchFamily="18" charset="0"/>
              </a:rPr>
              <a:t>IceTop</a:t>
            </a:r>
            <a:endParaRPr lang="en-GB" sz="2100" dirty="0">
              <a:latin typeface="Times New Roman" panose="02020603050405020304" pitchFamily="18" charset="0"/>
              <a:cs typeface="Times New Roman" panose="02020603050405020304" pitchFamily="18" charset="0"/>
            </a:endParaRPr>
          </a:p>
          <a:p>
            <a:pPr marL="0" indent="0">
              <a:buNone/>
            </a:pPr>
            <a:r>
              <a:rPr lang="en-GB" sz="2100"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MIN model </a:t>
            </a:r>
            <a:r>
              <a:rPr lang="en-GB" sz="2100" dirty="0">
                <a:latin typeface="Times New Roman" panose="02020603050405020304" pitchFamily="18" charset="0"/>
                <a:cs typeface="Times New Roman" panose="02020603050405020304" pitchFamily="18" charset="0"/>
              </a:rPr>
              <a:t>adopted connects the DAMPE “bump” with KASCADE</a:t>
            </a:r>
          </a:p>
          <a:p>
            <a:pPr marL="0" indent="0">
              <a:buNone/>
            </a:pPr>
            <a:r>
              <a:rPr lang="en-GB" sz="2100" dirty="0">
                <a:latin typeface="Times New Roman" panose="02020603050405020304" pitchFamily="18" charset="0"/>
                <a:cs typeface="Times New Roman" panose="02020603050405020304" pitchFamily="18" charset="0"/>
              </a:rPr>
              <a:t>Both models incorporate a break at ~ 300 GeV and a strong softening at a few </a:t>
            </a:r>
            <a:r>
              <a:rPr lang="en-GB" sz="2100" dirty="0" err="1">
                <a:latin typeface="Times New Roman" panose="02020603050405020304" pitchFamily="18" charset="0"/>
                <a:cs typeface="Times New Roman" panose="02020603050405020304" pitchFamily="18" charset="0"/>
              </a:rPr>
              <a:t>PeV</a:t>
            </a:r>
            <a:endParaRPr lang="en-GB" sz="2100" dirty="0">
              <a:latin typeface="Times New Roman" panose="02020603050405020304" pitchFamily="18" charset="0"/>
              <a:cs typeface="Times New Roman" panose="02020603050405020304" pitchFamily="18" charset="0"/>
            </a:endParaRPr>
          </a:p>
          <a:p>
            <a:pPr marL="457200" lvl="1" indent="0">
              <a:buNone/>
            </a:pPr>
            <a:endParaRPr lang="en-GB" sz="1800" dirty="0"/>
          </a:p>
        </p:txBody>
      </p:sp>
      <p:sp>
        <p:nvSpPr>
          <p:cNvPr id="6" name="Slide Number Placeholder 1">
            <a:extLst>
              <a:ext uri="{FF2B5EF4-FFF2-40B4-BE49-F238E27FC236}">
                <a16:creationId xmlns:a16="http://schemas.microsoft.com/office/drawing/2014/main" id="{76B4E43D-F760-4F12-B3E4-AA16B0D1CE71}"/>
              </a:ext>
            </a:extLst>
          </p:cNvPr>
          <p:cNvSpPr>
            <a:spLocks noGrp="1"/>
          </p:cNvSpPr>
          <p:nvPr>
            <p:ph type="sldNum" sz="quarter" idx="12"/>
          </p:nvPr>
        </p:nvSpPr>
        <p:spPr>
          <a:xfrm>
            <a:off x="8929097" y="6356350"/>
            <a:ext cx="2743200" cy="365125"/>
          </a:xfrm>
        </p:spPr>
        <p:txBody>
          <a:bodyPr/>
          <a:lstStyle/>
          <a:p>
            <a:fld id="{22575A84-A01E-4477-BEC3-178D27864C62}" type="slidenum">
              <a:rPr lang="en-GB" smtClean="0"/>
              <a:t>8</a:t>
            </a:fld>
            <a:endParaRPr lang="en-GB"/>
          </a:p>
        </p:txBody>
      </p:sp>
      <p:sp>
        <p:nvSpPr>
          <p:cNvPr id="3" name="TextBox 2">
            <a:extLst>
              <a:ext uri="{FF2B5EF4-FFF2-40B4-BE49-F238E27FC236}">
                <a16:creationId xmlns:a16="http://schemas.microsoft.com/office/drawing/2014/main" id="{C766F2BA-DB85-4583-BD95-8CFDB3566A9B}"/>
              </a:ext>
            </a:extLst>
          </p:cNvPr>
          <p:cNvSpPr txBox="1"/>
          <p:nvPr/>
        </p:nvSpPr>
        <p:spPr>
          <a:xfrm>
            <a:off x="6126480" y="1442720"/>
            <a:ext cx="3806811" cy="923330"/>
          </a:xfrm>
          <a:prstGeom prst="rect">
            <a:avLst/>
          </a:prstGeom>
          <a:noFill/>
        </p:spPr>
        <p:txBody>
          <a:bodyPr wrap="none" rtlCol="0">
            <a:spAutoFit/>
          </a:bodyPr>
          <a:lstStyle/>
          <a:p>
            <a:r>
              <a:rPr lang="en-GB" b="1" dirty="0"/>
              <a:t>Different interpretations of local data </a:t>
            </a:r>
          </a:p>
          <a:p>
            <a:pPr algn="ctr"/>
            <a:r>
              <a:rPr lang="en-GB" b="1" u="sng" dirty="0"/>
              <a:t>Local sources vs global features</a:t>
            </a:r>
          </a:p>
          <a:p>
            <a:endParaRPr lang="en-GB" dirty="0"/>
          </a:p>
        </p:txBody>
      </p:sp>
      <p:sp>
        <p:nvSpPr>
          <p:cNvPr id="12" name="Title 1">
            <a:extLst>
              <a:ext uri="{FF2B5EF4-FFF2-40B4-BE49-F238E27FC236}">
                <a16:creationId xmlns:a16="http://schemas.microsoft.com/office/drawing/2014/main" id="{7F55F9AC-1D1A-4C0D-B6EE-1823FD83009E}"/>
              </a:ext>
            </a:extLst>
          </p:cNvPr>
          <p:cNvSpPr>
            <a:spLocks noGrp="1"/>
          </p:cNvSpPr>
          <p:nvPr>
            <p:ph type="title"/>
          </p:nvPr>
        </p:nvSpPr>
        <p:spPr>
          <a:xfrm>
            <a:off x="838200" y="212725"/>
            <a:ext cx="10515600" cy="1325563"/>
          </a:xfrm>
        </p:spPr>
        <p:txBody>
          <a:bodyPr>
            <a:normAutofit/>
          </a:bodyPr>
          <a:lstStyle/>
          <a:p>
            <a:r>
              <a:rPr lang="en-GB" sz="4000" b="1" dirty="0"/>
              <a:t>Inhomogeneous diffusion model (</a:t>
            </a:r>
            <a:r>
              <a:rPr lang="el-GR" sz="4000" b="1" dirty="0"/>
              <a:t>δ</a:t>
            </a:r>
            <a:r>
              <a:rPr lang="en-GB" sz="4000" b="1" dirty="0"/>
              <a:t> </a:t>
            </a:r>
            <a:r>
              <a:rPr lang="en-GB" sz="4000" b="1" dirty="0">
                <a:sym typeface="Wingdings" panose="05000000000000000000" pitchFamily="2" charset="2"/>
              </a:rPr>
              <a:t> </a:t>
            </a:r>
            <a:r>
              <a:rPr lang="el-GR" sz="4000" b="1" dirty="0"/>
              <a:t>δ</a:t>
            </a:r>
            <a:r>
              <a:rPr lang="en-GB" sz="4000" b="1" dirty="0"/>
              <a:t>(R))</a:t>
            </a:r>
          </a:p>
        </p:txBody>
      </p:sp>
      <p:sp>
        <p:nvSpPr>
          <p:cNvPr id="13" name="Rectangle: Rounded Corners 12">
            <a:extLst>
              <a:ext uri="{FF2B5EF4-FFF2-40B4-BE49-F238E27FC236}">
                <a16:creationId xmlns:a16="http://schemas.microsoft.com/office/drawing/2014/main" id="{82191100-FB25-4C98-898E-E2B748937A3E}"/>
              </a:ext>
            </a:extLst>
          </p:cNvPr>
          <p:cNvSpPr/>
          <p:nvPr/>
        </p:nvSpPr>
        <p:spPr>
          <a:xfrm>
            <a:off x="751840" y="568960"/>
            <a:ext cx="9204960" cy="640080"/>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4" name="TextBox 13">
            <a:extLst>
              <a:ext uri="{FF2B5EF4-FFF2-40B4-BE49-F238E27FC236}">
                <a16:creationId xmlns:a16="http://schemas.microsoft.com/office/drawing/2014/main" id="{74910956-4D28-1C10-8909-E5B1F7F1868C}"/>
              </a:ext>
            </a:extLst>
          </p:cNvPr>
          <p:cNvSpPr txBox="1"/>
          <p:nvPr/>
        </p:nvSpPr>
        <p:spPr>
          <a:xfrm>
            <a:off x="5547596" y="2210832"/>
            <a:ext cx="3458962" cy="276999"/>
          </a:xfrm>
          <a:prstGeom prst="rect">
            <a:avLst/>
          </a:prstGeom>
          <a:noFill/>
        </p:spPr>
        <p:txBody>
          <a:bodyPr wrap="square">
            <a:spAutoFit/>
          </a:bodyPr>
          <a:lstStyle/>
          <a:p>
            <a:r>
              <a:rPr lang="en-GB" sz="1200" b="1" dirty="0"/>
              <a:t>PDL.</a:t>
            </a:r>
            <a:r>
              <a:rPr lang="en-GB" sz="1200" dirty="0"/>
              <a:t> et al </a:t>
            </a:r>
            <a:r>
              <a:rPr lang="en-SE" altLang="en-SE" sz="1200" dirty="0" err="1">
                <a:latin typeface="Arial" panose="020B0604020202020204" pitchFamily="34" charset="0"/>
              </a:rPr>
              <a:t>arXiv</a:t>
            </a:r>
            <a:r>
              <a:rPr lang="en-SE" altLang="en-SE" sz="1200" dirty="0">
                <a:latin typeface="Arial" panose="020B0604020202020204" pitchFamily="34" charset="0"/>
              </a:rPr>
              <a:t>:</a:t>
            </a:r>
            <a:r>
              <a:rPr lang="en-GB" altLang="en-SE" sz="1200" dirty="0">
                <a:latin typeface="Arial" panose="020B0604020202020204" pitchFamily="34" charset="0"/>
              </a:rPr>
              <a:t> </a:t>
            </a:r>
            <a:r>
              <a:rPr lang="en-GB" sz="1200" dirty="0"/>
              <a:t>2203.15759</a:t>
            </a:r>
            <a:endParaRPr lang="en-SE" sz="1200" b="1" i="1" dirty="0"/>
          </a:p>
        </p:txBody>
      </p:sp>
      <p:sp>
        <p:nvSpPr>
          <p:cNvPr id="15" name="TextBox 14">
            <a:extLst>
              <a:ext uri="{FF2B5EF4-FFF2-40B4-BE49-F238E27FC236}">
                <a16:creationId xmlns:a16="http://schemas.microsoft.com/office/drawing/2014/main" id="{11085A49-BAE7-7C66-485C-2C85854ABAA3}"/>
              </a:ext>
            </a:extLst>
          </p:cNvPr>
          <p:cNvSpPr txBox="1"/>
          <p:nvPr/>
        </p:nvSpPr>
        <p:spPr>
          <a:xfrm>
            <a:off x="9431966" y="2237781"/>
            <a:ext cx="1448685" cy="369332"/>
          </a:xfrm>
          <a:prstGeom prst="rect">
            <a:avLst/>
          </a:prstGeom>
          <a:noFill/>
        </p:spPr>
        <p:txBody>
          <a:bodyPr wrap="square">
            <a:spAutoFit/>
          </a:bodyPr>
          <a:lstStyle/>
          <a:p>
            <a:r>
              <a:rPr lang="en-GB" b="1" dirty="0">
                <a:latin typeface="Times New Roman" panose="02020603050405020304" pitchFamily="18" charset="0"/>
                <a:cs typeface="Times New Roman" panose="02020603050405020304" pitchFamily="18" charset="0"/>
              </a:rPr>
              <a:t>MAX</a:t>
            </a:r>
            <a:r>
              <a:rPr lang="en-GB" sz="1800" b="1" dirty="0">
                <a:latin typeface="Times New Roman" panose="02020603050405020304" pitchFamily="18" charset="0"/>
                <a:cs typeface="Times New Roman" panose="02020603050405020304" pitchFamily="18" charset="0"/>
              </a:rPr>
              <a:t> model</a:t>
            </a:r>
            <a:endParaRPr lang="en-SE" b="1" dirty="0"/>
          </a:p>
        </p:txBody>
      </p:sp>
    </p:spTree>
    <p:extLst>
      <p:ext uri="{BB962C8B-B14F-4D97-AF65-F5344CB8AC3E}">
        <p14:creationId xmlns:p14="http://schemas.microsoft.com/office/powerpoint/2010/main" val="22172681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3588</TotalTime>
  <Words>4061</Words>
  <Application>Microsoft Office PowerPoint</Application>
  <PresentationFormat>Widescreen</PresentationFormat>
  <Paragraphs>483</Paragraphs>
  <Slides>57</Slides>
  <Notes>26</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74" baseType="lpstr">
      <vt:lpstr>Microsoft YaHei</vt:lpstr>
      <vt:lpstr>AdvOT19ee2aa8.B</vt:lpstr>
      <vt:lpstr>AdvOT483a8203</vt:lpstr>
      <vt:lpstr>Arial</vt:lpstr>
      <vt:lpstr>Calibri</vt:lpstr>
      <vt:lpstr>Calibri (Body)</vt:lpstr>
      <vt:lpstr>Calibri body</vt:lpstr>
      <vt:lpstr>Calibri Light</vt:lpstr>
      <vt:lpstr>Cambria Math</vt:lpstr>
      <vt:lpstr>Comic Sans MS</vt:lpstr>
      <vt:lpstr>Courier New</vt:lpstr>
      <vt:lpstr>NimbusRomNo9L-Regu</vt:lpstr>
      <vt:lpstr>Symbol</vt:lpstr>
      <vt:lpstr>Times New Roman</vt:lpstr>
      <vt:lpstr>Wingdings</vt:lpstr>
      <vt:lpstr>Office Theme</vt:lpstr>
      <vt:lpstr>Bitmap Image</vt:lpstr>
      <vt:lpstr>PowerPoint Presentation</vt:lpstr>
      <vt:lpstr>PowerPoint Presentation</vt:lpstr>
      <vt:lpstr>The gamma-ray diffuse sky</vt:lpstr>
      <vt:lpstr>The CR “Hardening” at 300 GV</vt:lpstr>
      <vt:lpstr>PowerPoint Presentation</vt:lpstr>
      <vt:lpstr>PowerPoint Presentation</vt:lpstr>
      <vt:lpstr>PowerPoint Presentation</vt:lpstr>
      <vt:lpstr>PowerPoint Presentation</vt:lpstr>
      <vt:lpstr>Inhomogeneous diffusion model (δ  δ(R))</vt:lpstr>
      <vt:lpstr>Inhomogeneous diffusion model (δ  δ(R))</vt:lpstr>
      <vt:lpstr>LHAASO and TIBET measurements:                   A larger γ-ray diffuse flux than expected?</vt:lpstr>
      <vt:lpstr>PowerPoint Presentation</vt:lpstr>
      <vt:lpstr>IceCube measured the diffuse neutrino emission!</vt:lpstr>
      <vt:lpstr>Diffuse gamma-ray production: detection of neutrinos as a smoking gun</vt:lpstr>
      <vt:lpstr>Consequences of such scenario?</vt:lpstr>
      <vt:lpstr>Consequences of such scenario?</vt:lpstr>
      <vt:lpstr>Hints for anomalies in antiproton data?</vt:lpstr>
      <vt:lpstr>Antiproton excess – A DM signal?</vt:lpstr>
      <vt:lpstr>Antiproton excess – A DM signal?</vt:lpstr>
      <vt:lpstr>Tomassetti’s two-zone model (Tomassetti APJ 762 - 2012)</vt:lpstr>
      <vt:lpstr>Consequences of inh. diffusion for DM signals?</vt:lpstr>
      <vt:lpstr>ANTI-NUCLEI: AMS-02 mass-charge spectra</vt:lpstr>
      <vt:lpstr>Astrophysical production</vt:lpstr>
      <vt:lpstr>DM production: Upper Limits</vt:lpstr>
      <vt:lpstr>Consequences of inh. diffusion?</vt:lpstr>
      <vt:lpstr>Other anisotropies that depart from the standard paradigm also impact these studies…</vt:lpstr>
      <vt:lpstr>The halo height</vt:lpstr>
      <vt:lpstr>The halo height… and the local bubble</vt:lpstr>
      <vt:lpstr>PowerPoint Presentation</vt:lpstr>
      <vt:lpstr>Determination of the halo size</vt:lpstr>
      <vt:lpstr>FLUKA cross sections</vt:lpstr>
      <vt:lpstr>PowerPoint Presentation</vt:lpstr>
      <vt:lpstr>How valid is the head-on approximation below Li?</vt:lpstr>
      <vt:lpstr>Deuteron seems incompatible with our expectations</vt:lpstr>
      <vt:lpstr>PowerPoint Presentation</vt:lpstr>
      <vt:lpstr>PowerPoint Presentation</vt:lpstr>
      <vt:lpstr>A few key observations show evidence that CRs propagate in the Galaxy for millions of years</vt:lpstr>
      <vt:lpstr>Secondary-to-primary ratios – Diffusion coefficient</vt:lpstr>
      <vt:lpstr>PowerPoint Presentation</vt:lpstr>
      <vt:lpstr>PowerPoint Presentation</vt:lpstr>
      <vt:lpstr>Dark matter bounds from antiproton combined analyses</vt:lpstr>
      <vt:lpstr>Dark matter bounds from antiproton combined analyses</vt:lpstr>
      <vt:lpstr>PowerPoint Presentation</vt:lpstr>
      <vt:lpstr>Non-uniform transport:      An Inhomogeneous diffusion model</vt:lpstr>
      <vt:lpstr>Impact of non-uniform transport</vt:lpstr>
      <vt:lpstr>Comparing to Fermi-LAT</vt:lpstr>
      <vt:lpstr>PowerPoint Presentation</vt:lpstr>
      <vt:lpstr>Diffuse gamma-ray production: detection of neutrinos as a smoking gun</vt:lpstr>
      <vt:lpstr>Diffuse gamma-ray production: detection of neutrinos as a smoking gun</vt:lpstr>
      <vt:lpstr>The window to prove (or disprove) many possible astrophysical excesses </vt:lpstr>
      <vt:lpstr>Propagation setup</vt:lpstr>
      <vt:lpstr>PowerPoint Presentation</vt:lpstr>
      <vt:lpstr>QCD-Like Dark sector</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Negro, Michela (GSFC-661.0)[UNIVERSITY OF MARYLAND BALTIMORE CO]</dc:creator>
  <cp:lastModifiedBy>Pedro Jose de la Torre Luque</cp:lastModifiedBy>
  <cp:revision>174</cp:revision>
  <dcterms:created xsi:type="dcterms:W3CDTF">2022-08-27T13:00:36Z</dcterms:created>
  <dcterms:modified xsi:type="dcterms:W3CDTF">2026-01-29T08:58:23Z</dcterms:modified>
</cp:coreProperties>
</file>