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media/image120.jpg" ContentType="image/jpg"/>
  <Override PartName="/ppt/media/image121.jpg" ContentType="image/jpg"/>
  <Override PartName="/ppt/media/image122.jpg" ContentType="image/jpg"/>
  <Override PartName="/ppt/media/image123.jpg" ContentType="image/jpg"/>
  <Override PartName="/ppt/media/image124.jpg" ContentType="image/jpg"/>
  <Override PartName="/ppt/media/image128.jpg" ContentType="image/jpg"/>
  <Override PartName="/ppt/media/image129.jpg" ContentType="image/jpg"/>
  <Override PartName="/ppt/notesSlides/notesSlide2.xml" ContentType="application/vnd.openxmlformats-officedocument.presentationml.notesSlide+xml"/>
  <Override PartName="/ppt/media/image208.jpg" ContentType="image/jpg"/>
  <Override PartName="/ppt/media/image209.jpg" ContentType="image/jpg"/>
  <Override PartName="/ppt/media/image210.jpg" ContentType="image/jpg"/>
  <Override PartName="/ppt/media/image215.jpg" ContentType="image/jpg"/>
  <Override PartName="/ppt/media/image239.jpg" ContentType="image/jpg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media/image311.jpg" ContentType="image/jpg"/>
  <Override PartName="/ppt/media/image312.jpg" ContentType="image/jp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89"/>
  </p:notesMasterIdLst>
  <p:sldIdLst>
    <p:sldId id="274" r:id="rId3"/>
    <p:sldId id="2147375406" r:id="rId4"/>
    <p:sldId id="2147375389" r:id="rId5"/>
    <p:sldId id="2147196745" r:id="rId6"/>
    <p:sldId id="2147196747" r:id="rId7"/>
    <p:sldId id="2147196748" r:id="rId8"/>
    <p:sldId id="2147196742" r:id="rId9"/>
    <p:sldId id="2147375396" r:id="rId10"/>
    <p:sldId id="2147375397" r:id="rId11"/>
    <p:sldId id="2147375398" r:id="rId12"/>
    <p:sldId id="2147375399" r:id="rId13"/>
    <p:sldId id="2147375410" r:id="rId14"/>
    <p:sldId id="2147375402" r:id="rId15"/>
    <p:sldId id="2147375400" r:id="rId16"/>
    <p:sldId id="2147375338" r:id="rId17"/>
    <p:sldId id="2147375403" r:id="rId18"/>
    <p:sldId id="2147375369" r:id="rId19"/>
    <p:sldId id="2147375411" r:id="rId20"/>
    <p:sldId id="2147375375" r:id="rId21"/>
    <p:sldId id="273" r:id="rId22"/>
    <p:sldId id="1776" r:id="rId23"/>
    <p:sldId id="2147375365" r:id="rId24"/>
    <p:sldId id="2147375362" r:id="rId25"/>
    <p:sldId id="2147375363" r:id="rId26"/>
    <p:sldId id="2147196728" r:id="rId27"/>
    <p:sldId id="2147375409" r:id="rId28"/>
    <p:sldId id="2147375364" r:id="rId29"/>
    <p:sldId id="2147375412" r:id="rId30"/>
    <p:sldId id="2147375413" r:id="rId31"/>
    <p:sldId id="2147375390" r:id="rId32"/>
    <p:sldId id="2147375414" r:id="rId33"/>
    <p:sldId id="348" r:id="rId34"/>
    <p:sldId id="2147375351" r:id="rId35"/>
    <p:sldId id="2147375383" r:id="rId36"/>
    <p:sldId id="1774" r:id="rId37"/>
    <p:sldId id="719" r:id="rId38"/>
    <p:sldId id="2147375384" r:id="rId39"/>
    <p:sldId id="1836" r:id="rId40"/>
    <p:sldId id="265" r:id="rId41"/>
    <p:sldId id="723" r:id="rId42"/>
    <p:sldId id="1825" r:id="rId43"/>
    <p:sldId id="1828" r:id="rId44"/>
    <p:sldId id="346" r:id="rId45"/>
    <p:sldId id="1820" r:id="rId46"/>
    <p:sldId id="1822" r:id="rId47"/>
    <p:sldId id="1842" r:id="rId48"/>
    <p:sldId id="285" r:id="rId49"/>
    <p:sldId id="286" r:id="rId50"/>
    <p:sldId id="2147375415" r:id="rId51"/>
    <p:sldId id="260" r:id="rId52"/>
    <p:sldId id="2147375373" r:id="rId53"/>
    <p:sldId id="2147375381" r:id="rId54"/>
    <p:sldId id="263" r:id="rId55"/>
    <p:sldId id="2147375380" r:id="rId56"/>
    <p:sldId id="266" r:id="rId57"/>
    <p:sldId id="279" r:id="rId58"/>
    <p:sldId id="295" r:id="rId59"/>
    <p:sldId id="271" r:id="rId60"/>
    <p:sldId id="2147375382" r:id="rId61"/>
    <p:sldId id="293" r:id="rId62"/>
    <p:sldId id="278" r:id="rId63"/>
    <p:sldId id="2147375407" r:id="rId64"/>
    <p:sldId id="270" r:id="rId65"/>
    <p:sldId id="2147375408" r:id="rId66"/>
    <p:sldId id="2147375388" r:id="rId67"/>
    <p:sldId id="718" r:id="rId68"/>
    <p:sldId id="725" r:id="rId69"/>
    <p:sldId id="737" r:id="rId70"/>
    <p:sldId id="736" r:id="rId71"/>
    <p:sldId id="726" r:id="rId72"/>
    <p:sldId id="282" r:id="rId73"/>
    <p:sldId id="283" r:id="rId74"/>
    <p:sldId id="3364" r:id="rId75"/>
    <p:sldId id="298" r:id="rId76"/>
    <p:sldId id="2147375387" r:id="rId77"/>
    <p:sldId id="2147375395" r:id="rId78"/>
    <p:sldId id="301" r:id="rId79"/>
    <p:sldId id="302" r:id="rId80"/>
    <p:sldId id="2147375394" r:id="rId81"/>
    <p:sldId id="1861" r:id="rId82"/>
    <p:sldId id="4485" r:id="rId83"/>
    <p:sldId id="2147375366" r:id="rId84"/>
    <p:sldId id="1766" r:id="rId85"/>
    <p:sldId id="275" r:id="rId86"/>
    <p:sldId id="2147375385" r:id="rId87"/>
    <p:sldId id="1821" r:id="rId88"/>
  </p:sldIdLst>
  <p:sldSz cx="12192000" cy="6858000"/>
  <p:notesSz cx="6858000" cy="9144000"/>
  <p:defaultTextStyle>
    <a:defPPr>
      <a:defRPr lang="de-DE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3">
          <p15:clr>
            <a:srgbClr val="A4A3A4"/>
          </p15:clr>
        </p15:guide>
        <p15:guide id="2" pos="393">
          <p15:clr>
            <a:srgbClr val="A4A3A4"/>
          </p15:clr>
        </p15:guide>
        <p15:guide id="3" pos="7310">
          <p15:clr>
            <a:srgbClr val="A4A3A4"/>
          </p15:clr>
        </p15:guide>
        <p15:guide id="4" pos="4089">
          <p15:clr>
            <a:srgbClr val="A4A3A4"/>
          </p15:clr>
        </p15:guide>
        <p15:guide id="5" orient="horz" pos="136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7BBF"/>
    <a:srgbClr val="1C291C"/>
    <a:srgbClr val="84BD00"/>
    <a:srgbClr val="DA291C"/>
    <a:srgbClr val="E83940"/>
    <a:srgbClr val="6D6D6A"/>
    <a:srgbClr val="7BA7BC"/>
    <a:srgbClr val="FFFFFF"/>
    <a:srgbClr val="0047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502" autoAdjust="0"/>
    <p:restoredTop sz="94660"/>
  </p:normalViewPr>
  <p:slideViewPr>
    <p:cSldViewPr snapToGrid="0">
      <p:cViewPr varScale="1">
        <p:scale>
          <a:sx n="85" d="100"/>
          <a:sy n="85" d="100"/>
        </p:scale>
        <p:origin x="200" y="992"/>
      </p:cViewPr>
      <p:guideLst>
        <p:guide orient="horz" pos="1003"/>
        <p:guide pos="393"/>
        <p:guide pos="7310"/>
        <p:guide pos="4089"/>
        <p:guide orient="horz" pos="136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notesMaster" Target="notesMasters/notesMaster1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presProps" Target="presProps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AD7A52-175A-0145-B4E2-9F12BB321B3A}" type="doc">
      <dgm:prSet loTypeId="urn:microsoft.com/office/officeart/2005/8/layout/chevron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9DFAFC4D-53AF-2D40-94C7-B5A0023EDE1C}">
      <dgm:prSet phldrT="[Text]"/>
      <dgm:spPr/>
      <dgm:t>
        <a:bodyPr/>
        <a:lstStyle/>
        <a:p>
          <a:r>
            <a:rPr lang="en-US" noProof="0" dirty="0"/>
            <a:t>2023</a:t>
          </a:r>
        </a:p>
      </dgm:t>
    </dgm:pt>
    <dgm:pt modelId="{14924BF4-1FD3-C94F-8BF9-3D60C0AE5EBC}" type="parTrans" cxnId="{5FE33A7B-A194-8347-B04A-CC8CBA4D0EE7}">
      <dgm:prSet/>
      <dgm:spPr/>
      <dgm:t>
        <a:bodyPr/>
        <a:lstStyle/>
        <a:p>
          <a:endParaRPr lang="de-DE"/>
        </a:p>
      </dgm:t>
    </dgm:pt>
    <dgm:pt modelId="{1DB6DAD5-4F4B-3545-B911-0A5D8C4A2F65}" type="sibTrans" cxnId="{5FE33A7B-A194-8347-B04A-CC8CBA4D0EE7}">
      <dgm:prSet/>
      <dgm:spPr/>
      <dgm:t>
        <a:bodyPr/>
        <a:lstStyle/>
        <a:p>
          <a:endParaRPr lang="de-DE"/>
        </a:p>
      </dgm:t>
    </dgm:pt>
    <dgm:pt modelId="{371F9AA8-0D04-F34D-AAA3-E7A43F6EF7C4}">
      <dgm:prSet phldrT="[Text]"/>
      <dgm:spPr/>
      <dgm:t>
        <a:bodyPr/>
        <a:lstStyle/>
        <a:p>
          <a:r>
            <a:rPr lang="en-US" noProof="0" dirty="0"/>
            <a:t>Submission and review of proposals</a:t>
          </a:r>
        </a:p>
      </dgm:t>
    </dgm:pt>
    <dgm:pt modelId="{E79B826D-5A66-AC49-9042-8EE19387883C}" type="parTrans" cxnId="{3B0F861B-2796-4D4F-A84F-E07C6461DEE7}">
      <dgm:prSet/>
      <dgm:spPr/>
      <dgm:t>
        <a:bodyPr/>
        <a:lstStyle/>
        <a:p>
          <a:endParaRPr lang="de-DE"/>
        </a:p>
      </dgm:t>
    </dgm:pt>
    <dgm:pt modelId="{7BFA5125-8114-3546-82E8-D3E3A77FDE0B}" type="sibTrans" cxnId="{3B0F861B-2796-4D4F-A84F-E07C6461DEE7}">
      <dgm:prSet/>
      <dgm:spPr/>
      <dgm:t>
        <a:bodyPr/>
        <a:lstStyle/>
        <a:p>
          <a:endParaRPr lang="de-DE"/>
        </a:p>
      </dgm:t>
    </dgm:pt>
    <dgm:pt modelId="{73756A33-4FDE-9245-AB0D-618CF269E0EC}">
      <dgm:prSet/>
      <dgm:spPr/>
      <dgm:t>
        <a:bodyPr/>
        <a:lstStyle/>
        <a:p>
          <a:r>
            <a:rPr lang="en-US" noProof="0" dirty="0"/>
            <a:t>2024</a:t>
          </a:r>
        </a:p>
      </dgm:t>
    </dgm:pt>
    <dgm:pt modelId="{FE729D63-820F-C147-A674-BB5F9B527568}" type="parTrans" cxnId="{7AAE9E98-65E3-4949-8248-E425D171812F}">
      <dgm:prSet/>
      <dgm:spPr/>
      <dgm:t>
        <a:bodyPr/>
        <a:lstStyle/>
        <a:p>
          <a:endParaRPr lang="de-DE"/>
        </a:p>
      </dgm:t>
    </dgm:pt>
    <dgm:pt modelId="{C2E99416-4C81-1F46-9F5D-00F03A68B21A}" type="sibTrans" cxnId="{7AAE9E98-65E3-4949-8248-E425D171812F}">
      <dgm:prSet/>
      <dgm:spPr/>
      <dgm:t>
        <a:bodyPr/>
        <a:lstStyle/>
        <a:p>
          <a:endParaRPr lang="de-DE"/>
        </a:p>
      </dgm:t>
    </dgm:pt>
    <dgm:pt modelId="{4AB2416F-68E4-7D4A-816D-4C4934B0E0EE}">
      <dgm:prSet custT="1"/>
      <dgm:spPr/>
      <dgm:t>
        <a:bodyPr/>
        <a:lstStyle/>
        <a:p>
          <a:r>
            <a:rPr lang="en-US" sz="1400" noProof="0" dirty="0"/>
            <a:t>Approval, then: Collaborations started</a:t>
          </a:r>
        </a:p>
      </dgm:t>
    </dgm:pt>
    <dgm:pt modelId="{120669C9-CCE5-E745-AA8F-3A85BDA6649A}" type="parTrans" cxnId="{0B3E08FD-7826-9148-8C20-1C994A38A4D7}">
      <dgm:prSet/>
      <dgm:spPr/>
      <dgm:t>
        <a:bodyPr/>
        <a:lstStyle/>
        <a:p>
          <a:endParaRPr lang="de-DE"/>
        </a:p>
      </dgm:t>
    </dgm:pt>
    <dgm:pt modelId="{FC982FD0-98E1-604C-91FE-A6057D51C644}" type="sibTrans" cxnId="{0B3E08FD-7826-9148-8C20-1C994A38A4D7}">
      <dgm:prSet/>
      <dgm:spPr/>
      <dgm:t>
        <a:bodyPr/>
        <a:lstStyle/>
        <a:p>
          <a:endParaRPr lang="de-DE"/>
        </a:p>
      </dgm:t>
    </dgm:pt>
    <dgm:pt modelId="{EDAA4A4C-F9FC-D646-BC15-E967F8FC08FE}">
      <dgm:prSet phldrT="[Text]"/>
      <dgm:spPr/>
      <dgm:t>
        <a:bodyPr/>
        <a:lstStyle/>
        <a:p>
          <a:r>
            <a:rPr lang="en-US" noProof="0" dirty="0"/>
            <a:t>2021</a:t>
          </a:r>
        </a:p>
      </dgm:t>
    </dgm:pt>
    <dgm:pt modelId="{36CC0B7C-EE09-EF47-AE0E-278BBCA83BF2}" type="parTrans" cxnId="{D7900565-10E9-D148-84AD-8823F8155761}">
      <dgm:prSet/>
      <dgm:spPr/>
      <dgm:t>
        <a:bodyPr/>
        <a:lstStyle/>
        <a:p>
          <a:endParaRPr lang="de-DE"/>
        </a:p>
      </dgm:t>
    </dgm:pt>
    <dgm:pt modelId="{410A441B-B685-B342-AF94-DC46A8ACC323}" type="sibTrans" cxnId="{D7900565-10E9-D148-84AD-8823F8155761}">
      <dgm:prSet/>
      <dgm:spPr/>
      <dgm:t>
        <a:bodyPr/>
        <a:lstStyle/>
        <a:p>
          <a:endParaRPr lang="de-DE"/>
        </a:p>
      </dgm:t>
    </dgm:pt>
    <dgm:pt modelId="{95C88EF7-BEE0-AF46-A1C6-04D82F48BA1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noProof="0" dirty="0"/>
            <a:t>ECFA Detector Roadmap</a:t>
          </a:r>
        </a:p>
      </dgm:t>
    </dgm:pt>
    <dgm:pt modelId="{FB47C691-DD25-FE41-BFCA-4A910E5163C7}" type="parTrans" cxnId="{E5990503-AEF9-F24B-AE17-162ED89067EB}">
      <dgm:prSet/>
      <dgm:spPr/>
      <dgm:t>
        <a:bodyPr/>
        <a:lstStyle/>
        <a:p>
          <a:endParaRPr lang="de-DE"/>
        </a:p>
      </dgm:t>
    </dgm:pt>
    <dgm:pt modelId="{FE3E472D-2AE0-F64F-AD8E-290ADD3DEFC0}" type="sibTrans" cxnId="{E5990503-AEF9-F24B-AE17-162ED89067EB}">
      <dgm:prSet/>
      <dgm:spPr/>
      <dgm:t>
        <a:bodyPr/>
        <a:lstStyle/>
        <a:p>
          <a:endParaRPr lang="de-DE"/>
        </a:p>
      </dgm:t>
    </dgm:pt>
    <dgm:pt modelId="{05EA1596-540C-7F41-B524-78AC3B4FCA51}">
      <dgm:prSet phldrT="[Text]"/>
      <dgm:spPr/>
      <dgm:t>
        <a:bodyPr/>
        <a:lstStyle/>
        <a:p>
          <a:r>
            <a:rPr lang="en-US" noProof="0" dirty="0"/>
            <a:t>2022</a:t>
          </a:r>
        </a:p>
      </dgm:t>
    </dgm:pt>
    <dgm:pt modelId="{363748B4-A0BF-E547-8368-A54F92B0EC5E}" type="parTrans" cxnId="{B65377C4-5DD9-7E4A-B0A6-197864C93F9F}">
      <dgm:prSet/>
      <dgm:spPr/>
      <dgm:t>
        <a:bodyPr/>
        <a:lstStyle/>
        <a:p>
          <a:endParaRPr lang="de-DE"/>
        </a:p>
      </dgm:t>
    </dgm:pt>
    <dgm:pt modelId="{49846DF6-99A4-3244-A873-03F270280CED}" type="sibTrans" cxnId="{B65377C4-5DD9-7E4A-B0A6-197864C93F9F}">
      <dgm:prSet/>
      <dgm:spPr/>
      <dgm:t>
        <a:bodyPr/>
        <a:lstStyle/>
        <a:p>
          <a:endParaRPr lang="de-DE"/>
        </a:p>
      </dgm:t>
    </dgm:pt>
    <dgm:pt modelId="{A9D52EA9-FAC5-1B47-AD66-4EEE93C7AE62}">
      <dgm:prSet phldrT="[Text]" custT="1"/>
      <dgm:spPr/>
      <dgm:t>
        <a:bodyPr/>
        <a:lstStyle/>
        <a:p>
          <a:r>
            <a:rPr lang="en-US" sz="1400" noProof="0" dirty="0"/>
            <a:t>Roadmap implementation plan</a:t>
          </a:r>
        </a:p>
      </dgm:t>
    </dgm:pt>
    <dgm:pt modelId="{AD99958E-ADBF-C643-B1DE-5D37B6B22A22}" type="parTrans" cxnId="{D93A0906-35E7-6A4E-BB9E-A544E8EE08BD}">
      <dgm:prSet/>
      <dgm:spPr/>
      <dgm:t>
        <a:bodyPr/>
        <a:lstStyle/>
        <a:p>
          <a:endParaRPr lang="de-DE"/>
        </a:p>
      </dgm:t>
    </dgm:pt>
    <dgm:pt modelId="{148D3795-A6D7-6645-AF2A-7CC1C2539FFE}" type="sibTrans" cxnId="{D93A0906-35E7-6A4E-BB9E-A544E8EE08BD}">
      <dgm:prSet/>
      <dgm:spPr/>
      <dgm:t>
        <a:bodyPr/>
        <a:lstStyle/>
        <a:p>
          <a:endParaRPr lang="de-DE"/>
        </a:p>
      </dgm:t>
    </dgm:pt>
    <dgm:pt modelId="{FB2C5938-7CB6-E94F-A984-7EDF9F6AB51C}">
      <dgm:prSet phldrT="[Text]"/>
      <dgm:spPr/>
      <dgm:t>
        <a:bodyPr/>
        <a:lstStyle/>
        <a:p>
          <a:r>
            <a:rPr lang="en-US" noProof="0" dirty="0"/>
            <a:t>DRDC established</a:t>
          </a:r>
        </a:p>
      </dgm:t>
    </dgm:pt>
    <dgm:pt modelId="{170BEE2C-3CE3-9149-B2B2-595D580580AE}" type="parTrans" cxnId="{C40246C3-E379-9141-AC92-F8F168B96789}">
      <dgm:prSet/>
      <dgm:spPr/>
      <dgm:t>
        <a:bodyPr/>
        <a:lstStyle/>
        <a:p>
          <a:endParaRPr lang="de-DE"/>
        </a:p>
      </dgm:t>
    </dgm:pt>
    <dgm:pt modelId="{7FFAADA4-1FFC-4D4C-896E-5FD1777FF633}" type="sibTrans" cxnId="{C40246C3-E379-9141-AC92-F8F168B96789}">
      <dgm:prSet/>
      <dgm:spPr/>
      <dgm:t>
        <a:bodyPr/>
        <a:lstStyle/>
        <a:p>
          <a:endParaRPr lang="de-DE"/>
        </a:p>
      </dgm:t>
    </dgm:pt>
    <dgm:pt modelId="{0D3987F5-A18A-7743-97C9-0773E8F96E72}" type="pres">
      <dgm:prSet presAssocID="{D5AD7A52-175A-0145-B4E2-9F12BB321B3A}" presName="linearFlow" presStyleCnt="0">
        <dgm:presLayoutVars>
          <dgm:dir/>
          <dgm:animLvl val="lvl"/>
          <dgm:resizeHandles val="exact"/>
        </dgm:presLayoutVars>
      </dgm:prSet>
      <dgm:spPr/>
    </dgm:pt>
    <dgm:pt modelId="{28D2728F-33E2-9D4A-819D-FFAFA70E3002}" type="pres">
      <dgm:prSet presAssocID="{EDAA4A4C-F9FC-D646-BC15-E967F8FC08FE}" presName="composite" presStyleCnt="0"/>
      <dgm:spPr/>
    </dgm:pt>
    <dgm:pt modelId="{8CC9E99D-FBF1-8949-984E-F23EBB3C7D79}" type="pres">
      <dgm:prSet presAssocID="{EDAA4A4C-F9FC-D646-BC15-E967F8FC08FE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E92A62F7-0946-7B47-ACFC-4BD0E5C6003E}" type="pres">
      <dgm:prSet presAssocID="{EDAA4A4C-F9FC-D646-BC15-E967F8FC08FE}" presName="descendantText" presStyleLbl="alignAcc1" presStyleIdx="0" presStyleCnt="4">
        <dgm:presLayoutVars>
          <dgm:bulletEnabled val="1"/>
        </dgm:presLayoutVars>
      </dgm:prSet>
      <dgm:spPr/>
    </dgm:pt>
    <dgm:pt modelId="{85A3CD45-F6DD-A646-9891-E0F459B12960}" type="pres">
      <dgm:prSet presAssocID="{410A441B-B685-B342-AF94-DC46A8ACC323}" presName="sp" presStyleCnt="0"/>
      <dgm:spPr/>
    </dgm:pt>
    <dgm:pt modelId="{C3A496E1-E4D1-2F46-B81D-90A424D6D820}" type="pres">
      <dgm:prSet presAssocID="{05EA1596-540C-7F41-B524-78AC3B4FCA51}" presName="composite" presStyleCnt="0"/>
      <dgm:spPr/>
    </dgm:pt>
    <dgm:pt modelId="{6883B93E-ABF3-184F-99F5-EFF9A1688FCD}" type="pres">
      <dgm:prSet presAssocID="{05EA1596-540C-7F41-B524-78AC3B4FCA51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22C11901-0323-674C-983A-EA82064411E7}" type="pres">
      <dgm:prSet presAssocID="{05EA1596-540C-7F41-B524-78AC3B4FCA51}" presName="descendantText" presStyleLbl="alignAcc1" presStyleIdx="1" presStyleCnt="4">
        <dgm:presLayoutVars>
          <dgm:bulletEnabled val="1"/>
        </dgm:presLayoutVars>
      </dgm:prSet>
      <dgm:spPr/>
    </dgm:pt>
    <dgm:pt modelId="{F85DA9E3-613D-C443-AD46-6CE73D01048D}" type="pres">
      <dgm:prSet presAssocID="{49846DF6-99A4-3244-A873-03F270280CED}" presName="sp" presStyleCnt="0"/>
      <dgm:spPr/>
    </dgm:pt>
    <dgm:pt modelId="{0355382F-1D1B-FA4F-B1D7-A56D7B3587F6}" type="pres">
      <dgm:prSet presAssocID="{9DFAFC4D-53AF-2D40-94C7-B5A0023EDE1C}" presName="composite" presStyleCnt="0"/>
      <dgm:spPr/>
    </dgm:pt>
    <dgm:pt modelId="{4AB54B75-D6B0-6F4A-82D6-F9B0083C7DFE}" type="pres">
      <dgm:prSet presAssocID="{9DFAFC4D-53AF-2D40-94C7-B5A0023EDE1C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BF38FE9D-EC99-4C4F-9416-2DFFA6396D3D}" type="pres">
      <dgm:prSet presAssocID="{9DFAFC4D-53AF-2D40-94C7-B5A0023EDE1C}" presName="descendantText" presStyleLbl="alignAcc1" presStyleIdx="2" presStyleCnt="4">
        <dgm:presLayoutVars>
          <dgm:bulletEnabled val="1"/>
        </dgm:presLayoutVars>
      </dgm:prSet>
      <dgm:spPr/>
    </dgm:pt>
    <dgm:pt modelId="{502D3170-7132-6142-A0BD-354A42D7D83E}" type="pres">
      <dgm:prSet presAssocID="{1DB6DAD5-4F4B-3545-B911-0A5D8C4A2F65}" presName="sp" presStyleCnt="0"/>
      <dgm:spPr/>
    </dgm:pt>
    <dgm:pt modelId="{99D70523-97E8-A64E-B8DD-21658698D4BC}" type="pres">
      <dgm:prSet presAssocID="{73756A33-4FDE-9245-AB0D-618CF269E0EC}" presName="composite" presStyleCnt="0"/>
      <dgm:spPr/>
    </dgm:pt>
    <dgm:pt modelId="{F0906F38-10F6-3F42-9A0D-D68AB86C3A23}" type="pres">
      <dgm:prSet presAssocID="{73756A33-4FDE-9245-AB0D-618CF269E0EC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F48278A2-A25A-9044-AC8B-4DBF7F3391C8}" type="pres">
      <dgm:prSet presAssocID="{73756A33-4FDE-9245-AB0D-618CF269E0EC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E5990503-AEF9-F24B-AE17-162ED89067EB}" srcId="{EDAA4A4C-F9FC-D646-BC15-E967F8FC08FE}" destId="{95C88EF7-BEE0-AF46-A1C6-04D82F48BA12}" srcOrd="0" destOrd="0" parTransId="{FB47C691-DD25-FE41-BFCA-4A910E5163C7}" sibTransId="{FE3E472D-2AE0-F64F-AD8E-290ADD3DEFC0}"/>
    <dgm:cxn modelId="{D93A0906-35E7-6A4E-BB9E-A544E8EE08BD}" srcId="{05EA1596-540C-7F41-B524-78AC3B4FCA51}" destId="{A9D52EA9-FAC5-1B47-AD66-4EEE93C7AE62}" srcOrd="0" destOrd="0" parTransId="{AD99958E-ADBF-C643-B1DE-5D37B6B22A22}" sibTransId="{148D3795-A6D7-6645-AF2A-7CC1C2539FFE}"/>
    <dgm:cxn modelId="{3B0F861B-2796-4D4F-A84F-E07C6461DEE7}" srcId="{9DFAFC4D-53AF-2D40-94C7-B5A0023EDE1C}" destId="{371F9AA8-0D04-F34D-AAA3-E7A43F6EF7C4}" srcOrd="0" destOrd="0" parTransId="{E79B826D-5A66-AC49-9042-8EE19387883C}" sibTransId="{7BFA5125-8114-3546-82E8-D3E3A77FDE0B}"/>
    <dgm:cxn modelId="{01D8F932-0761-594D-96C8-11E980A7A78E}" type="presOf" srcId="{A9D52EA9-FAC5-1B47-AD66-4EEE93C7AE62}" destId="{22C11901-0323-674C-983A-EA82064411E7}" srcOrd="0" destOrd="0" presId="urn:microsoft.com/office/officeart/2005/8/layout/chevron2"/>
    <dgm:cxn modelId="{A9D8865D-8F4B-8A43-B49E-0010C79C7F51}" type="presOf" srcId="{D5AD7A52-175A-0145-B4E2-9F12BB321B3A}" destId="{0D3987F5-A18A-7743-97C9-0773E8F96E72}" srcOrd="0" destOrd="0" presId="urn:microsoft.com/office/officeart/2005/8/layout/chevron2"/>
    <dgm:cxn modelId="{D7900565-10E9-D148-84AD-8823F8155761}" srcId="{D5AD7A52-175A-0145-B4E2-9F12BB321B3A}" destId="{EDAA4A4C-F9FC-D646-BC15-E967F8FC08FE}" srcOrd="0" destOrd="0" parTransId="{36CC0B7C-EE09-EF47-AE0E-278BBCA83BF2}" sibTransId="{410A441B-B685-B342-AF94-DC46A8ACC323}"/>
    <dgm:cxn modelId="{1CA48273-C253-4842-99C8-2B37D0A4FEEF}" type="presOf" srcId="{4AB2416F-68E4-7D4A-816D-4C4934B0E0EE}" destId="{F48278A2-A25A-9044-AC8B-4DBF7F3391C8}" srcOrd="0" destOrd="0" presId="urn:microsoft.com/office/officeart/2005/8/layout/chevron2"/>
    <dgm:cxn modelId="{5FE33A7B-A194-8347-B04A-CC8CBA4D0EE7}" srcId="{D5AD7A52-175A-0145-B4E2-9F12BB321B3A}" destId="{9DFAFC4D-53AF-2D40-94C7-B5A0023EDE1C}" srcOrd="2" destOrd="0" parTransId="{14924BF4-1FD3-C94F-8BF9-3D60C0AE5EBC}" sibTransId="{1DB6DAD5-4F4B-3545-B911-0A5D8C4A2F65}"/>
    <dgm:cxn modelId="{9E28C192-22F0-C946-A822-232C8203BA9D}" type="presOf" srcId="{9DFAFC4D-53AF-2D40-94C7-B5A0023EDE1C}" destId="{4AB54B75-D6B0-6F4A-82D6-F9B0083C7DFE}" srcOrd="0" destOrd="0" presId="urn:microsoft.com/office/officeart/2005/8/layout/chevron2"/>
    <dgm:cxn modelId="{7AAE9E98-65E3-4949-8248-E425D171812F}" srcId="{D5AD7A52-175A-0145-B4E2-9F12BB321B3A}" destId="{73756A33-4FDE-9245-AB0D-618CF269E0EC}" srcOrd="3" destOrd="0" parTransId="{FE729D63-820F-C147-A674-BB5F9B527568}" sibTransId="{C2E99416-4C81-1F46-9F5D-00F03A68B21A}"/>
    <dgm:cxn modelId="{65BE0EA7-AD4C-C049-9356-B4E6E6E0C794}" type="presOf" srcId="{95C88EF7-BEE0-AF46-A1C6-04D82F48BA12}" destId="{E92A62F7-0946-7B47-ACFC-4BD0E5C6003E}" srcOrd="0" destOrd="0" presId="urn:microsoft.com/office/officeart/2005/8/layout/chevron2"/>
    <dgm:cxn modelId="{8AD91ABB-5840-A34F-B2F3-A37181CAD5CB}" type="presOf" srcId="{371F9AA8-0D04-F34D-AAA3-E7A43F6EF7C4}" destId="{BF38FE9D-EC99-4C4F-9416-2DFFA6396D3D}" srcOrd="0" destOrd="0" presId="urn:microsoft.com/office/officeart/2005/8/layout/chevron2"/>
    <dgm:cxn modelId="{C40246C3-E379-9141-AC92-F8F168B96789}" srcId="{9DFAFC4D-53AF-2D40-94C7-B5A0023EDE1C}" destId="{FB2C5938-7CB6-E94F-A984-7EDF9F6AB51C}" srcOrd="1" destOrd="0" parTransId="{170BEE2C-3CE3-9149-B2B2-595D580580AE}" sibTransId="{7FFAADA4-1FFC-4D4C-896E-5FD1777FF633}"/>
    <dgm:cxn modelId="{B65377C4-5DD9-7E4A-B0A6-197864C93F9F}" srcId="{D5AD7A52-175A-0145-B4E2-9F12BB321B3A}" destId="{05EA1596-540C-7F41-B524-78AC3B4FCA51}" srcOrd="1" destOrd="0" parTransId="{363748B4-A0BF-E547-8368-A54F92B0EC5E}" sibTransId="{49846DF6-99A4-3244-A873-03F270280CED}"/>
    <dgm:cxn modelId="{7B97AEC9-A93A-4A4D-8533-64B59FB9CE1E}" type="presOf" srcId="{EDAA4A4C-F9FC-D646-BC15-E967F8FC08FE}" destId="{8CC9E99D-FBF1-8949-984E-F23EBB3C7D79}" srcOrd="0" destOrd="0" presId="urn:microsoft.com/office/officeart/2005/8/layout/chevron2"/>
    <dgm:cxn modelId="{04EFC0CB-E71C-4A40-B0AD-96AC0F83B60E}" type="presOf" srcId="{05EA1596-540C-7F41-B524-78AC3B4FCA51}" destId="{6883B93E-ABF3-184F-99F5-EFF9A1688FCD}" srcOrd="0" destOrd="0" presId="urn:microsoft.com/office/officeart/2005/8/layout/chevron2"/>
    <dgm:cxn modelId="{1825EFCD-E552-484C-828E-79B247F9203F}" type="presOf" srcId="{FB2C5938-7CB6-E94F-A984-7EDF9F6AB51C}" destId="{BF38FE9D-EC99-4C4F-9416-2DFFA6396D3D}" srcOrd="0" destOrd="1" presId="urn:microsoft.com/office/officeart/2005/8/layout/chevron2"/>
    <dgm:cxn modelId="{9A193FE2-5C4C-E040-92DB-88DC3AE53F20}" type="presOf" srcId="{73756A33-4FDE-9245-AB0D-618CF269E0EC}" destId="{F0906F38-10F6-3F42-9A0D-D68AB86C3A23}" srcOrd="0" destOrd="0" presId="urn:microsoft.com/office/officeart/2005/8/layout/chevron2"/>
    <dgm:cxn modelId="{0B3E08FD-7826-9148-8C20-1C994A38A4D7}" srcId="{73756A33-4FDE-9245-AB0D-618CF269E0EC}" destId="{4AB2416F-68E4-7D4A-816D-4C4934B0E0EE}" srcOrd="0" destOrd="0" parTransId="{120669C9-CCE5-E745-AA8F-3A85BDA6649A}" sibTransId="{FC982FD0-98E1-604C-91FE-A6057D51C644}"/>
    <dgm:cxn modelId="{FC4A7738-829C-6E4A-AA54-A2B033B2B283}" type="presParOf" srcId="{0D3987F5-A18A-7743-97C9-0773E8F96E72}" destId="{28D2728F-33E2-9D4A-819D-FFAFA70E3002}" srcOrd="0" destOrd="0" presId="urn:microsoft.com/office/officeart/2005/8/layout/chevron2"/>
    <dgm:cxn modelId="{A55BE416-28AD-FC44-A0A5-D519CCA9F19E}" type="presParOf" srcId="{28D2728F-33E2-9D4A-819D-FFAFA70E3002}" destId="{8CC9E99D-FBF1-8949-984E-F23EBB3C7D79}" srcOrd="0" destOrd="0" presId="urn:microsoft.com/office/officeart/2005/8/layout/chevron2"/>
    <dgm:cxn modelId="{90200D9C-32E0-A146-B896-1F7B630FEDF8}" type="presParOf" srcId="{28D2728F-33E2-9D4A-819D-FFAFA70E3002}" destId="{E92A62F7-0946-7B47-ACFC-4BD0E5C6003E}" srcOrd="1" destOrd="0" presId="urn:microsoft.com/office/officeart/2005/8/layout/chevron2"/>
    <dgm:cxn modelId="{BC25D92E-CB5C-4B49-8ED7-54033C0424D1}" type="presParOf" srcId="{0D3987F5-A18A-7743-97C9-0773E8F96E72}" destId="{85A3CD45-F6DD-A646-9891-E0F459B12960}" srcOrd="1" destOrd="0" presId="urn:microsoft.com/office/officeart/2005/8/layout/chevron2"/>
    <dgm:cxn modelId="{C2BD6E9A-BD55-794F-AD7B-1537D83C7990}" type="presParOf" srcId="{0D3987F5-A18A-7743-97C9-0773E8F96E72}" destId="{C3A496E1-E4D1-2F46-B81D-90A424D6D820}" srcOrd="2" destOrd="0" presId="urn:microsoft.com/office/officeart/2005/8/layout/chevron2"/>
    <dgm:cxn modelId="{1F0385D2-351F-9C4A-A9E0-2F318DAD633F}" type="presParOf" srcId="{C3A496E1-E4D1-2F46-B81D-90A424D6D820}" destId="{6883B93E-ABF3-184F-99F5-EFF9A1688FCD}" srcOrd="0" destOrd="0" presId="urn:microsoft.com/office/officeart/2005/8/layout/chevron2"/>
    <dgm:cxn modelId="{32D9F062-F76F-DB4D-B54D-49C8F14B8687}" type="presParOf" srcId="{C3A496E1-E4D1-2F46-B81D-90A424D6D820}" destId="{22C11901-0323-674C-983A-EA82064411E7}" srcOrd="1" destOrd="0" presId="urn:microsoft.com/office/officeart/2005/8/layout/chevron2"/>
    <dgm:cxn modelId="{37144ABF-7803-2741-9E62-68BC69AF7262}" type="presParOf" srcId="{0D3987F5-A18A-7743-97C9-0773E8F96E72}" destId="{F85DA9E3-613D-C443-AD46-6CE73D01048D}" srcOrd="3" destOrd="0" presId="urn:microsoft.com/office/officeart/2005/8/layout/chevron2"/>
    <dgm:cxn modelId="{3767CBD1-DEFB-8E4B-8340-6061BF03CCBC}" type="presParOf" srcId="{0D3987F5-A18A-7743-97C9-0773E8F96E72}" destId="{0355382F-1D1B-FA4F-B1D7-A56D7B3587F6}" srcOrd="4" destOrd="0" presId="urn:microsoft.com/office/officeart/2005/8/layout/chevron2"/>
    <dgm:cxn modelId="{B2CFA347-F44C-8942-8E0A-2840DC507D9E}" type="presParOf" srcId="{0355382F-1D1B-FA4F-B1D7-A56D7B3587F6}" destId="{4AB54B75-D6B0-6F4A-82D6-F9B0083C7DFE}" srcOrd="0" destOrd="0" presId="urn:microsoft.com/office/officeart/2005/8/layout/chevron2"/>
    <dgm:cxn modelId="{F5727573-1FAB-F142-8900-7F85A09D1BB0}" type="presParOf" srcId="{0355382F-1D1B-FA4F-B1D7-A56D7B3587F6}" destId="{BF38FE9D-EC99-4C4F-9416-2DFFA6396D3D}" srcOrd="1" destOrd="0" presId="urn:microsoft.com/office/officeart/2005/8/layout/chevron2"/>
    <dgm:cxn modelId="{5AEE5EFF-3E79-5C4F-B1FD-AC10C47DA3FC}" type="presParOf" srcId="{0D3987F5-A18A-7743-97C9-0773E8F96E72}" destId="{502D3170-7132-6142-A0BD-354A42D7D83E}" srcOrd="5" destOrd="0" presId="urn:microsoft.com/office/officeart/2005/8/layout/chevron2"/>
    <dgm:cxn modelId="{048373AB-E4E7-1348-9B30-67B26C83EFC8}" type="presParOf" srcId="{0D3987F5-A18A-7743-97C9-0773E8F96E72}" destId="{99D70523-97E8-A64E-B8DD-21658698D4BC}" srcOrd="6" destOrd="0" presId="urn:microsoft.com/office/officeart/2005/8/layout/chevron2"/>
    <dgm:cxn modelId="{2EAF8235-ED16-F649-B71D-B4C33A8F2134}" type="presParOf" srcId="{99D70523-97E8-A64E-B8DD-21658698D4BC}" destId="{F0906F38-10F6-3F42-9A0D-D68AB86C3A23}" srcOrd="0" destOrd="0" presId="urn:microsoft.com/office/officeart/2005/8/layout/chevron2"/>
    <dgm:cxn modelId="{A18C4B39-C2D2-074F-8E2F-0D3377D615A8}" type="presParOf" srcId="{99D70523-97E8-A64E-B8DD-21658698D4BC}" destId="{F48278A2-A25A-9044-AC8B-4DBF7F3391C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A57B86-E647-BB4A-94D0-8613621EB71F}" type="doc">
      <dgm:prSet loTypeId="urn:microsoft.com/office/officeart/2005/8/layout/cycle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3EFC3C86-D8B8-4D4D-B905-08843ECDB070}">
      <dgm:prSet phldrT="[Text]" custT="1"/>
      <dgm:spPr/>
      <dgm:t>
        <a:bodyPr/>
        <a:lstStyle/>
        <a:p>
          <a:r>
            <a:rPr lang="en-US" sz="1600" noProof="0" dirty="0"/>
            <a:t>Concepts &amp;</a:t>
          </a:r>
        </a:p>
        <a:p>
          <a:r>
            <a:rPr lang="en-US" sz="1600" noProof="0" dirty="0"/>
            <a:t>Simulations</a:t>
          </a:r>
          <a:endParaRPr lang="en-US" sz="1300" noProof="0" dirty="0"/>
        </a:p>
      </dgm:t>
    </dgm:pt>
    <dgm:pt modelId="{D907CD9F-4AF8-E94D-BE72-412B06525267}" type="parTrans" cxnId="{DDEDEA9F-9501-A545-8257-2277259A93BD}">
      <dgm:prSet/>
      <dgm:spPr/>
      <dgm:t>
        <a:bodyPr/>
        <a:lstStyle/>
        <a:p>
          <a:endParaRPr lang="de-DE"/>
        </a:p>
      </dgm:t>
    </dgm:pt>
    <dgm:pt modelId="{E3AF2F4A-8057-BF49-BBC0-C1D646740AC0}" type="sibTrans" cxnId="{DDEDEA9F-9501-A545-8257-2277259A93BD}">
      <dgm:prSet/>
      <dgm:spPr/>
      <dgm:t>
        <a:bodyPr/>
        <a:lstStyle/>
        <a:p>
          <a:endParaRPr lang="de-DE"/>
        </a:p>
      </dgm:t>
    </dgm:pt>
    <dgm:pt modelId="{5B5A4C38-2F08-7E48-AAAC-7634FB73CE9E}">
      <dgm:prSet phldrT="[Text]" custT="1"/>
      <dgm:spPr/>
      <dgm:t>
        <a:bodyPr/>
        <a:lstStyle/>
        <a:p>
          <a:r>
            <a:rPr lang="en-US" sz="1600" noProof="0" dirty="0"/>
            <a:t>Sensor Design</a:t>
          </a:r>
        </a:p>
      </dgm:t>
    </dgm:pt>
    <dgm:pt modelId="{D8709A2F-F40A-F444-A8C3-5724BE852BC3}" type="parTrans" cxnId="{BF2317EA-952F-BB48-A86E-33F88DDF20CB}">
      <dgm:prSet/>
      <dgm:spPr/>
      <dgm:t>
        <a:bodyPr/>
        <a:lstStyle/>
        <a:p>
          <a:endParaRPr lang="de-DE"/>
        </a:p>
      </dgm:t>
    </dgm:pt>
    <dgm:pt modelId="{C457F2B6-CFA8-D847-90DF-24ADEB5AFBF9}" type="sibTrans" cxnId="{BF2317EA-952F-BB48-A86E-33F88DDF20CB}">
      <dgm:prSet/>
      <dgm:spPr/>
      <dgm:t>
        <a:bodyPr/>
        <a:lstStyle/>
        <a:p>
          <a:endParaRPr lang="de-DE"/>
        </a:p>
      </dgm:t>
    </dgm:pt>
    <dgm:pt modelId="{D1C9671B-5BE2-D249-BABE-82BD5A038D7D}">
      <dgm:prSet phldrT="[Text]" custT="1"/>
      <dgm:spPr/>
      <dgm:t>
        <a:bodyPr/>
        <a:lstStyle/>
        <a:p>
          <a:r>
            <a:rPr lang="en-US" sz="1600" noProof="0" dirty="0"/>
            <a:t>Production</a:t>
          </a:r>
          <a:r>
            <a:rPr lang="en-US" sz="1300" noProof="0" dirty="0"/>
            <a:t> (extern)</a:t>
          </a:r>
        </a:p>
      </dgm:t>
    </dgm:pt>
    <dgm:pt modelId="{BEDE9604-8504-CA4C-AFF8-BDCF2B3020C4}" type="parTrans" cxnId="{8CE37A35-5594-774C-8A39-01F2E6B1B06F}">
      <dgm:prSet/>
      <dgm:spPr/>
      <dgm:t>
        <a:bodyPr/>
        <a:lstStyle/>
        <a:p>
          <a:endParaRPr lang="de-DE"/>
        </a:p>
      </dgm:t>
    </dgm:pt>
    <dgm:pt modelId="{79443C0C-D213-C747-941F-5D0D5F102638}" type="sibTrans" cxnId="{8CE37A35-5594-774C-8A39-01F2E6B1B06F}">
      <dgm:prSet/>
      <dgm:spPr/>
      <dgm:t>
        <a:bodyPr/>
        <a:lstStyle/>
        <a:p>
          <a:endParaRPr lang="de-DE"/>
        </a:p>
      </dgm:t>
    </dgm:pt>
    <dgm:pt modelId="{5EC4F5B2-6C04-894F-BC75-9383D6587B43}">
      <dgm:prSet phldrT="[Text]"/>
      <dgm:spPr/>
      <dgm:t>
        <a:bodyPr/>
        <a:lstStyle/>
        <a:p>
          <a:r>
            <a:rPr lang="en-US" b="1" noProof="0" dirty="0"/>
            <a:t>Characterization</a:t>
          </a:r>
        </a:p>
        <a:p>
          <a:r>
            <a:rPr lang="en-US" noProof="0" dirty="0"/>
            <a:t>Electrical, Laser &amp; Sources</a:t>
          </a:r>
        </a:p>
      </dgm:t>
    </dgm:pt>
    <dgm:pt modelId="{16FC3CC8-CC19-234E-B5E3-A6372191162F}" type="parTrans" cxnId="{B5BE3020-909C-1A4E-9A7E-EE97F8ED754B}">
      <dgm:prSet/>
      <dgm:spPr/>
      <dgm:t>
        <a:bodyPr/>
        <a:lstStyle/>
        <a:p>
          <a:endParaRPr lang="de-DE"/>
        </a:p>
      </dgm:t>
    </dgm:pt>
    <dgm:pt modelId="{05DB502D-5061-EC44-A2C4-DA47E5B67725}" type="sibTrans" cxnId="{B5BE3020-909C-1A4E-9A7E-EE97F8ED754B}">
      <dgm:prSet/>
      <dgm:spPr/>
      <dgm:t>
        <a:bodyPr/>
        <a:lstStyle/>
        <a:p>
          <a:endParaRPr lang="de-DE"/>
        </a:p>
      </dgm:t>
    </dgm:pt>
    <dgm:pt modelId="{EE0BF7FA-8C80-2E4A-B2B3-081B501C0136}">
      <dgm:prSet phldrT="[Text]" custT="1"/>
      <dgm:spPr/>
      <dgm:t>
        <a:bodyPr/>
        <a:lstStyle/>
        <a:p>
          <a:r>
            <a:rPr lang="en-US" sz="1600" b="1" noProof="0" dirty="0"/>
            <a:t>Beam tests</a:t>
          </a:r>
        </a:p>
        <a:p>
          <a:r>
            <a:rPr lang="en-US" sz="1600" noProof="0" dirty="0"/>
            <a:t>MedAustron/</a:t>
          </a:r>
          <a:br>
            <a:rPr lang="en-US" sz="1600" noProof="0" dirty="0"/>
          </a:br>
          <a:r>
            <a:rPr lang="en-US" sz="1600" noProof="0" dirty="0"/>
            <a:t>DESY/CERN</a:t>
          </a:r>
        </a:p>
      </dgm:t>
    </dgm:pt>
    <dgm:pt modelId="{B86687FB-6D0E-5F4E-8FA8-D77215D9A005}" type="parTrans" cxnId="{248C7C66-6808-2449-8FB5-B7D9D502AE7D}">
      <dgm:prSet/>
      <dgm:spPr/>
      <dgm:t>
        <a:bodyPr/>
        <a:lstStyle/>
        <a:p>
          <a:endParaRPr lang="de-DE"/>
        </a:p>
      </dgm:t>
    </dgm:pt>
    <dgm:pt modelId="{E09C340B-4E34-0541-BE00-3F3CBBE719AE}" type="sibTrans" cxnId="{248C7C66-6808-2449-8FB5-B7D9D502AE7D}">
      <dgm:prSet/>
      <dgm:spPr/>
      <dgm:t>
        <a:bodyPr/>
        <a:lstStyle/>
        <a:p>
          <a:endParaRPr lang="de-DE"/>
        </a:p>
      </dgm:t>
    </dgm:pt>
    <dgm:pt modelId="{D1588EB2-D7A5-114A-90AA-C86591477712}">
      <dgm:prSet phldrT="[Text]" custT="1"/>
      <dgm:spPr/>
      <dgm:t>
        <a:bodyPr/>
        <a:lstStyle/>
        <a:p>
          <a:r>
            <a:rPr lang="en-US" sz="1600" b="1" noProof="0" dirty="0"/>
            <a:t>Results:</a:t>
          </a:r>
          <a:r>
            <a:rPr lang="en-US" sz="1600" noProof="0" dirty="0"/>
            <a:t> </a:t>
          </a:r>
          <a:br>
            <a:rPr lang="en-US" sz="1600" noProof="0" dirty="0"/>
          </a:br>
          <a:r>
            <a:rPr lang="en-US" sz="1600" noProof="0" dirty="0"/>
            <a:t>Analysis &amp; Paper</a:t>
          </a:r>
        </a:p>
      </dgm:t>
    </dgm:pt>
    <dgm:pt modelId="{61872A53-B683-1145-AA13-47E75FE29E86}" type="parTrans" cxnId="{03C67BF3-1A0D-EB44-804B-593655C2F698}">
      <dgm:prSet/>
      <dgm:spPr/>
      <dgm:t>
        <a:bodyPr/>
        <a:lstStyle/>
        <a:p>
          <a:endParaRPr lang="de-DE"/>
        </a:p>
      </dgm:t>
    </dgm:pt>
    <dgm:pt modelId="{8EDA07E6-D981-B34E-BBCD-52F873613722}" type="sibTrans" cxnId="{03C67BF3-1A0D-EB44-804B-593655C2F698}">
      <dgm:prSet/>
      <dgm:spPr/>
      <dgm:t>
        <a:bodyPr/>
        <a:lstStyle/>
        <a:p>
          <a:endParaRPr lang="de-DE"/>
        </a:p>
      </dgm:t>
    </dgm:pt>
    <dgm:pt modelId="{67511E6F-0F74-964B-91C9-3ABFDCD4F6AD}">
      <dgm:prSet custT="1"/>
      <dgm:spPr/>
      <dgm:t>
        <a:bodyPr/>
        <a:lstStyle/>
        <a:p>
          <a:r>
            <a:rPr lang="en-US" sz="1600" noProof="0" dirty="0"/>
            <a:t>Irradiations</a:t>
          </a:r>
        </a:p>
        <a:p>
          <a:r>
            <a:rPr lang="en-US" sz="1600" noProof="0" dirty="0"/>
            <a:t>n/p/gamma</a:t>
          </a:r>
        </a:p>
      </dgm:t>
    </dgm:pt>
    <dgm:pt modelId="{E39F883D-B0AB-5141-9B84-C29443527401}" type="parTrans" cxnId="{D61C8D6D-2F77-C740-BCB4-B8550A1222B2}">
      <dgm:prSet/>
      <dgm:spPr/>
      <dgm:t>
        <a:bodyPr/>
        <a:lstStyle/>
        <a:p>
          <a:endParaRPr lang="de-DE"/>
        </a:p>
      </dgm:t>
    </dgm:pt>
    <dgm:pt modelId="{0F17283B-6C72-BD46-8038-4BE0F7F9688A}" type="sibTrans" cxnId="{D61C8D6D-2F77-C740-BCB4-B8550A1222B2}">
      <dgm:prSet/>
      <dgm:spPr/>
      <dgm:t>
        <a:bodyPr/>
        <a:lstStyle/>
        <a:p>
          <a:endParaRPr lang="de-DE"/>
        </a:p>
      </dgm:t>
    </dgm:pt>
    <dgm:pt modelId="{0F696E63-AEEC-7646-8770-C790010B8CC4}" type="pres">
      <dgm:prSet presAssocID="{CBA57B86-E647-BB4A-94D0-8613621EB71F}" presName="Name0" presStyleCnt="0">
        <dgm:presLayoutVars>
          <dgm:dir/>
          <dgm:resizeHandles val="exact"/>
        </dgm:presLayoutVars>
      </dgm:prSet>
      <dgm:spPr/>
    </dgm:pt>
    <dgm:pt modelId="{6B873093-F7F3-8541-911A-188149B5A3A0}" type="pres">
      <dgm:prSet presAssocID="{CBA57B86-E647-BB4A-94D0-8613621EB71F}" presName="cycle" presStyleCnt="0"/>
      <dgm:spPr/>
    </dgm:pt>
    <dgm:pt modelId="{E93484B8-9F89-8346-8B00-F3ACA328A076}" type="pres">
      <dgm:prSet presAssocID="{3EFC3C86-D8B8-4D4D-B905-08843ECDB070}" presName="nodeFirstNode" presStyleLbl="node1" presStyleIdx="0" presStyleCnt="7" custScaleX="114465" custScaleY="122140">
        <dgm:presLayoutVars>
          <dgm:bulletEnabled val="1"/>
        </dgm:presLayoutVars>
      </dgm:prSet>
      <dgm:spPr/>
    </dgm:pt>
    <dgm:pt modelId="{DEEBCB02-2A71-B34E-B6B0-8B36759DF366}" type="pres">
      <dgm:prSet presAssocID="{E3AF2F4A-8057-BF49-BBC0-C1D646740AC0}" presName="sibTransFirstNode" presStyleLbl="bgShp" presStyleIdx="0" presStyleCnt="1"/>
      <dgm:spPr/>
    </dgm:pt>
    <dgm:pt modelId="{0E999883-ADAC-9542-A687-FEC4FCCDCDB9}" type="pres">
      <dgm:prSet presAssocID="{5B5A4C38-2F08-7E48-AAAC-7634FB73CE9E}" presName="nodeFollowingNodes" presStyleLbl="node1" presStyleIdx="1" presStyleCnt="7" custScaleX="118096" custScaleY="128604" custRadScaleRad="107395" custRadScaleInc="15071">
        <dgm:presLayoutVars>
          <dgm:bulletEnabled val="1"/>
        </dgm:presLayoutVars>
      </dgm:prSet>
      <dgm:spPr/>
    </dgm:pt>
    <dgm:pt modelId="{FCFF4FBC-615D-2049-AF2B-F5A2BDDFA90A}" type="pres">
      <dgm:prSet presAssocID="{D1C9671B-5BE2-D249-BABE-82BD5A038D7D}" presName="nodeFollowingNodes" presStyleLbl="node1" presStyleIdx="2" presStyleCnt="7" custScaleX="118955" custScaleY="137785">
        <dgm:presLayoutVars>
          <dgm:bulletEnabled val="1"/>
        </dgm:presLayoutVars>
      </dgm:prSet>
      <dgm:spPr/>
    </dgm:pt>
    <dgm:pt modelId="{036EE7AB-B387-1245-B8F1-8E174E03A939}" type="pres">
      <dgm:prSet presAssocID="{5EC4F5B2-6C04-894F-BC75-9383D6587B43}" presName="nodeFollowingNodes" presStyleLbl="node1" presStyleIdx="3" presStyleCnt="7" custScaleX="161552" custScaleY="156341" custRadScaleRad="97393" custRadScaleInc="-12084">
        <dgm:presLayoutVars>
          <dgm:bulletEnabled val="1"/>
        </dgm:presLayoutVars>
      </dgm:prSet>
      <dgm:spPr/>
    </dgm:pt>
    <dgm:pt modelId="{B07E7B06-76F3-014A-9A6D-3DBCA65B8244}" type="pres">
      <dgm:prSet presAssocID="{EE0BF7FA-8C80-2E4A-B2B3-081B501C0136}" presName="nodeFollowingNodes" presStyleLbl="node1" presStyleIdx="4" presStyleCnt="7" custScaleX="131539" custScaleY="130851" custRadScaleRad="100989" custRadScaleInc="18689">
        <dgm:presLayoutVars>
          <dgm:bulletEnabled val="1"/>
        </dgm:presLayoutVars>
      </dgm:prSet>
      <dgm:spPr/>
    </dgm:pt>
    <dgm:pt modelId="{DDDA5AE9-E643-7A47-9601-DD58F5B98315}" type="pres">
      <dgm:prSet presAssocID="{67511E6F-0F74-964B-91C9-3ABFDCD4F6AD}" presName="nodeFollowingNodes" presStyleLbl="node1" presStyleIdx="5" presStyleCnt="7" custScaleX="123442" custScaleY="132903">
        <dgm:presLayoutVars>
          <dgm:bulletEnabled val="1"/>
        </dgm:presLayoutVars>
      </dgm:prSet>
      <dgm:spPr/>
    </dgm:pt>
    <dgm:pt modelId="{BFF38D0E-9AFC-2749-8CF3-AF3B481BBD6F}" type="pres">
      <dgm:prSet presAssocID="{D1588EB2-D7A5-114A-90AA-C86591477712}" presName="nodeFollowingNodes" presStyleLbl="node1" presStyleIdx="6" presStyleCnt="7" custScaleX="139341" custScaleY="121883" custRadScaleRad="116891" custRadScaleInc="-15401">
        <dgm:presLayoutVars>
          <dgm:bulletEnabled val="1"/>
        </dgm:presLayoutVars>
      </dgm:prSet>
      <dgm:spPr/>
    </dgm:pt>
  </dgm:ptLst>
  <dgm:cxnLst>
    <dgm:cxn modelId="{DABB780F-5489-8F4A-930F-008D5F83240C}" type="presOf" srcId="{67511E6F-0F74-964B-91C9-3ABFDCD4F6AD}" destId="{DDDA5AE9-E643-7A47-9601-DD58F5B98315}" srcOrd="0" destOrd="0" presId="urn:microsoft.com/office/officeart/2005/8/layout/cycle3"/>
    <dgm:cxn modelId="{B5BE3020-909C-1A4E-9A7E-EE97F8ED754B}" srcId="{CBA57B86-E647-BB4A-94D0-8613621EB71F}" destId="{5EC4F5B2-6C04-894F-BC75-9383D6587B43}" srcOrd="3" destOrd="0" parTransId="{16FC3CC8-CC19-234E-B5E3-A6372191162F}" sibTransId="{05DB502D-5061-EC44-A2C4-DA47E5B67725}"/>
    <dgm:cxn modelId="{8CE37A35-5594-774C-8A39-01F2E6B1B06F}" srcId="{CBA57B86-E647-BB4A-94D0-8613621EB71F}" destId="{D1C9671B-5BE2-D249-BABE-82BD5A038D7D}" srcOrd="2" destOrd="0" parTransId="{BEDE9604-8504-CA4C-AFF8-BDCF2B3020C4}" sibTransId="{79443C0C-D213-C747-941F-5D0D5F102638}"/>
    <dgm:cxn modelId="{AA27F551-F06E-F349-8DE2-A06363B34514}" type="presOf" srcId="{E3AF2F4A-8057-BF49-BBC0-C1D646740AC0}" destId="{DEEBCB02-2A71-B34E-B6B0-8B36759DF366}" srcOrd="0" destOrd="0" presId="urn:microsoft.com/office/officeart/2005/8/layout/cycle3"/>
    <dgm:cxn modelId="{3BA90C63-66EA-024A-B246-FFED0242FE10}" type="presOf" srcId="{CBA57B86-E647-BB4A-94D0-8613621EB71F}" destId="{0F696E63-AEEC-7646-8770-C790010B8CC4}" srcOrd="0" destOrd="0" presId="urn:microsoft.com/office/officeart/2005/8/layout/cycle3"/>
    <dgm:cxn modelId="{248C7C66-6808-2449-8FB5-B7D9D502AE7D}" srcId="{CBA57B86-E647-BB4A-94D0-8613621EB71F}" destId="{EE0BF7FA-8C80-2E4A-B2B3-081B501C0136}" srcOrd="4" destOrd="0" parTransId="{B86687FB-6D0E-5F4E-8FA8-D77215D9A005}" sibTransId="{E09C340B-4E34-0541-BE00-3F3CBBE719AE}"/>
    <dgm:cxn modelId="{D61C8D6D-2F77-C740-BCB4-B8550A1222B2}" srcId="{CBA57B86-E647-BB4A-94D0-8613621EB71F}" destId="{67511E6F-0F74-964B-91C9-3ABFDCD4F6AD}" srcOrd="5" destOrd="0" parTransId="{E39F883D-B0AB-5141-9B84-C29443527401}" sibTransId="{0F17283B-6C72-BD46-8038-4BE0F7F9688A}"/>
    <dgm:cxn modelId="{8202DB78-1462-E148-B442-2F4578B38C8A}" type="presOf" srcId="{D1588EB2-D7A5-114A-90AA-C86591477712}" destId="{BFF38D0E-9AFC-2749-8CF3-AF3B481BBD6F}" srcOrd="0" destOrd="0" presId="urn:microsoft.com/office/officeart/2005/8/layout/cycle3"/>
    <dgm:cxn modelId="{7CD5F597-D86C-D642-863B-0CC53F1F548D}" type="presOf" srcId="{5EC4F5B2-6C04-894F-BC75-9383D6587B43}" destId="{036EE7AB-B387-1245-B8F1-8E174E03A939}" srcOrd="0" destOrd="0" presId="urn:microsoft.com/office/officeart/2005/8/layout/cycle3"/>
    <dgm:cxn modelId="{DDEDEA9F-9501-A545-8257-2277259A93BD}" srcId="{CBA57B86-E647-BB4A-94D0-8613621EB71F}" destId="{3EFC3C86-D8B8-4D4D-B905-08843ECDB070}" srcOrd="0" destOrd="0" parTransId="{D907CD9F-4AF8-E94D-BE72-412B06525267}" sibTransId="{E3AF2F4A-8057-BF49-BBC0-C1D646740AC0}"/>
    <dgm:cxn modelId="{2A84CCB9-8731-DF41-B77A-C53506E03857}" type="presOf" srcId="{5B5A4C38-2F08-7E48-AAAC-7634FB73CE9E}" destId="{0E999883-ADAC-9542-A687-FEC4FCCDCDB9}" srcOrd="0" destOrd="0" presId="urn:microsoft.com/office/officeart/2005/8/layout/cycle3"/>
    <dgm:cxn modelId="{D60E6DBF-8454-574E-9639-F90EB9592E5F}" type="presOf" srcId="{EE0BF7FA-8C80-2E4A-B2B3-081B501C0136}" destId="{B07E7B06-76F3-014A-9A6D-3DBCA65B8244}" srcOrd="0" destOrd="0" presId="urn:microsoft.com/office/officeart/2005/8/layout/cycle3"/>
    <dgm:cxn modelId="{BF2317EA-952F-BB48-A86E-33F88DDF20CB}" srcId="{CBA57B86-E647-BB4A-94D0-8613621EB71F}" destId="{5B5A4C38-2F08-7E48-AAAC-7634FB73CE9E}" srcOrd="1" destOrd="0" parTransId="{D8709A2F-F40A-F444-A8C3-5724BE852BC3}" sibTransId="{C457F2B6-CFA8-D847-90DF-24ADEB5AFBF9}"/>
    <dgm:cxn modelId="{6C833EEE-E93E-F94D-8954-124EA222CBFE}" type="presOf" srcId="{3EFC3C86-D8B8-4D4D-B905-08843ECDB070}" destId="{E93484B8-9F89-8346-8B00-F3ACA328A076}" srcOrd="0" destOrd="0" presId="urn:microsoft.com/office/officeart/2005/8/layout/cycle3"/>
    <dgm:cxn modelId="{03C67BF3-1A0D-EB44-804B-593655C2F698}" srcId="{CBA57B86-E647-BB4A-94D0-8613621EB71F}" destId="{D1588EB2-D7A5-114A-90AA-C86591477712}" srcOrd="6" destOrd="0" parTransId="{61872A53-B683-1145-AA13-47E75FE29E86}" sibTransId="{8EDA07E6-D981-B34E-BBCD-52F873613722}"/>
    <dgm:cxn modelId="{585F18FB-5C01-5E40-9160-6191D6FFA3BE}" type="presOf" srcId="{D1C9671B-5BE2-D249-BABE-82BD5A038D7D}" destId="{FCFF4FBC-615D-2049-AF2B-F5A2BDDFA90A}" srcOrd="0" destOrd="0" presId="urn:microsoft.com/office/officeart/2005/8/layout/cycle3"/>
    <dgm:cxn modelId="{6AEBF003-3703-4540-89B1-E891309400D7}" type="presParOf" srcId="{0F696E63-AEEC-7646-8770-C790010B8CC4}" destId="{6B873093-F7F3-8541-911A-188149B5A3A0}" srcOrd="0" destOrd="0" presId="urn:microsoft.com/office/officeart/2005/8/layout/cycle3"/>
    <dgm:cxn modelId="{5787EED1-67DB-FC44-BB46-58809A9BCAD3}" type="presParOf" srcId="{6B873093-F7F3-8541-911A-188149B5A3A0}" destId="{E93484B8-9F89-8346-8B00-F3ACA328A076}" srcOrd="0" destOrd="0" presId="urn:microsoft.com/office/officeart/2005/8/layout/cycle3"/>
    <dgm:cxn modelId="{691F9DD6-03B7-6545-838F-C36FC1E22AA0}" type="presParOf" srcId="{6B873093-F7F3-8541-911A-188149B5A3A0}" destId="{DEEBCB02-2A71-B34E-B6B0-8B36759DF366}" srcOrd="1" destOrd="0" presId="urn:microsoft.com/office/officeart/2005/8/layout/cycle3"/>
    <dgm:cxn modelId="{0F37AE29-2B42-7746-8DF2-C19FB3BE33FC}" type="presParOf" srcId="{6B873093-F7F3-8541-911A-188149B5A3A0}" destId="{0E999883-ADAC-9542-A687-FEC4FCCDCDB9}" srcOrd="2" destOrd="0" presId="urn:microsoft.com/office/officeart/2005/8/layout/cycle3"/>
    <dgm:cxn modelId="{347B11F6-8645-0B4C-8FA4-F49D26B055BD}" type="presParOf" srcId="{6B873093-F7F3-8541-911A-188149B5A3A0}" destId="{FCFF4FBC-615D-2049-AF2B-F5A2BDDFA90A}" srcOrd="3" destOrd="0" presId="urn:microsoft.com/office/officeart/2005/8/layout/cycle3"/>
    <dgm:cxn modelId="{067C77F9-231E-AA49-8446-EC90581F0DAC}" type="presParOf" srcId="{6B873093-F7F3-8541-911A-188149B5A3A0}" destId="{036EE7AB-B387-1245-B8F1-8E174E03A939}" srcOrd="4" destOrd="0" presId="urn:microsoft.com/office/officeart/2005/8/layout/cycle3"/>
    <dgm:cxn modelId="{27DD3132-BC87-F94F-BFF2-8E6251CE1528}" type="presParOf" srcId="{6B873093-F7F3-8541-911A-188149B5A3A0}" destId="{B07E7B06-76F3-014A-9A6D-3DBCA65B8244}" srcOrd="5" destOrd="0" presId="urn:microsoft.com/office/officeart/2005/8/layout/cycle3"/>
    <dgm:cxn modelId="{154A0E35-FDED-614A-B525-853A2A6D805C}" type="presParOf" srcId="{6B873093-F7F3-8541-911A-188149B5A3A0}" destId="{DDDA5AE9-E643-7A47-9601-DD58F5B98315}" srcOrd="6" destOrd="0" presId="urn:microsoft.com/office/officeart/2005/8/layout/cycle3"/>
    <dgm:cxn modelId="{78131CE0-E8F7-4B4D-A5FB-52A428F89C95}" type="presParOf" srcId="{6B873093-F7F3-8541-911A-188149B5A3A0}" destId="{BFF38D0E-9AFC-2749-8CF3-AF3B481BBD6F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D9FAB1-08B5-BB42-91D2-01EB34E27F43}" type="doc">
      <dgm:prSet loTypeId="urn:microsoft.com/office/officeart/2005/8/layout/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90A85C95-9D9F-3943-AED2-88A83D2C1AB2}">
      <dgm:prSet phldrT="[Text]"/>
      <dgm:spPr/>
      <dgm:t>
        <a:bodyPr/>
        <a:lstStyle/>
        <a:p>
          <a:r>
            <a:rPr lang="en-US" b="1" noProof="0" dirty="0"/>
            <a:t>RD50-MPW series</a:t>
          </a:r>
        </a:p>
      </dgm:t>
    </dgm:pt>
    <dgm:pt modelId="{0D5749BD-5780-3643-AE4D-80B5EE324DA6}" type="parTrans" cxnId="{0B63F03D-6396-8744-9DC8-6D35418216E7}">
      <dgm:prSet/>
      <dgm:spPr/>
      <dgm:t>
        <a:bodyPr/>
        <a:lstStyle/>
        <a:p>
          <a:endParaRPr lang="de-DE"/>
        </a:p>
      </dgm:t>
    </dgm:pt>
    <dgm:pt modelId="{7E7164F2-28DC-7D4A-B3A6-3A94D6A22F60}" type="sibTrans" cxnId="{0B63F03D-6396-8744-9DC8-6D35418216E7}">
      <dgm:prSet/>
      <dgm:spPr/>
      <dgm:t>
        <a:bodyPr/>
        <a:lstStyle/>
        <a:p>
          <a:endParaRPr lang="en-US" noProof="0" dirty="0"/>
        </a:p>
      </dgm:t>
    </dgm:pt>
    <dgm:pt modelId="{FA7EDA73-51CD-F247-9F43-E0A8BBBE9BE3}">
      <dgm:prSet phldrT="[Text]"/>
      <dgm:spPr/>
      <dgm:t>
        <a:bodyPr/>
        <a:lstStyle/>
        <a:p>
          <a:r>
            <a:rPr lang="en-US" noProof="0" dirty="0"/>
            <a:t>Digital Periphery</a:t>
          </a:r>
        </a:p>
      </dgm:t>
    </dgm:pt>
    <dgm:pt modelId="{A79FEF88-DBF5-A441-9532-1E784954BEF0}" type="parTrans" cxnId="{18B504C0-7922-C549-BDCD-8F33A9FA897F}">
      <dgm:prSet/>
      <dgm:spPr/>
      <dgm:t>
        <a:bodyPr/>
        <a:lstStyle/>
        <a:p>
          <a:endParaRPr lang="de-DE"/>
        </a:p>
      </dgm:t>
    </dgm:pt>
    <dgm:pt modelId="{B2C06F79-3971-0B4F-8D1C-0F8EBFA5D76B}" type="sibTrans" cxnId="{18B504C0-7922-C549-BDCD-8F33A9FA897F}">
      <dgm:prSet/>
      <dgm:spPr/>
      <dgm:t>
        <a:bodyPr/>
        <a:lstStyle/>
        <a:p>
          <a:endParaRPr lang="de-DE"/>
        </a:p>
      </dgm:t>
    </dgm:pt>
    <dgm:pt modelId="{9844109A-1DA4-0247-8510-7D930161E8F5}">
      <dgm:prSet phldrT="[Text]"/>
      <dgm:spPr/>
      <dgm:t>
        <a:bodyPr/>
        <a:lstStyle/>
        <a:p>
          <a:r>
            <a:rPr lang="en-US" b="1" noProof="0" dirty="0"/>
            <a:t>Belle II Upgrade</a:t>
          </a:r>
        </a:p>
      </dgm:t>
    </dgm:pt>
    <dgm:pt modelId="{69B52A9B-B807-264C-9E0A-308F670BBBA7}" type="parTrans" cxnId="{47ADD440-6D24-C44D-92DC-A574452A8EB7}">
      <dgm:prSet/>
      <dgm:spPr/>
      <dgm:t>
        <a:bodyPr/>
        <a:lstStyle/>
        <a:p>
          <a:endParaRPr lang="de-DE"/>
        </a:p>
      </dgm:t>
    </dgm:pt>
    <dgm:pt modelId="{95A4FFFC-1A68-CD48-BF6E-0BEC60911F20}" type="sibTrans" cxnId="{47ADD440-6D24-C44D-92DC-A574452A8EB7}">
      <dgm:prSet/>
      <dgm:spPr/>
      <dgm:t>
        <a:bodyPr/>
        <a:lstStyle/>
        <a:p>
          <a:endParaRPr lang="en-US" noProof="0" dirty="0"/>
        </a:p>
      </dgm:t>
    </dgm:pt>
    <dgm:pt modelId="{0CC599FE-80D7-F546-9760-DECDD52D6D98}">
      <dgm:prSet phldrT="[Text]"/>
      <dgm:spPr/>
      <dgm:t>
        <a:bodyPr/>
        <a:lstStyle/>
        <a:p>
          <a:r>
            <a:rPr lang="en-US" noProof="0" dirty="0"/>
            <a:t>“OBELIX” Sensor design</a:t>
          </a:r>
        </a:p>
      </dgm:t>
    </dgm:pt>
    <dgm:pt modelId="{1D4232AC-C783-3641-BBCD-7FA93657AEAE}" type="parTrans" cxnId="{2E22D839-26D0-C846-81CD-1219494F7889}">
      <dgm:prSet/>
      <dgm:spPr/>
      <dgm:t>
        <a:bodyPr/>
        <a:lstStyle/>
        <a:p>
          <a:endParaRPr lang="de-DE"/>
        </a:p>
      </dgm:t>
    </dgm:pt>
    <dgm:pt modelId="{6308731C-B686-D04B-9DAB-03E4E5D06EA0}" type="sibTrans" cxnId="{2E22D839-26D0-C846-81CD-1219494F7889}">
      <dgm:prSet/>
      <dgm:spPr/>
      <dgm:t>
        <a:bodyPr/>
        <a:lstStyle/>
        <a:p>
          <a:endParaRPr lang="de-DE"/>
        </a:p>
      </dgm:t>
    </dgm:pt>
    <dgm:pt modelId="{89AE2ACC-E797-3F45-9766-C544C25EDF7D}">
      <dgm:prSet phldrT="[Text]"/>
      <dgm:spPr/>
      <dgm:t>
        <a:bodyPr/>
        <a:lstStyle/>
        <a:p>
          <a:r>
            <a:rPr lang="en-US" b="1" noProof="0" dirty="0"/>
            <a:t>DRD3 Projects</a:t>
          </a:r>
        </a:p>
      </dgm:t>
    </dgm:pt>
    <dgm:pt modelId="{1A75C5F8-2F48-6947-9104-3349A46A6F77}" type="parTrans" cxnId="{CF76ECDA-80C7-6A48-A254-EF9B4101BBC5}">
      <dgm:prSet/>
      <dgm:spPr/>
      <dgm:t>
        <a:bodyPr/>
        <a:lstStyle/>
        <a:p>
          <a:endParaRPr lang="de-DE"/>
        </a:p>
      </dgm:t>
    </dgm:pt>
    <dgm:pt modelId="{2C94F290-E81F-9841-89DB-90A5C53541AE}" type="sibTrans" cxnId="{CF76ECDA-80C7-6A48-A254-EF9B4101BBC5}">
      <dgm:prSet/>
      <dgm:spPr/>
      <dgm:t>
        <a:bodyPr/>
        <a:lstStyle/>
        <a:p>
          <a:endParaRPr lang="de-DE"/>
        </a:p>
      </dgm:t>
    </dgm:pt>
    <dgm:pt modelId="{60EE61D4-F242-5842-8AA1-43989005DA8E}">
      <dgm:prSet phldrT="[Text]" custT="1"/>
      <dgm:spPr/>
      <dgm:t>
        <a:bodyPr/>
        <a:lstStyle/>
        <a:p>
          <a:r>
            <a:rPr lang="en-US" sz="1800" noProof="0" dirty="0"/>
            <a:t>OCTOPUS (FCC-ee)</a:t>
          </a:r>
        </a:p>
      </dgm:t>
    </dgm:pt>
    <dgm:pt modelId="{F2D54DD6-F856-7D4A-8448-750B22CF54F9}" type="parTrans" cxnId="{37778F9F-7F57-0342-909F-084F2BE26B58}">
      <dgm:prSet/>
      <dgm:spPr/>
      <dgm:t>
        <a:bodyPr/>
        <a:lstStyle/>
        <a:p>
          <a:endParaRPr lang="de-DE"/>
        </a:p>
      </dgm:t>
    </dgm:pt>
    <dgm:pt modelId="{DCA8F368-F0AB-134F-B0F4-3F8B28E3A260}" type="sibTrans" cxnId="{37778F9F-7F57-0342-909F-084F2BE26B58}">
      <dgm:prSet/>
      <dgm:spPr/>
      <dgm:t>
        <a:bodyPr/>
        <a:lstStyle/>
        <a:p>
          <a:endParaRPr lang="de-DE"/>
        </a:p>
      </dgm:t>
    </dgm:pt>
    <dgm:pt modelId="{F27D70C1-8F6B-5242-96F4-9D8E2B4793B8}">
      <dgm:prSet phldrT="[Text]"/>
      <dgm:spPr/>
      <dgm:t>
        <a:bodyPr/>
        <a:lstStyle/>
        <a:p>
          <a:r>
            <a:rPr lang="en-US" noProof="0" dirty="0"/>
            <a:t>Caribou DAQ System</a:t>
          </a:r>
        </a:p>
      </dgm:t>
    </dgm:pt>
    <dgm:pt modelId="{90EA8522-FF7A-5749-AB13-D89C88D71B74}" type="parTrans" cxnId="{F3069D82-D97B-5442-8253-98F64A36D5D5}">
      <dgm:prSet/>
      <dgm:spPr/>
      <dgm:t>
        <a:bodyPr/>
        <a:lstStyle/>
        <a:p>
          <a:endParaRPr lang="de-DE"/>
        </a:p>
      </dgm:t>
    </dgm:pt>
    <dgm:pt modelId="{9E583BD2-E64A-D649-AAB1-1767A8F0CA97}" type="sibTrans" cxnId="{F3069D82-D97B-5442-8253-98F64A36D5D5}">
      <dgm:prSet/>
      <dgm:spPr/>
      <dgm:t>
        <a:bodyPr/>
        <a:lstStyle/>
        <a:p>
          <a:endParaRPr lang="de-DE"/>
        </a:p>
      </dgm:t>
    </dgm:pt>
    <dgm:pt modelId="{35780E90-292C-4D49-924E-43A6BD45C3F3}">
      <dgm:prSet phldrT="[Text]"/>
      <dgm:spPr/>
      <dgm:t>
        <a:bodyPr/>
        <a:lstStyle/>
        <a:p>
          <a:r>
            <a:rPr lang="en-US" noProof="0" dirty="0"/>
            <a:t>TJ-Monopix2 studies</a:t>
          </a:r>
        </a:p>
      </dgm:t>
    </dgm:pt>
    <dgm:pt modelId="{9478ADAA-821F-A24B-97FB-30617F4BDD40}" type="parTrans" cxnId="{85A47419-3659-A54B-B565-C693E1D5787B}">
      <dgm:prSet/>
      <dgm:spPr/>
      <dgm:t>
        <a:bodyPr/>
        <a:lstStyle/>
        <a:p>
          <a:endParaRPr lang="de-DE"/>
        </a:p>
      </dgm:t>
    </dgm:pt>
    <dgm:pt modelId="{813166AA-91C1-024C-81FF-500C6BA85BBD}" type="sibTrans" cxnId="{85A47419-3659-A54B-B565-C693E1D5787B}">
      <dgm:prSet/>
      <dgm:spPr/>
      <dgm:t>
        <a:bodyPr/>
        <a:lstStyle/>
        <a:p>
          <a:endParaRPr lang="de-DE"/>
        </a:p>
      </dgm:t>
    </dgm:pt>
    <dgm:pt modelId="{FF4AA819-C0CA-AE4F-A05E-E8BC05C4F7EF}">
      <dgm:prSet phldrT="[Text]" custT="1"/>
      <dgm:spPr/>
      <dgm:t>
        <a:bodyPr/>
        <a:lstStyle/>
        <a:p>
          <a:r>
            <a:rPr lang="en-US" sz="1800" noProof="0" dirty="0"/>
            <a:t>MANTA for a "versatile" MAPS Sensor</a:t>
          </a:r>
        </a:p>
      </dgm:t>
    </dgm:pt>
    <dgm:pt modelId="{5D3EC555-BB5F-214A-BC62-F45E95A7D47B}" type="parTrans" cxnId="{9E1F4D23-73F3-294C-A75E-FDB64298F7C7}">
      <dgm:prSet/>
      <dgm:spPr/>
      <dgm:t>
        <a:bodyPr/>
        <a:lstStyle/>
        <a:p>
          <a:endParaRPr lang="de-DE"/>
        </a:p>
      </dgm:t>
    </dgm:pt>
    <dgm:pt modelId="{20E47C57-82EA-8444-BCD4-FA70ACE90E2D}" type="sibTrans" cxnId="{9E1F4D23-73F3-294C-A75E-FDB64298F7C7}">
      <dgm:prSet/>
      <dgm:spPr/>
      <dgm:t>
        <a:bodyPr/>
        <a:lstStyle/>
        <a:p>
          <a:endParaRPr lang="de-DE"/>
        </a:p>
      </dgm:t>
    </dgm:pt>
    <dgm:pt modelId="{8B09641C-C3D0-8F48-8F9A-B3AA7FA0F81B}">
      <dgm:prSet phldrT="[Text]"/>
      <dgm:spPr/>
      <dgm:t>
        <a:bodyPr/>
        <a:lstStyle/>
        <a:p>
          <a:r>
            <a:rPr lang="en-US" noProof="0" dirty="0"/>
            <a:t>Firmware</a:t>
          </a:r>
        </a:p>
      </dgm:t>
    </dgm:pt>
    <dgm:pt modelId="{F04C873C-F7F5-A748-88D6-A51A69EAEE11}" type="parTrans" cxnId="{D2986CAE-5219-EF45-BEA5-B908F36DA103}">
      <dgm:prSet/>
      <dgm:spPr/>
      <dgm:t>
        <a:bodyPr/>
        <a:lstStyle/>
        <a:p>
          <a:endParaRPr lang="de-DE"/>
        </a:p>
      </dgm:t>
    </dgm:pt>
    <dgm:pt modelId="{6DA477CC-A62E-DD4C-AD18-355587611554}" type="sibTrans" cxnId="{D2986CAE-5219-EF45-BEA5-B908F36DA103}">
      <dgm:prSet/>
      <dgm:spPr/>
      <dgm:t>
        <a:bodyPr/>
        <a:lstStyle/>
        <a:p>
          <a:endParaRPr lang="de-DE"/>
        </a:p>
      </dgm:t>
    </dgm:pt>
    <dgm:pt modelId="{ED327B59-6FBB-2842-A3BB-DFE6D2EDC5A5}">
      <dgm:prSet phldrT="[Text]" custT="1"/>
      <dgm:spPr/>
      <dgm:t>
        <a:bodyPr/>
        <a:lstStyle/>
        <a:p>
          <a:r>
            <a:rPr lang="en-US" sz="1800" noProof="0" dirty="0"/>
            <a:t>Caribou DAQ</a:t>
          </a:r>
        </a:p>
      </dgm:t>
    </dgm:pt>
    <dgm:pt modelId="{BCC29015-4BA4-5744-9876-0E1C2A6E6D4D}" type="parTrans" cxnId="{75CE91B3-5C22-7442-A540-C5DAEBBA707F}">
      <dgm:prSet/>
      <dgm:spPr/>
      <dgm:t>
        <a:bodyPr/>
        <a:lstStyle/>
        <a:p>
          <a:endParaRPr lang="de-DE"/>
        </a:p>
      </dgm:t>
    </dgm:pt>
    <dgm:pt modelId="{EC0985E0-E29D-E449-90E8-A34AFA8A5FC4}" type="sibTrans" cxnId="{75CE91B3-5C22-7442-A540-C5DAEBBA707F}">
      <dgm:prSet/>
      <dgm:spPr/>
      <dgm:t>
        <a:bodyPr/>
        <a:lstStyle/>
        <a:p>
          <a:endParaRPr lang="de-DE"/>
        </a:p>
      </dgm:t>
    </dgm:pt>
    <dgm:pt modelId="{AE23DEBA-619E-C948-95B8-728951EA0C77}">
      <dgm:prSet phldrT="[Text]"/>
      <dgm:spPr/>
      <dgm:t>
        <a:bodyPr/>
        <a:lstStyle/>
        <a:p>
          <a:endParaRPr lang="en-US" noProof="0" dirty="0"/>
        </a:p>
      </dgm:t>
    </dgm:pt>
    <dgm:pt modelId="{16D38B22-A5E0-604B-8D0C-61D3BF75E0F7}" type="parTrans" cxnId="{98B0BA95-5191-DE40-83D4-0A6D175A3D0F}">
      <dgm:prSet/>
      <dgm:spPr/>
      <dgm:t>
        <a:bodyPr/>
        <a:lstStyle/>
        <a:p>
          <a:endParaRPr lang="de-DE"/>
        </a:p>
      </dgm:t>
    </dgm:pt>
    <dgm:pt modelId="{5187FF9F-B1E1-3444-A77F-EC7DA1CD8D72}" type="sibTrans" cxnId="{98B0BA95-5191-DE40-83D4-0A6D175A3D0F}">
      <dgm:prSet/>
      <dgm:spPr/>
      <dgm:t>
        <a:bodyPr/>
        <a:lstStyle/>
        <a:p>
          <a:endParaRPr lang="de-DE"/>
        </a:p>
      </dgm:t>
    </dgm:pt>
    <dgm:pt modelId="{35D63CF3-682B-644D-AA62-19ABCA49E5F4}" type="pres">
      <dgm:prSet presAssocID="{24D9FAB1-08B5-BB42-91D2-01EB34E27F43}" presName="linearFlow" presStyleCnt="0">
        <dgm:presLayoutVars>
          <dgm:dir/>
          <dgm:animLvl val="lvl"/>
          <dgm:resizeHandles val="exact"/>
        </dgm:presLayoutVars>
      </dgm:prSet>
      <dgm:spPr/>
    </dgm:pt>
    <dgm:pt modelId="{F4F8540C-3EEA-7640-97FC-BF12FB992E8C}" type="pres">
      <dgm:prSet presAssocID="{90A85C95-9D9F-3943-AED2-88A83D2C1AB2}" presName="composite" presStyleCnt="0"/>
      <dgm:spPr/>
    </dgm:pt>
    <dgm:pt modelId="{1FB94725-149F-F94E-BD73-2895991A716E}" type="pres">
      <dgm:prSet presAssocID="{90A85C95-9D9F-3943-AED2-88A83D2C1AB2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1CE29CC-BF55-F44A-8F33-A2BB137C0CCB}" type="pres">
      <dgm:prSet presAssocID="{90A85C95-9D9F-3943-AED2-88A83D2C1AB2}" presName="parSh" presStyleLbl="node1" presStyleIdx="0" presStyleCnt="3" custScaleX="120416"/>
      <dgm:spPr/>
    </dgm:pt>
    <dgm:pt modelId="{2D619AA0-77A1-AE44-989A-DFAAD28E5803}" type="pres">
      <dgm:prSet presAssocID="{90A85C95-9D9F-3943-AED2-88A83D2C1AB2}" presName="desTx" presStyleLbl="fgAcc1" presStyleIdx="0" presStyleCnt="3">
        <dgm:presLayoutVars>
          <dgm:bulletEnabled val="1"/>
        </dgm:presLayoutVars>
      </dgm:prSet>
      <dgm:spPr/>
    </dgm:pt>
    <dgm:pt modelId="{B43297CD-7C72-A84E-8F49-7E5122A2576F}" type="pres">
      <dgm:prSet presAssocID="{7E7164F2-28DC-7D4A-B3A6-3A94D6A22F60}" presName="sibTrans" presStyleLbl="sibTrans2D1" presStyleIdx="0" presStyleCnt="2"/>
      <dgm:spPr/>
    </dgm:pt>
    <dgm:pt modelId="{A953F1F9-52E8-EF4F-B3B7-77875082DB04}" type="pres">
      <dgm:prSet presAssocID="{7E7164F2-28DC-7D4A-B3A6-3A94D6A22F60}" presName="connTx" presStyleLbl="sibTrans2D1" presStyleIdx="0" presStyleCnt="2"/>
      <dgm:spPr/>
    </dgm:pt>
    <dgm:pt modelId="{12739FF4-A443-1B4D-BFF5-D9B2B26F22A9}" type="pres">
      <dgm:prSet presAssocID="{9844109A-1DA4-0247-8510-7D930161E8F5}" presName="composite" presStyleCnt="0"/>
      <dgm:spPr/>
    </dgm:pt>
    <dgm:pt modelId="{FBDAD33A-1D11-AF48-988D-03CE32DDBF2B}" type="pres">
      <dgm:prSet presAssocID="{9844109A-1DA4-0247-8510-7D930161E8F5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075DF53-BEC6-5B42-AF11-485C3D0DB903}" type="pres">
      <dgm:prSet presAssocID="{9844109A-1DA4-0247-8510-7D930161E8F5}" presName="parSh" presStyleLbl="node1" presStyleIdx="1" presStyleCnt="3"/>
      <dgm:spPr/>
    </dgm:pt>
    <dgm:pt modelId="{78E28B77-7C8A-F64C-8BD0-1A811C637358}" type="pres">
      <dgm:prSet presAssocID="{9844109A-1DA4-0247-8510-7D930161E8F5}" presName="desTx" presStyleLbl="fgAcc1" presStyleIdx="1" presStyleCnt="3" custScaleX="116899">
        <dgm:presLayoutVars>
          <dgm:bulletEnabled val="1"/>
        </dgm:presLayoutVars>
      </dgm:prSet>
      <dgm:spPr/>
    </dgm:pt>
    <dgm:pt modelId="{6E782E1C-B268-6548-8E57-E83E47EABB58}" type="pres">
      <dgm:prSet presAssocID="{95A4FFFC-1A68-CD48-BF6E-0BEC60911F20}" presName="sibTrans" presStyleLbl="sibTrans2D1" presStyleIdx="1" presStyleCnt="2"/>
      <dgm:spPr/>
    </dgm:pt>
    <dgm:pt modelId="{3F9D3971-4099-904F-AC31-C982DF8EC5E3}" type="pres">
      <dgm:prSet presAssocID="{95A4FFFC-1A68-CD48-BF6E-0BEC60911F20}" presName="connTx" presStyleLbl="sibTrans2D1" presStyleIdx="1" presStyleCnt="2"/>
      <dgm:spPr/>
    </dgm:pt>
    <dgm:pt modelId="{334D0143-BA8B-3E4F-AE3E-AB54B989E112}" type="pres">
      <dgm:prSet presAssocID="{89AE2ACC-E797-3F45-9766-C544C25EDF7D}" presName="composite" presStyleCnt="0"/>
      <dgm:spPr/>
    </dgm:pt>
    <dgm:pt modelId="{8B6F0713-67C9-C94A-94D8-964D0E0CC62E}" type="pres">
      <dgm:prSet presAssocID="{89AE2ACC-E797-3F45-9766-C544C25EDF7D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79FDDD8-8178-794A-A409-9597B1C4720A}" type="pres">
      <dgm:prSet presAssocID="{89AE2ACC-E797-3F45-9766-C544C25EDF7D}" presName="parSh" presStyleLbl="node1" presStyleIdx="2" presStyleCnt="3"/>
      <dgm:spPr/>
    </dgm:pt>
    <dgm:pt modelId="{CA8F4135-CE16-5E43-8180-8325B83C8297}" type="pres">
      <dgm:prSet presAssocID="{89AE2ACC-E797-3F45-9766-C544C25EDF7D}" presName="desTx" presStyleLbl="fgAcc1" presStyleIdx="2" presStyleCnt="3" custScaleX="118077">
        <dgm:presLayoutVars>
          <dgm:bulletEnabled val="1"/>
        </dgm:presLayoutVars>
      </dgm:prSet>
      <dgm:spPr/>
    </dgm:pt>
  </dgm:ptLst>
  <dgm:cxnLst>
    <dgm:cxn modelId="{3D542A06-F167-C54D-8B06-4EB3D4E04ECC}" type="presOf" srcId="{95A4FFFC-1A68-CD48-BF6E-0BEC60911F20}" destId="{3F9D3971-4099-904F-AC31-C982DF8EC5E3}" srcOrd="1" destOrd="0" presId="urn:microsoft.com/office/officeart/2005/8/layout/process3"/>
    <dgm:cxn modelId="{A30FC60A-2A72-8847-B691-AF6A8C02338E}" type="presOf" srcId="{0CC599FE-80D7-F546-9760-DECDD52D6D98}" destId="{78E28B77-7C8A-F64C-8BD0-1A811C637358}" srcOrd="0" destOrd="0" presId="urn:microsoft.com/office/officeart/2005/8/layout/process3"/>
    <dgm:cxn modelId="{C9A3BA13-6189-7648-B44D-8EB9CFC6E350}" type="presOf" srcId="{9844109A-1DA4-0247-8510-7D930161E8F5}" destId="{FBDAD33A-1D11-AF48-988D-03CE32DDBF2B}" srcOrd="0" destOrd="0" presId="urn:microsoft.com/office/officeart/2005/8/layout/process3"/>
    <dgm:cxn modelId="{85A47419-3659-A54B-B565-C693E1D5787B}" srcId="{9844109A-1DA4-0247-8510-7D930161E8F5}" destId="{35780E90-292C-4D49-924E-43A6BD45C3F3}" srcOrd="1" destOrd="0" parTransId="{9478ADAA-821F-A24B-97FB-30617F4BDD40}" sibTransId="{813166AA-91C1-024C-81FF-500C6BA85BBD}"/>
    <dgm:cxn modelId="{9E1F4D23-73F3-294C-A75E-FDB64298F7C7}" srcId="{89AE2ACC-E797-3F45-9766-C544C25EDF7D}" destId="{FF4AA819-C0CA-AE4F-A05E-E8BC05C4F7EF}" srcOrd="1" destOrd="0" parTransId="{5D3EC555-BB5F-214A-BC62-F45E95A7D47B}" sibTransId="{20E47C57-82EA-8444-BCD4-FA70ACE90E2D}"/>
    <dgm:cxn modelId="{E387EB32-7B9E-1C4B-A150-979E23688226}" type="presOf" srcId="{F27D70C1-8F6B-5242-96F4-9D8E2B4793B8}" destId="{2D619AA0-77A1-AE44-989A-DFAAD28E5803}" srcOrd="0" destOrd="1" presId="urn:microsoft.com/office/officeart/2005/8/layout/process3"/>
    <dgm:cxn modelId="{9B2AC233-061A-614B-A598-5F97AC24536B}" type="presOf" srcId="{60EE61D4-F242-5842-8AA1-43989005DA8E}" destId="{CA8F4135-CE16-5E43-8180-8325B83C8297}" srcOrd="0" destOrd="0" presId="urn:microsoft.com/office/officeart/2005/8/layout/process3"/>
    <dgm:cxn modelId="{2E22D839-26D0-C846-81CD-1219494F7889}" srcId="{9844109A-1DA4-0247-8510-7D930161E8F5}" destId="{0CC599FE-80D7-F546-9760-DECDD52D6D98}" srcOrd="0" destOrd="0" parTransId="{1D4232AC-C783-3641-BBCD-7FA93657AEAE}" sibTransId="{6308731C-B686-D04B-9DAB-03E4E5D06EA0}"/>
    <dgm:cxn modelId="{0B63F03D-6396-8744-9DC8-6D35418216E7}" srcId="{24D9FAB1-08B5-BB42-91D2-01EB34E27F43}" destId="{90A85C95-9D9F-3943-AED2-88A83D2C1AB2}" srcOrd="0" destOrd="0" parTransId="{0D5749BD-5780-3643-AE4D-80B5EE324DA6}" sibTransId="{7E7164F2-28DC-7D4A-B3A6-3A94D6A22F60}"/>
    <dgm:cxn modelId="{47ADD440-6D24-C44D-92DC-A574452A8EB7}" srcId="{24D9FAB1-08B5-BB42-91D2-01EB34E27F43}" destId="{9844109A-1DA4-0247-8510-7D930161E8F5}" srcOrd="1" destOrd="0" parTransId="{69B52A9B-B807-264C-9E0A-308F670BBBA7}" sibTransId="{95A4FFFC-1A68-CD48-BF6E-0BEC60911F20}"/>
    <dgm:cxn modelId="{9E2CA345-4233-D34A-95D7-5B79E36B08CF}" type="presOf" srcId="{35780E90-292C-4D49-924E-43A6BD45C3F3}" destId="{78E28B77-7C8A-F64C-8BD0-1A811C637358}" srcOrd="0" destOrd="1" presId="urn:microsoft.com/office/officeart/2005/8/layout/process3"/>
    <dgm:cxn modelId="{FE172249-03DB-AA49-9824-B89F5A453F5E}" type="presOf" srcId="{24D9FAB1-08B5-BB42-91D2-01EB34E27F43}" destId="{35D63CF3-682B-644D-AA62-19ABCA49E5F4}" srcOrd="0" destOrd="0" presId="urn:microsoft.com/office/officeart/2005/8/layout/process3"/>
    <dgm:cxn modelId="{EC47496F-5801-CA4A-9FA4-F947071CB083}" type="presOf" srcId="{9844109A-1DA4-0247-8510-7D930161E8F5}" destId="{5075DF53-BEC6-5B42-AF11-485C3D0DB903}" srcOrd="1" destOrd="0" presId="urn:microsoft.com/office/officeart/2005/8/layout/process3"/>
    <dgm:cxn modelId="{F3069D82-D97B-5442-8253-98F64A36D5D5}" srcId="{90A85C95-9D9F-3943-AED2-88A83D2C1AB2}" destId="{F27D70C1-8F6B-5242-96F4-9D8E2B4793B8}" srcOrd="1" destOrd="0" parTransId="{90EA8522-FF7A-5749-AB13-D89C88D71B74}" sibTransId="{9E583BD2-E64A-D649-AAB1-1767A8F0CA97}"/>
    <dgm:cxn modelId="{83E2DF8D-A7DB-3B44-B7C0-7967C93FA31E}" type="presOf" srcId="{95A4FFFC-1A68-CD48-BF6E-0BEC60911F20}" destId="{6E782E1C-B268-6548-8E57-E83E47EABB58}" srcOrd="0" destOrd="0" presId="urn:microsoft.com/office/officeart/2005/8/layout/process3"/>
    <dgm:cxn modelId="{98B0BA95-5191-DE40-83D4-0A6D175A3D0F}" srcId="{90A85C95-9D9F-3943-AED2-88A83D2C1AB2}" destId="{AE23DEBA-619E-C948-95B8-728951EA0C77}" srcOrd="3" destOrd="0" parTransId="{16D38B22-A5E0-604B-8D0C-61D3BF75E0F7}" sibTransId="{5187FF9F-B1E1-3444-A77F-EC7DA1CD8D72}"/>
    <dgm:cxn modelId="{04ACE296-EB19-F04E-9F72-7A0E0EA2B270}" type="presOf" srcId="{7E7164F2-28DC-7D4A-B3A6-3A94D6A22F60}" destId="{B43297CD-7C72-A84E-8F49-7E5122A2576F}" srcOrd="0" destOrd="0" presId="urn:microsoft.com/office/officeart/2005/8/layout/process3"/>
    <dgm:cxn modelId="{37778F9F-7F57-0342-909F-084F2BE26B58}" srcId="{89AE2ACC-E797-3F45-9766-C544C25EDF7D}" destId="{60EE61D4-F242-5842-8AA1-43989005DA8E}" srcOrd="0" destOrd="0" parTransId="{F2D54DD6-F856-7D4A-8448-750B22CF54F9}" sibTransId="{DCA8F368-F0AB-134F-B0F4-3F8B28E3A260}"/>
    <dgm:cxn modelId="{6B9E72A4-4331-A94C-A6F2-0416057141C5}" type="presOf" srcId="{FF4AA819-C0CA-AE4F-A05E-E8BC05C4F7EF}" destId="{CA8F4135-CE16-5E43-8180-8325B83C8297}" srcOrd="0" destOrd="1" presId="urn:microsoft.com/office/officeart/2005/8/layout/process3"/>
    <dgm:cxn modelId="{D5D0F9A5-F5C8-344C-81DD-DC1DD12BEE58}" type="presOf" srcId="{90A85C95-9D9F-3943-AED2-88A83D2C1AB2}" destId="{1FB94725-149F-F94E-BD73-2895991A716E}" srcOrd="0" destOrd="0" presId="urn:microsoft.com/office/officeart/2005/8/layout/process3"/>
    <dgm:cxn modelId="{40E742AC-A180-1040-834F-71BD81F49E7A}" type="presOf" srcId="{90A85C95-9D9F-3943-AED2-88A83D2C1AB2}" destId="{01CE29CC-BF55-F44A-8F33-A2BB137C0CCB}" srcOrd="1" destOrd="0" presId="urn:microsoft.com/office/officeart/2005/8/layout/process3"/>
    <dgm:cxn modelId="{D2986CAE-5219-EF45-BEA5-B908F36DA103}" srcId="{90A85C95-9D9F-3943-AED2-88A83D2C1AB2}" destId="{8B09641C-C3D0-8F48-8F9A-B3AA7FA0F81B}" srcOrd="2" destOrd="0" parTransId="{F04C873C-F7F5-A748-88D6-A51A69EAEE11}" sibTransId="{6DA477CC-A62E-DD4C-AD18-355587611554}"/>
    <dgm:cxn modelId="{30068BAE-36BB-2B4D-972C-5D1FDFF6FD41}" type="presOf" srcId="{8B09641C-C3D0-8F48-8F9A-B3AA7FA0F81B}" destId="{2D619AA0-77A1-AE44-989A-DFAAD28E5803}" srcOrd="0" destOrd="2" presId="urn:microsoft.com/office/officeart/2005/8/layout/process3"/>
    <dgm:cxn modelId="{53BAC7B0-2780-744F-BA63-4C9C487D7E6C}" type="presOf" srcId="{89AE2ACC-E797-3F45-9766-C544C25EDF7D}" destId="{D79FDDD8-8178-794A-A409-9597B1C4720A}" srcOrd="1" destOrd="0" presId="urn:microsoft.com/office/officeart/2005/8/layout/process3"/>
    <dgm:cxn modelId="{75CE91B3-5C22-7442-A540-C5DAEBBA707F}" srcId="{89AE2ACC-E797-3F45-9766-C544C25EDF7D}" destId="{ED327B59-6FBB-2842-A3BB-DFE6D2EDC5A5}" srcOrd="2" destOrd="0" parTransId="{BCC29015-4BA4-5744-9876-0E1C2A6E6D4D}" sibTransId="{EC0985E0-E29D-E449-90E8-A34AFA8A5FC4}"/>
    <dgm:cxn modelId="{605826BA-77C3-C94B-9C2C-F673DB1D68F5}" type="presOf" srcId="{ED327B59-6FBB-2842-A3BB-DFE6D2EDC5A5}" destId="{CA8F4135-CE16-5E43-8180-8325B83C8297}" srcOrd="0" destOrd="2" presId="urn:microsoft.com/office/officeart/2005/8/layout/process3"/>
    <dgm:cxn modelId="{18B504C0-7922-C549-BDCD-8F33A9FA897F}" srcId="{90A85C95-9D9F-3943-AED2-88A83D2C1AB2}" destId="{FA7EDA73-51CD-F247-9F43-E0A8BBBE9BE3}" srcOrd="0" destOrd="0" parTransId="{A79FEF88-DBF5-A441-9532-1E784954BEF0}" sibTransId="{B2C06F79-3971-0B4F-8D1C-0F8EBFA5D76B}"/>
    <dgm:cxn modelId="{732720C1-83E8-714E-BDDD-BD7E49FF335B}" type="presOf" srcId="{AE23DEBA-619E-C948-95B8-728951EA0C77}" destId="{2D619AA0-77A1-AE44-989A-DFAAD28E5803}" srcOrd="0" destOrd="3" presId="urn:microsoft.com/office/officeart/2005/8/layout/process3"/>
    <dgm:cxn modelId="{43EE7ECA-B019-8549-AE8B-8BC76693F0D7}" type="presOf" srcId="{FA7EDA73-51CD-F247-9F43-E0A8BBBE9BE3}" destId="{2D619AA0-77A1-AE44-989A-DFAAD28E5803}" srcOrd="0" destOrd="0" presId="urn:microsoft.com/office/officeart/2005/8/layout/process3"/>
    <dgm:cxn modelId="{CF76ECDA-80C7-6A48-A254-EF9B4101BBC5}" srcId="{24D9FAB1-08B5-BB42-91D2-01EB34E27F43}" destId="{89AE2ACC-E797-3F45-9766-C544C25EDF7D}" srcOrd="2" destOrd="0" parTransId="{1A75C5F8-2F48-6947-9104-3349A46A6F77}" sibTransId="{2C94F290-E81F-9841-89DB-90A5C53541AE}"/>
    <dgm:cxn modelId="{12E339E4-0937-DA47-8AF7-D611E7B89D88}" type="presOf" srcId="{89AE2ACC-E797-3F45-9766-C544C25EDF7D}" destId="{8B6F0713-67C9-C94A-94D8-964D0E0CC62E}" srcOrd="0" destOrd="0" presId="urn:microsoft.com/office/officeart/2005/8/layout/process3"/>
    <dgm:cxn modelId="{CEF4FFFA-537A-6542-AF02-7AEAFEC3CC1B}" type="presOf" srcId="{7E7164F2-28DC-7D4A-B3A6-3A94D6A22F60}" destId="{A953F1F9-52E8-EF4F-B3B7-77875082DB04}" srcOrd="1" destOrd="0" presId="urn:microsoft.com/office/officeart/2005/8/layout/process3"/>
    <dgm:cxn modelId="{8A8A66EA-F4AD-B940-B983-937BABE75CD1}" type="presParOf" srcId="{35D63CF3-682B-644D-AA62-19ABCA49E5F4}" destId="{F4F8540C-3EEA-7640-97FC-BF12FB992E8C}" srcOrd="0" destOrd="0" presId="urn:microsoft.com/office/officeart/2005/8/layout/process3"/>
    <dgm:cxn modelId="{AECDBB6B-7158-D14F-9857-8FF3F295B42E}" type="presParOf" srcId="{F4F8540C-3EEA-7640-97FC-BF12FB992E8C}" destId="{1FB94725-149F-F94E-BD73-2895991A716E}" srcOrd="0" destOrd="0" presId="urn:microsoft.com/office/officeart/2005/8/layout/process3"/>
    <dgm:cxn modelId="{6CF11379-A2A3-9441-A2C4-05C1867F3636}" type="presParOf" srcId="{F4F8540C-3EEA-7640-97FC-BF12FB992E8C}" destId="{01CE29CC-BF55-F44A-8F33-A2BB137C0CCB}" srcOrd="1" destOrd="0" presId="urn:microsoft.com/office/officeart/2005/8/layout/process3"/>
    <dgm:cxn modelId="{5512A949-339A-024C-A863-B813EB604999}" type="presParOf" srcId="{F4F8540C-3EEA-7640-97FC-BF12FB992E8C}" destId="{2D619AA0-77A1-AE44-989A-DFAAD28E5803}" srcOrd="2" destOrd="0" presId="urn:microsoft.com/office/officeart/2005/8/layout/process3"/>
    <dgm:cxn modelId="{27DEA9B9-E536-6F43-A1BA-29607305454D}" type="presParOf" srcId="{35D63CF3-682B-644D-AA62-19ABCA49E5F4}" destId="{B43297CD-7C72-A84E-8F49-7E5122A2576F}" srcOrd="1" destOrd="0" presId="urn:microsoft.com/office/officeart/2005/8/layout/process3"/>
    <dgm:cxn modelId="{E4A01B4F-AA28-6D44-8F40-DA193C958BB4}" type="presParOf" srcId="{B43297CD-7C72-A84E-8F49-7E5122A2576F}" destId="{A953F1F9-52E8-EF4F-B3B7-77875082DB04}" srcOrd="0" destOrd="0" presId="urn:microsoft.com/office/officeart/2005/8/layout/process3"/>
    <dgm:cxn modelId="{87DE38DE-F627-E94C-80D5-F663CFC2DD93}" type="presParOf" srcId="{35D63CF3-682B-644D-AA62-19ABCA49E5F4}" destId="{12739FF4-A443-1B4D-BFF5-D9B2B26F22A9}" srcOrd="2" destOrd="0" presId="urn:microsoft.com/office/officeart/2005/8/layout/process3"/>
    <dgm:cxn modelId="{08C5D037-77D4-874D-83F4-6AC339EE7961}" type="presParOf" srcId="{12739FF4-A443-1B4D-BFF5-D9B2B26F22A9}" destId="{FBDAD33A-1D11-AF48-988D-03CE32DDBF2B}" srcOrd="0" destOrd="0" presId="urn:microsoft.com/office/officeart/2005/8/layout/process3"/>
    <dgm:cxn modelId="{AB9378DA-FAE3-0042-AA90-E01A45ABEF10}" type="presParOf" srcId="{12739FF4-A443-1B4D-BFF5-D9B2B26F22A9}" destId="{5075DF53-BEC6-5B42-AF11-485C3D0DB903}" srcOrd="1" destOrd="0" presId="urn:microsoft.com/office/officeart/2005/8/layout/process3"/>
    <dgm:cxn modelId="{270BF21D-50B2-BA46-BFAC-55DAE150DFBB}" type="presParOf" srcId="{12739FF4-A443-1B4D-BFF5-D9B2B26F22A9}" destId="{78E28B77-7C8A-F64C-8BD0-1A811C637358}" srcOrd="2" destOrd="0" presId="urn:microsoft.com/office/officeart/2005/8/layout/process3"/>
    <dgm:cxn modelId="{708BBEDB-54D7-1640-BF94-4632D0F4D1C4}" type="presParOf" srcId="{35D63CF3-682B-644D-AA62-19ABCA49E5F4}" destId="{6E782E1C-B268-6548-8E57-E83E47EABB58}" srcOrd="3" destOrd="0" presId="urn:microsoft.com/office/officeart/2005/8/layout/process3"/>
    <dgm:cxn modelId="{E625A30D-EA3E-C54F-8ADC-1185156B1D30}" type="presParOf" srcId="{6E782E1C-B268-6548-8E57-E83E47EABB58}" destId="{3F9D3971-4099-904F-AC31-C982DF8EC5E3}" srcOrd="0" destOrd="0" presId="urn:microsoft.com/office/officeart/2005/8/layout/process3"/>
    <dgm:cxn modelId="{7F54E058-6460-BD47-A25A-FF5B095AB75D}" type="presParOf" srcId="{35D63CF3-682B-644D-AA62-19ABCA49E5F4}" destId="{334D0143-BA8B-3E4F-AE3E-AB54B989E112}" srcOrd="4" destOrd="0" presId="urn:microsoft.com/office/officeart/2005/8/layout/process3"/>
    <dgm:cxn modelId="{90A89194-8EAA-E44F-9E2D-DA4DBCF31B02}" type="presParOf" srcId="{334D0143-BA8B-3E4F-AE3E-AB54B989E112}" destId="{8B6F0713-67C9-C94A-94D8-964D0E0CC62E}" srcOrd="0" destOrd="0" presId="urn:microsoft.com/office/officeart/2005/8/layout/process3"/>
    <dgm:cxn modelId="{60E4E6E2-BC2E-9648-A81F-D380DBE7F02B}" type="presParOf" srcId="{334D0143-BA8B-3E4F-AE3E-AB54B989E112}" destId="{D79FDDD8-8178-794A-A409-9597B1C4720A}" srcOrd="1" destOrd="0" presId="urn:microsoft.com/office/officeart/2005/8/layout/process3"/>
    <dgm:cxn modelId="{20EA4AA0-5199-9F40-A4F6-46807BF9CC75}" type="presParOf" srcId="{334D0143-BA8B-3E4F-AE3E-AB54B989E112}" destId="{CA8F4135-CE16-5E43-8180-8325B83C8297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7085F9-59EC-4EA4-BE56-DD9502E658A0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688055B0-CFC2-497A-88E9-CB92492775F0}">
      <dgm:prSet phldrT="[Text]" custT="1"/>
      <dgm:spPr>
        <a:solidFill>
          <a:srgbClr val="00B0F0"/>
        </a:solidFill>
        <a:ln w="28575">
          <a:solidFill>
            <a:srgbClr val="0070C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2017</a:t>
          </a:r>
        </a:p>
      </dgm:t>
    </dgm:pt>
    <dgm:pt modelId="{0FA85DE4-A9E5-4CF9-BF49-6C0BE4BC3169}" type="parTrans" cxnId="{1D36F0B1-16DD-4795-AEEE-9BAB28B80B9E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80EBB24E-CBC8-4CE5-9061-C8785DA92817}" type="sibTrans" cxnId="{1D36F0B1-16DD-4795-AEEE-9BAB28B80B9E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845C25A3-9C51-4347-AD45-98B8218C42E4}">
      <dgm:prSet phldrT="[Text]" custT="1"/>
      <dgm:spPr>
        <a:solidFill>
          <a:srgbClr val="92D050"/>
        </a:solidFill>
        <a:ln w="28575">
          <a:solidFill>
            <a:srgbClr val="00B05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2018</a:t>
          </a:r>
        </a:p>
      </dgm:t>
    </dgm:pt>
    <dgm:pt modelId="{6C3EE022-DFE3-424D-B60C-4614C521E651}" type="parTrans" cxnId="{3CC907C0-45E4-4A9F-B64A-67CADFF9D5C9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36719DA8-A496-4931-B5D5-A9EE8FE6E47D}" type="sibTrans" cxnId="{3CC907C0-45E4-4A9F-B64A-67CADFF9D5C9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8B81BB60-7424-417D-80B1-6E43CA5E170A}">
      <dgm:prSet phldrT="[Text]" custT="1"/>
      <dgm:spPr>
        <a:solidFill>
          <a:srgbClr val="FFCC66"/>
        </a:solidFill>
        <a:ln w="28575">
          <a:solidFill>
            <a:srgbClr val="FFC00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2019</a:t>
          </a:r>
        </a:p>
      </dgm:t>
    </dgm:pt>
    <dgm:pt modelId="{E178A28C-01D3-460F-92DE-D6829CC8D7E7}" type="parTrans" cxnId="{9953A38C-C6E8-4759-BEFF-62A676CAF328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A01363E6-251B-47E7-B452-757B2580D071}" type="sibTrans" cxnId="{9953A38C-C6E8-4759-BEFF-62A676CAF328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5B65F39A-19CB-4074-9280-5D44AF37516D}">
      <dgm:prSet custT="1"/>
      <dgm:spPr>
        <a:solidFill>
          <a:srgbClr val="FF5050"/>
        </a:solidFill>
        <a:ln w="28575">
          <a:solidFill>
            <a:srgbClr val="FF000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2020</a:t>
          </a:r>
        </a:p>
      </dgm:t>
    </dgm:pt>
    <dgm:pt modelId="{6EF64315-6989-4400-BC69-66D10261436C}" type="parTrans" cxnId="{C407C903-1323-44A4-B6AE-62F934F88DD2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4FBF8192-E744-4262-B0CB-DE9094751FDA}" type="sibTrans" cxnId="{C407C903-1323-44A4-B6AE-62F934F88DD2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66A9937E-3331-4466-AA85-AF55D887151F}">
      <dgm:prSet custT="1"/>
      <dgm:spPr>
        <a:solidFill>
          <a:srgbClr val="FF9900"/>
        </a:solidFill>
        <a:ln w="28575">
          <a:solidFill>
            <a:srgbClr val="99660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2022</a:t>
          </a:r>
        </a:p>
      </dgm:t>
    </dgm:pt>
    <dgm:pt modelId="{C7728E6B-C749-4A91-868B-7478749F439E}" type="parTrans" cxnId="{FB02655D-F0A2-448D-9104-3BDEE48F369E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2099605F-DA87-4DE6-9FBB-F538185D95FC}" type="sibTrans" cxnId="{FB02655D-F0A2-448D-9104-3BDEE48F369E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CF61C64B-39A9-4606-ACC7-7DA8145C6171}">
      <dgm:prSet custT="1"/>
      <dgm:spPr>
        <a:solidFill>
          <a:srgbClr val="FF66FF"/>
        </a:solidFill>
        <a:ln w="28575">
          <a:solidFill>
            <a:srgbClr val="FF00FF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2021</a:t>
          </a:r>
        </a:p>
      </dgm:t>
    </dgm:pt>
    <dgm:pt modelId="{F6B59470-4720-4FBC-9A19-CD8069DBD102}" type="parTrans" cxnId="{597C9A01-8F4F-4419-BBE7-B76A68C2A2F2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7C7C21D9-8E56-4115-A01C-F207B36CCFBF}" type="sibTrans" cxnId="{597C9A01-8F4F-4419-BBE7-B76A68C2A2F2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43CBF216-0FA2-4236-9125-1571553F85F2}">
      <dgm:prSet custT="1"/>
      <dgm:spPr>
        <a:solidFill>
          <a:srgbClr val="0066FF"/>
        </a:solidFill>
        <a:ln w="28575">
          <a:solidFill>
            <a:srgbClr val="002060"/>
          </a:solidFill>
        </a:ln>
      </dgm:spPr>
      <dgm:t>
        <a:bodyPr/>
        <a:lstStyle/>
        <a:p>
          <a:r>
            <a:rPr lang="en-US" sz="2000" noProof="0" dirty="0">
              <a:solidFill>
                <a:schemeClr val="bg1"/>
              </a:solidFill>
            </a:rPr>
            <a:t>2023</a:t>
          </a:r>
        </a:p>
      </dgm:t>
    </dgm:pt>
    <dgm:pt modelId="{AA219791-9EC1-4D0D-8663-1985869C1744}" type="parTrans" cxnId="{9FD622BB-979F-4921-A8FB-AD65B4502A85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FBE9A03E-2744-4BA8-A6EF-B2E6CE2154AA}" type="sibTrans" cxnId="{9FD622BB-979F-4921-A8FB-AD65B4502A85}">
      <dgm:prSet/>
      <dgm:spPr/>
      <dgm:t>
        <a:bodyPr/>
        <a:lstStyle/>
        <a:p>
          <a:endParaRPr lang="de-DE">
            <a:solidFill>
              <a:schemeClr val="bg1"/>
            </a:solidFill>
          </a:endParaRPr>
        </a:p>
      </dgm:t>
    </dgm:pt>
    <dgm:pt modelId="{C79FC731-100B-194F-9315-D66FC03C49F5}">
      <dgm:prSet/>
      <dgm:spPr/>
      <dgm:t>
        <a:bodyPr/>
        <a:lstStyle/>
        <a:p>
          <a:r>
            <a:rPr lang="en-US" noProof="0" dirty="0"/>
            <a:t>2024</a:t>
          </a:r>
        </a:p>
      </dgm:t>
    </dgm:pt>
    <dgm:pt modelId="{DF22E763-A660-C844-8FF5-0D284ADE3776}" type="parTrans" cxnId="{0683CE83-EBE7-BD42-93D2-251F34A1D29B}">
      <dgm:prSet/>
      <dgm:spPr/>
      <dgm:t>
        <a:bodyPr/>
        <a:lstStyle/>
        <a:p>
          <a:endParaRPr lang="de-DE"/>
        </a:p>
      </dgm:t>
    </dgm:pt>
    <dgm:pt modelId="{F7833F98-1DED-464A-8364-B40073B3437D}" type="sibTrans" cxnId="{0683CE83-EBE7-BD42-93D2-251F34A1D29B}">
      <dgm:prSet/>
      <dgm:spPr/>
      <dgm:t>
        <a:bodyPr/>
        <a:lstStyle/>
        <a:p>
          <a:endParaRPr lang="de-DE"/>
        </a:p>
      </dgm:t>
    </dgm:pt>
    <dgm:pt modelId="{5EA458A4-59EF-7A40-8729-493DC81A192B}">
      <dgm:prSet/>
      <dgm:spPr/>
      <dgm:t>
        <a:bodyPr/>
        <a:lstStyle/>
        <a:p>
          <a:r>
            <a:rPr lang="en-US" noProof="0" dirty="0"/>
            <a:t>2025</a:t>
          </a:r>
        </a:p>
      </dgm:t>
    </dgm:pt>
    <dgm:pt modelId="{70FDDA89-EF04-774C-9C21-9C5B11C5194B}" type="parTrans" cxnId="{BFA69D2C-69EE-DE42-AC36-2CC1EEEE3AA9}">
      <dgm:prSet/>
      <dgm:spPr/>
      <dgm:t>
        <a:bodyPr/>
        <a:lstStyle/>
        <a:p>
          <a:endParaRPr lang="de-DE"/>
        </a:p>
      </dgm:t>
    </dgm:pt>
    <dgm:pt modelId="{7058F1AE-526C-8E4B-A00A-B42AC9B37FA8}" type="sibTrans" cxnId="{BFA69D2C-69EE-DE42-AC36-2CC1EEEE3AA9}">
      <dgm:prSet/>
      <dgm:spPr/>
      <dgm:t>
        <a:bodyPr/>
        <a:lstStyle/>
        <a:p>
          <a:endParaRPr lang="de-DE"/>
        </a:p>
      </dgm:t>
    </dgm:pt>
    <dgm:pt modelId="{856D9CE7-03D3-47E7-8394-72EE16C13924}" type="pres">
      <dgm:prSet presAssocID="{337085F9-59EC-4EA4-BE56-DD9502E658A0}" presName="Name0" presStyleCnt="0">
        <dgm:presLayoutVars>
          <dgm:dir/>
          <dgm:resizeHandles val="exact"/>
        </dgm:presLayoutVars>
      </dgm:prSet>
      <dgm:spPr/>
    </dgm:pt>
    <dgm:pt modelId="{C7B41C81-B867-4A58-8C85-AED9994F27BF}" type="pres">
      <dgm:prSet presAssocID="{688055B0-CFC2-497A-88E9-CB92492775F0}" presName="parTxOnly" presStyleLbl="node1" presStyleIdx="0" presStyleCnt="9">
        <dgm:presLayoutVars>
          <dgm:bulletEnabled val="1"/>
        </dgm:presLayoutVars>
      </dgm:prSet>
      <dgm:spPr/>
    </dgm:pt>
    <dgm:pt modelId="{42535CC7-D6FC-4E34-9A31-7B61D63725F0}" type="pres">
      <dgm:prSet presAssocID="{80EBB24E-CBC8-4CE5-9061-C8785DA92817}" presName="parSpace" presStyleCnt="0"/>
      <dgm:spPr/>
    </dgm:pt>
    <dgm:pt modelId="{0E4EB5BC-5E40-4484-A334-DDC3A5A9A5E1}" type="pres">
      <dgm:prSet presAssocID="{845C25A3-9C51-4347-AD45-98B8218C42E4}" presName="parTxOnly" presStyleLbl="node1" presStyleIdx="1" presStyleCnt="9">
        <dgm:presLayoutVars>
          <dgm:bulletEnabled val="1"/>
        </dgm:presLayoutVars>
      </dgm:prSet>
      <dgm:spPr/>
    </dgm:pt>
    <dgm:pt modelId="{95B91A0F-6E69-44D2-B46C-2DF6CA0161F5}" type="pres">
      <dgm:prSet presAssocID="{36719DA8-A496-4931-B5D5-A9EE8FE6E47D}" presName="parSpace" presStyleCnt="0"/>
      <dgm:spPr/>
    </dgm:pt>
    <dgm:pt modelId="{64374456-2A78-4727-8745-B374FB01C06F}" type="pres">
      <dgm:prSet presAssocID="{8B81BB60-7424-417D-80B1-6E43CA5E170A}" presName="parTxOnly" presStyleLbl="node1" presStyleIdx="2" presStyleCnt="9">
        <dgm:presLayoutVars>
          <dgm:bulletEnabled val="1"/>
        </dgm:presLayoutVars>
      </dgm:prSet>
      <dgm:spPr/>
    </dgm:pt>
    <dgm:pt modelId="{313AD458-1A0D-40B6-B8EA-3092079A3E12}" type="pres">
      <dgm:prSet presAssocID="{A01363E6-251B-47E7-B452-757B2580D071}" presName="parSpace" presStyleCnt="0"/>
      <dgm:spPr/>
    </dgm:pt>
    <dgm:pt modelId="{546FD5CD-92B6-4E9F-A919-0139572F39DA}" type="pres">
      <dgm:prSet presAssocID="{5B65F39A-19CB-4074-9280-5D44AF37516D}" presName="parTxOnly" presStyleLbl="node1" presStyleIdx="3" presStyleCnt="9">
        <dgm:presLayoutVars>
          <dgm:bulletEnabled val="1"/>
        </dgm:presLayoutVars>
      </dgm:prSet>
      <dgm:spPr/>
    </dgm:pt>
    <dgm:pt modelId="{3EF14E06-AF7E-4B2C-8333-ECC95BDCFD5C}" type="pres">
      <dgm:prSet presAssocID="{4FBF8192-E744-4262-B0CB-DE9094751FDA}" presName="parSpace" presStyleCnt="0"/>
      <dgm:spPr/>
    </dgm:pt>
    <dgm:pt modelId="{5A9F6031-1BDD-4977-91B8-64783DC815FF}" type="pres">
      <dgm:prSet presAssocID="{CF61C64B-39A9-4606-ACC7-7DA8145C6171}" presName="parTxOnly" presStyleLbl="node1" presStyleIdx="4" presStyleCnt="9">
        <dgm:presLayoutVars>
          <dgm:bulletEnabled val="1"/>
        </dgm:presLayoutVars>
      </dgm:prSet>
      <dgm:spPr/>
    </dgm:pt>
    <dgm:pt modelId="{53CB8B45-23CF-49EC-A721-68C20C8D02FB}" type="pres">
      <dgm:prSet presAssocID="{7C7C21D9-8E56-4115-A01C-F207B36CCFBF}" presName="parSpace" presStyleCnt="0"/>
      <dgm:spPr/>
    </dgm:pt>
    <dgm:pt modelId="{CDB1CC76-3AB4-4956-9130-33F8E54A145A}" type="pres">
      <dgm:prSet presAssocID="{66A9937E-3331-4466-AA85-AF55D887151F}" presName="parTxOnly" presStyleLbl="node1" presStyleIdx="5" presStyleCnt="9">
        <dgm:presLayoutVars>
          <dgm:bulletEnabled val="1"/>
        </dgm:presLayoutVars>
      </dgm:prSet>
      <dgm:spPr/>
    </dgm:pt>
    <dgm:pt modelId="{C24BDB1A-277F-4294-B6EB-39570B9E71F6}" type="pres">
      <dgm:prSet presAssocID="{2099605F-DA87-4DE6-9FBB-F538185D95FC}" presName="parSpace" presStyleCnt="0"/>
      <dgm:spPr/>
    </dgm:pt>
    <dgm:pt modelId="{F88504C2-758B-428A-BF7B-DDA476E6A5C0}" type="pres">
      <dgm:prSet presAssocID="{43CBF216-0FA2-4236-9125-1571553F85F2}" presName="parTxOnly" presStyleLbl="node1" presStyleIdx="6" presStyleCnt="9">
        <dgm:presLayoutVars>
          <dgm:bulletEnabled val="1"/>
        </dgm:presLayoutVars>
      </dgm:prSet>
      <dgm:spPr/>
    </dgm:pt>
    <dgm:pt modelId="{C174F8D0-8DCD-4D49-9140-01D67FF67AAA}" type="pres">
      <dgm:prSet presAssocID="{FBE9A03E-2744-4BA8-A6EF-B2E6CE2154AA}" presName="parSpace" presStyleCnt="0"/>
      <dgm:spPr/>
    </dgm:pt>
    <dgm:pt modelId="{8423C2A3-5169-9E40-A016-EEA48397BD4E}" type="pres">
      <dgm:prSet presAssocID="{C79FC731-100B-194F-9315-D66FC03C49F5}" presName="parTxOnly" presStyleLbl="node1" presStyleIdx="7" presStyleCnt="9">
        <dgm:presLayoutVars>
          <dgm:bulletEnabled val="1"/>
        </dgm:presLayoutVars>
      </dgm:prSet>
      <dgm:spPr/>
    </dgm:pt>
    <dgm:pt modelId="{F5C26B2F-BA45-0740-A5B4-E90A3D8A21C0}" type="pres">
      <dgm:prSet presAssocID="{F7833F98-1DED-464A-8364-B40073B3437D}" presName="parSpace" presStyleCnt="0"/>
      <dgm:spPr/>
    </dgm:pt>
    <dgm:pt modelId="{F22A6181-8CA4-C142-AA65-2C8E83E36A4C}" type="pres">
      <dgm:prSet presAssocID="{5EA458A4-59EF-7A40-8729-493DC81A192B}" presName="parTxOnly" presStyleLbl="node1" presStyleIdx="8" presStyleCnt="9">
        <dgm:presLayoutVars>
          <dgm:bulletEnabled val="1"/>
        </dgm:presLayoutVars>
      </dgm:prSet>
      <dgm:spPr/>
    </dgm:pt>
  </dgm:ptLst>
  <dgm:cxnLst>
    <dgm:cxn modelId="{E98BBF00-52CC-1D4C-A3D1-57891200D8AB}" type="presOf" srcId="{5EA458A4-59EF-7A40-8729-493DC81A192B}" destId="{F22A6181-8CA4-C142-AA65-2C8E83E36A4C}" srcOrd="0" destOrd="0" presId="urn:microsoft.com/office/officeart/2005/8/layout/hChevron3"/>
    <dgm:cxn modelId="{597C9A01-8F4F-4419-BBE7-B76A68C2A2F2}" srcId="{337085F9-59EC-4EA4-BE56-DD9502E658A0}" destId="{CF61C64B-39A9-4606-ACC7-7DA8145C6171}" srcOrd="4" destOrd="0" parTransId="{F6B59470-4720-4FBC-9A19-CD8069DBD102}" sibTransId="{7C7C21D9-8E56-4115-A01C-F207B36CCFBF}"/>
    <dgm:cxn modelId="{C407C903-1323-44A4-B6AE-62F934F88DD2}" srcId="{337085F9-59EC-4EA4-BE56-DD9502E658A0}" destId="{5B65F39A-19CB-4074-9280-5D44AF37516D}" srcOrd="3" destOrd="0" parTransId="{6EF64315-6989-4400-BC69-66D10261436C}" sibTransId="{4FBF8192-E744-4262-B0CB-DE9094751FDA}"/>
    <dgm:cxn modelId="{DA13CA19-A3B2-410D-BB83-52CD7117235D}" type="presOf" srcId="{CF61C64B-39A9-4606-ACC7-7DA8145C6171}" destId="{5A9F6031-1BDD-4977-91B8-64783DC815FF}" srcOrd="0" destOrd="0" presId="urn:microsoft.com/office/officeart/2005/8/layout/hChevron3"/>
    <dgm:cxn modelId="{BFA69D2C-69EE-DE42-AC36-2CC1EEEE3AA9}" srcId="{337085F9-59EC-4EA4-BE56-DD9502E658A0}" destId="{5EA458A4-59EF-7A40-8729-493DC81A192B}" srcOrd="8" destOrd="0" parTransId="{70FDDA89-EF04-774C-9C21-9C5B11C5194B}" sibTransId="{7058F1AE-526C-8E4B-A00A-B42AC9B37FA8}"/>
    <dgm:cxn modelId="{7B07625A-7A45-47F7-A3AC-84149A539D3D}" type="presOf" srcId="{688055B0-CFC2-497A-88E9-CB92492775F0}" destId="{C7B41C81-B867-4A58-8C85-AED9994F27BF}" srcOrd="0" destOrd="0" presId="urn:microsoft.com/office/officeart/2005/8/layout/hChevron3"/>
    <dgm:cxn modelId="{FB02655D-F0A2-448D-9104-3BDEE48F369E}" srcId="{337085F9-59EC-4EA4-BE56-DD9502E658A0}" destId="{66A9937E-3331-4466-AA85-AF55D887151F}" srcOrd="5" destOrd="0" parTransId="{C7728E6B-C749-4A91-868B-7478749F439E}" sibTransId="{2099605F-DA87-4DE6-9FBB-F538185D95FC}"/>
    <dgm:cxn modelId="{37708480-247C-4DF8-BB3B-D6EA10DCDE70}" type="presOf" srcId="{845C25A3-9C51-4347-AD45-98B8218C42E4}" destId="{0E4EB5BC-5E40-4484-A334-DDC3A5A9A5E1}" srcOrd="0" destOrd="0" presId="urn:microsoft.com/office/officeart/2005/8/layout/hChevron3"/>
    <dgm:cxn modelId="{0683CE83-EBE7-BD42-93D2-251F34A1D29B}" srcId="{337085F9-59EC-4EA4-BE56-DD9502E658A0}" destId="{C79FC731-100B-194F-9315-D66FC03C49F5}" srcOrd="7" destOrd="0" parTransId="{DF22E763-A660-C844-8FF5-0D284ADE3776}" sibTransId="{F7833F98-1DED-464A-8364-B40073B3437D}"/>
    <dgm:cxn modelId="{9953A38C-C6E8-4759-BEFF-62A676CAF328}" srcId="{337085F9-59EC-4EA4-BE56-DD9502E658A0}" destId="{8B81BB60-7424-417D-80B1-6E43CA5E170A}" srcOrd="2" destOrd="0" parTransId="{E178A28C-01D3-460F-92DE-D6829CC8D7E7}" sibTransId="{A01363E6-251B-47E7-B452-757B2580D071}"/>
    <dgm:cxn modelId="{DEBDEE93-8C79-5840-BA74-945E97BF702A}" type="presOf" srcId="{C79FC731-100B-194F-9315-D66FC03C49F5}" destId="{8423C2A3-5169-9E40-A016-EEA48397BD4E}" srcOrd="0" destOrd="0" presId="urn:microsoft.com/office/officeart/2005/8/layout/hChevron3"/>
    <dgm:cxn modelId="{32D4679E-A120-4E3B-A8CD-CFCCEA3F88B0}" type="presOf" srcId="{43CBF216-0FA2-4236-9125-1571553F85F2}" destId="{F88504C2-758B-428A-BF7B-DDA476E6A5C0}" srcOrd="0" destOrd="0" presId="urn:microsoft.com/office/officeart/2005/8/layout/hChevron3"/>
    <dgm:cxn modelId="{1D36F0B1-16DD-4795-AEEE-9BAB28B80B9E}" srcId="{337085F9-59EC-4EA4-BE56-DD9502E658A0}" destId="{688055B0-CFC2-497A-88E9-CB92492775F0}" srcOrd="0" destOrd="0" parTransId="{0FA85DE4-A9E5-4CF9-BF49-6C0BE4BC3169}" sibTransId="{80EBB24E-CBC8-4CE5-9061-C8785DA92817}"/>
    <dgm:cxn modelId="{9FD622BB-979F-4921-A8FB-AD65B4502A85}" srcId="{337085F9-59EC-4EA4-BE56-DD9502E658A0}" destId="{43CBF216-0FA2-4236-9125-1571553F85F2}" srcOrd="6" destOrd="0" parTransId="{AA219791-9EC1-4D0D-8663-1985869C1744}" sibTransId="{FBE9A03E-2744-4BA8-A6EF-B2E6CE2154AA}"/>
    <dgm:cxn modelId="{B5C621BD-98E4-4A83-83B7-F5DAEA056138}" type="presOf" srcId="{337085F9-59EC-4EA4-BE56-DD9502E658A0}" destId="{856D9CE7-03D3-47E7-8394-72EE16C13924}" srcOrd="0" destOrd="0" presId="urn:microsoft.com/office/officeart/2005/8/layout/hChevron3"/>
    <dgm:cxn modelId="{3CC907C0-45E4-4A9F-B64A-67CADFF9D5C9}" srcId="{337085F9-59EC-4EA4-BE56-DD9502E658A0}" destId="{845C25A3-9C51-4347-AD45-98B8218C42E4}" srcOrd="1" destOrd="0" parTransId="{6C3EE022-DFE3-424D-B60C-4614C521E651}" sibTransId="{36719DA8-A496-4931-B5D5-A9EE8FE6E47D}"/>
    <dgm:cxn modelId="{751763C6-8B92-49F5-8FC0-89ACEF0D400A}" type="presOf" srcId="{5B65F39A-19CB-4074-9280-5D44AF37516D}" destId="{546FD5CD-92B6-4E9F-A919-0139572F39DA}" srcOrd="0" destOrd="0" presId="urn:microsoft.com/office/officeart/2005/8/layout/hChevron3"/>
    <dgm:cxn modelId="{8D57A7DC-62A1-4F48-A841-A7FDC5338369}" type="presOf" srcId="{8B81BB60-7424-417D-80B1-6E43CA5E170A}" destId="{64374456-2A78-4727-8745-B374FB01C06F}" srcOrd="0" destOrd="0" presId="urn:microsoft.com/office/officeart/2005/8/layout/hChevron3"/>
    <dgm:cxn modelId="{A41ED1E3-F1E1-4946-8C8D-20CE75E90E8A}" type="presOf" srcId="{66A9937E-3331-4466-AA85-AF55D887151F}" destId="{CDB1CC76-3AB4-4956-9130-33F8E54A145A}" srcOrd="0" destOrd="0" presId="urn:microsoft.com/office/officeart/2005/8/layout/hChevron3"/>
    <dgm:cxn modelId="{C65E00C2-C235-4024-BE98-85B6477D4D0C}" type="presParOf" srcId="{856D9CE7-03D3-47E7-8394-72EE16C13924}" destId="{C7B41C81-B867-4A58-8C85-AED9994F27BF}" srcOrd="0" destOrd="0" presId="urn:microsoft.com/office/officeart/2005/8/layout/hChevron3"/>
    <dgm:cxn modelId="{1574E3DF-458B-4ABA-A1AC-D99894563776}" type="presParOf" srcId="{856D9CE7-03D3-47E7-8394-72EE16C13924}" destId="{42535CC7-D6FC-4E34-9A31-7B61D63725F0}" srcOrd="1" destOrd="0" presId="urn:microsoft.com/office/officeart/2005/8/layout/hChevron3"/>
    <dgm:cxn modelId="{87008318-EB89-4F77-AF63-BE4201750EB0}" type="presParOf" srcId="{856D9CE7-03D3-47E7-8394-72EE16C13924}" destId="{0E4EB5BC-5E40-4484-A334-DDC3A5A9A5E1}" srcOrd="2" destOrd="0" presId="urn:microsoft.com/office/officeart/2005/8/layout/hChevron3"/>
    <dgm:cxn modelId="{64776694-C2C0-46A4-9250-55A410F71756}" type="presParOf" srcId="{856D9CE7-03D3-47E7-8394-72EE16C13924}" destId="{95B91A0F-6E69-44D2-B46C-2DF6CA0161F5}" srcOrd="3" destOrd="0" presId="urn:microsoft.com/office/officeart/2005/8/layout/hChevron3"/>
    <dgm:cxn modelId="{628AAF93-BEA6-46B0-89F7-54229A48F260}" type="presParOf" srcId="{856D9CE7-03D3-47E7-8394-72EE16C13924}" destId="{64374456-2A78-4727-8745-B374FB01C06F}" srcOrd="4" destOrd="0" presId="urn:microsoft.com/office/officeart/2005/8/layout/hChevron3"/>
    <dgm:cxn modelId="{034DDEAC-68E0-46CE-AECC-DC195B507F23}" type="presParOf" srcId="{856D9CE7-03D3-47E7-8394-72EE16C13924}" destId="{313AD458-1A0D-40B6-B8EA-3092079A3E12}" srcOrd="5" destOrd="0" presId="urn:microsoft.com/office/officeart/2005/8/layout/hChevron3"/>
    <dgm:cxn modelId="{AC04656C-1267-4D65-84A2-D70D0ED48AF1}" type="presParOf" srcId="{856D9CE7-03D3-47E7-8394-72EE16C13924}" destId="{546FD5CD-92B6-4E9F-A919-0139572F39DA}" srcOrd="6" destOrd="0" presId="urn:microsoft.com/office/officeart/2005/8/layout/hChevron3"/>
    <dgm:cxn modelId="{CF1D078C-2698-4832-B460-50360E5622D5}" type="presParOf" srcId="{856D9CE7-03D3-47E7-8394-72EE16C13924}" destId="{3EF14E06-AF7E-4B2C-8333-ECC95BDCFD5C}" srcOrd="7" destOrd="0" presId="urn:microsoft.com/office/officeart/2005/8/layout/hChevron3"/>
    <dgm:cxn modelId="{3E9638C8-1FFC-4068-AED0-2C449E2CA185}" type="presParOf" srcId="{856D9CE7-03D3-47E7-8394-72EE16C13924}" destId="{5A9F6031-1BDD-4977-91B8-64783DC815FF}" srcOrd="8" destOrd="0" presId="urn:microsoft.com/office/officeart/2005/8/layout/hChevron3"/>
    <dgm:cxn modelId="{324693FB-7B42-4E4B-AA9A-93149487137F}" type="presParOf" srcId="{856D9CE7-03D3-47E7-8394-72EE16C13924}" destId="{53CB8B45-23CF-49EC-A721-68C20C8D02FB}" srcOrd="9" destOrd="0" presId="urn:microsoft.com/office/officeart/2005/8/layout/hChevron3"/>
    <dgm:cxn modelId="{94A9A44F-E4E0-4C68-85D8-9E99929218DA}" type="presParOf" srcId="{856D9CE7-03D3-47E7-8394-72EE16C13924}" destId="{CDB1CC76-3AB4-4956-9130-33F8E54A145A}" srcOrd="10" destOrd="0" presId="urn:microsoft.com/office/officeart/2005/8/layout/hChevron3"/>
    <dgm:cxn modelId="{B1A1253C-07B2-49BB-AD77-CF7CD8B7E501}" type="presParOf" srcId="{856D9CE7-03D3-47E7-8394-72EE16C13924}" destId="{C24BDB1A-277F-4294-B6EB-39570B9E71F6}" srcOrd="11" destOrd="0" presId="urn:microsoft.com/office/officeart/2005/8/layout/hChevron3"/>
    <dgm:cxn modelId="{3133B0E9-FAB5-4FB4-AA6C-4222A490B745}" type="presParOf" srcId="{856D9CE7-03D3-47E7-8394-72EE16C13924}" destId="{F88504C2-758B-428A-BF7B-DDA476E6A5C0}" srcOrd="12" destOrd="0" presId="urn:microsoft.com/office/officeart/2005/8/layout/hChevron3"/>
    <dgm:cxn modelId="{180D0F0C-C5EF-7642-8362-2F236A3190E6}" type="presParOf" srcId="{856D9CE7-03D3-47E7-8394-72EE16C13924}" destId="{C174F8D0-8DCD-4D49-9140-01D67FF67AAA}" srcOrd="13" destOrd="0" presId="urn:microsoft.com/office/officeart/2005/8/layout/hChevron3"/>
    <dgm:cxn modelId="{C88A5AA2-1688-714F-976E-5BD0F5212A2C}" type="presParOf" srcId="{856D9CE7-03D3-47E7-8394-72EE16C13924}" destId="{8423C2A3-5169-9E40-A016-EEA48397BD4E}" srcOrd="14" destOrd="0" presId="urn:microsoft.com/office/officeart/2005/8/layout/hChevron3"/>
    <dgm:cxn modelId="{96773AF7-21D7-214C-8404-4C891A1C6654}" type="presParOf" srcId="{856D9CE7-03D3-47E7-8394-72EE16C13924}" destId="{F5C26B2F-BA45-0740-A5B4-E90A3D8A21C0}" srcOrd="15" destOrd="0" presId="urn:microsoft.com/office/officeart/2005/8/layout/hChevron3"/>
    <dgm:cxn modelId="{1F0A282C-D273-4847-8605-267145386ABB}" type="presParOf" srcId="{856D9CE7-03D3-47E7-8394-72EE16C13924}" destId="{F22A6181-8CA4-C142-AA65-2C8E83E36A4C}" srcOrd="16" destOrd="0" presId="urn:microsoft.com/office/officeart/2005/8/layout/hChevron3"/>
  </dgm:cxnLst>
  <dgm:bg/>
  <dgm:whole>
    <a:ln w="9525" cap="flat" cmpd="sng" algn="ctr">
      <a:solidFill>
        <a:schemeClr val="lt1">
          <a:hueOff val="0"/>
          <a:satOff val="0"/>
          <a:lumOff val="0"/>
        </a:schemeClr>
      </a:solidFill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4D9FAB1-08B5-BB42-91D2-01EB34E27F43}" type="doc">
      <dgm:prSet loTypeId="urn:microsoft.com/office/officeart/2005/8/layout/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90A85C95-9D9F-3943-AED2-88A83D2C1AB2}">
      <dgm:prSet phldrT="[Text]"/>
      <dgm:spPr/>
      <dgm:t>
        <a:bodyPr/>
        <a:lstStyle/>
        <a:p>
          <a:r>
            <a:rPr lang="en-US" noProof="0" dirty="0"/>
            <a:t>„Fast“ TIA Amplifier</a:t>
          </a:r>
        </a:p>
      </dgm:t>
    </dgm:pt>
    <dgm:pt modelId="{0D5749BD-5780-3643-AE4D-80B5EE324DA6}" type="parTrans" cxnId="{0B63F03D-6396-8744-9DC8-6D35418216E7}">
      <dgm:prSet/>
      <dgm:spPr/>
      <dgm:t>
        <a:bodyPr/>
        <a:lstStyle/>
        <a:p>
          <a:endParaRPr lang="de-DE"/>
        </a:p>
      </dgm:t>
    </dgm:pt>
    <dgm:pt modelId="{7E7164F2-28DC-7D4A-B3A6-3A94D6A22F60}" type="sibTrans" cxnId="{0B63F03D-6396-8744-9DC8-6D35418216E7}">
      <dgm:prSet/>
      <dgm:spPr/>
      <dgm:t>
        <a:bodyPr/>
        <a:lstStyle/>
        <a:p>
          <a:endParaRPr lang="en-US" noProof="0" dirty="0"/>
        </a:p>
      </dgm:t>
    </dgm:pt>
    <dgm:pt modelId="{FA7EDA73-51CD-F247-9F43-E0A8BBBE9BE3}">
      <dgm:prSet phldrT="[Text]"/>
      <dgm:spPr/>
      <dgm:t>
        <a:bodyPr/>
        <a:lstStyle/>
        <a:p>
          <a:r>
            <a:rPr lang="en-US" noProof="0" dirty="0"/>
            <a:t>Transimpedance „fast“ amplifier</a:t>
          </a:r>
        </a:p>
      </dgm:t>
    </dgm:pt>
    <dgm:pt modelId="{A79FEF88-DBF5-A441-9532-1E784954BEF0}" type="parTrans" cxnId="{18B504C0-7922-C549-BDCD-8F33A9FA897F}">
      <dgm:prSet/>
      <dgm:spPr/>
      <dgm:t>
        <a:bodyPr/>
        <a:lstStyle/>
        <a:p>
          <a:endParaRPr lang="de-DE"/>
        </a:p>
      </dgm:t>
    </dgm:pt>
    <dgm:pt modelId="{B2C06F79-3971-0B4F-8D1C-0F8EBFA5D76B}" type="sibTrans" cxnId="{18B504C0-7922-C549-BDCD-8F33A9FA897F}">
      <dgm:prSet/>
      <dgm:spPr/>
      <dgm:t>
        <a:bodyPr/>
        <a:lstStyle/>
        <a:p>
          <a:endParaRPr lang="de-DE"/>
        </a:p>
      </dgm:t>
    </dgm:pt>
    <dgm:pt modelId="{89AE2ACC-E797-3F45-9766-C544C25EDF7D}">
      <dgm:prSet phldrT="[Text]"/>
      <dgm:spPr/>
      <dgm:t>
        <a:bodyPr/>
        <a:lstStyle/>
        <a:p>
          <a:r>
            <a:rPr lang="en-US" noProof="0" dirty="0"/>
            <a:t>Micro-dosimetry </a:t>
          </a:r>
        </a:p>
      </dgm:t>
    </dgm:pt>
    <dgm:pt modelId="{1A75C5F8-2F48-6947-9104-3349A46A6F77}" type="parTrans" cxnId="{CF76ECDA-80C7-6A48-A254-EF9B4101BBC5}">
      <dgm:prSet/>
      <dgm:spPr/>
      <dgm:t>
        <a:bodyPr/>
        <a:lstStyle/>
        <a:p>
          <a:endParaRPr lang="de-DE"/>
        </a:p>
      </dgm:t>
    </dgm:pt>
    <dgm:pt modelId="{2C94F290-E81F-9841-89DB-90A5C53541AE}" type="sibTrans" cxnId="{CF76ECDA-80C7-6A48-A254-EF9B4101BBC5}">
      <dgm:prSet/>
      <dgm:spPr/>
      <dgm:t>
        <a:bodyPr/>
        <a:lstStyle/>
        <a:p>
          <a:endParaRPr lang="de-DE"/>
        </a:p>
      </dgm:t>
    </dgm:pt>
    <dgm:pt modelId="{60EE61D4-F242-5842-8AA1-43989005DA8E}">
      <dgm:prSet phldrT="[Text]"/>
      <dgm:spPr/>
      <dgm:t>
        <a:bodyPr/>
        <a:lstStyle/>
        <a:p>
          <a:r>
            <a:rPr lang="en-US" noProof="0" dirty="0"/>
            <a:t>Charge sensitive amplifier </a:t>
          </a:r>
        </a:p>
      </dgm:t>
    </dgm:pt>
    <dgm:pt modelId="{F2D54DD6-F856-7D4A-8448-750B22CF54F9}" type="parTrans" cxnId="{37778F9F-7F57-0342-909F-084F2BE26B58}">
      <dgm:prSet/>
      <dgm:spPr/>
      <dgm:t>
        <a:bodyPr/>
        <a:lstStyle/>
        <a:p>
          <a:endParaRPr lang="de-DE"/>
        </a:p>
      </dgm:t>
    </dgm:pt>
    <dgm:pt modelId="{DCA8F368-F0AB-134F-B0F4-3F8B28E3A260}" type="sibTrans" cxnId="{37778F9F-7F57-0342-909F-084F2BE26B58}">
      <dgm:prSet/>
      <dgm:spPr/>
      <dgm:t>
        <a:bodyPr/>
        <a:lstStyle/>
        <a:p>
          <a:endParaRPr lang="de-DE"/>
        </a:p>
      </dgm:t>
    </dgm:pt>
    <dgm:pt modelId="{AB295834-E111-D544-A845-F8B00F59AA17}">
      <dgm:prSet phldrT="[Text]"/>
      <dgm:spPr/>
      <dgm:t>
        <a:bodyPr/>
        <a:lstStyle/>
        <a:p>
          <a:r>
            <a:rPr lang="en-US" noProof="0" dirty="0"/>
            <a:t>Google sponsored MPW5 &amp; 7</a:t>
          </a:r>
        </a:p>
      </dgm:t>
    </dgm:pt>
    <dgm:pt modelId="{46BFF197-F927-B041-A633-D8A958B737EF}" type="parTrans" cxnId="{B8899C8A-31F4-3248-8411-BB1EBFE948AA}">
      <dgm:prSet/>
      <dgm:spPr/>
      <dgm:t>
        <a:bodyPr/>
        <a:lstStyle/>
        <a:p>
          <a:endParaRPr lang="de-DE"/>
        </a:p>
      </dgm:t>
    </dgm:pt>
    <dgm:pt modelId="{B6BBAC94-53AF-DB43-9EE2-9AF0B99B29DE}" type="sibTrans" cxnId="{B8899C8A-31F4-3248-8411-BB1EBFE948AA}">
      <dgm:prSet/>
      <dgm:spPr/>
      <dgm:t>
        <a:bodyPr/>
        <a:lstStyle/>
        <a:p>
          <a:endParaRPr lang="de-DE"/>
        </a:p>
      </dgm:t>
    </dgm:pt>
    <dgm:pt modelId="{0B403BCB-25CD-4449-9471-5BBD32EF3494}">
      <dgm:prSet phldrT="[Text]"/>
      <dgm:spPr/>
      <dgm:t>
        <a:bodyPr/>
        <a:lstStyle/>
        <a:p>
          <a:r>
            <a:rPr lang="en-US" noProof="0" dirty="0"/>
            <a:t>Application in Micro-dosimetry</a:t>
          </a:r>
        </a:p>
      </dgm:t>
    </dgm:pt>
    <dgm:pt modelId="{73108974-67A6-774D-9C42-0DB4F5616C09}" type="parTrans" cxnId="{8599B9BA-D1C6-C047-B675-2B0A024D8930}">
      <dgm:prSet/>
      <dgm:spPr/>
      <dgm:t>
        <a:bodyPr/>
        <a:lstStyle/>
        <a:p>
          <a:endParaRPr lang="de-DE"/>
        </a:p>
      </dgm:t>
    </dgm:pt>
    <dgm:pt modelId="{C1844964-7AA4-7545-8645-2B42A27E42F0}" type="sibTrans" cxnId="{8599B9BA-D1C6-C047-B675-2B0A024D8930}">
      <dgm:prSet/>
      <dgm:spPr/>
      <dgm:t>
        <a:bodyPr/>
        <a:lstStyle/>
        <a:p>
          <a:endParaRPr lang="de-DE"/>
        </a:p>
      </dgm:t>
    </dgm:pt>
    <dgm:pt modelId="{83844B09-AE70-F54F-B75D-579544D6427A}">
      <dgm:prSet/>
      <dgm:spPr/>
      <dgm:t>
        <a:bodyPr/>
        <a:lstStyle/>
        <a:p>
          <a:r>
            <a:rPr lang="en-US" noProof="0" dirty="0"/>
            <a:t>CSA + Pixel Sensor</a:t>
          </a:r>
        </a:p>
      </dgm:t>
    </dgm:pt>
    <dgm:pt modelId="{3A127B76-8715-A144-88C6-AAADDE7740BF}" type="parTrans" cxnId="{6AEDD697-0041-7042-A2F8-1CEED79B201B}">
      <dgm:prSet/>
      <dgm:spPr/>
      <dgm:t>
        <a:bodyPr/>
        <a:lstStyle/>
        <a:p>
          <a:endParaRPr lang="de-DE"/>
        </a:p>
      </dgm:t>
    </dgm:pt>
    <dgm:pt modelId="{9B6EBB5A-DABD-9C4F-A125-1F644CE10C5D}" type="sibTrans" cxnId="{6AEDD697-0041-7042-A2F8-1CEED79B201B}">
      <dgm:prSet/>
      <dgm:spPr/>
      <dgm:t>
        <a:bodyPr/>
        <a:lstStyle/>
        <a:p>
          <a:endParaRPr lang="en-US" noProof="0" dirty="0"/>
        </a:p>
      </dgm:t>
    </dgm:pt>
    <dgm:pt modelId="{360326E8-CBD6-BF4A-82E1-8C9AB657CAEF}">
      <dgm:prSet/>
      <dgm:spPr/>
      <dgm:t>
        <a:bodyPr/>
        <a:lstStyle/>
        <a:p>
          <a:r>
            <a:rPr lang="en-US" noProof="0" dirty="0"/>
            <a:t>CSA Amplifier for possible Micro-dosimetry application</a:t>
          </a:r>
        </a:p>
      </dgm:t>
    </dgm:pt>
    <dgm:pt modelId="{3C0260FC-6BB5-B342-8FD7-EDA3CF8D8686}" type="parTrans" cxnId="{3E1D1179-EC7A-7E46-98E1-908A09AD612D}">
      <dgm:prSet/>
      <dgm:spPr/>
      <dgm:t>
        <a:bodyPr/>
        <a:lstStyle/>
        <a:p>
          <a:endParaRPr lang="de-DE"/>
        </a:p>
      </dgm:t>
    </dgm:pt>
    <dgm:pt modelId="{26A57628-B3CF-9F4D-9385-2607B9FD5E63}" type="sibTrans" cxnId="{3E1D1179-EC7A-7E46-98E1-908A09AD612D}">
      <dgm:prSet/>
      <dgm:spPr/>
      <dgm:t>
        <a:bodyPr/>
        <a:lstStyle/>
        <a:p>
          <a:endParaRPr lang="de-DE"/>
        </a:p>
      </dgm:t>
    </dgm:pt>
    <dgm:pt modelId="{76D7864B-ABED-3E44-AA49-5A2CA295C2BA}">
      <dgm:prSet phldrT="[Text]"/>
      <dgm:spPr/>
      <dgm:t>
        <a:bodyPr/>
        <a:lstStyle/>
        <a:p>
          <a:r>
            <a:rPr lang="en-US" noProof="0" dirty="0"/>
            <a:t>Followed by “NIST”-sponsored submission</a:t>
          </a:r>
        </a:p>
      </dgm:t>
    </dgm:pt>
    <dgm:pt modelId="{8D2E4A41-3A60-CE40-AE6D-959A16A67D9A}" type="parTrans" cxnId="{352991B2-322F-3840-B731-9E12A6EAA807}">
      <dgm:prSet/>
      <dgm:spPr/>
      <dgm:t>
        <a:bodyPr/>
        <a:lstStyle/>
        <a:p>
          <a:endParaRPr lang="de-DE"/>
        </a:p>
      </dgm:t>
    </dgm:pt>
    <dgm:pt modelId="{BA78F0E3-199F-A142-A276-0A1E264E16D5}" type="sibTrans" cxnId="{352991B2-322F-3840-B731-9E12A6EAA807}">
      <dgm:prSet/>
      <dgm:spPr/>
      <dgm:t>
        <a:bodyPr/>
        <a:lstStyle/>
        <a:p>
          <a:endParaRPr lang="de-DE"/>
        </a:p>
      </dgm:t>
    </dgm:pt>
    <dgm:pt modelId="{C91449D7-5D3D-DF4C-BEBE-2C9566990211}">
      <dgm:prSet/>
      <dgm:spPr/>
      <dgm:t>
        <a:bodyPr/>
        <a:lstStyle/>
        <a:p>
          <a:r>
            <a:rPr lang="en-US" noProof="0" dirty="0"/>
            <a:t>Both sensor and amplifier on SiC substrate</a:t>
          </a:r>
        </a:p>
      </dgm:t>
    </dgm:pt>
    <dgm:pt modelId="{5612056E-DD75-8E41-9EEA-6795EFA582D1}" type="parTrans" cxnId="{7F3082DB-6146-5B4E-ADC6-1373F62E5687}">
      <dgm:prSet/>
      <dgm:spPr/>
      <dgm:t>
        <a:bodyPr/>
        <a:lstStyle/>
        <a:p>
          <a:endParaRPr lang="de-DE"/>
        </a:p>
      </dgm:t>
    </dgm:pt>
    <dgm:pt modelId="{EAE22B2B-A563-B44A-BA98-2748677E14BB}" type="sibTrans" cxnId="{7F3082DB-6146-5B4E-ADC6-1373F62E5687}">
      <dgm:prSet/>
      <dgm:spPr/>
      <dgm:t>
        <a:bodyPr/>
        <a:lstStyle/>
        <a:p>
          <a:endParaRPr lang="de-DE"/>
        </a:p>
      </dgm:t>
    </dgm:pt>
    <dgm:pt modelId="{35D63CF3-682B-644D-AA62-19ABCA49E5F4}" type="pres">
      <dgm:prSet presAssocID="{24D9FAB1-08B5-BB42-91D2-01EB34E27F43}" presName="linearFlow" presStyleCnt="0">
        <dgm:presLayoutVars>
          <dgm:dir/>
          <dgm:animLvl val="lvl"/>
          <dgm:resizeHandles val="exact"/>
        </dgm:presLayoutVars>
      </dgm:prSet>
      <dgm:spPr/>
    </dgm:pt>
    <dgm:pt modelId="{F4F8540C-3EEA-7640-97FC-BF12FB992E8C}" type="pres">
      <dgm:prSet presAssocID="{90A85C95-9D9F-3943-AED2-88A83D2C1AB2}" presName="composite" presStyleCnt="0"/>
      <dgm:spPr/>
    </dgm:pt>
    <dgm:pt modelId="{1FB94725-149F-F94E-BD73-2895991A716E}" type="pres">
      <dgm:prSet presAssocID="{90A85C95-9D9F-3943-AED2-88A83D2C1AB2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1CE29CC-BF55-F44A-8F33-A2BB137C0CCB}" type="pres">
      <dgm:prSet presAssocID="{90A85C95-9D9F-3943-AED2-88A83D2C1AB2}" presName="parSh" presStyleLbl="node1" presStyleIdx="0" presStyleCnt="3"/>
      <dgm:spPr/>
    </dgm:pt>
    <dgm:pt modelId="{2D619AA0-77A1-AE44-989A-DFAAD28E5803}" type="pres">
      <dgm:prSet presAssocID="{90A85C95-9D9F-3943-AED2-88A83D2C1AB2}" presName="desTx" presStyleLbl="fgAcc1" presStyleIdx="0" presStyleCnt="3">
        <dgm:presLayoutVars>
          <dgm:bulletEnabled val="1"/>
        </dgm:presLayoutVars>
      </dgm:prSet>
      <dgm:spPr/>
    </dgm:pt>
    <dgm:pt modelId="{B43297CD-7C72-A84E-8F49-7E5122A2576F}" type="pres">
      <dgm:prSet presAssocID="{7E7164F2-28DC-7D4A-B3A6-3A94D6A22F60}" presName="sibTrans" presStyleLbl="sibTrans2D1" presStyleIdx="0" presStyleCnt="2"/>
      <dgm:spPr/>
    </dgm:pt>
    <dgm:pt modelId="{A953F1F9-52E8-EF4F-B3B7-77875082DB04}" type="pres">
      <dgm:prSet presAssocID="{7E7164F2-28DC-7D4A-B3A6-3A94D6A22F60}" presName="connTx" presStyleLbl="sibTrans2D1" presStyleIdx="0" presStyleCnt="2"/>
      <dgm:spPr/>
    </dgm:pt>
    <dgm:pt modelId="{3D2C551E-57F0-AC4C-8B69-3A95D8B35AA5}" type="pres">
      <dgm:prSet presAssocID="{83844B09-AE70-F54F-B75D-579544D6427A}" presName="composite" presStyleCnt="0"/>
      <dgm:spPr/>
    </dgm:pt>
    <dgm:pt modelId="{54714D6B-3975-7D4F-84EB-DFC46102032D}" type="pres">
      <dgm:prSet presAssocID="{83844B09-AE70-F54F-B75D-579544D6427A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4FF140E-0BC6-4D48-8762-08A3B18465CF}" type="pres">
      <dgm:prSet presAssocID="{83844B09-AE70-F54F-B75D-579544D6427A}" presName="parSh" presStyleLbl="node1" presStyleIdx="1" presStyleCnt="3"/>
      <dgm:spPr/>
    </dgm:pt>
    <dgm:pt modelId="{7CB75A99-1005-434D-9726-53BB41ACFE60}" type="pres">
      <dgm:prSet presAssocID="{83844B09-AE70-F54F-B75D-579544D6427A}" presName="desTx" presStyleLbl="fgAcc1" presStyleIdx="1" presStyleCnt="3">
        <dgm:presLayoutVars>
          <dgm:bulletEnabled val="1"/>
        </dgm:presLayoutVars>
      </dgm:prSet>
      <dgm:spPr/>
    </dgm:pt>
    <dgm:pt modelId="{8BED8DE2-6136-2E44-B913-6EB9742999B8}" type="pres">
      <dgm:prSet presAssocID="{9B6EBB5A-DABD-9C4F-A125-1F644CE10C5D}" presName="sibTrans" presStyleLbl="sibTrans2D1" presStyleIdx="1" presStyleCnt="2"/>
      <dgm:spPr/>
    </dgm:pt>
    <dgm:pt modelId="{F768C37C-6AF4-6A4A-BBEE-56CCCC7E8248}" type="pres">
      <dgm:prSet presAssocID="{9B6EBB5A-DABD-9C4F-A125-1F644CE10C5D}" presName="connTx" presStyleLbl="sibTrans2D1" presStyleIdx="1" presStyleCnt="2"/>
      <dgm:spPr/>
    </dgm:pt>
    <dgm:pt modelId="{334D0143-BA8B-3E4F-AE3E-AB54B989E112}" type="pres">
      <dgm:prSet presAssocID="{89AE2ACC-E797-3F45-9766-C544C25EDF7D}" presName="composite" presStyleCnt="0"/>
      <dgm:spPr/>
    </dgm:pt>
    <dgm:pt modelId="{8B6F0713-67C9-C94A-94D8-964D0E0CC62E}" type="pres">
      <dgm:prSet presAssocID="{89AE2ACC-E797-3F45-9766-C544C25EDF7D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79FDDD8-8178-794A-A409-9597B1C4720A}" type="pres">
      <dgm:prSet presAssocID="{89AE2ACC-E797-3F45-9766-C544C25EDF7D}" presName="parSh" presStyleLbl="node1" presStyleIdx="2" presStyleCnt="3"/>
      <dgm:spPr/>
    </dgm:pt>
    <dgm:pt modelId="{CA8F4135-CE16-5E43-8180-8325B83C8297}" type="pres">
      <dgm:prSet presAssocID="{89AE2ACC-E797-3F45-9766-C544C25EDF7D}" presName="desTx" presStyleLbl="fgAcc1" presStyleIdx="2" presStyleCnt="3">
        <dgm:presLayoutVars>
          <dgm:bulletEnabled val="1"/>
        </dgm:presLayoutVars>
      </dgm:prSet>
      <dgm:spPr/>
    </dgm:pt>
  </dgm:ptLst>
  <dgm:cxnLst>
    <dgm:cxn modelId="{3B611102-90EE-F443-BCE7-71B03F5FF166}" type="presOf" srcId="{7E7164F2-28DC-7D4A-B3A6-3A94D6A22F60}" destId="{A953F1F9-52E8-EF4F-B3B7-77875082DB04}" srcOrd="1" destOrd="0" presId="urn:microsoft.com/office/officeart/2005/8/layout/process3"/>
    <dgm:cxn modelId="{7F476C14-CE66-EE4E-9DCA-A9FB18CE4DC6}" type="presOf" srcId="{AB295834-E111-D544-A845-F8B00F59AA17}" destId="{2D619AA0-77A1-AE44-989A-DFAAD28E5803}" srcOrd="0" destOrd="1" presId="urn:microsoft.com/office/officeart/2005/8/layout/process3"/>
    <dgm:cxn modelId="{27E0C315-0222-284D-9875-978F4BB495E0}" type="presOf" srcId="{60EE61D4-F242-5842-8AA1-43989005DA8E}" destId="{CA8F4135-CE16-5E43-8180-8325B83C8297}" srcOrd="0" destOrd="0" presId="urn:microsoft.com/office/officeart/2005/8/layout/process3"/>
    <dgm:cxn modelId="{0E834116-3D69-4F43-BC03-1E3D745E54E6}" type="presOf" srcId="{90A85C95-9D9F-3943-AED2-88A83D2C1AB2}" destId="{01CE29CC-BF55-F44A-8F33-A2BB137C0CCB}" srcOrd="1" destOrd="0" presId="urn:microsoft.com/office/officeart/2005/8/layout/process3"/>
    <dgm:cxn modelId="{4B1FA11A-C66C-BD4E-AAA7-3C72EF8D1836}" type="presOf" srcId="{9B6EBB5A-DABD-9C4F-A125-1F644CE10C5D}" destId="{F768C37C-6AF4-6A4A-BBEE-56CCCC7E8248}" srcOrd="1" destOrd="0" presId="urn:microsoft.com/office/officeart/2005/8/layout/process3"/>
    <dgm:cxn modelId="{AB05D32A-08DB-2B44-A24F-1FAE97AA775C}" type="presOf" srcId="{76D7864B-ABED-3E44-AA49-5A2CA295C2BA}" destId="{2D619AA0-77A1-AE44-989A-DFAAD28E5803}" srcOrd="0" destOrd="2" presId="urn:microsoft.com/office/officeart/2005/8/layout/process3"/>
    <dgm:cxn modelId="{9023D03B-E48C-6D46-BFDD-C5ABCA339E8F}" type="presOf" srcId="{C91449D7-5D3D-DF4C-BEBE-2C9566990211}" destId="{7CB75A99-1005-434D-9726-53BB41ACFE60}" srcOrd="0" destOrd="1" presId="urn:microsoft.com/office/officeart/2005/8/layout/process3"/>
    <dgm:cxn modelId="{0B63F03D-6396-8744-9DC8-6D35418216E7}" srcId="{24D9FAB1-08B5-BB42-91D2-01EB34E27F43}" destId="{90A85C95-9D9F-3943-AED2-88A83D2C1AB2}" srcOrd="0" destOrd="0" parTransId="{0D5749BD-5780-3643-AE4D-80B5EE324DA6}" sibTransId="{7E7164F2-28DC-7D4A-B3A6-3A94D6A22F60}"/>
    <dgm:cxn modelId="{FE172249-03DB-AA49-9824-B89F5A453F5E}" type="presOf" srcId="{24D9FAB1-08B5-BB42-91D2-01EB34E27F43}" destId="{35D63CF3-682B-644D-AA62-19ABCA49E5F4}" srcOrd="0" destOrd="0" presId="urn:microsoft.com/office/officeart/2005/8/layout/process3"/>
    <dgm:cxn modelId="{9A6F0550-07C8-4D48-8C54-F89B57F6E428}" type="presOf" srcId="{90A85C95-9D9F-3943-AED2-88A83D2C1AB2}" destId="{1FB94725-149F-F94E-BD73-2895991A716E}" srcOrd="0" destOrd="0" presId="urn:microsoft.com/office/officeart/2005/8/layout/process3"/>
    <dgm:cxn modelId="{3E1D1179-EC7A-7E46-98E1-908A09AD612D}" srcId="{83844B09-AE70-F54F-B75D-579544D6427A}" destId="{360326E8-CBD6-BF4A-82E1-8C9AB657CAEF}" srcOrd="0" destOrd="0" parTransId="{3C0260FC-6BB5-B342-8FD7-EDA3CF8D8686}" sibTransId="{26A57628-B3CF-9F4D-9385-2607B9FD5E63}"/>
    <dgm:cxn modelId="{B8899C8A-31F4-3248-8411-BB1EBFE948AA}" srcId="{90A85C95-9D9F-3943-AED2-88A83D2C1AB2}" destId="{AB295834-E111-D544-A845-F8B00F59AA17}" srcOrd="1" destOrd="0" parTransId="{46BFF197-F927-B041-A633-D8A958B737EF}" sibTransId="{B6BBAC94-53AF-DB43-9EE2-9AF0B99B29DE}"/>
    <dgm:cxn modelId="{FB069393-6E7C-9142-970C-2C0B4AA2DE18}" type="presOf" srcId="{89AE2ACC-E797-3F45-9766-C544C25EDF7D}" destId="{8B6F0713-67C9-C94A-94D8-964D0E0CC62E}" srcOrd="0" destOrd="0" presId="urn:microsoft.com/office/officeart/2005/8/layout/process3"/>
    <dgm:cxn modelId="{6AEDD697-0041-7042-A2F8-1CEED79B201B}" srcId="{24D9FAB1-08B5-BB42-91D2-01EB34E27F43}" destId="{83844B09-AE70-F54F-B75D-579544D6427A}" srcOrd="1" destOrd="0" parTransId="{3A127B76-8715-A144-88C6-AAADDE7740BF}" sibTransId="{9B6EBB5A-DABD-9C4F-A125-1F644CE10C5D}"/>
    <dgm:cxn modelId="{37778F9F-7F57-0342-909F-084F2BE26B58}" srcId="{89AE2ACC-E797-3F45-9766-C544C25EDF7D}" destId="{60EE61D4-F242-5842-8AA1-43989005DA8E}" srcOrd="0" destOrd="0" parTransId="{F2D54DD6-F856-7D4A-8448-750B22CF54F9}" sibTransId="{DCA8F368-F0AB-134F-B0F4-3F8B28E3A260}"/>
    <dgm:cxn modelId="{F69BACA0-9430-5F47-AD9D-03BA0198B88C}" type="presOf" srcId="{89AE2ACC-E797-3F45-9766-C544C25EDF7D}" destId="{D79FDDD8-8178-794A-A409-9597B1C4720A}" srcOrd="1" destOrd="0" presId="urn:microsoft.com/office/officeart/2005/8/layout/process3"/>
    <dgm:cxn modelId="{FE7E69A2-89CA-6942-93B7-984C4953FEED}" type="presOf" srcId="{83844B09-AE70-F54F-B75D-579544D6427A}" destId="{54714D6B-3975-7D4F-84EB-DFC46102032D}" srcOrd="0" destOrd="0" presId="urn:microsoft.com/office/officeart/2005/8/layout/process3"/>
    <dgm:cxn modelId="{B199F6AF-F4E2-5047-90F6-F712E83FF5CF}" type="presOf" srcId="{360326E8-CBD6-BF4A-82E1-8C9AB657CAEF}" destId="{7CB75A99-1005-434D-9726-53BB41ACFE60}" srcOrd="0" destOrd="0" presId="urn:microsoft.com/office/officeart/2005/8/layout/process3"/>
    <dgm:cxn modelId="{352991B2-322F-3840-B731-9E12A6EAA807}" srcId="{90A85C95-9D9F-3943-AED2-88A83D2C1AB2}" destId="{76D7864B-ABED-3E44-AA49-5A2CA295C2BA}" srcOrd="2" destOrd="0" parTransId="{8D2E4A41-3A60-CE40-AE6D-959A16A67D9A}" sibTransId="{BA78F0E3-199F-A142-A276-0A1E264E16D5}"/>
    <dgm:cxn modelId="{33C2A1BA-9FB2-6844-8FD8-FB202EB2AED5}" type="presOf" srcId="{83844B09-AE70-F54F-B75D-579544D6427A}" destId="{C4FF140E-0BC6-4D48-8762-08A3B18465CF}" srcOrd="1" destOrd="0" presId="urn:microsoft.com/office/officeart/2005/8/layout/process3"/>
    <dgm:cxn modelId="{8599B9BA-D1C6-C047-B675-2B0A024D8930}" srcId="{89AE2ACC-E797-3F45-9766-C544C25EDF7D}" destId="{0B403BCB-25CD-4449-9471-5BBD32EF3494}" srcOrd="1" destOrd="0" parTransId="{73108974-67A6-774D-9C42-0DB4F5616C09}" sibTransId="{C1844964-7AA4-7545-8645-2B42A27E42F0}"/>
    <dgm:cxn modelId="{18B504C0-7922-C549-BDCD-8F33A9FA897F}" srcId="{90A85C95-9D9F-3943-AED2-88A83D2C1AB2}" destId="{FA7EDA73-51CD-F247-9F43-E0A8BBBE9BE3}" srcOrd="0" destOrd="0" parTransId="{A79FEF88-DBF5-A441-9532-1E784954BEF0}" sibTransId="{B2C06F79-3971-0B4F-8D1C-0F8EBFA5D76B}"/>
    <dgm:cxn modelId="{774E9BD3-8BB2-2748-A821-B28FD673B3C6}" type="presOf" srcId="{9B6EBB5A-DABD-9C4F-A125-1F644CE10C5D}" destId="{8BED8DE2-6136-2E44-B913-6EB9742999B8}" srcOrd="0" destOrd="0" presId="urn:microsoft.com/office/officeart/2005/8/layout/process3"/>
    <dgm:cxn modelId="{CF76ECDA-80C7-6A48-A254-EF9B4101BBC5}" srcId="{24D9FAB1-08B5-BB42-91D2-01EB34E27F43}" destId="{89AE2ACC-E797-3F45-9766-C544C25EDF7D}" srcOrd="2" destOrd="0" parTransId="{1A75C5F8-2F48-6947-9104-3349A46A6F77}" sibTransId="{2C94F290-E81F-9841-89DB-90A5C53541AE}"/>
    <dgm:cxn modelId="{7F3082DB-6146-5B4E-ADC6-1373F62E5687}" srcId="{83844B09-AE70-F54F-B75D-579544D6427A}" destId="{C91449D7-5D3D-DF4C-BEBE-2C9566990211}" srcOrd="1" destOrd="0" parTransId="{5612056E-DD75-8E41-9EEA-6795EFA582D1}" sibTransId="{EAE22B2B-A563-B44A-BA98-2748677E14BB}"/>
    <dgm:cxn modelId="{147920E3-3280-4D4F-ACEE-AA5DD1B1A481}" type="presOf" srcId="{7E7164F2-28DC-7D4A-B3A6-3A94D6A22F60}" destId="{B43297CD-7C72-A84E-8F49-7E5122A2576F}" srcOrd="0" destOrd="0" presId="urn:microsoft.com/office/officeart/2005/8/layout/process3"/>
    <dgm:cxn modelId="{B9BD2BE5-6476-1A48-8A80-595DE00D71FA}" type="presOf" srcId="{FA7EDA73-51CD-F247-9F43-E0A8BBBE9BE3}" destId="{2D619AA0-77A1-AE44-989A-DFAAD28E5803}" srcOrd="0" destOrd="0" presId="urn:microsoft.com/office/officeart/2005/8/layout/process3"/>
    <dgm:cxn modelId="{43C794EF-6FBA-6746-981A-BE1AEAD2891E}" type="presOf" srcId="{0B403BCB-25CD-4449-9471-5BBD32EF3494}" destId="{CA8F4135-CE16-5E43-8180-8325B83C8297}" srcOrd="0" destOrd="1" presId="urn:microsoft.com/office/officeart/2005/8/layout/process3"/>
    <dgm:cxn modelId="{F499F25A-9F6A-1642-A9BC-6C50800EDD7C}" type="presParOf" srcId="{35D63CF3-682B-644D-AA62-19ABCA49E5F4}" destId="{F4F8540C-3EEA-7640-97FC-BF12FB992E8C}" srcOrd="0" destOrd="0" presId="urn:microsoft.com/office/officeart/2005/8/layout/process3"/>
    <dgm:cxn modelId="{AFDE8C15-748A-1D4C-A5D9-32EFD1A0428D}" type="presParOf" srcId="{F4F8540C-3EEA-7640-97FC-BF12FB992E8C}" destId="{1FB94725-149F-F94E-BD73-2895991A716E}" srcOrd="0" destOrd="0" presId="urn:microsoft.com/office/officeart/2005/8/layout/process3"/>
    <dgm:cxn modelId="{34AA7CDE-A7C9-2C47-A912-87F25BAD54CA}" type="presParOf" srcId="{F4F8540C-3EEA-7640-97FC-BF12FB992E8C}" destId="{01CE29CC-BF55-F44A-8F33-A2BB137C0CCB}" srcOrd="1" destOrd="0" presId="urn:microsoft.com/office/officeart/2005/8/layout/process3"/>
    <dgm:cxn modelId="{BCF4F258-DDEC-CD47-8E0C-DD98CDFDB5A3}" type="presParOf" srcId="{F4F8540C-3EEA-7640-97FC-BF12FB992E8C}" destId="{2D619AA0-77A1-AE44-989A-DFAAD28E5803}" srcOrd="2" destOrd="0" presId="urn:microsoft.com/office/officeart/2005/8/layout/process3"/>
    <dgm:cxn modelId="{29013640-8069-324A-A148-1FBA86C8A392}" type="presParOf" srcId="{35D63CF3-682B-644D-AA62-19ABCA49E5F4}" destId="{B43297CD-7C72-A84E-8F49-7E5122A2576F}" srcOrd="1" destOrd="0" presId="urn:microsoft.com/office/officeart/2005/8/layout/process3"/>
    <dgm:cxn modelId="{CBDBFE75-43BF-2B43-8385-8ACAF6BBA308}" type="presParOf" srcId="{B43297CD-7C72-A84E-8F49-7E5122A2576F}" destId="{A953F1F9-52E8-EF4F-B3B7-77875082DB04}" srcOrd="0" destOrd="0" presId="urn:microsoft.com/office/officeart/2005/8/layout/process3"/>
    <dgm:cxn modelId="{566246F3-0167-A64B-BD1E-5DA33069FD6F}" type="presParOf" srcId="{35D63CF3-682B-644D-AA62-19ABCA49E5F4}" destId="{3D2C551E-57F0-AC4C-8B69-3A95D8B35AA5}" srcOrd="2" destOrd="0" presId="urn:microsoft.com/office/officeart/2005/8/layout/process3"/>
    <dgm:cxn modelId="{75F2DD6A-8344-F448-9689-08C2EBC3BDEF}" type="presParOf" srcId="{3D2C551E-57F0-AC4C-8B69-3A95D8B35AA5}" destId="{54714D6B-3975-7D4F-84EB-DFC46102032D}" srcOrd="0" destOrd="0" presId="urn:microsoft.com/office/officeart/2005/8/layout/process3"/>
    <dgm:cxn modelId="{7C446921-8F96-6B4E-9A46-61C1D5C40665}" type="presParOf" srcId="{3D2C551E-57F0-AC4C-8B69-3A95D8B35AA5}" destId="{C4FF140E-0BC6-4D48-8762-08A3B18465CF}" srcOrd="1" destOrd="0" presId="urn:microsoft.com/office/officeart/2005/8/layout/process3"/>
    <dgm:cxn modelId="{8580D94F-373A-9848-953F-25EC44EEE511}" type="presParOf" srcId="{3D2C551E-57F0-AC4C-8B69-3A95D8B35AA5}" destId="{7CB75A99-1005-434D-9726-53BB41ACFE60}" srcOrd="2" destOrd="0" presId="urn:microsoft.com/office/officeart/2005/8/layout/process3"/>
    <dgm:cxn modelId="{352586EB-2A8C-AD4E-9719-92089D54FF29}" type="presParOf" srcId="{35D63CF3-682B-644D-AA62-19ABCA49E5F4}" destId="{8BED8DE2-6136-2E44-B913-6EB9742999B8}" srcOrd="3" destOrd="0" presId="urn:microsoft.com/office/officeart/2005/8/layout/process3"/>
    <dgm:cxn modelId="{BAF59393-DC32-A849-8A13-49FBDF6E7532}" type="presParOf" srcId="{8BED8DE2-6136-2E44-B913-6EB9742999B8}" destId="{F768C37C-6AF4-6A4A-BBEE-56CCCC7E8248}" srcOrd="0" destOrd="0" presId="urn:microsoft.com/office/officeart/2005/8/layout/process3"/>
    <dgm:cxn modelId="{9C3A30EA-E6DF-B94E-9348-6EBB5F4DDEF2}" type="presParOf" srcId="{35D63CF3-682B-644D-AA62-19ABCA49E5F4}" destId="{334D0143-BA8B-3E4F-AE3E-AB54B989E112}" srcOrd="4" destOrd="0" presId="urn:microsoft.com/office/officeart/2005/8/layout/process3"/>
    <dgm:cxn modelId="{E7CDE622-5B8E-564E-971A-2DB9D7B9A2DE}" type="presParOf" srcId="{334D0143-BA8B-3E4F-AE3E-AB54B989E112}" destId="{8B6F0713-67C9-C94A-94D8-964D0E0CC62E}" srcOrd="0" destOrd="0" presId="urn:microsoft.com/office/officeart/2005/8/layout/process3"/>
    <dgm:cxn modelId="{40F86620-3292-BD4E-9A5D-3A11FF3053C6}" type="presParOf" srcId="{334D0143-BA8B-3E4F-AE3E-AB54B989E112}" destId="{D79FDDD8-8178-794A-A409-9597B1C4720A}" srcOrd="1" destOrd="0" presId="urn:microsoft.com/office/officeart/2005/8/layout/process3"/>
    <dgm:cxn modelId="{A21BCB22-CE54-4949-AE8B-C0E79BD3C305}" type="presParOf" srcId="{334D0143-BA8B-3E4F-AE3E-AB54B989E112}" destId="{CA8F4135-CE16-5E43-8180-8325B83C8297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9E99D-FBF1-8949-984E-F23EBB3C7D79}">
      <dsp:nvSpPr>
        <dsp:cNvPr id="0" name=""/>
        <dsp:cNvSpPr/>
      </dsp:nvSpPr>
      <dsp:spPr>
        <a:xfrm rot="5400000">
          <a:off x="-191786" y="193935"/>
          <a:ext cx="1278576" cy="8950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/>
            <a:t>2021</a:t>
          </a:r>
        </a:p>
      </dsp:txBody>
      <dsp:txXfrm rot="-5400000">
        <a:off x="1" y="449651"/>
        <a:ext cx="895003" cy="383573"/>
      </dsp:txXfrm>
    </dsp:sp>
    <dsp:sp modelId="{E92A62F7-0946-7B47-ACFC-4BD0E5C6003E}">
      <dsp:nvSpPr>
        <dsp:cNvPr id="0" name=""/>
        <dsp:cNvSpPr/>
      </dsp:nvSpPr>
      <dsp:spPr>
        <a:xfrm rot="5400000">
          <a:off x="1557911" y="-660758"/>
          <a:ext cx="831074" cy="215689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kern="1200" noProof="0" dirty="0"/>
            <a:t>ECFA Detector Roadmap</a:t>
          </a:r>
        </a:p>
      </dsp:txBody>
      <dsp:txXfrm rot="-5400000">
        <a:off x="895003" y="42720"/>
        <a:ext cx="2116320" cy="749934"/>
      </dsp:txXfrm>
    </dsp:sp>
    <dsp:sp modelId="{6883B93E-ABF3-184F-99F5-EFF9A1688FCD}">
      <dsp:nvSpPr>
        <dsp:cNvPr id="0" name=""/>
        <dsp:cNvSpPr/>
      </dsp:nvSpPr>
      <dsp:spPr>
        <a:xfrm rot="5400000">
          <a:off x="-191786" y="1285495"/>
          <a:ext cx="1278576" cy="8950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/>
            <a:t>2022</a:t>
          </a:r>
        </a:p>
      </dsp:txBody>
      <dsp:txXfrm rot="-5400000">
        <a:off x="1" y="1541211"/>
        <a:ext cx="895003" cy="383573"/>
      </dsp:txXfrm>
    </dsp:sp>
    <dsp:sp modelId="{22C11901-0323-674C-983A-EA82064411E7}">
      <dsp:nvSpPr>
        <dsp:cNvPr id="0" name=""/>
        <dsp:cNvSpPr/>
      </dsp:nvSpPr>
      <dsp:spPr>
        <a:xfrm rot="5400000">
          <a:off x="1557911" y="430801"/>
          <a:ext cx="831074" cy="215689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noProof="0" dirty="0"/>
            <a:t>Roadmap implementation plan</a:t>
          </a:r>
        </a:p>
      </dsp:txBody>
      <dsp:txXfrm rot="-5400000">
        <a:off x="895003" y="1134279"/>
        <a:ext cx="2116320" cy="749934"/>
      </dsp:txXfrm>
    </dsp:sp>
    <dsp:sp modelId="{4AB54B75-D6B0-6F4A-82D6-F9B0083C7DFE}">
      <dsp:nvSpPr>
        <dsp:cNvPr id="0" name=""/>
        <dsp:cNvSpPr/>
      </dsp:nvSpPr>
      <dsp:spPr>
        <a:xfrm rot="5400000">
          <a:off x="-191786" y="2377054"/>
          <a:ext cx="1278576" cy="8950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/>
            <a:t>2023</a:t>
          </a:r>
        </a:p>
      </dsp:txBody>
      <dsp:txXfrm rot="-5400000">
        <a:off x="1" y="2632770"/>
        <a:ext cx="895003" cy="383573"/>
      </dsp:txXfrm>
    </dsp:sp>
    <dsp:sp modelId="{BF38FE9D-EC99-4C4F-9416-2DFFA6396D3D}">
      <dsp:nvSpPr>
        <dsp:cNvPr id="0" name=""/>
        <dsp:cNvSpPr/>
      </dsp:nvSpPr>
      <dsp:spPr>
        <a:xfrm rot="5400000">
          <a:off x="1557911" y="1522360"/>
          <a:ext cx="831074" cy="215689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noProof="0" dirty="0"/>
            <a:t>Submission and review of proposals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noProof="0" dirty="0"/>
            <a:t>DRDC established</a:t>
          </a:r>
        </a:p>
      </dsp:txBody>
      <dsp:txXfrm rot="-5400000">
        <a:off x="895003" y="2225838"/>
        <a:ext cx="2116320" cy="749934"/>
      </dsp:txXfrm>
    </dsp:sp>
    <dsp:sp modelId="{F0906F38-10F6-3F42-9A0D-D68AB86C3A23}">
      <dsp:nvSpPr>
        <dsp:cNvPr id="0" name=""/>
        <dsp:cNvSpPr/>
      </dsp:nvSpPr>
      <dsp:spPr>
        <a:xfrm rot="5400000">
          <a:off x="-191786" y="3468614"/>
          <a:ext cx="1278576" cy="8950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/>
            <a:t>2024</a:t>
          </a:r>
        </a:p>
      </dsp:txBody>
      <dsp:txXfrm rot="-5400000">
        <a:off x="1" y="3724330"/>
        <a:ext cx="895003" cy="383573"/>
      </dsp:txXfrm>
    </dsp:sp>
    <dsp:sp modelId="{F48278A2-A25A-9044-AC8B-4DBF7F3391C8}">
      <dsp:nvSpPr>
        <dsp:cNvPr id="0" name=""/>
        <dsp:cNvSpPr/>
      </dsp:nvSpPr>
      <dsp:spPr>
        <a:xfrm rot="5400000">
          <a:off x="1557911" y="2613920"/>
          <a:ext cx="831074" cy="215689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noProof="0" dirty="0"/>
            <a:t>Approval, then: Collaborations started</a:t>
          </a:r>
        </a:p>
      </dsp:txBody>
      <dsp:txXfrm rot="-5400000">
        <a:off x="895003" y="3317398"/>
        <a:ext cx="2116320" cy="749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EBCB02-2A71-B34E-B6B0-8B36759DF366}">
      <dsp:nvSpPr>
        <dsp:cNvPr id="0" name=""/>
        <dsp:cNvSpPr/>
      </dsp:nvSpPr>
      <dsp:spPr>
        <a:xfrm>
          <a:off x="1087051" y="-116087"/>
          <a:ext cx="4020850" cy="4020850"/>
        </a:xfrm>
        <a:prstGeom prst="circularArrow">
          <a:avLst>
            <a:gd name="adj1" fmla="val 5544"/>
            <a:gd name="adj2" fmla="val 330680"/>
            <a:gd name="adj3" fmla="val 14324552"/>
            <a:gd name="adj4" fmla="val 17060340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484B8-9F89-8346-8B00-F3ACA328A076}">
      <dsp:nvSpPr>
        <dsp:cNvPr id="0" name=""/>
        <dsp:cNvSpPr/>
      </dsp:nvSpPr>
      <dsp:spPr>
        <a:xfrm>
          <a:off x="2387421" y="-120265"/>
          <a:ext cx="1420111" cy="7576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Concepts &amp;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Simulations</a:t>
          </a:r>
          <a:endParaRPr lang="en-US" sz="1300" kern="1200" noProof="0" dirty="0"/>
        </a:p>
      </dsp:txBody>
      <dsp:txXfrm>
        <a:off x="2424407" y="-83279"/>
        <a:ext cx="1346139" cy="683693"/>
      </dsp:txXfrm>
    </dsp:sp>
    <dsp:sp modelId="{0E999883-ADAC-9542-A687-FEC4FCCDCDB9}">
      <dsp:nvSpPr>
        <dsp:cNvPr id="0" name=""/>
        <dsp:cNvSpPr/>
      </dsp:nvSpPr>
      <dsp:spPr>
        <a:xfrm>
          <a:off x="3930107" y="604260"/>
          <a:ext cx="1465159" cy="7977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Sensor Design</a:t>
          </a:r>
        </a:p>
      </dsp:txBody>
      <dsp:txXfrm>
        <a:off x="3969051" y="643204"/>
        <a:ext cx="1387271" cy="719875"/>
      </dsp:txXfrm>
    </dsp:sp>
    <dsp:sp modelId="{FCFF4FBC-615D-2049-AF2B-F5A2BDDFA90A}">
      <dsp:nvSpPr>
        <dsp:cNvPr id="0" name=""/>
        <dsp:cNvSpPr/>
      </dsp:nvSpPr>
      <dsp:spPr>
        <a:xfrm>
          <a:off x="4031227" y="1927403"/>
          <a:ext cx="1475816" cy="854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Production</a:t>
          </a:r>
          <a:r>
            <a:rPr lang="en-US" sz="1300" kern="1200" noProof="0" dirty="0"/>
            <a:t> (extern)</a:t>
          </a:r>
        </a:p>
      </dsp:txBody>
      <dsp:txXfrm>
        <a:off x="4072951" y="1969127"/>
        <a:ext cx="1392368" cy="771267"/>
      </dsp:txXfrm>
    </dsp:sp>
    <dsp:sp modelId="{036EE7AB-B387-1245-B8F1-8E174E03A939}">
      <dsp:nvSpPr>
        <dsp:cNvPr id="0" name=""/>
        <dsp:cNvSpPr/>
      </dsp:nvSpPr>
      <dsp:spPr>
        <a:xfrm>
          <a:off x="2959211" y="2917440"/>
          <a:ext cx="2004296" cy="9698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noProof="0" dirty="0"/>
            <a:t>Characterization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/>
            <a:t>Electrical, Laser &amp; Sources</a:t>
          </a:r>
        </a:p>
      </dsp:txBody>
      <dsp:txXfrm>
        <a:off x="3006554" y="2964783"/>
        <a:ext cx="1909610" cy="875137"/>
      </dsp:txXfrm>
    </dsp:sp>
    <dsp:sp modelId="{B07E7B06-76F3-014A-9A6D-3DBCA65B8244}">
      <dsp:nvSpPr>
        <dsp:cNvPr id="0" name=""/>
        <dsp:cNvSpPr/>
      </dsp:nvSpPr>
      <dsp:spPr>
        <a:xfrm>
          <a:off x="1310092" y="3000826"/>
          <a:ext cx="1631940" cy="8117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Beam tests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MedAustron/</a:t>
          </a:r>
          <a:br>
            <a:rPr lang="en-US" sz="1600" kern="1200" noProof="0" dirty="0"/>
          </a:br>
          <a:r>
            <a:rPr lang="en-US" sz="1600" kern="1200" noProof="0" dirty="0"/>
            <a:t>DESY/CERN</a:t>
          </a:r>
        </a:p>
      </dsp:txBody>
      <dsp:txXfrm>
        <a:off x="1349716" y="3040450"/>
        <a:ext cx="1552692" cy="732454"/>
      </dsp:txXfrm>
    </dsp:sp>
    <dsp:sp modelId="{DDDA5AE9-E643-7A47-9601-DD58F5B98315}">
      <dsp:nvSpPr>
        <dsp:cNvPr id="0" name=""/>
        <dsp:cNvSpPr/>
      </dsp:nvSpPr>
      <dsp:spPr>
        <a:xfrm>
          <a:off x="660076" y="1942545"/>
          <a:ext cx="1531484" cy="8244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Irradiations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noProof="0" dirty="0"/>
            <a:t>n/p/gamma</a:t>
          </a:r>
        </a:p>
      </dsp:txBody>
      <dsp:txXfrm>
        <a:off x="700321" y="1982790"/>
        <a:ext cx="1450994" cy="743941"/>
      </dsp:txXfrm>
    </dsp:sp>
    <dsp:sp modelId="{BFF38D0E-9AFC-2749-8CF3-AF3B481BBD6F}">
      <dsp:nvSpPr>
        <dsp:cNvPr id="0" name=""/>
        <dsp:cNvSpPr/>
      </dsp:nvSpPr>
      <dsp:spPr>
        <a:xfrm>
          <a:off x="526770" y="543750"/>
          <a:ext cx="1728735" cy="7560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Results:</a:t>
          </a:r>
          <a:r>
            <a:rPr lang="en-US" sz="1600" kern="1200" noProof="0" dirty="0"/>
            <a:t> </a:t>
          </a:r>
          <a:br>
            <a:rPr lang="en-US" sz="1600" kern="1200" noProof="0" dirty="0"/>
          </a:br>
          <a:r>
            <a:rPr lang="en-US" sz="1600" kern="1200" noProof="0" dirty="0"/>
            <a:t>Analysis &amp; Paper</a:t>
          </a:r>
        </a:p>
      </dsp:txBody>
      <dsp:txXfrm>
        <a:off x="563678" y="580658"/>
        <a:ext cx="1654919" cy="6822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E29CC-BF55-F44A-8F33-A2BB137C0CCB}">
      <dsp:nvSpPr>
        <dsp:cNvPr id="0" name=""/>
        <dsp:cNvSpPr/>
      </dsp:nvSpPr>
      <dsp:spPr>
        <a:xfrm>
          <a:off x="5266" y="1630274"/>
          <a:ext cx="2352225" cy="11720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noProof="0" dirty="0"/>
            <a:t>RD50-MPW series</a:t>
          </a:r>
        </a:p>
      </dsp:txBody>
      <dsp:txXfrm>
        <a:off x="5266" y="1630274"/>
        <a:ext cx="2352225" cy="781366"/>
      </dsp:txXfrm>
    </dsp:sp>
    <dsp:sp modelId="{2D619AA0-77A1-AE44-989A-DFAAD28E5803}">
      <dsp:nvSpPr>
        <dsp:cNvPr id="0" name=""/>
        <dsp:cNvSpPr/>
      </dsp:nvSpPr>
      <dsp:spPr>
        <a:xfrm>
          <a:off x="604768" y="2411641"/>
          <a:ext cx="1953416" cy="22320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noProof="0" dirty="0"/>
            <a:t>Digital Periphery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noProof="0" dirty="0"/>
            <a:t>Caribou DAQ System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noProof="0" dirty="0"/>
            <a:t>Firmware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noProof="0" dirty="0"/>
        </a:p>
      </dsp:txBody>
      <dsp:txXfrm>
        <a:off x="661982" y="2468855"/>
        <a:ext cx="1838988" cy="2117572"/>
      </dsp:txXfrm>
    </dsp:sp>
    <dsp:sp modelId="{B43297CD-7C72-A84E-8F49-7E5122A2576F}">
      <dsp:nvSpPr>
        <dsp:cNvPr id="0" name=""/>
        <dsp:cNvSpPr/>
      </dsp:nvSpPr>
      <dsp:spPr>
        <a:xfrm>
          <a:off x="2603772" y="1777785"/>
          <a:ext cx="522112" cy="4863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noProof="0" dirty="0"/>
        </a:p>
      </dsp:txBody>
      <dsp:txXfrm>
        <a:off x="2603772" y="1875054"/>
        <a:ext cx="376209" cy="291806"/>
      </dsp:txXfrm>
    </dsp:sp>
    <dsp:sp modelId="{5075DF53-BEC6-5B42-AF11-485C3D0DB903}">
      <dsp:nvSpPr>
        <dsp:cNvPr id="0" name=""/>
        <dsp:cNvSpPr/>
      </dsp:nvSpPr>
      <dsp:spPr>
        <a:xfrm>
          <a:off x="3342611" y="1630274"/>
          <a:ext cx="1953416" cy="11720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noProof="0" dirty="0"/>
            <a:t>Belle II Upgrade</a:t>
          </a:r>
        </a:p>
      </dsp:txBody>
      <dsp:txXfrm>
        <a:off x="3342611" y="1630274"/>
        <a:ext cx="1953416" cy="781366"/>
      </dsp:txXfrm>
    </dsp:sp>
    <dsp:sp modelId="{78E28B77-7C8A-F64C-8BD0-1A811C637358}">
      <dsp:nvSpPr>
        <dsp:cNvPr id="0" name=""/>
        <dsp:cNvSpPr/>
      </dsp:nvSpPr>
      <dsp:spPr>
        <a:xfrm>
          <a:off x="3577654" y="2411641"/>
          <a:ext cx="2283524" cy="22320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noProof="0" dirty="0"/>
            <a:t>“OBELIX” Sensor design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noProof="0" dirty="0"/>
            <a:t>TJ-Monopix2 studies</a:t>
          </a:r>
        </a:p>
      </dsp:txBody>
      <dsp:txXfrm>
        <a:off x="3643027" y="2477014"/>
        <a:ext cx="2152778" cy="2101254"/>
      </dsp:txXfrm>
    </dsp:sp>
    <dsp:sp modelId="{6E782E1C-B268-6548-8E57-E83E47EABB58}">
      <dsp:nvSpPr>
        <dsp:cNvPr id="0" name=""/>
        <dsp:cNvSpPr/>
      </dsp:nvSpPr>
      <dsp:spPr>
        <a:xfrm>
          <a:off x="5633422" y="1777785"/>
          <a:ext cx="715276" cy="4863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noProof="0" dirty="0"/>
        </a:p>
      </dsp:txBody>
      <dsp:txXfrm>
        <a:off x="5633422" y="1875054"/>
        <a:ext cx="569373" cy="291806"/>
      </dsp:txXfrm>
    </dsp:sp>
    <dsp:sp modelId="{D79FDDD8-8178-794A-A409-9597B1C4720A}">
      <dsp:nvSpPr>
        <dsp:cNvPr id="0" name=""/>
        <dsp:cNvSpPr/>
      </dsp:nvSpPr>
      <dsp:spPr>
        <a:xfrm>
          <a:off x="6645605" y="1630274"/>
          <a:ext cx="1953416" cy="11720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noProof="0" dirty="0"/>
            <a:t>DRD3 Projects</a:t>
          </a:r>
        </a:p>
      </dsp:txBody>
      <dsp:txXfrm>
        <a:off x="6645605" y="1630274"/>
        <a:ext cx="1953416" cy="781366"/>
      </dsp:txXfrm>
    </dsp:sp>
    <dsp:sp modelId="{CA8F4135-CE16-5E43-8180-8325B83C8297}">
      <dsp:nvSpPr>
        <dsp:cNvPr id="0" name=""/>
        <dsp:cNvSpPr/>
      </dsp:nvSpPr>
      <dsp:spPr>
        <a:xfrm>
          <a:off x="6869142" y="2411641"/>
          <a:ext cx="2306535" cy="22320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noProof="0" dirty="0"/>
            <a:t>OCTOPUS (FCC-ee)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noProof="0" dirty="0"/>
            <a:t>MANTA for a "versatile" MAPS Sensor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noProof="0" dirty="0"/>
            <a:t>Caribou DAQ</a:t>
          </a:r>
        </a:p>
      </dsp:txBody>
      <dsp:txXfrm>
        <a:off x="6934515" y="2477014"/>
        <a:ext cx="2175789" cy="21012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41C81-B867-4A58-8C85-AED9994F27BF}">
      <dsp:nvSpPr>
        <dsp:cNvPr id="0" name=""/>
        <dsp:cNvSpPr/>
      </dsp:nvSpPr>
      <dsp:spPr>
        <a:xfrm>
          <a:off x="4910" y="0"/>
          <a:ext cx="1429359" cy="546128"/>
        </a:xfrm>
        <a:prstGeom prst="homePlate">
          <a:avLst/>
        </a:prstGeom>
        <a:solidFill>
          <a:srgbClr val="00B0F0"/>
        </a:solidFill>
        <a:ln w="28575" cap="flat" cmpd="sng" algn="ctr">
          <a:solidFill>
            <a:srgbClr val="0070C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2017</a:t>
          </a:r>
        </a:p>
      </dsp:txBody>
      <dsp:txXfrm>
        <a:off x="4910" y="0"/>
        <a:ext cx="1292827" cy="546128"/>
      </dsp:txXfrm>
    </dsp:sp>
    <dsp:sp modelId="{0E4EB5BC-5E40-4484-A334-DDC3A5A9A5E1}">
      <dsp:nvSpPr>
        <dsp:cNvPr id="0" name=""/>
        <dsp:cNvSpPr/>
      </dsp:nvSpPr>
      <dsp:spPr>
        <a:xfrm>
          <a:off x="1148398" y="0"/>
          <a:ext cx="1429359" cy="546128"/>
        </a:xfrm>
        <a:prstGeom prst="chevron">
          <a:avLst/>
        </a:prstGeom>
        <a:solidFill>
          <a:srgbClr val="92D050"/>
        </a:solidFill>
        <a:ln w="28575" cap="flat" cmpd="sng" algn="ctr">
          <a:solidFill>
            <a:srgbClr val="00B05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2018</a:t>
          </a:r>
        </a:p>
      </dsp:txBody>
      <dsp:txXfrm>
        <a:off x="1421462" y="0"/>
        <a:ext cx="883231" cy="546128"/>
      </dsp:txXfrm>
    </dsp:sp>
    <dsp:sp modelId="{64374456-2A78-4727-8745-B374FB01C06F}">
      <dsp:nvSpPr>
        <dsp:cNvPr id="0" name=""/>
        <dsp:cNvSpPr/>
      </dsp:nvSpPr>
      <dsp:spPr>
        <a:xfrm>
          <a:off x="2291885" y="0"/>
          <a:ext cx="1429359" cy="546128"/>
        </a:xfrm>
        <a:prstGeom prst="chevron">
          <a:avLst/>
        </a:prstGeom>
        <a:solidFill>
          <a:srgbClr val="FFCC66"/>
        </a:solidFill>
        <a:ln w="28575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2019</a:t>
          </a:r>
        </a:p>
      </dsp:txBody>
      <dsp:txXfrm>
        <a:off x="2564949" y="0"/>
        <a:ext cx="883231" cy="546128"/>
      </dsp:txXfrm>
    </dsp:sp>
    <dsp:sp modelId="{546FD5CD-92B6-4E9F-A919-0139572F39DA}">
      <dsp:nvSpPr>
        <dsp:cNvPr id="0" name=""/>
        <dsp:cNvSpPr/>
      </dsp:nvSpPr>
      <dsp:spPr>
        <a:xfrm>
          <a:off x="3435373" y="0"/>
          <a:ext cx="1429359" cy="546128"/>
        </a:xfrm>
        <a:prstGeom prst="chevron">
          <a:avLst/>
        </a:prstGeom>
        <a:solidFill>
          <a:srgbClr val="FF5050"/>
        </a:solidFill>
        <a:ln w="28575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2020</a:t>
          </a:r>
        </a:p>
      </dsp:txBody>
      <dsp:txXfrm>
        <a:off x="3708437" y="0"/>
        <a:ext cx="883231" cy="546128"/>
      </dsp:txXfrm>
    </dsp:sp>
    <dsp:sp modelId="{5A9F6031-1BDD-4977-91B8-64783DC815FF}">
      <dsp:nvSpPr>
        <dsp:cNvPr id="0" name=""/>
        <dsp:cNvSpPr/>
      </dsp:nvSpPr>
      <dsp:spPr>
        <a:xfrm>
          <a:off x="4578860" y="0"/>
          <a:ext cx="1429359" cy="546128"/>
        </a:xfrm>
        <a:prstGeom prst="chevron">
          <a:avLst/>
        </a:prstGeom>
        <a:solidFill>
          <a:srgbClr val="FF66FF"/>
        </a:solidFill>
        <a:ln w="28575" cap="flat" cmpd="sng" algn="ctr">
          <a:solidFill>
            <a:srgbClr val="FF00F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2021</a:t>
          </a:r>
        </a:p>
      </dsp:txBody>
      <dsp:txXfrm>
        <a:off x="4851924" y="0"/>
        <a:ext cx="883231" cy="546128"/>
      </dsp:txXfrm>
    </dsp:sp>
    <dsp:sp modelId="{CDB1CC76-3AB4-4956-9130-33F8E54A145A}">
      <dsp:nvSpPr>
        <dsp:cNvPr id="0" name=""/>
        <dsp:cNvSpPr/>
      </dsp:nvSpPr>
      <dsp:spPr>
        <a:xfrm>
          <a:off x="5722348" y="0"/>
          <a:ext cx="1429359" cy="546128"/>
        </a:xfrm>
        <a:prstGeom prst="chevron">
          <a:avLst/>
        </a:prstGeom>
        <a:solidFill>
          <a:srgbClr val="FF9900"/>
        </a:solidFill>
        <a:ln w="28575" cap="flat" cmpd="sng" algn="ctr">
          <a:solidFill>
            <a:srgbClr val="9966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2022</a:t>
          </a:r>
        </a:p>
      </dsp:txBody>
      <dsp:txXfrm>
        <a:off x="5995412" y="0"/>
        <a:ext cx="883231" cy="546128"/>
      </dsp:txXfrm>
    </dsp:sp>
    <dsp:sp modelId="{F88504C2-758B-428A-BF7B-DDA476E6A5C0}">
      <dsp:nvSpPr>
        <dsp:cNvPr id="0" name=""/>
        <dsp:cNvSpPr/>
      </dsp:nvSpPr>
      <dsp:spPr>
        <a:xfrm>
          <a:off x="6865835" y="0"/>
          <a:ext cx="1429359" cy="546128"/>
        </a:xfrm>
        <a:prstGeom prst="chevron">
          <a:avLst/>
        </a:prstGeom>
        <a:solidFill>
          <a:srgbClr val="0066FF"/>
        </a:solidFill>
        <a:ln w="28575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26670" bIns="533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noProof="0" dirty="0">
              <a:solidFill>
                <a:schemeClr val="bg1"/>
              </a:solidFill>
            </a:rPr>
            <a:t>2023</a:t>
          </a:r>
        </a:p>
      </dsp:txBody>
      <dsp:txXfrm>
        <a:off x="7138899" y="0"/>
        <a:ext cx="883231" cy="546128"/>
      </dsp:txXfrm>
    </dsp:sp>
    <dsp:sp modelId="{8423C2A3-5169-9E40-A016-EEA48397BD4E}">
      <dsp:nvSpPr>
        <dsp:cNvPr id="0" name=""/>
        <dsp:cNvSpPr/>
      </dsp:nvSpPr>
      <dsp:spPr>
        <a:xfrm>
          <a:off x="8009323" y="0"/>
          <a:ext cx="1429359" cy="5461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noProof="0" dirty="0"/>
            <a:t>2024</a:t>
          </a:r>
        </a:p>
      </dsp:txBody>
      <dsp:txXfrm>
        <a:off x="8282387" y="0"/>
        <a:ext cx="883231" cy="546128"/>
      </dsp:txXfrm>
    </dsp:sp>
    <dsp:sp modelId="{F22A6181-8CA4-C142-AA65-2C8E83E36A4C}">
      <dsp:nvSpPr>
        <dsp:cNvPr id="0" name=""/>
        <dsp:cNvSpPr/>
      </dsp:nvSpPr>
      <dsp:spPr>
        <a:xfrm>
          <a:off x="9152810" y="0"/>
          <a:ext cx="1429359" cy="5461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noProof="0" dirty="0"/>
            <a:t>2025</a:t>
          </a:r>
        </a:p>
      </dsp:txBody>
      <dsp:txXfrm>
        <a:off x="9425874" y="0"/>
        <a:ext cx="883231" cy="5461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E29CC-BF55-F44A-8F33-A2BB137C0CCB}">
      <dsp:nvSpPr>
        <dsp:cNvPr id="0" name=""/>
        <dsp:cNvSpPr/>
      </dsp:nvSpPr>
      <dsp:spPr>
        <a:xfrm>
          <a:off x="4441" y="1148733"/>
          <a:ext cx="2019276" cy="73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noProof="0" dirty="0"/>
            <a:t>„Fast“ TIA Amplifier</a:t>
          </a:r>
        </a:p>
      </dsp:txBody>
      <dsp:txXfrm>
        <a:off x="4441" y="1148733"/>
        <a:ext cx="2019276" cy="489600"/>
      </dsp:txXfrm>
    </dsp:sp>
    <dsp:sp modelId="{2D619AA0-77A1-AE44-989A-DFAAD28E5803}">
      <dsp:nvSpPr>
        <dsp:cNvPr id="0" name=""/>
        <dsp:cNvSpPr/>
      </dsp:nvSpPr>
      <dsp:spPr>
        <a:xfrm>
          <a:off x="418027" y="1638333"/>
          <a:ext cx="2019276" cy="26315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Transimpedance „fast“ amplifier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Google sponsored MPW5 &amp; 7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Followed by “NIST”-sponsored submission</a:t>
          </a:r>
        </a:p>
      </dsp:txBody>
      <dsp:txXfrm>
        <a:off x="477170" y="1697476"/>
        <a:ext cx="1900990" cy="2513313"/>
      </dsp:txXfrm>
    </dsp:sp>
    <dsp:sp modelId="{B43297CD-7C72-A84E-8F49-7E5122A2576F}">
      <dsp:nvSpPr>
        <dsp:cNvPr id="0" name=""/>
        <dsp:cNvSpPr/>
      </dsp:nvSpPr>
      <dsp:spPr>
        <a:xfrm>
          <a:off x="2329832" y="1142162"/>
          <a:ext cx="648963" cy="5027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noProof="0" dirty="0"/>
        </a:p>
      </dsp:txBody>
      <dsp:txXfrm>
        <a:off x="2329832" y="1242710"/>
        <a:ext cx="498141" cy="301645"/>
      </dsp:txXfrm>
    </dsp:sp>
    <dsp:sp modelId="{C4FF140E-0BC6-4D48-8762-08A3B18465CF}">
      <dsp:nvSpPr>
        <dsp:cNvPr id="0" name=""/>
        <dsp:cNvSpPr/>
      </dsp:nvSpPr>
      <dsp:spPr>
        <a:xfrm>
          <a:off x="3248177" y="1148733"/>
          <a:ext cx="2019276" cy="73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noProof="0" dirty="0"/>
            <a:t>CSA + Pixel Sensor</a:t>
          </a:r>
        </a:p>
      </dsp:txBody>
      <dsp:txXfrm>
        <a:off x="3248177" y="1148733"/>
        <a:ext cx="2019276" cy="489600"/>
      </dsp:txXfrm>
    </dsp:sp>
    <dsp:sp modelId="{7CB75A99-1005-434D-9726-53BB41ACFE60}">
      <dsp:nvSpPr>
        <dsp:cNvPr id="0" name=""/>
        <dsp:cNvSpPr/>
      </dsp:nvSpPr>
      <dsp:spPr>
        <a:xfrm>
          <a:off x="3661764" y="1638333"/>
          <a:ext cx="2019276" cy="26315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CSA Amplifier for possible Micro-dosimetry application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Both sensor and amplifier on SiC substrate</a:t>
          </a:r>
        </a:p>
      </dsp:txBody>
      <dsp:txXfrm>
        <a:off x="3720907" y="1697476"/>
        <a:ext cx="1900990" cy="2513313"/>
      </dsp:txXfrm>
    </dsp:sp>
    <dsp:sp modelId="{8BED8DE2-6136-2E44-B913-6EB9742999B8}">
      <dsp:nvSpPr>
        <dsp:cNvPr id="0" name=""/>
        <dsp:cNvSpPr/>
      </dsp:nvSpPr>
      <dsp:spPr>
        <a:xfrm>
          <a:off x="5573568" y="1142162"/>
          <a:ext cx="648963" cy="5027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noProof="0" dirty="0"/>
        </a:p>
      </dsp:txBody>
      <dsp:txXfrm>
        <a:off x="5573568" y="1242710"/>
        <a:ext cx="498141" cy="301645"/>
      </dsp:txXfrm>
    </dsp:sp>
    <dsp:sp modelId="{D79FDDD8-8178-794A-A409-9597B1C4720A}">
      <dsp:nvSpPr>
        <dsp:cNvPr id="0" name=""/>
        <dsp:cNvSpPr/>
      </dsp:nvSpPr>
      <dsp:spPr>
        <a:xfrm>
          <a:off x="6491913" y="1148733"/>
          <a:ext cx="2019276" cy="73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noProof="0" dirty="0"/>
            <a:t>Micro-dosimetry </a:t>
          </a:r>
        </a:p>
      </dsp:txBody>
      <dsp:txXfrm>
        <a:off x="6491913" y="1148733"/>
        <a:ext cx="2019276" cy="489600"/>
      </dsp:txXfrm>
    </dsp:sp>
    <dsp:sp modelId="{CA8F4135-CE16-5E43-8180-8325B83C8297}">
      <dsp:nvSpPr>
        <dsp:cNvPr id="0" name=""/>
        <dsp:cNvSpPr/>
      </dsp:nvSpPr>
      <dsp:spPr>
        <a:xfrm>
          <a:off x="6905500" y="1638333"/>
          <a:ext cx="2019276" cy="26315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Charge sensitive amplifier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noProof="0" dirty="0"/>
            <a:t>Application in Micro-dosimetry</a:t>
          </a:r>
        </a:p>
      </dsp:txBody>
      <dsp:txXfrm>
        <a:off x="6964643" y="1697476"/>
        <a:ext cx="1900990" cy="2513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4T18:09:46.26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0 207,'99'0,"5"0,1 0,15 0,-57 0,1 0,3 0,0 0,-1 0,-2 0,55 0,-1 0,-8 0,0-3,-6-4,-11-3,-7-3,-6 1,0 2,9 1,11 0,14 2,-53 3,0-1,1 2,-2-1,59-4,-11-5,-13 3,-14-1,-12 1,-10 4,-3 0,-3-1,3-3,6-1,4 1,8 4,-3 4,1 2,-2 0,-3 0,4 0,4 0,7 0,7 2,8 2,0 3,-5 1,-5-2,-13-2,-13 0,-11-3,-13-1,-8 0,-15 0,-6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 16383,'60'0'0,"-4"0"0,-21 0 0,24 0 0,-7 0 0,20 0 0,-20 0 0,-4 0 0,-1 0 0,-3 0 0,2 0 0,-3 0 0,-2 0 0,-4 0 0,-3 0 0,2 0 0,1 0 0,6 0 0,-2 0 0,-2 0 0,3 0 0,4 0 0,-3 0 0,3 0 0,2 0 0,-3 0 0,1 0 0,-1 0 0,-4 0 0,0 0 0,1 0 0,-9 0 0,-2 0 0,-2 0 0,0 0 0,-1 0 0,1 0 0,-4 0 0,0 0 0,0 0 0,-1 0 0,2 0 0,-2 0 0,3 0 0,-1 0 0,0 0 0,0 0 0,0 0 0,-2 0 0,-1 0 0,1 0 0,3 0 0,-4 0 0,0 0 0,-1 0 0,0 0 0,-1 0 0,2 0 0,-1 0 0,0 0 0,1 0 0,3 0 0,0 0 0,2 0 0,6 0 0,1 0 0,6 0 0,2 0 0,6 0 0,3 0 0,2 0 0,-3 0 0,3 0 0,2 0 0,1 0 0,4 0 0,1 0 0,-3 0 0,5 0 0,-8 0 0,-3 0 0,-2 0 0,-4 0 0,-4 0 0,0 0 0,-7 4 0,-2-3 0,-5 4 0,0 0 0,-6-2 0,-2 2 0,-1-3 0,-1 3 0,1-4 0,-3 2 0,2-2 0,-2 1 0,5 3 0,-4-1 0,-3 0 0,4 0 0,-1 1 0,0-1 0,2 2 0,-8-2 0,5 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0 113 16383,'44'4'0,"-9"0"0,-25-4 0,5 0 0,18 0 0,-1 0 0,19 0 0,-9 0 0,6 0 0,4-1 0,4-2 0,9-1 0,3-2 0,-1 2 0,0-2 0,1-1 0,-3-1 0,-1 0 0,-1 2 0,-1-1 0,-2 1 0,1 3 0,3-4 0,-2 0 0,-3 1 0,-2-2 0,-6 2 0,-1 2 0,-3-2 0,-1 3 0,-4 0 0,-6 2 0,2 1 0,-7 0 0,-2 0 0,-2 0 0,-2 0 0,1 0 0,-1 0 0,-1 0 0,-2 0 0,0 0 0,-3 0 0,-2 0 0,5 0 0,2 0 0,1 0 0,2 0 0,-4 0 0,-1 0 0,0 0 0,-1 0 0,-4 0 0,0 0 0,7 0 0,-5 0 0,7 0 0,-5 0 0,-1 0 0,-2 0 0,3 0 0,-4 0 0,6 0 0,-5 0 0,6 0 0,-6 0 0,1 0 0,0 0 0,-2 0 0,3 0 0,-1 0 0,-1 0 0,-1 0 0,0 0 0,1 2 0,0 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 16383,'81'0'0,"-6"0"0,-8 0 0,8 0 0,4 0 0,5 0 0,-3 0 0,-5 0 0,-1 0 0,-7 0 0,1 0 0,4 0 0,-5 0 0,2 0 0,-10 0 0,-8 0 0,-9 0 0,-8 0 0,-5 0 0,-3 0 0,-4 0 0,-5 0 0,0 0 0,-2 0 0,2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 16383,'73'0'0,"-8"0"0,-30 0 0,2 0 0,2 0 0,0 0 0,0 0 0,-1 0 0,2 0 0,0 0 0,-2 0 0,-5 0 0,-4 0 0,-3 0 0,0 0 0,1 0 0,2 0 0,1 0 0,-1 0 0,-2 0 0,0 0 0,-7 0 0,1 0 0,0 0 0,-4 0 0,3 2 0,-2 1 0,2 2 0,-1 0 0,-1-4 0,-3 4 0,4-4 0,-2 2 0,2 1 0,-3-2 0,8 2 0,-4-2 0,5 1 0,-5-3 0,2 0 0,-2 0 0,0 0 0,-3 0 0,2 0 0,-4 0 0,8 0 0,-10 0 0,7 4 0,-1 3 0,-3 1 0,1-3 0,0-2 0,4-2 0,-5-1 0,5 0 0,-5 0 0,2 0 0,0 0 0,-1 0 0,1 0 0,1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0 241 16383,'111'-6'0,"-2"0"0,1 0 0,0 1 0,1-3 0,-2 4 0,1-2 0,0 0 0,1 1 0,-1-1 0,-2 0 0,2 0 0,1-1 0,1 1 0,4-1 0,1 1 0,2 0 0,-3-1 0,-3 0 0,-6 2 0,-6-3 0,-8 5 0,-10 0 0,-12 0 0,21 3 0,-21 1 0,0-2 0,39-6 0,-11-2 0,-37 8 0,-4-2 0,14-6 0,-9 3 0,-19 6 0,-7 0 0,0 0 0,-4 0 0,6 0 0,2 0 0,0 0 0,5 0 0,-3 0 0,0 0 0,-5 0 0,-6 0 0,1 0 0,0 0 0,2 0 0,3 0 0,7 0 0,10 0 0,8 0 0,3 0 0,1 0 0,0 0 0,1 0 0,-3 0 0,-1 0 0,-1 0 0,-11 0 0,-1 0 0,-5 0 0,2 0 0,-2 0 0,0 0 0,-1-3 0,2 0 0,0-5 0,-1 1 0,-1 0 0,-1-2 0,-2 3 0,-5 2 0,-3-2 0,-6-1 0,-4 1 0,-2 4 0,0 2 0,-3 0 0,-2 0 0,1 0 0,-1 0 0,4 5 0,-5-3 0,3 6 0,-5-7 0,7 4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29T20:00:14.4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 16383,'73'0'0,"5"0"0,-9 0 0,5 0 0,1 0 0,-11 0 0,-5 4 0,3 2 0,6 5 0,11 2 0,2 0 0,2 0 0,-2 0 0,-5-9 0,-8 0 0,-13-4 0,-9 2 0,-7 1 0,-6 0 0,-6 0 0,-6-3 0,-6 0 0,5 0 0,-3 0 0,8 0 0,-3 0 0,-1 0 0,2 0 0,2 0 0,1 0 0,-6 0 0,-1 0 0,-2 0 0,9 0 0,3 0 0,9 0 0,1 0 0,0 0 0,-5 0 0,-9 0 0,-7 0 0,0 0 0,3 0 0,6 0 0,-3 0 0,-11 0 0,-7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30T06:07:09.87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 16383,'96'0'0,"-9"0"0,-32 0 0,40 0 0,-13 0 0,30 0 0,-29 0 0,-7 0 0,-2 0 0,-6 0 0,4 0 0,-3 0 0,-5 0 0,-5 0 0,-6 0 0,4 0 0,4 0 0,4 0 0,0 0 0,-2 0 0,2 0 0,7 0 0,-2 0 0,2 0 0,2 0 0,-2 0 0,1 0 0,-4 0 0,-2 0 0,-1 0 0,-3 0 0,-10 0 0,-3 0 0,-4 0 0,-1 0 0,0 0 0,-1 0 0,-4 0 0,0 0 0,-1 0 0,-1 0 0,2 0 0,0 0 0,1 0 0,-1 0 0,3 0 0,-2 0 0,-1 0 0,-2 0 0,-1 0 0,3 0 0,-1 0 0,-2 0 0,0 0 0,-3 0 0,1 0 0,0 0 0,0 0 0,-1 0 0,1 0 0,2 0 0,2 0 0,3 0 0,2 0 0,10 0 0,2 0 0,7 0 0,7 0 0,7 0 0,5 0 0,1 0 0,0 0 0,1 0 0,5 0 0,1 0 0,7 0 0,1 0 0,-4 0 0,5 0 0,-10 0 0,-6 0 0,-3 0 0,-6 0 0,-5 0 0,-3 0 0,-7 6 0,-8-4 0,-2 6 0,-5-1 0,-9-1 0,-1 1 0,-1-1 0,-3-1 0,0-2 0,-3 1 0,3-2 0,-1 2 0,4 3 0,-5-1 0,-3-2 0,4 5 0,1-2 0,-2 0 0,1 2 0,-8-2 0,5 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42FDD3CA-2B8E-4E60-BC6A-BF4838D6DB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A17B8DAA-378F-4657-AAF7-085A8174F36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78BA466-1830-4CD0-BB11-9B5D3AC65BF1}" type="datetimeFigureOut">
              <a:rPr lang="de-DE"/>
              <a:pPr>
                <a:defRPr/>
              </a:pPr>
              <a:t>04.03.26</a:t>
            </a:fld>
            <a:endParaRPr lang="de-DE"/>
          </a:p>
        </p:txBody>
      </p:sp>
      <p:sp>
        <p:nvSpPr>
          <p:cNvPr id="4" name="Folienbildplatzhalter 3">
            <a:extLst>
              <a:ext uri="{FF2B5EF4-FFF2-40B4-BE49-F238E27FC236}">
                <a16:creationId xmlns:a16="http://schemas.microsoft.com/office/drawing/2014/main" id="{5A9B6598-6F61-4FFE-9145-FF382C8C5BC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e-DE" noProof="0"/>
          </a:p>
        </p:txBody>
      </p:sp>
      <p:sp>
        <p:nvSpPr>
          <p:cNvPr id="5" name="Notizenplatzhalter 4">
            <a:extLst>
              <a:ext uri="{FF2B5EF4-FFF2-40B4-BE49-F238E27FC236}">
                <a16:creationId xmlns:a16="http://schemas.microsoft.com/office/drawing/2014/main" id="{31BD684B-1BD0-417D-9774-7A5D83328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noProof="0"/>
              <a:t>Textmasterformat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1BE505A1-85AE-4E3B-A396-E59BBDC3A2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DE579DA9-7EDA-4772-A9DE-C25FED7F51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C0B5D1B-E6AC-47D8-9B18-CEDC5B59409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901857-1FB4-3548-AE3C-96F2EB8CCD11}" type="slidenum">
              <a:rPr lang="de-DE" smtClean="0"/>
              <a:t>38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26855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901857-1FB4-3548-AE3C-96F2EB8CCD11}" type="slidenum">
              <a:rPr lang="de-DE" smtClean="0"/>
              <a:t>41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6268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platzhalter 6">
            <a:extLst>
              <a:ext uri="{FF2B5EF4-FFF2-40B4-BE49-F238E27FC236}">
                <a16:creationId xmlns:a16="http://schemas.microsoft.com/office/drawing/2014/main" id="{4B737123-A818-7FE3-D4C8-91CA4866880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8643" y="2844800"/>
            <a:ext cx="11064557" cy="8491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5400">
                <a:latin typeface="Palatino Linotype" panose="02040502050505030304" pitchFamily="18" charset="0"/>
              </a:defRPr>
            </a:lvl1pPr>
          </a:lstStyle>
          <a:p>
            <a:pPr lvl="0"/>
            <a:endParaRPr lang="de-AT" dirty="0"/>
          </a:p>
        </p:txBody>
      </p:sp>
      <p:sp>
        <p:nvSpPr>
          <p:cNvPr id="10" name="Textplatzhalter 8">
            <a:extLst>
              <a:ext uri="{FF2B5EF4-FFF2-40B4-BE49-F238E27FC236}">
                <a16:creationId xmlns:a16="http://schemas.microsoft.com/office/drawing/2014/main" id="{972CA5B4-EE00-FFC8-C23F-0AC9A5F38A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8643" y="4963160"/>
            <a:ext cx="11002646" cy="914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Palatino Linotype" panose="02040502050505030304" pitchFamily="18" charset="0"/>
              </a:defRPr>
            </a:lvl1pPr>
          </a:lstStyle>
          <a:p>
            <a:pPr lvl="0"/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1010193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zwei Spal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31371" y="980730"/>
            <a:ext cx="5664629" cy="54010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786533" y="6597651"/>
            <a:ext cx="1405467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C12CB-A520-4F4E-BEA4-45EB8084916E}" type="slidenum">
              <a:rPr lang="de-AT"/>
              <a:pPr>
                <a:defRPr/>
              </a:pPr>
              <a:t>‹Nr.›</a:t>
            </a:fld>
            <a:endParaRPr lang="de-AT"/>
          </a:p>
        </p:txBody>
      </p:sp>
      <p:sp>
        <p:nvSpPr>
          <p:cNvPr id="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2734734" y="6597651"/>
            <a:ext cx="6432550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1" y="6597651"/>
            <a:ext cx="2446866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>
          <a:xfrm>
            <a:off x="2418896" y="44625"/>
            <a:ext cx="7225291" cy="720079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b="1">
                <a:ln>
                  <a:solidFill>
                    <a:schemeClr val="tx2">
                      <a:satMod val="155000"/>
                    </a:schemeClr>
                  </a:solidFill>
                </a:ln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25" indent="0" algn="ctr">
              <a:buNone/>
              <a:defRPr>
                <a:solidFill>
                  <a:schemeClr val="bg1"/>
                </a:solidFill>
              </a:defRPr>
            </a:lvl2pPr>
            <a:lvl3pPr marL="914448" indent="0" algn="ctr">
              <a:buNone/>
              <a:defRPr>
                <a:solidFill>
                  <a:schemeClr val="bg1"/>
                </a:solidFill>
              </a:defRPr>
            </a:lvl3pPr>
            <a:lvl4pPr marL="1371672" indent="0" algn="ctr">
              <a:buNone/>
              <a:defRPr>
                <a:solidFill>
                  <a:schemeClr val="bg1"/>
                </a:solidFill>
              </a:defRPr>
            </a:lvl4pPr>
            <a:lvl5pPr marL="1828897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Inhaltsplatzhalter 2"/>
          <p:cNvSpPr>
            <a:spLocks noGrp="1"/>
          </p:cNvSpPr>
          <p:nvPr>
            <p:ph idx="14"/>
          </p:nvPr>
        </p:nvSpPr>
        <p:spPr>
          <a:xfrm>
            <a:off x="6288022" y="980730"/>
            <a:ext cx="5500192" cy="54010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019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Default 12_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6448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lgeseite 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483F9564-537E-4987-A91B-3D8C65300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23CA7971-F44F-4BB5-A983-0AE257512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4" name="Foliennummernplatzhalter 5">
            <a:extLst>
              <a:ext uri="{FF2B5EF4-FFF2-40B4-BE49-F238E27FC236}">
                <a16:creationId xmlns:a16="http://schemas.microsoft.com/office/drawing/2014/main" id="{C37641BB-2702-4E25-8A58-F39AD1F75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86A5E-B249-45C8-B44F-CD84DBAB0031}" type="slidenum">
              <a:rPr/>
              <a:pPr>
                <a:defRPr/>
              </a:pPr>
              <a:t>‹Nr.›</a:t>
            </a:fld>
            <a:endParaRPr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5F82FB63-138B-3FD7-8585-1B3BD0FA489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10977563" cy="4856480"/>
          </a:xfrm>
          <a:prstGeom prst="rect">
            <a:avLst/>
          </a:prstGeom>
        </p:spPr>
        <p:txBody>
          <a:bodyPr/>
          <a:lstStyle>
            <a:lvl1pPr marL="342900" indent="-342900">
              <a:buFont typeface="Arial" panose="020B0604020202020204" pitchFamily="34" charset="0"/>
              <a:buChar char="•"/>
              <a:defRPr sz="2200"/>
            </a:lvl1pPr>
            <a:lvl2pPr marL="742950" indent="-285750">
              <a:buFont typeface="Arial" panose="020B0604020202020204" pitchFamily="34" charset="0"/>
              <a:buChar char="•"/>
              <a:defRPr sz="1800"/>
            </a:lvl2pPr>
          </a:lstStyle>
          <a:p>
            <a:pPr lvl="0"/>
            <a:endParaRPr lang="de-AT" dirty="0"/>
          </a:p>
          <a:p>
            <a:pPr lvl="1"/>
            <a:endParaRPr lang="de-AT" dirty="0"/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C70BF0CD-C128-50CE-9533-44A93BA0B5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/>
            </a:lvl1pPr>
          </a:lstStyle>
          <a:p>
            <a:pPr lvl="0"/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4213807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2006B15-082C-C388-77FD-7A1645930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F43821A-2BC4-57A1-E43D-06D3FE383A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7749" y="1619083"/>
            <a:ext cx="5652052" cy="4557881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US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99C9CCE1-E930-F8F1-38DB-D263AA768E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619083"/>
            <a:ext cx="5396948" cy="4557881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en-US" dirty="0"/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19A4C064-BA70-C8B1-AC3C-A369466B1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E66862C1-3100-7602-0F9C-4DC01BF15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D5082C94-8F57-0BA5-2B75-288C8FC24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55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08AD68D-92A3-F11E-9D4D-92839F7C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1A89CE4-E96E-D5EB-D9EA-69248BEE2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AA094AF-B197-6312-A7A9-201F85B3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C851920-A379-AF8C-9105-A578233C3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761865B-13EF-4AA5-B142-AADF5BF74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681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B9E37B-FA2F-E4E7-5062-A00F8B3FF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8C1D80C1-28C4-B53C-37D9-9DF1CC43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3384562-EEA7-A3B1-83BE-12B185FE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E7FDD6EF-F31B-B442-9CB4-CBFB42656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615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6711668-C49F-3A3A-C781-8BF6D6D4D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F55F51A-9069-91A6-C907-3040DFC0D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DE808762-54E8-E18E-37EC-BBA925A17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872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609600" y="980605"/>
            <a:ext cx="5384800" cy="5401147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1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Mastertextformat bearbeiten</a:t>
            </a:r>
          </a:p>
          <a:p>
            <a:pPr lvl="1"/>
            <a:r>
              <a:rPr lang="en-US"/>
              <a:t>Zweite Ebene</a:t>
            </a:r>
          </a:p>
          <a:p>
            <a:pPr lvl="2"/>
            <a:r>
              <a:rPr lang="en-US"/>
              <a:t>Dritte Ebene</a:t>
            </a:r>
          </a:p>
          <a:p>
            <a:pPr lvl="3"/>
            <a:r>
              <a:rPr lang="en-US"/>
              <a:t>Vierte Ebene</a:t>
            </a:r>
          </a:p>
          <a:p>
            <a:pPr lvl="4"/>
            <a:r>
              <a:rPr lang="en-US"/>
              <a:t>Fünfte Ebene</a:t>
            </a:r>
            <a:endParaRPr lang="en-GB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97600" y="980605"/>
            <a:ext cx="5384800" cy="259241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1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Mastertextformat bearbeiten</a:t>
            </a:r>
          </a:p>
          <a:p>
            <a:pPr lvl="1"/>
            <a:r>
              <a:rPr lang="en-US"/>
              <a:t>Zweite Ebene</a:t>
            </a:r>
          </a:p>
          <a:p>
            <a:pPr lvl="2"/>
            <a:r>
              <a:rPr lang="en-US"/>
              <a:t>Dritte Ebene</a:t>
            </a:r>
          </a:p>
          <a:p>
            <a:pPr lvl="3"/>
            <a:r>
              <a:rPr lang="en-US"/>
              <a:t>Vierte Ebene</a:t>
            </a:r>
          </a:p>
          <a:p>
            <a:pPr lvl="4"/>
            <a:r>
              <a:rPr lang="en-US"/>
              <a:t>Fünfte Ebene</a:t>
            </a: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786533" y="6597651"/>
            <a:ext cx="1405467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F4C16C-BD16-7C44-832A-DE734755740D}" type="slidenum">
              <a:rPr lang="de-AT"/>
              <a:pPr>
                <a:defRPr/>
              </a:pPr>
              <a:t>‹Nr.›</a:t>
            </a:fld>
            <a:endParaRPr lang="de-AT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2734734" y="6597651"/>
            <a:ext cx="6432550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1" y="6597651"/>
            <a:ext cx="2446866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8" name="Text Placeholder 13"/>
          <p:cNvSpPr>
            <a:spLocks noGrp="1"/>
          </p:cNvSpPr>
          <p:nvPr>
            <p:ph type="body" sz="quarter" idx="13"/>
          </p:nvPr>
        </p:nvSpPr>
        <p:spPr>
          <a:xfrm>
            <a:off x="2418896" y="44625"/>
            <a:ext cx="8367637" cy="720079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b="1">
                <a:ln>
                  <a:solidFill>
                    <a:schemeClr val="tx2">
                      <a:satMod val="155000"/>
                    </a:schemeClr>
                  </a:solidFill>
                </a:ln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25" indent="0" algn="ctr">
              <a:buNone/>
              <a:defRPr>
                <a:solidFill>
                  <a:schemeClr val="bg1"/>
                </a:solidFill>
              </a:defRPr>
            </a:lvl2pPr>
            <a:lvl3pPr marL="914448" indent="0" algn="ctr">
              <a:buNone/>
              <a:defRPr>
                <a:solidFill>
                  <a:schemeClr val="bg1"/>
                </a:solidFill>
              </a:defRPr>
            </a:lvl3pPr>
            <a:lvl4pPr marL="1371672" indent="0" algn="ctr">
              <a:buNone/>
              <a:defRPr>
                <a:solidFill>
                  <a:schemeClr val="bg1"/>
                </a:solidFill>
              </a:defRPr>
            </a:lvl4pPr>
            <a:lvl5pPr marL="1828897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Inhaltsplatzhalter 3">
            <a:extLst>
              <a:ext uri="{FF2B5EF4-FFF2-40B4-BE49-F238E27FC236}">
                <a16:creationId xmlns:a16="http://schemas.microsoft.com/office/drawing/2014/main" id="{64EBF55B-D105-7C40-9821-80EE45BFB50D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197092" y="3788916"/>
            <a:ext cx="5384800" cy="2592836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1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Mastertextformat bearbeiten</a:t>
            </a:r>
          </a:p>
          <a:p>
            <a:pPr lvl="1"/>
            <a:r>
              <a:rPr lang="en-US"/>
              <a:t>Zweite Ebene</a:t>
            </a:r>
          </a:p>
          <a:p>
            <a:pPr lvl="2"/>
            <a:r>
              <a:rPr lang="en-US"/>
              <a:t>Dritte Ebene</a:t>
            </a:r>
          </a:p>
          <a:p>
            <a:pPr lvl="3"/>
            <a:r>
              <a:rPr lang="en-US"/>
              <a:t>Vierte Ebene</a:t>
            </a:r>
          </a:p>
          <a:p>
            <a:pPr lvl="4"/>
            <a:r>
              <a:rPr lang="en-US"/>
              <a:t>Fünfte Ebene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480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09600" y="980730"/>
            <a:ext cx="10972801" cy="54010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786533" y="6597651"/>
            <a:ext cx="1405467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C12CB-A520-4F4E-BEA4-45EB8084916E}" type="slidenum">
              <a:rPr lang="de-AT"/>
              <a:pPr>
                <a:defRPr/>
              </a:pPr>
              <a:t>‹Nr.›</a:t>
            </a:fld>
            <a:endParaRPr lang="de-AT"/>
          </a:p>
        </p:txBody>
      </p:sp>
      <p:sp>
        <p:nvSpPr>
          <p:cNvPr id="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2734734" y="6597651"/>
            <a:ext cx="6432550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1" y="6597651"/>
            <a:ext cx="2446866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>
          <a:xfrm>
            <a:off x="2418896" y="44625"/>
            <a:ext cx="7225291" cy="720079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b="1">
                <a:ln>
                  <a:solidFill>
                    <a:schemeClr val="tx2">
                      <a:satMod val="155000"/>
                    </a:schemeClr>
                  </a:solidFill>
                </a:ln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25" indent="0" algn="ctr">
              <a:buNone/>
              <a:defRPr>
                <a:solidFill>
                  <a:schemeClr val="bg1"/>
                </a:solidFill>
              </a:defRPr>
            </a:lvl2pPr>
            <a:lvl3pPr marL="914448" indent="0" algn="ctr">
              <a:buNone/>
              <a:defRPr>
                <a:solidFill>
                  <a:schemeClr val="bg1"/>
                </a:solidFill>
              </a:defRPr>
            </a:lvl3pPr>
            <a:lvl4pPr marL="1371672" indent="0" algn="ctr">
              <a:buNone/>
              <a:defRPr>
                <a:solidFill>
                  <a:schemeClr val="bg1"/>
                </a:solidFill>
              </a:defRPr>
            </a:lvl4pPr>
            <a:lvl5pPr marL="1828897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64164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el und zwei Spal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31372" y="980730"/>
            <a:ext cx="5664629" cy="54010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786533" y="6597651"/>
            <a:ext cx="1405467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C12CB-A520-4F4E-BEA4-45EB8084916E}" type="slidenum">
              <a:rPr lang="de-AT"/>
              <a:pPr>
                <a:defRPr/>
              </a:pPr>
              <a:t>‹Nr.›</a:t>
            </a:fld>
            <a:endParaRPr lang="de-AT"/>
          </a:p>
        </p:txBody>
      </p:sp>
      <p:sp>
        <p:nvSpPr>
          <p:cNvPr id="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2734735" y="6597651"/>
            <a:ext cx="6432552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0" y="6597651"/>
            <a:ext cx="2446867" cy="2603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>
          <a:xfrm>
            <a:off x="2418896" y="44625"/>
            <a:ext cx="7225291" cy="720079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b="1">
                <a:ln>
                  <a:solidFill>
                    <a:schemeClr val="tx2">
                      <a:satMod val="155000"/>
                    </a:schemeClr>
                  </a:solidFill>
                </a:ln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169" indent="0" algn="ctr">
              <a:buNone/>
              <a:defRPr>
                <a:solidFill>
                  <a:schemeClr val="bg1"/>
                </a:solidFill>
              </a:defRPr>
            </a:lvl2pPr>
            <a:lvl3pPr marL="914338" indent="0" algn="ctr">
              <a:buNone/>
              <a:defRPr>
                <a:solidFill>
                  <a:schemeClr val="bg1"/>
                </a:solidFill>
              </a:defRPr>
            </a:lvl3pPr>
            <a:lvl4pPr marL="1371507" indent="0" algn="ctr">
              <a:buNone/>
              <a:defRPr>
                <a:solidFill>
                  <a:schemeClr val="bg1"/>
                </a:solidFill>
              </a:defRPr>
            </a:lvl4pPr>
            <a:lvl5pPr marL="1828676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Inhaltsplatzhalter 2"/>
          <p:cNvSpPr>
            <a:spLocks noGrp="1"/>
          </p:cNvSpPr>
          <p:nvPr>
            <p:ph idx="14"/>
          </p:nvPr>
        </p:nvSpPr>
        <p:spPr>
          <a:xfrm>
            <a:off x="6288022" y="980606"/>
            <a:ext cx="5500192" cy="26644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  <p:sp>
        <p:nvSpPr>
          <p:cNvPr id="8" name="Inhaltsplatzhalter 2"/>
          <p:cNvSpPr>
            <a:spLocks noGrp="1"/>
          </p:cNvSpPr>
          <p:nvPr>
            <p:ph idx="15"/>
          </p:nvPr>
        </p:nvSpPr>
        <p:spPr>
          <a:xfrm>
            <a:off x="6288022" y="3716909"/>
            <a:ext cx="5500192" cy="266484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err="1"/>
              <a:t>Mastertextformat</a:t>
            </a:r>
            <a:r>
              <a:rPr lang="en-US" dirty="0"/>
              <a:t> </a:t>
            </a:r>
            <a:r>
              <a:rPr lang="en-US" dirty="0" err="1"/>
              <a:t>bearbeiten</a:t>
            </a:r>
            <a:endParaRPr lang="en-US" dirty="0"/>
          </a:p>
          <a:p>
            <a:pPr lvl="1"/>
            <a:r>
              <a:rPr lang="en-US" dirty="0" err="1"/>
              <a:t>Zweite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2"/>
            <a:r>
              <a:rPr lang="en-US" dirty="0" err="1"/>
              <a:t>Dritte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3"/>
            <a:r>
              <a:rPr lang="en-US" dirty="0" err="1"/>
              <a:t>Vierte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US" dirty="0"/>
          </a:p>
          <a:p>
            <a:pPr lvl="4"/>
            <a:r>
              <a:rPr lang="en-US" dirty="0" err="1"/>
              <a:t>Fünfte</a:t>
            </a:r>
            <a:r>
              <a:rPr lang="en-US" dirty="0"/>
              <a:t> </a:t>
            </a:r>
            <a:r>
              <a:rPr lang="en-US" dirty="0" err="1"/>
              <a:t>Ebene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318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Folgeseite 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483F9564-537E-4987-A91B-3D8C65300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23CA7971-F44F-4BB5-A983-0AE257512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4" name="Foliennummernplatzhalter 5">
            <a:extLst>
              <a:ext uri="{FF2B5EF4-FFF2-40B4-BE49-F238E27FC236}">
                <a16:creationId xmlns:a16="http://schemas.microsoft.com/office/drawing/2014/main" id="{C37641BB-2702-4E25-8A58-F39AD1F75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86A5E-B249-45C8-B44F-CD84DBAB0031}" type="slidenum">
              <a:rPr/>
              <a:pPr>
                <a:defRPr/>
              </a:pPr>
              <a:t>‹Nr.›</a:t>
            </a:fld>
            <a:endParaRPr dirty="0"/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C70BF0CD-C128-50CE-9533-44A93BA0B5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/>
            </a:lvl1pPr>
          </a:lstStyle>
          <a:p>
            <a:pPr lvl="0"/>
            <a:endParaRPr lang="de-AT" dirty="0"/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FD0F6C4F-7F14-BD35-6060-C9467D2A0BF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4488" y="1301750"/>
            <a:ext cx="11499850" cy="50133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65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Folgeseite 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483F9564-537E-4987-A91B-3D8C65300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23CA7971-F44F-4BB5-A983-0AE257512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4" name="Foliennummernplatzhalter 5">
            <a:extLst>
              <a:ext uri="{FF2B5EF4-FFF2-40B4-BE49-F238E27FC236}">
                <a16:creationId xmlns:a16="http://schemas.microsoft.com/office/drawing/2014/main" id="{C37641BB-2702-4E25-8A58-F39AD1F75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86A5E-B249-45C8-B44F-CD84DBAB0031}" type="slidenum">
              <a:rPr/>
              <a:pPr>
                <a:defRPr/>
              </a:pPr>
              <a:t>‹Nr.›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57785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platzhalter 6">
            <a:extLst>
              <a:ext uri="{FF2B5EF4-FFF2-40B4-BE49-F238E27FC236}">
                <a16:creationId xmlns:a16="http://schemas.microsoft.com/office/drawing/2014/main" id="{4B737123-A818-7FE3-D4C8-91CA4866880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8643" y="2844800"/>
            <a:ext cx="11064557" cy="8491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5400">
                <a:latin typeface="Palatino Linotype" panose="02040502050505030304" pitchFamily="18" charset="0"/>
              </a:defRPr>
            </a:lvl1pPr>
          </a:lstStyle>
          <a:p>
            <a:pPr lvl="0"/>
            <a:endParaRPr lang="de-AT" dirty="0"/>
          </a:p>
        </p:txBody>
      </p:sp>
      <p:sp>
        <p:nvSpPr>
          <p:cNvPr id="10" name="Textplatzhalter 8">
            <a:extLst>
              <a:ext uri="{FF2B5EF4-FFF2-40B4-BE49-F238E27FC236}">
                <a16:creationId xmlns:a16="http://schemas.microsoft.com/office/drawing/2014/main" id="{972CA5B4-EE00-FFC8-C23F-0AC9A5F38A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8643" y="4963160"/>
            <a:ext cx="11002646" cy="914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Palatino Linotype" panose="02040502050505030304" pitchFamily="18" charset="0"/>
              </a:defRPr>
            </a:lvl1pPr>
          </a:lstStyle>
          <a:p>
            <a:pPr lvl="0"/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1239582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 marL="323978" indent="-323978">
              <a:buFont typeface="Arial" charset="0"/>
              <a:buChar char="•"/>
              <a:tabLst/>
              <a:defRPr sz="1800">
                <a:solidFill>
                  <a:schemeClr val="tx2"/>
                </a:solidFill>
              </a:defRPr>
            </a:lvl2pPr>
            <a:lvl3pPr marL="647955" indent="-323978">
              <a:buSzPct val="100000"/>
              <a:buFont typeface="Arial" panose="020B0604020202020204" pitchFamily="34" charset="0"/>
              <a:buChar char="•"/>
              <a:tabLst/>
              <a:defRPr>
                <a:solidFill>
                  <a:schemeClr val="tx2"/>
                </a:solidFill>
              </a:defRPr>
            </a:lvl3pPr>
            <a:lvl4pPr marL="971934" indent="-323978">
              <a:buSzPct val="100000"/>
              <a:buFont typeface="Arial" charset="0"/>
              <a:buChar char="•"/>
              <a:tabLst/>
              <a:defRPr>
                <a:solidFill>
                  <a:schemeClr val="tx2"/>
                </a:solidFill>
              </a:defRPr>
            </a:lvl4pPr>
            <a:lvl5pPr marL="2057260" indent="-228584">
              <a:buSzPct val="100000"/>
              <a:buFont typeface="Arial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478EFE-6141-4244-92ED-79EEE922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FF044A7-6055-B744-AD25-E9D675BBE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CIEMAT Seminar -- T. Bergauer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72E3875-F7E3-A247-8E75-A4EC4E7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smtClean="0"/>
              <a:pPr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241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em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2" Type="http://schemas.openxmlformats.org/officeDocument/2006/relationships/slideLayout" Target="../slideLayouts/slideLayout5.xml"/><Relationship Id="rId16" Type="http://schemas.openxmlformats.org/officeDocument/2006/relationships/image" Target="../media/image3.emf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image" Target="../media/image2.svg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28E63945-2A92-4C1D-BFE0-A0421DA37134}"/>
              </a:ext>
            </a:extLst>
          </p:cNvPr>
          <p:cNvGrpSpPr/>
          <p:nvPr userDrawn="1"/>
        </p:nvGrpSpPr>
        <p:grpSpPr>
          <a:xfrm>
            <a:off x="606425" y="549275"/>
            <a:ext cx="11504077" cy="1116013"/>
            <a:chOff x="606425" y="549275"/>
            <a:chExt cx="11504077" cy="1116013"/>
          </a:xfrm>
        </p:grpSpPr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D93B35F1-E2D4-4511-9CC7-3C0685184CF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386161" y="620341"/>
              <a:ext cx="2724341" cy="1020128"/>
            </a:xfrm>
            <a:prstGeom prst="rect">
              <a:avLst/>
            </a:prstGeom>
          </p:spPr>
        </p:pic>
        <p:grpSp>
          <p:nvGrpSpPr>
            <p:cNvPr id="1027" name="Gruppieren 13">
              <a:extLst>
                <a:ext uri="{FF2B5EF4-FFF2-40B4-BE49-F238E27FC236}">
                  <a16:creationId xmlns:a16="http://schemas.microsoft.com/office/drawing/2014/main" id="{C8B38759-B8EB-475D-9749-24EA98F3B82C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3643312" y="958850"/>
              <a:ext cx="5510221" cy="360363"/>
              <a:chOff x="3643479" y="958850"/>
              <a:chExt cx="5510524" cy="360363"/>
            </a:xfrm>
          </p:grpSpPr>
          <p:sp>
            <p:nvSpPr>
              <p:cNvPr id="35" name="Rechteck 5">
                <a:extLst>
                  <a:ext uri="{FF2B5EF4-FFF2-40B4-BE49-F238E27FC236}">
                    <a16:creationId xmlns:a16="http://schemas.microsoft.com/office/drawing/2014/main" id="{3A70A3DB-D9C0-48D5-8408-53C44FD0B56C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5454597" y="958850"/>
                <a:ext cx="3699406" cy="360363"/>
              </a:xfrm>
              <a:prstGeom prst="rect">
                <a:avLst/>
              </a:prstGeom>
              <a:solidFill>
                <a:srgbClr val="307BBF"/>
              </a:solidFill>
              <a:ln>
                <a:noFill/>
              </a:ln>
            </p:spPr>
            <p:txBody>
              <a:bodyPr wrap="square" lIns="35719" tIns="35719" rIns="35719" bIns="35719" anchor="ctr">
                <a:spAutoFit/>
              </a:bodyPr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AT" altLang="de-DE" sz="1780" dirty="0">
                  <a:latin typeface="+mn-lt"/>
                  <a:ea typeface="Helvetica Light"/>
                  <a:cs typeface="Helvetica Light"/>
                </a:endParaRPr>
              </a:p>
            </p:txBody>
          </p:sp>
          <p:sp>
            <p:nvSpPr>
              <p:cNvPr id="36" name="Rechteck 6">
                <a:extLst>
                  <a:ext uri="{FF2B5EF4-FFF2-40B4-BE49-F238E27FC236}">
                    <a16:creationId xmlns:a16="http://schemas.microsoft.com/office/drawing/2014/main" id="{9715EBA4-7DC4-444F-95DB-7632400B3174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643479" y="958850"/>
                <a:ext cx="1814611" cy="360363"/>
              </a:xfrm>
              <a:prstGeom prst="rect">
                <a:avLst/>
              </a:prstGeom>
              <a:solidFill>
                <a:srgbClr val="84BD00"/>
              </a:solidFill>
              <a:ln>
                <a:noFill/>
              </a:ln>
            </p:spPr>
            <p:txBody>
              <a:bodyPr lIns="35719" tIns="35719" rIns="35719" bIns="35719" anchor="ctr">
                <a:spAutoFit/>
              </a:bodyPr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AT" altLang="de-DE" sz="1780" dirty="0">
                  <a:latin typeface="+mn-lt"/>
                  <a:ea typeface="Helvetica Light"/>
                  <a:cs typeface="Helvetica Light"/>
                </a:endParaRPr>
              </a:p>
            </p:txBody>
          </p:sp>
        </p:grpSp>
        <p:pic>
          <p:nvPicPr>
            <p:cNvPr id="11" name="Grafik 13">
              <a:extLst>
                <a:ext uri="{FF2B5EF4-FFF2-40B4-BE49-F238E27FC236}">
                  <a16:creationId xmlns:a16="http://schemas.microsoft.com/office/drawing/2014/main" id="{5C520384-A165-40EA-9F05-29CECBA0004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425" y="549275"/>
              <a:ext cx="2576363" cy="1116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27" r:id="rId3"/>
  </p:sldLayoutIdLst>
  <p:hf hd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Palatino Linotype" panose="02040502050505030304" pitchFamily="18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alatino Linotype" panose="02040502050505030304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alatino Linotype" panose="02040502050505030304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alatino Linotype" panose="02040502050505030304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alatino Linotype" panose="02040502050505030304" pitchFamily="18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B664EFF-CC78-4377-B1EC-B17CFEBD75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7325" y="6534150"/>
            <a:ext cx="2962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dirty="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</a:defRPr>
            </a:lvl1pPr>
          </a:lstStyle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5A1746E-52D3-415F-8A7E-6305251CE1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434080" y="6534150"/>
            <a:ext cx="4942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</a:defRPr>
            </a:lvl1pPr>
          </a:lstStyle>
          <a:p>
            <a:pPr>
              <a:defRPr/>
            </a:pPr>
            <a:r>
              <a:rPr lang="de-AT"/>
              <a:t>CIEMAT Seminar -- T. Bergauer</a:t>
            </a:r>
            <a:endParaRPr lang="de-AT" dirty="0"/>
          </a:p>
        </p:txBody>
      </p:sp>
      <p:sp>
        <p:nvSpPr>
          <p:cNvPr id="15" name="Foliennummernplatzhalter 5">
            <a:extLst>
              <a:ext uri="{FF2B5EF4-FFF2-40B4-BE49-F238E27FC236}">
                <a16:creationId xmlns:a16="http://schemas.microsoft.com/office/drawing/2014/main" id="{2F126958-5C27-4562-B1E5-2C5B5D55F1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02040" y="6564630"/>
            <a:ext cx="3417888" cy="365125"/>
          </a:xfrm>
          <a:prstGeom prst="rect">
            <a:avLst/>
          </a:prstGeom>
        </p:spPr>
        <p:txBody>
          <a:bodyPr/>
          <a:lstStyle>
            <a:lvl1pPr algn="r">
              <a:defRPr lang="de-DE" sz="900" kern="1200" smtClean="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1A2360C9-0F1D-4B99-92D6-AEA2683A3115}" type="slidenum">
              <a:rPr lang="de-AT" smtClean="0"/>
              <a:pPr>
                <a:defRPr/>
              </a:pPr>
              <a:t>‹Nr.›</a:t>
            </a:fld>
            <a:endParaRPr lang="de-AT" dirty="0"/>
          </a:p>
        </p:txBody>
      </p: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B01D9977-F62E-41AE-B3A5-539840E0B5AB}"/>
              </a:ext>
            </a:extLst>
          </p:cNvPr>
          <p:cNvGrpSpPr/>
          <p:nvPr userDrawn="1"/>
        </p:nvGrpSpPr>
        <p:grpSpPr>
          <a:xfrm>
            <a:off x="256828" y="90132"/>
            <a:ext cx="11912102" cy="651548"/>
            <a:chOff x="634365" y="226378"/>
            <a:chExt cx="11912102" cy="651548"/>
          </a:xfrm>
        </p:grpSpPr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8B237F2D-C102-48EB-8B14-3421D08B14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10806455" y="226378"/>
              <a:ext cx="1740012" cy="651548"/>
            </a:xfrm>
            <a:prstGeom prst="rect">
              <a:avLst/>
            </a:prstGeom>
          </p:spPr>
        </p:pic>
        <p:sp>
          <p:nvSpPr>
            <p:cNvPr id="28" name="Rechteck 6">
              <a:extLst>
                <a:ext uri="{FF2B5EF4-FFF2-40B4-BE49-F238E27FC236}">
                  <a16:creationId xmlns:a16="http://schemas.microsoft.com/office/drawing/2014/main" id="{9555CA4A-732B-4D36-8814-8EE9D0AD4BFF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189679" y="287338"/>
              <a:ext cx="2846218" cy="97200"/>
            </a:xfrm>
            <a:prstGeom prst="rect">
              <a:avLst/>
            </a:prstGeom>
            <a:solidFill>
              <a:srgbClr val="84BD00"/>
            </a:solidFill>
            <a:ln>
              <a:noFill/>
            </a:ln>
          </p:spPr>
          <p:txBody>
            <a:bodyPr wrap="square" lIns="35719" tIns="35719" rIns="35719" bIns="35719"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de-AT" altLang="de-DE" sz="1780" dirty="0">
                <a:solidFill>
                  <a:prstClr val="black"/>
                </a:solidFill>
                <a:latin typeface="+mn-lt"/>
                <a:ea typeface="Helvetica Light"/>
                <a:cs typeface="Helvetica Light"/>
              </a:endParaRPr>
            </a:p>
          </p:txBody>
        </p:sp>
        <p:pic>
          <p:nvPicPr>
            <p:cNvPr id="12" name="Grafik 13">
              <a:extLst>
                <a:ext uri="{FF2B5EF4-FFF2-40B4-BE49-F238E27FC236}">
                  <a16:creationId xmlns:a16="http://schemas.microsoft.com/office/drawing/2014/main" id="{037367DA-7D37-40EC-A805-5AB6371956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365" y="287338"/>
              <a:ext cx="1363564" cy="590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" name="Rechteck 6">
            <a:extLst>
              <a:ext uri="{FF2B5EF4-FFF2-40B4-BE49-F238E27FC236}">
                <a16:creationId xmlns:a16="http://schemas.microsoft.com/office/drawing/2014/main" id="{7673DA19-63FD-42E5-6EFE-26B12E77756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4658360" y="151092"/>
            <a:ext cx="5721498" cy="97200"/>
          </a:xfrm>
          <a:prstGeom prst="rect">
            <a:avLst/>
          </a:prstGeom>
          <a:solidFill>
            <a:srgbClr val="307BBF"/>
          </a:solidFill>
          <a:ln>
            <a:noFill/>
          </a:ln>
        </p:spPr>
        <p:txBody>
          <a:bodyPr wrap="square" lIns="35719" tIns="35719" rIns="35719" bIns="35719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de-AT" altLang="de-DE" sz="600" dirty="0">
              <a:solidFill>
                <a:prstClr val="black"/>
              </a:solidFill>
              <a:latin typeface="+mn-lt"/>
              <a:ea typeface="Helvetica Light"/>
              <a:cs typeface="Helvetica Ligh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8" r:id="rId2"/>
    <p:sldLayoutId id="2147483820" r:id="rId3"/>
    <p:sldLayoutId id="2147483821" r:id="rId4"/>
    <p:sldLayoutId id="2147483822" r:id="rId5"/>
    <p:sldLayoutId id="2147483823" r:id="rId6"/>
    <p:sldLayoutId id="2147483825" r:id="rId7"/>
    <p:sldLayoutId id="2147483826" r:id="rId8"/>
    <p:sldLayoutId id="2147483828" r:id="rId9"/>
    <p:sldLayoutId id="2147483829" r:id="rId10"/>
    <p:sldLayoutId id="2147483830" r:id="rId11"/>
    <p:sldLayoutId id="2147483831" r:id="rId12"/>
  </p:sldLayoutIdLst>
  <p:hf hd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jpe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en.wikipedia.org/wiki/Nuclear_emulsion" TargetMode="External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1.png"/><Relationship Id="rId9" Type="http://schemas.openxmlformats.org/officeDocument/2006/relationships/hyperlink" Target="http://www.oeaw.ac.at/mbi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uropeanstrategy.cern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hyperlink" Target="https://europeanstrategyupdate.web.cern.ch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co.cern.ch/event/1439855/contributions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ppsu-explorer.app.cern.ch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hyperlink" Target="https://agenda.infn.it/event/44943/timetable/#20250623" TargetMode="External"/><Relationship Id="rId7" Type="http://schemas.openxmlformats.org/officeDocument/2006/relationships/customXml" Target="../ink/ink1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openxmlformats.org/officeDocument/2006/relationships/hyperlink" Target="https://indico.cern.ch/event/1439855/contributions/6542430/" TargetMode="External"/><Relationship Id="rId10" Type="http://schemas.openxmlformats.org/officeDocument/2006/relationships/hyperlink" Target="https://cds.cern.ch/record/2944678" TargetMode="External"/><Relationship Id="rId4" Type="http://schemas.openxmlformats.org/officeDocument/2006/relationships/hyperlink" Target="https://europeanstrategyupdate.web.cern.ch/physics-preparatory-group-ppg" TargetMode="External"/><Relationship Id="rId9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hyperlink" Target="https://cds.cern.ch/record/2928193" TargetMode="External"/><Relationship Id="rId7" Type="http://schemas.openxmlformats.org/officeDocument/2006/relationships/image" Target="../media/image32.png"/><Relationship Id="rId12" Type="http://schemas.openxmlformats.org/officeDocument/2006/relationships/image" Target="../media/image36.png"/><Relationship Id="rId2" Type="http://schemas.openxmlformats.org/officeDocument/2006/relationships/hyperlink" Target="https://home.cern/science/cern/fcc-study-media-kit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.png"/><Relationship Id="rId11" Type="http://schemas.openxmlformats.org/officeDocument/2006/relationships/hyperlink" Target="https://agenda.infn.it/event/44943/contributions/265314/" TargetMode="External"/><Relationship Id="rId5" Type="http://schemas.openxmlformats.org/officeDocument/2006/relationships/hyperlink" Target="https://cds.cern.ch/record/2928194?ln=fr" TargetMode="External"/><Relationship Id="rId10" Type="http://schemas.openxmlformats.org/officeDocument/2006/relationships/image" Target="../media/image35.png"/><Relationship Id="rId4" Type="http://schemas.openxmlformats.org/officeDocument/2006/relationships/hyperlink" Target="https://cds.cern.ch/record/2928793" TargetMode="External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indico.cern.ch/event/1439855/contributions/6542430/" TargetMode="Externa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arxiv.org/abs/2503.15575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cds.cern.ch/record/2838406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co.cern.ch/event/1090779/contributions/4592538/attachments/2335809/4037008/ECFA%20Detector%20R%26D%20Roadmap%20Synopsis.pdf" TargetMode="External"/><Relationship Id="rId2" Type="http://schemas.openxmlformats.org/officeDocument/2006/relationships/hyperlink" Target="https://indico.cern.ch/event/1090779/contributions/4592538/attachments/2335809/4036993/ECFA%20Detector%20R%26D%20Roadmap%20Main%20Fil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png"/><Relationship Id="rId4" Type="http://schemas.openxmlformats.org/officeDocument/2006/relationships/image" Target="../media/image49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18" Type="http://schemas.openxmlformats.org/officeDocument/2006/relationships/image" Target="../media/image67.jpeg"/><Relationship Id="rId3" Type="http://schemas.openxmlformats.org/officeDocument/2006/relationships/image" Target="../media/image52.jpeg"/><Relationship Id="rId21" Type="http://schemas.microsoft.com/office/2007/relationships/hdphoto" Target="../media/hdphoto1.wdp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5" Type="http://schemas.openxmlformats.org/officeDocument/2006/relationships/image" Target="../media/image72.jpeg"/><Relationship Id="rId2" Type="http://schemas.openxmlformats.org/officeDocument/2006/relationships/image" Target="../media/image51.emf"/><Relationship Id="rId16" Type="http://schemas.openxmlformats.org/officeDocument/2006/relationships/image" Target="../media/image65.png"/><Relationship Id="rId20" Type="http://schemas.openxmlformats.org/officeDocument/2006/relationships/image" Target="../media/image6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5.jpeg"/><Relationship Id="rId11" Type="http://schemas.openxmlformats.org/officeDocument/2006/relationships/image" Target="../media/image60.jpeg"/><Relationship Id="rId24" Type="http://schemas.openxmlformats.org/officeDocument/2006/relationships/image" Target="../media/image71.jpe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23" Type="http://schemas.microsoft.com/office/2007/relationships/hdphoto" Target="../media/hdphoto2.wdp"/><Relationship Id="rId10" Type="http://schemas.openxmlformats.org/officeDocument/2006/relationships/image" Target="../media/image59.png"/><Relationship Id="rId19" Type="http://schemas.openxmlformats.org/officeDocument/2006/relationships/image" Target="../media/image68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63.jpeg"/><Relationship Id="rId22" Type="http://schemas.openxmlformats.org/officeDocument/2006/relationships/image" Target="../media/image7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e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5.png"/><Relationship Id="rId7" Type="http://schemas.microsoft.com/office/2007/relationships/hdphoto" Target="../media/hdphoto3.wdp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co.cern.ch/event/1162992/timetable/?view=standard" TargetMode="External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9.png"/><Relationship Id="rId4" Type="http://schemas.openxmlformats.org/officeDocument/2006/relationships/image" Target="../media/image88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210.png"/><Relationship Id="rId3" Type="http://schemas.openxmlformats.org/officeDocument/2006/relationships/image" Target="../media/image91.png"/><Relationship Id="rId7" Type="http://schemas.openxmlformats.org/officeDocument/2006/relationships/image" Target="../media/image180.png"/><Relationship Id="rId12" Type="http://schemas.openxmlformats.org/officeDocument/2006/relationships/customXml" Target="../ink/ink6.xml"/><Relationship Id="rId17" Type="http://schemas.openxmlformats.org/officeDocument/2006/relationships/image" Target="../media/image230.png"/><Relationship Id="rId2" Type="http://schemas.openxmlformats.org/officeDocument/2006/relationships/image" Target="../media/image90.png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8.xml"/><Relationship Id="rId6" Type="http://schemas.openxmlformats.org/officeDocument/2006/relationships/customXml" Target="../ink/ink3.xml"/><Relationship Id="rId11" Type="http://schemas.openxmlformats.org/officeDocument/2006/relationships/image" Target="../media/image200.png"/><Relationship Id="rId5" Type="http://schemas.openxmlformats.org/officeDocument/2006/relationships/image" Target="../media/image170.png"/><Relationship Id="rId15" Type="http://schemas.openxmlformats.org/officeDocument/2006/relationships/image" Target="../media/image220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190.png"/><Relationship Id="rId14" Type="http://schemas.openxmlformats.org/officeDocument/2006/relationships/customXml" Target="../ink/ink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openxmlformats.org/officeDocument/2006/relationships/hyperlink" Target="https://dx.doi.org/10.1088/1748-0221/18/01/C01042" TargetMode="External"/><Relationship Id="rId18" Type="http://schemas.openxmlformats.org/officeDocument/2006/relationships/image" Target="../media/image11.jpeg"/><Relationship Id="rId3" Type="http://schemas.openxmlformats.org/officeDocument/2006/relationships/image" Target="../media/image93.jpeg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97.jpeg"/><Relationship Id="rId17" Type="http://schemas.openxmlformats.org/officeDocument/2006/relationships/image" Target="../media/image101.png"/><Relationship Id="rId2" Type="http://schemas.openxmlformats.org/officeDocument/2006/relationships/image" Target="../media/image92.png"/><Relationship Id="rId16" Type="http://schemas.openxmlformats.org/officeDocument/2006/relationships/image" Target="../media/image100.jpg"/><Relationship Id="rId20" Type="http://schemas.openxmlformats.org/officeDocument/2006/relationships/image" Target="../media/image103.jp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2.xml"/><Relationship Id="rId11" Type="http://schemas.openxmlformats.org/officeDocument/2006/relationships/image" Target="../media/image96.png"/><Relationship Id="rId5" Type="http://schemas.openxmlformats.org/officeDocument/2006/relationships/diagramData" Target="../diagrams/data2.xml"/><Relationship Id="rId15" Type="http://schemas.openxmlformats.org/officeDocument/2006/relationships/image" Target="../media/image99.png"/><Relationship Id="rId10" Type="http://schemas.openxmlformats.org/officeDocument/2006/relationships/image" Target="../media/image95.jpg"/><Relationship Id="rId19" Type="http://schemas.openxmlformats.org/officeDocument/2006/relationships/image" Target="../media/image102.jpeg"/><Relationship Id="rId4" Type="http://schemas.openxmlformats.org/officeDocument/2006/relationships/image" Target="../media/image94.png"/><Relationship Id="rId9" Type="http://schemas.microsoft.com/office/2007/relationships/diagramDrawing" Target="../diagrams/drawing2.xml"/><Relationship Id="rId14" Type="http://schemas.openxmlformats.org/officeDocument/2006/relationships/image" Target="../media/image98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jpeg"/><Relationship Id="rId3" Type="http://schemas.openxmlformats.org/officeDocument/2006/relationships/image" Target="../media/image105.jpeg"/><Relationship Id="rId7" Type="http://schemas.openxmlformats.org/officeDocument/2006/relationships/image" Target="../media/image109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8.jpeg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Relationship Id="rId9" Type="http://schemas.openxmlformats.org/officeDocument/2006/relationships/image" Target="../media/image11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15.png"/><Relationship Id="rId7" Type="http://schemas.openxmlformats.org/officeDocument/2006/relationships/diagramLayout" Target="../diagrams/layout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diagramData" Target="../diagrams/data4.xml"/><Relationship Id="rId11" Type="http://schemas.openxmlformats.org/officeDocument/2006/relationships/image" Target="../media/image118.jpeg"/><Relationship Id="rId5" Type="http://schemas.openxmlformats.org/officeDocument/2006/relationships/image" Target="../media/image117.emf"/><Relationship Id="rId10" Type="http://schemas.microsoft.com/office/2007/relationships/diagramDrawing" Target="../diagrams/drawing4.xml"/><Relationship Id="rId4" Type="http://schemas.openxmlformats.org/officeDocument/2006/relationships/image" Target="../media/image116.png"/><Relationship Id="rId9" Type="http://schemas.openxmlformats.org/officeDocument/2006/relationships/diagramColors" Target="../diagrams/colors4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eg"/><Relationship Id="rId3" Type="http://schemas.openxmlformats.org/officeDocument/2006/relationships/image" Target="../media/image120.jpg"/><Relationship Id="rId7" Type="http://schemas.openxmlformats.org/officeDocument/2006/relationships/image" Target="../media/image124.jp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3.jpg"/><Relationship Id="rId5" Type="http://schemas.openxmlformats.org/officeDocument/2006/relationships/image" Target="../media/image122.jpg"/><Relationship Id="rId10" Type="http://schemas.openxmlformats.org/officeDocument/2006/relationships/hyperlink" Target="https://doi.org/10.1016/j.nima.2024.169839" TargetMode="External"/><Relationship Id="rId4" Type="http://schemas.openxmlformats.org/officeDocument/2006/relationships/image" Target="../media/image121.jpg"/><Relationship Id="rId9" Type="http://schemas.openxmlformats.org/officeDocument/2006/relationships/hyperlink" Target="https://doi.org/10.1016/j.nima.2025.170752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indico.cern.ch/event/1541679/contributions/6648925/" TargetMode="External"/><Relationship Id="rId5" Type="http://schemas.openxmlformats.org/officeDocument/2006/relationships/image" Target="../media/image129.jpg"/><Relationship Id="rId4" Type="http://schemas.openxmlformats.org/officeDocument/2006/relationships/image" Target="../media/image128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32.png"/><Relationship Id="rId4" Type="http://schemas.openxmlformats.org/officeDocument/2006/relationships/image" Target="../media/image13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hyperlink" Target="https://arxiv.org/abs/2406.19421" TargetMode="Externa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5.png"/><Relationship Id="rId5" Type="http://schemas.openxmlformats.org/officeDocument/2006/relationships/image" Target="../media/image134.jpeg"/><Relationship Id="rId4" Type="http://schemas.openxmlformats.org/officeDocument/2006/relationships/hyperlink" Target="https://doi.org/10.1016/j.nima.2021.165930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3" Type="http://schemas.openxmlformats.org/officeDocument/2006/relationships/image" Target="../media/image87.png"/><Relationship Id="rId7" Type="http://schemas.openxmlformats.org/officeDocument/2006/relationships/image" Target="../media/image139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8.png"/><Relationship Id="rId5" Type="http://schemas.openxmlformats.org/officeDocument/2006/relationships/image" Target="../media/image135.png"/><Relationship Id="rId4" Type="http://schemas.openxmlformats.org/officeDocument/2006/relationships/image" Target="../media/image137.e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3" Type="http://schemas.openxmlformats.org/officeDocument/2006/relationships/image" Target="../media/image142.png"/><Relationship Id="rId7" Type="http://schemas.openxmlformats.org/officeDocument/2006/relationships/image" Target="../media/image146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10" Type="http://schemas.openxmlformats.org/officeDocument/2006/relationships/hyperlink" Target="https://inspirehep.net/files/be8a6a677c4161769cd380427d9efaf8" TargetMode="External"/><Relationship Id="rId4" Type="http://schemas.openxmlformats.org/officeDocument/2006/relationships/image" Target="../media/image143.png"/><Relationship Id="rId9" Type="http://schemas.openxmlformats.org/officeDocument/2006/relationships/hyperlink" Target="https://doi.org/10.1016/j.nima.2025.170654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inspirehep.net/files/be8a6a677c4161769cd380427d9efaf8" TargetMode="External"/><Relationship Id="rId5" Type="http://schemas.openxmlformats.org/officeDocument/2006/relationships/hyperlink" Target="https://doi.org/10.1016/j.nima.2025.170654" TargetMode="External"/><Relationship Id="rId4" Type="http://schemas.openxmlformats.org/officeDocument/2006/relationships/image" Target="../media/image15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54.png"/><Relationship Id="rId4" Type="http://schemas.openxmlformats.org/officeDocument/2006/relationships/image" Target="../media/image15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sv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1.png"/><Relationship Id="rId5" Type="http://schemas.openxmlformats.org/officeDocument/2006/relationships/image" Target="../media/image160.emf"/><Relationship Id="rId4" Type="http://schemas.openxmlformats.org/officeDocument/2006/relationships/oleObject" Target="../embeddings/oleObject1.bin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0.jpeg"/><Relationship Id="rId3" Type="http://schemas.openxmlformats.org/officeDocument/2006/relationships/image" Target="../media/image166.png"/><Relationship Id="rId7" Type="http://schemas.openxmlformats.org/officeDocument/2006/relationships/image" Target="../media/image169.jpeg"/><Relationship Id="rId12" Type="http://schemas.openxmlformats.org/officeDocument/2006/relationships/hyperlink" Target="https://doi.org/10.1109/TNS.2024.3471863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8.png"/><Relationship Id="rId11" Type="http://schemas.openxmlformats.org/officeDocument/2006/relationships/hyperlink" Target="https://doi.org/10.1109/LED.2025.3548509" TargetMode="External"/><Relationship Id="rId5" Type="http://schemas.openxmlformats.org/officeDocument/2006/relationships/image" Target="../media/image96.png"/><Relationship Id="rId10" Type="http://schemas.openxmlformats.org/officeDocument/2006/relationships/hyperlink" Target="https://arxiv.org/abs/2503.07490" TargetMode="External"/><Relationship Id="rId4" Type="http://schemas.openxmlformats.org/officeDocument/2006/relationships/image" Target="../media/image167.png"/><Relationship Id="rId9" Type="http://schemas.openxmlformats.org/officeDocument/2006/relationships/image" Target="../media/image171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5.png"/><Relationship Id="rId4" Type="http://schemas.openxmlformats.org/officeDocument/2006/relationships/image" Target="../media/image17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9.png"/><Relationship Id="rId4" Type="http://schemas.openxmlformats.org/officeDocument/2006/relationships/image" Target="../media/image178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3.png"/><Relationship Id="rId5" Type="http://schemas.openxmlformats.org/officeDocument/2006/relationships/image" Target="../media/image98.png"/><Relationship Id="rId4" Type="http://schemas.openxmlformats.org/officeDocument/2006/relationships/hyperlink" Target="https://dx.doi.org/10.1088/1748-0221/18/01/C01042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7" Type="http://schemas.openxmlformats.org/officeDocument/2006/relationships/image" Target="../media/image187.png"/><Relationship Id="rId2" Type="http://schemas.openxmlformats.org/officeDocument/2006/relationships/hyperlink" Target="https://arxiv.org/abs/2410.06798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doi.org/10.1016/j.nima.2024.169412" TargetMode="External"/><Relationship Id="rId5" Type="http://schemas.openxmlformats.org/officeDocument/2006/relationships/image" Target="../media/image186.png"/><Relationship Id="rId4" Type="http://schemas.openxmlformats.org/officeDocument/2006/relationships/image" Target="../media/image185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189.png"/><Relationship Id="rId7" Type="http://schemas.openxmlformats.org/officeDocument/2006/relationships/hyperlink" Target="https://dx.doi.org/10.1088/1748-0221/18/01/C01042" TargetMode="External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2.png"/><Relationship Id="rId5" Type="http://schemas.openxmlformats.org/officeDocument/2006/relationships/image" Target="../media/image191.png"/><Relationship Id="rId4" Type="http://schemas.openxmlformats.org/officeDocument/2006/relationships/image" Target="../media/image190.jpeg"/><Relationship Id="rId9" Type="http://schemas.openxmlformats.org/officeDocument/2006/relationships/image" Target="../media/image193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9.png"/><Relationship Id="rId3" Type="http://schemas.openxmlformats.org/officeDocument/2006/relationships/image" Target="../media/image197.png"/><Relationship Id="rId7" Type="http://schemas.openxmlformats.org/officeDocument/2006/relationships/image" Target="../media/image198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22323/1.468.0103" TargetMode="External"/><Relationship Id="rId5" Type="http://schemas.openxmlformats.org/officeDocument/2006/relationships/hyperlink" Target="https://doi.org/10.1016/j.nima.2024.170015" TargetMode="External"/><Relationship Id="rId10" Type="http://schemas.openxmlformats.org/officeDocument/2006/relationships/image" Target="../media/image201.png"/><Relationship Id="rId4" Type="http://schemas.openxmlformats.org/officeDocument/2006/relationships/hyperlink" Target="https://arxiv.org/abs/2407.16710" TargetMode="External"/><Relationship Id="rId9" Type="http://schemas.openxmlformats.org/officeDocument/2006/relationships/image" Target="../media/image200.em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3" Type="http://schemas.openxmlformats.org/officeDocument/2006/relationships/hyperlink" Target="https://indico.cern.ch/event/1439336/contributions/6242447/" TargetMode="External"/><Relationship Id="rId7" Type="http://schemas.openxmlformats.org/officeDocument/2006/relationships/hyperlink" Target="https://doi.org/10.1109/TNS.2024.3471863" TargetMode="External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doi.org/10.1109/LED.2025.3548509" TargetMode="External"/><Relationship Id="rId5" Type="http://schemas.openxmlformats.org/officeDocument/2006/relationships/hyperlink" Target="https://arxiv.org/abs/2503.07490" TargetMode="External"/><Relationship Id="rId10" Type="http://schemas.openxmlformats.org/officeDocument/2006/relationships/image" Target="../media/image207.png"/><Relationship Id="rId4" Type="http://schemas.openxmlformats.org/officeDocument/2006/relationships/hyperlink" Target="https://indico.in2p3.fr/event/32425/contributions/142745/attachments/88902/134487/PIXEL2024-RadekNovotny.pdf" TargetMode="External"/><Relationship Id="rId9" Type="http://schemas.openxmlformats.org/officeDocument/2006/relationships/image" Target="../media/image20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g"/><Relationship Id="rId2" Type="http://schemas.openxmlformats.org/officeDocument/2006/relationships/image" Target="../media/image208.jp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png"/><Relationship Id="rId7" Type="http://schemas.openxmlformats.org/officeDocument/2006/relationships/image" Target="../media/image215.jpg"/><Relationship Id="rId2" Type="http://schemas.openxmlformats.org/officeDocument/2006/relationships/image" Target="../media/image210.jp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4.png"/><Relationship Id="rId5" Type="http://schemas.openxmlformats.org/officeDocument/2006/relationships/image" Target="../media/image213.png"/><Relationship Id="rId4" Type="http://schemas.openxmlformats.org/officeDocument/2006/relationships/image" Target="../media/image212.pn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23.jpeg"/><Relationship Id="rId5" Type="http://schemas.openxmlformats.org/officeDocument/2006/relationships/image" Target="../media/image222.emf"/><Relationship Id="rId4" Type="http://schemas.openxmlformats.org/officeDocument/2006/relationships/image" Target="../media/image219.jpe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emf"/><Relationship Id="rId2" Type="http://schemas.openxmlformats.org/officeDocument/2006/relationships/image" Target="../media/image225.tiff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image" Target="../media/image222.e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29.jpeg"/><Relationship Id="rId5" Type="http://schemas.openxmlformats.org/officeDocument/2006/relationships/image" Target="../media/image228.jpeg"/><Relationship Id="rId4" Type="http://schemas.openxmlformats.org/officeDocument/2006/relationships/image" Target="../media/image227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7" Type="http://schemas.openxmlformats.org/officeDocument/2006/relationships/image" Target="../media/image235.png"/><Relationship Id="rId2" Type="http://schemas.openxmlformats.org/officeDocument/2006/relationships/hyperlink" Target="https://dx.doi.org/10.1088/1748-0221/19/04/C04055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4.png"/><Relationship Id="rId5" Type="http://schemas.openxmlformats.org/officeDocument/2006/relationships/image" Target="../media/image233.png"/><Relationship Id="rId4" Type="http://schemas.openxmlformats.org/officeDocument/2006/relationships/image" Target="../media/image23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png"/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9.jpg"/><Relationship Id="rId5" Type="http://schemas.openxmlformats.org/officeDocument/2006/relationships/image" Target="../media/image238.jpeg"/><Relationship Id="rId4" Type="http://schemas.openxmlformats.org/officeDocument/2006/relationships/image" Target="../media/image237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6.png"/><Relationship Id="rId13" Type="http://schemas.openxmlformats.org/officeDocument/2006/relationships/image" Target="../media/image251.png"/><Relationship Id="rId18" Type="http://schemas.openxmlformats.org/officeDocument/2006/relationships/image" Target="../media/image256.png"/><Relationship Id="rId3" Type="http://schemas.openxmlformats.org/officeDocument/2006/relationships/image" Target="../media/image241.jpeg"/><Relationship Id="rId21" Type="http://schemas.openxmlformats.org/officeDocument/2006/relationships/hyperlink" Target="https://doi.org/10.1016/j.nima.2025.170984" TargetMode="External"/><Relationship Id="rId7" Type="http://schemas.openxmlformats.org/officeDocument/2006/relationships/image" Target="../media/image245.png"/><Relationship Id="rId12" Type="http://schemas.openxmlformats.org/officeDocument/2006/relationships/image" Target="../media/image250.png"/><Relationship Id="rId17" Type="http://schemas.openxmlformats.org/officeDocument/2006/relationships/image" Target="../media/image255.png"/><Relationship Id="rId2" Type="http://schemas.openxmlformats.org/officeDocument/2006/relationships/image" Target="../media/image240.emf"/><Relationship Id="rId16" Type="http://schemas.openxmlformats.org/officeDocument/2006/relationships/image" Target="../media/image254.png"/><Relationship Id="rId20" Type="http://schemas.openxmlformats.org/officeDocument/2006/relationships/image" Target="../media/image257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44.png"/><Relationship Id="rId11" Type="http://schemas.openxmlformats.org/officeDocument/2006/relationships/image" Target="../media/image249.png"/><Relationship Id="rId24" Type="http://schemas.openxmlformats.org/officeDocument/2006/relationships/image" Target="../media/image259.jpeg"/><Relationship Id="rId5" Type="http://schemas.openxmlformats.org/officeDocument/2006/relationships/image" Target="../media/image243.jpeg"/><Relationship Id="rId15" Type="http://schemas.openxmlformats.org/officeDocument/2006/relationships/image" Target="../media/image253.png"/><Relationship Id="rId23" Type="http://schemas.openxmlformats.org/officeDocument/2006/relationships/image" Target="../media/image258.png"/><Relationship Id="rId10" Type="http://schemas.openxmlformats.org/officeDocument/2006/relationships/image" Target="../media/image248.png"/><Relationship Id="rId19" Type="http://schemas.openxmlformats.org/officeDocument/2006/relationships/image" Target="../media/image237.png"/><Relationship Id="rId4" Type="http://schemas.openxmlformats.org/officeDocument/2006/relationships/image" Target="../media/image242.jpeg"/><Relationship Id="rId9" Type="http://schemas.openxmlformats.org/officeDocument/2006/relationships/image" Target="../media/image247.png"/><Relationship Id="rId14" Type="http://schemas.openxmlformats.org/officeDocument/2006/relationships/image" Target="../media/image252.png"/><Relationship Id="rId22" Type="http://schemas.openxmlformats.org/officeDocument/2006/relationships/hyperlink" Target="https://iopscience.iop.org/article/10.1088/1361-6560/ade6bc" TargetMode="Externa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5.png"/><Relationship Id="rId3" Type="http://schemas.openxmlformats.org/officeDocument/2006/relationships/image" Target="../media/image261.png"/><Relationship Id="rId7" Type="http://schemas.openxmlformats.org/officeDocument/2006/relationships/image" Target="../media/image264.svg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3.png"/><Relationship Id="rId11" Type="http://schemas.openxmlformats.org/officeDocument/2006/relationships/image" Target="../media/image268.png"/><Relationship Id="rId5" Type="http://schemas.openxmlformats.org/officeDocument/2006/relationships/image" Target="../media/image262.jpeg"/><Relationship Id="rId10" Type="http://schemas.openxmlformats.org/officeDocument/2006/relationships/image" Target="../media/image267.png"/><Relationship Id="rId4" Type="http://schemas.openxmlformats.org/officeDocument/2006/relationships/hyperlink" Target="https://arxiv.org/abs/2509.13171v1" TargetMode="External"/><Relationship Id="rId9" Type="http://schemas.openxmlformats.org/officeDocument/2006/relationships/image" Target="../media/image266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rxiv.org/abs/2501.12797" TargetMode="External"/><Relationship Id="rId5" Type="http://schemas.openxmlformats.org/officeDocument/2006/relationships/image" Target="../media/image272.jpeg"/><Relationship Id="rId4" Type="http://schemas.openxmlformats.org/officeDocument/2006/relationships/image" Target="../media/image271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emf"/><Relationship Id="rId3" Type="http://schemas.openxmlformats.org/officeDocument/2006/relationships/image" Target="../media/image274.jpeg"/><Relationship Id="rId7" Type="http://schemas.microsoft.com/office/2007/relationships/hdphoto" Target="../media/hdphoto4.wdp"/><Relationship Id="rId2" Type="http://schemas.openxmlformats.org/officeDocument/2006/relationships/image" Target="../media/image273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77.png"/><Relationship Id="rId5" Type="http://schemas.openxmlformats.org/officeDocument/2006/relationships/image" Target="../media/image276.jpeg"/><Relationship Id="rId4" Type="http://schemas.openxmlformats.org/officeDocument/2006/relationships/image" Target="../media/image275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4.png"/><Relationship Id="rId3" Type="http://schemas.openxmlformats.org/officeDocument/2006/relationships/image" Target="../media/image279.png"/><Relationship Id="rId7" Type="http://schemas.openxmlformats.org/officeDocument/2006/relationships/image" Target="../media/image283.jpeg"/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2.png"/><Relationship Id="rId11" Type="http://schemas.openxmlformats.org/officeDocument/2006/relationships/image" Target="../media/image285.jpg"/><Relationship Id="rId5" Type="http://schemas.openxmlformats.org/officeDocument/2006/relationships/image" Target="../media/image281.png"/><Relationship Id="rId10" Type="http://schemas.openxmlformats.org/officeDocument/2006/relationships/hyperlink" Target="https://iopscience.iop.org/article/10.1088/1361-6560/ad3326" TargetMode="External"/><Relationship Id="rId4" Type="http://schemas.openxmlformats.org/officeDocument/2006/relationships/image" Target="../media/image280.jpeg"/><Relationship Id="rId9" Type="http://schemas.openxmlformats.org/officeDocument/2006/relationships/hyperlink" Target="https://www.dpg-verhandlungen.de/year/2025/conference/goettingen/part/st/session/8/contribution/4" TargetMode="Externa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co.global/event/14966/overview" TargetMode="External"/><Relationship Id="rId2" Type="http://schemas.openxmlformats.org/officeDocument/2006/relationships/hyperlink" Target="https://cpad-dpf.org/?page_id=1549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7.png"/><Relationship Id="rId5" Type="http://schemas.openxmlformats.org/officeDocument/2006/relationships/image" Target="../media/image286.png"/><Relationship Id="rId4" Type="http://schemas.openxmlformats.org/officeDocument/2006/relationships/hyperlink" Target="https://indico.fnal.gov/event/67484/contributions/310852/attachments/187113/257962/US-FCC-WEEK-FNAL.pdf" TargetMode="Externa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hyperlink" Target="https://cds.cern.ch/record/2838406" TargetMode="External"/><Relationship Id="rId2" Type="http://schemas.openxmlformats.org/officeDocument/2006/relationships/image" Target="../media/image288.jpe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indico.cern.ch/category/12772/" TargetMode="External"/><Relationship Id="rId4" Type="http://schemas.openxmlformats.org/officeDocument/2006/relationships/hyperlink" Target="https://ecfa-dp.desy.de/" TargetMode="Externa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5.jpeg"/><Relationship Id="rId13" Type="http://schemas.openxmlformats.org/officeDocument/2006/relationships/image" Target="../media/image300.jpeg"/><Relationship Id="rId3" Type="http://schemas.openxmlformats.org/officeDocument/2006/relationships/image" Target="../media/image290.png"/><Relationship Id="rId7" Type="http://schemas.openxmlformats.org/officeDocument/2006/relationships/image" Target="../media/image294.jpg"/><Relationship Id="rId12" Type="http://schemas.openxmlformats.org/officeDocument/2006/relationships/image" Target="../media/image299.jp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3.jpeg"/><Relationship Id="rId11" Type="http://schemas.openxmlformats.org/officeDocument/2006/relationships/image" Target="../media/image298.jpeg"/><Relationship Id="rId5" Type="http://schemas.openxmlformats.org/officeDocument/2006/relationships/image" Target="../media/image292.jpg"/><Relationship Id="rId10" Type="http://schemas.openxmlformats.org/officeDocument/2006/relationships/image" Target="../media/image297.jpeg"/><Relationship Id="rId4" Type="http://schemas.openxmlformats.org/officeDocument/2006/relationships/image" Target="../media/image291.jpg"/><Relationship Id="rId9" Type="http://schemas.openxmlformats.org/officeDocument/2006/relationships/image" Target="../media/image296.jpeg"/><Relationship Id="rId14" Type="http://schemas.openxmlformats.org/officeDocument/2006/relationships/image" Target="../media/image301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3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4.png"/><Relationship Id="rId13" Type="http://schemas.openxmlformats.org/officeDocument/2006/relationships/image" Target="../media/image309.jpeg"/><Relationship Id="rId3" Type="http://schemas.openxmlformats.org/officeDocument/2006/relationships/diagramLayout" Target="../diagrams/layout5.xml"/><Relationship Id="rId7" Type="http://schemas.openxmlformats.org/officeDocument/2006/relationships/hyperlink" Target="https://europractice-ic.com/" TargetMode="External"/><Relationship Id="rId12" Type="http://schemas.openxmlformats.org/officeDocument/2006/relationships/image" Target="../media/image308.jpg"/><Relationship Id="rId17" Type="http://schemas.openxmlformats.org/officeDocument/2006/relationships/hyperlink" Target="https://doi.org/10.1016/j.mee.2025.112386" TargetMode="External"/><Relationship Id="rId2" Type="http://schemas.openxmlformats.org/officeDocument/2006/relationships/diagramData" Target="../diagrams/data5.xml"/><Relationship Id="rId16" Type="http://schemas.openxmlformats.org/officeDocument/2006/relationships/image" Target="../media/image311.jpg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openxmlformats.org/officeDocument/2006/relationships/image" Target="../media/image307.png"/><Relationship Id="rId5" Type="http://schemas.openxmlformats.org/officeDocument/2006/relationships/diagramColors" Target="../diagrams/colors5.xml"/><Relationship Id="rId15" Type="http://schemas.openxmlformats.org/officeDocument/2006/relationships/hyperlink" Target="https://link.springer.com/article/10.1007/s00502-023-01201-w" TargetMode="External"/><Relationship Id="rId10" Type="http://schemas.openxmlformats.org/officeDocument/2006/relationships/image" Target="../media/image306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305.svg"/><Relationship Id="rId14" Type="http://schemas.openxmlformats.org/officeDocument/2006/relationships/image" Target="../media/image310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3.png"/><Relationship Id="rId2" Type="http://schemas.openxmlformats.org/officeDocument/2006/relationships/image" Target="../media/image312.jp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inspirehep.net/files/be8a6a677c4161769cd380427d9efaf8" TargetMode="External"/><Relationship Id="rId5" Type="http://schemas.openxmlformats.org/officeDocument/2006/relationships/hyperlink" Target="https://doi.org/10.1016/j.nima.2025.170654" TargetMode="External"/><Relationship Id="rId4" Type="http://schemas.openxmlformats.org/officeDocument/2006/relationships/image" Target="../media/image3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7F4B8FCE-2DCA-DF93-3B34-4EC28F9C7EF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8643" y="2333171"/>
            <a:ext cx="11064557" cy="849154"/>
          </a:xfrm>
        </p:spPr>
        <p:txBody>
          <a:bodyPr/>
          <a:lstStyle/>
          <a:p>
            <a:r>
              <a:rPr lang="en-US" sz="4800" b="1" noProof="0" dirty="0"/>
              <a:t>Strategic Detector R&amp;D for Particle Physics Experiments in Europe </a:t>
            </a:r>
          </a:p>
          <a:p>
            <a:r>
              <a:rPr lang="en-US" sz="3200" dirty="0"/>
              <a:t>(and by my research department at MBI Vienna)</a:t>
            </a:r>
            <a:endParaRPr lang="en-US" sz="3200" noProof="0" dirty="0"/>
          </a:p>
          <a:p>
            <a:endParaRPr lang="en-US" sz="4800" b="1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CF2BF7E-6111-EBE1-A8A0-70CAA2259F7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8643" y="4963159"/>
            <a:ext cx="11002646" cy="1470297"/>
          </a:xfrm>
        </p:spPr>
        <p:txBody>
          <a:bodyPr anchor="b"/>
          <a:lstStyle/>
          <a:p>
            <a:r>
              <a:rPr lang="en-US" sz="2000" noProof="0" dirty="0"/>
              <a:t>Thomas Bergauer </a:t>
            </a:r>
          </a:p>
          <a:p>
            <a:r>
              <a:rPr lang="en-US" sz="1800" noProof="0" dirty="0"/>
              <a:t>Austrian Academy </a:t>
            </a:r>
            <a:r>
              <a:rPr lang="en-US" sz="1800" dirty="0"/>
              <a:t>of Sciences, Marietta-Blau-Institute for Particle Physics (MBI; former HEPHY)</a:t>
            </a:r>
            <a:endParaRPr lang="en-US" sz="1800" noProof="0" dirty="0"/>
          </a:p>
          <a:p>
            <a:endParaRPr lang="en-US" sz="2000" noProof="0" dirty="0"/>
          </a:p>
          <a:p>
            <a:r>
              <a:rPr lang="en-US" sz="1800" dirty="0"/>
              <a:t>5 March </a:t>
            </a:r>
            <a:r>
              <a:rPr lang="en-US" sz="1800" noProof="0" dirty="0"/>
              <a:t>2026, CIEMAT Madrid</a:t>
            </a:r>
          </a:p>
        </p:txBody>
      </p:sp>
    </p:spTree>
    <p:extLst>
      <p:ext uri="{BB962C8B-B14F-4D97-AF65-F5344CB8AC3E}">
        <p14:creationId xmlns:p14="http://schemas.microsoft.com/office/powerpoint/2010/main" val="3827285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4C81E3BE-C230-0EA2-8F2E-67690CA6A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237" y="365126"/>
            <a:ext cx="6715278" cy="1293284"/>
          </a:xfrm>
        </p:spPr>
        <p:txBody>
          <a:bodyPr>
            <a:normAutofit fontScale="90000"/>
          </a:bodyPr>
          <a:lstStyle/>
          <a:p>
            <a:pPr algn="l"/>
            <a:r>
              <a:rPr lang="de-DE" sz="4112" dirty="0"/>
              <a:t>Disclaimer:</a:t>
            </a:r>
            <a:br>
              <a:rPr lang="de-DE" sz="4112" dirty="0"/>
            </a:br>
            <a:r>
              <a:rPr lang="en-US" sz="5321" dirty="0"/>
              <a:t>HEPHY becomes MBI</a:t>
            </a:r>
            <a:endParaRPr lang="de-DE" sz="4112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B88971C-BA28-C9DD-D112-D0AF7215F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C6C97AE-5E60-4577-5CA1-CF53A41C2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DE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72857D2-0551-34AF-E99C-1DFB144F2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B7B772-4DFC-4A83-B9F6-36D4FA637F3B}" type="slidenum">
              <a:rPr lang="de-DE" smtClean="0"/>
              <a:pPr>
                <a:defRPr/>
              </a:pPr>
              <a:t>2</a:t>
            </a:fld>
            <a:endParaRPr lang="de-DE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E07DE30A-3CC8-2CC3-8EAF-C7C956B47F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1437" y="4612335"/>
            <a:ext cx="1052462" cy="1052462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0B7E16FB-4FF6-B69B-45E5-9F6074DEDB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0774" y="1800092"/>
            <a:ext cx="2380879" cy="1386412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A1BB09D5-FE65-2787-E798-6E4B7B42BE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09719" y="1889103"/>
            <a:ext cx="5826466" cy="2159220"/>
          </a:xfrm>
          <a:prstGeom prst="rect">
            <a:avLst/>
          </a:prstGeom>
        </p:spPr>
      </p:pic>
      <p:sp>
        <p:nvSpPr>
          <p:cNvPr id="18" name="Inhaltsplatzhalter 10">
            <a:extLst>
              <a:ext uri="{FF2B5EF4-FFF2-40B4-BE49-F238E27FC236}">
                <a16:creationId xmlns:a16="http://schemas.microsoft.com/office/drawing/2014/main" id="{32978294-1974-820F-13D7-0FCA0D80A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299" y="1975279"/>
            <a:ext cx="5651854" cy="477869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419" dirty="0"/>
              <a:t>Institute for High </a:t>
            </a:r>
            <a:br>
              <a:rPr lang="en-US" sz="2419" dirty="0"/>
            </a:br>
            <a:r>
              <a:rPr lang="en-US" sz="2419" dirty="0"/>
              <a:t>Energy Physics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CMS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Belle-II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Dark Matter (CRESST, COSINUS)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Gravitational Waves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Machine Learning, Theory</a:t>
            </a:r>
            <a:br>
              <a:rPr lang="en-US" sz="1935" dirty="0"/>
            </a:br>
            <a:endParaRPr lang="en-US" sz="1935" dirty="0"/>
          </a:p>
          <a:p>
            <a:pPr>
              <a:lnSpc>
                <a:spcPct val="100000"/>
              </a:lnSpc>
            </a:pPr>
            <a:r>
              <a:rPr lang="en-US" sz="2419" dirty="0"/>
              <a:t>Stefan Meyer Institute for </a:t>
            </a:r>
            <a:br>
              <a:rPr lang="en-US" sz="2419" dirty="0"/>
            </a:br>
            <a:r>
              <a:rPr lang="en-US" sz="2419" dirty="0"/>
              <a:t>Subatomic Physics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ALICE</a:t>
            </a:r>
          </a:p>
          <a:p>
            <a:pPr lvl="1">
              <a:lnSpc>
                <a:spcPct val="100000"/>
              </a:lnSpc>
            </a:pPr>
            <a:r>
              <a:rPr lang="en-US" sz="1935" dirty="0"/>
              <a:t>Exotic Atoms &amp; Antimatter at ASACUSA@AD</a:t>
            </a:r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090A7DBA-628D-4BD2-3B27-76BAFE7D2099}"/>
              </a:ext>
            </a:extLst>
          </p:cNvPr>
          <p:cNvSpPr/>
          <p:nvPr/>
        </p:nvSpPr>
        <p:spPr>
          <a:xfrm>
            <a:off x="385299" y="1868154"/>
            <a:ext cx="5606724" cy="4620026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36302DCC-CE17-8994-3AB5-885D73506990}"/>
              </a:ext>
            </a:extLst>
          </p:cNvPr>
          <p:cNvSpPr/>
          <p:nvPr/>
        </p:nvSpPr>
        <p:spPr>
          <a:xfrm>
            <a:off x="6261021" y="1868153"/>
            <a:ext cx="5606724" cy="4620026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Inhaltsplatzhalter 11">
            <a:extLst>
              <a:ext uri="{FF2B5EF4-FFF2-40B4-BE49-F238E27FC236}">
                <a16:creationId xmlns:a16="http://schemas.microsoft.com/office/drawing/2014/main" id="{9252F96A-5648-BD71-E345-4012A6D4D9CD}"/>
              </a:ext>
            </a:extLst>
          </p:cNvPr>
          <p:cNvSpPr txBox="1">
            <a:spLocks/>
          </p:cNvSpPr>
          <p:nvPr/>
        </p:nvSpPr>
        <p:spPr>
          <a:xfrm>
            <a:off x="6301641" y="4180771"/>
            <a:ext cx="5396759" cy="827207"/>
          </a:xfrm>
          <a:prstGeom prst="rect">
            <a:avLst/>
          </a:prstGeom>
        </p:spPr>
        <p:txBody>
          <a:bodyPr>
            <a:normAutofit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sz="1693" b="1" dirty="0"/>
              <a:t>Marietta Blau</a:t>
            </a:r>
            <a:r>
              <a:rPr lang="en-US" sz="1693" dirty="0"/>
              <a:t> (1894 – 1970), Jewish Austrian physicist who developed </a:t>
            </a:r>
            <a:r>
              <a:rPr lang="en-US" sz="1693" dirty="0">
                <a:hlinkClick r:id="rId6"/>
              </a:rPr>
              <a:t>nuclear emulsion techniques</a:t>
            </a:r>
            <a:endParaRPr lang="en-US" sz="1693" dirty="0"/>
          </a:p>
        </p:txBody>
      </p:sp>
      <p:pic>
        <p:nvPicPr>
          <p:cNvPr id="27" name="Grafik 26">
            <a:extLst>
              <a:ext uri="{FF2B5EF4-FFF2-40B4-BE49-F238E27FC236}">
                <a16:creationId xmlns:a16="http://schemas.microsoft.com/office/drawing/2014/main" id="{5E115B0C-34FC-F77C-C3EE-087534EA429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2037"/>
          <a:stretch>
            <a:fillRect/>
          </a:stretch>
        </p:blipFill>
        <p:spPr>
          <a:xfrm>
            <a:off x="6508882" y="4957759"/>
            <a:ext cx="1670282" cy="1401059"/>
          </a:xfrm>
          <a:prstGeom prst="rect">
            <a:avLst/>
          </a:prstGeom>
        </p:spPr>
      </p:pic>
      <p:pic>
        <p:nvPicPr>
          <p:cNvPr id="28" name="Grafik 27">
            <a:extLst>
              <a:ext uri="{FF2B5EF4-FFF2-40B4-BE49-F238E27FC236}">
                <a16:creationId xmlns:a16="http://schemas.microsoft.com/office/drawing/2014/main" id="{74C96D43-F637-B1AE-8AD5-E73B581FF00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335516" y="4991928"/>
            <a:ext cx="3287625" cy="1297479"/>
          </a:xfrm>
          <a:prstGeom prst="rect">
            <a:avLst/>
          </a:prstGeom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655714EF-68B4-48DD-DBCC-CB9724F36A3E}"/>
              </a:ext>
            </a:extLst>
          </p:cNvPr>
          <p:cNvSpPr txBox="1"/>
          <p:nvPr/>
        </p:nvSpPr>
        <p:spPr>
          <a:xfrm>
            <a:off x="9282379" y="3497409"/>
            <a:ext cx="2304477" cy="3155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51" dirty="0">
                <a:hlinkClick r:id="rId9"/>
              </a:rPr>
              <a:t>http://www.oeaw.ac.at/</a:t>
            </a:r>
            <a:r>
              <a:rPr lang="de-DE" sz="1451" dirty="0" err="1">
                <a:hlinkClick r:id="rId9"/>
              </a:rPr>
              <a:t>mbi</a:t>
            </a:r>
            <a:endParaRPr lang="de-DE" sz="1451" dirty="0"/>
          </a:p>
        </p:txBody>
      </p:sp>
      <p:pic>
        <p:nvPicPr>
          <p:cNvPr id="31" name="Grafik 30">
            <a:extLst>
              <a:ext uri="{FF2B5EF4-FFF2-40B4-BE49-F238E27FC236}">
                <a16:creationId xmlns:a16="http://schemas.microsoft.com/office/drawing/2014/main" id="{5F656247-0050-F6A9-23A9-A3875A65AA7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9164" y="682947"/>
            <a:ext cx="2092832" cy="1117145"/>
          </a:xfrm>
          <a:prstGeom prst="rect">
            <a:avLst/>
          </a:prstGeom>
        </p:spPr>
      </p:pic>
      <p:cxnSp>
        <p:nvCxnSpPr>
          <p:cNvPr id="33" name="Gerade Verbindung 32">
            <a:extLst>
              <a:ext uri="{FF2B5EF4-FFF2-40B4-BE49-F238E27FC236}">
                <a16:creationId xmlns:a16="http://schemas.microsoft.com/office/drawing/2014/main" id="{22B61690-5A57-0F07-32BD-9B8A6E2A0A0A}"/>
              </a:ext>
            </a:extLst>
          </p:cNvPr>
          <p:cNvCxnSpPr>
            <a:cxnSpLocks/>
          </p:cNvCxnSpPr>
          <p:nvPr/>
        </p:nvCxnSpPr>
        <p:spPr>
          <a:xfrm>
            <a:off x="8155763" y="723037"/>
            <a:ext cx="2253232" cy="958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Gerade Verbindung 33">
            <a:extLst>
              <a:ext uri="{FF2B5EF4-FFF2-40B4-BE49-F238E27FC236}">
                <a16:creationId xmlns:a16="http://schemas.microsoft.com/office/drawing/2014/main" id="{3D542D16-3824-343C-CD2A-AE2FECFF9238}"/>
              </a:ext>
            </a:extLst>
          </p:cNvPr>
          <p:cNvCxnSpPr>
            <a:cxnSpLocks/>
          </p:cNvCxnSpPr>
          <p:nvPr/>
        </p:nvCxnSpPr>
        <p:spPr>
          <a:xfrm flipH="1">
            <a:off x="8113030" y="659311"/>
            <a:ext cx="2295964" cy="10427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feld 1">
            <a:extLst>
              <a:ext uri="{FF2B5EF4-FFF2-40B4-BE49-F238E27FC236}">
                <a16:creationId xmlns:a16="http://schemas.microsoft.com/office/drawing/2014/main" id="{48F8889D-46C2-EA2F-E2F9-140685ABD3F6}"/>
              </a:ext>
            </a:extLst>
          </p:cNvPr>
          <p:cNvSpPr txBox="1"/>
          <p:nvPr/>
        </p:nvSpPr>
        <p:spPr>
          <a:xfrm>
            <a:off x="8334204" y="6059103"/>
            <a:ext cx="3323156" cy="259751"/>
          </a:xfrm>
          <a:prstGeom prst="rect">
            <a:avLst/>
          </a:prstGeom>
          <a:solidFill>
            <a:schemeClr val="bg1">
              <a:alpha val="6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088" i="1" noProof="0" dirty="0"/>
              <a:t>nuclear</a:t>
            </a:r>
            <a:r>
              <a:rPr lang="en-US" sz="1088" noProof="0" dirty="0"/>
              <a:t> </a:t>
            </a:r>
            <a:r>
              <a:rPr lang="en-US" sz="1088" i="1" noProof="0" dirty="0"/>
              <a:t>disintegration stars </a:t>
            </a:r>
            <a:r>
              <a:rPr lang="de-AT" sz="1088" i="1" dirty="0"/>
              <a:t>(Zertrümmerungsterne)</a:t>
            </a:r>
            <a:endParaRPr lang="en-US" sz="1088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4FC34D0F-E909-554D-1985-BF13F3FDECFC}"/>
              </a:ext>
            </a:extLst>
          </p:cNvPr>
          <p:cNvSpPr txBox="1"/>
          <p:nvPr/>
        </p:nvSpPr>
        <p:spPr>
          <a:xfrm>
            <a:off x="8497087" y="2008135"/>
            <a:ext cx="2794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>
                <a:latin typeface="Palatino Linotype" panose="02040502050505030304" pitchFamily="18" charset="0"/>
              </a:rPr>
              <a:t>Since 1st September 2025:</a:t>
            </a:r>
          </a:p>
        </p:txBody>
      </p:sp>
    </p:spTree>
    <p:extLst>
      <p:ext uri="{BB962C8B-B14F-4D97-AF65-F5344CB8AC3E}">
        <p14:creationId xmlns:p14="http://schemas.microsoft.com/office/powerpoint/2010/main" val="902869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286B0B32-07A5-C31F-5050-C9829A7AE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E0B3D39-7126-19E4-8E3B-170CA819C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B94DC0A-E897-FCB0-0919-E6E0732AF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3</a:t>
            </a:fld>
            <a:endParaRPr lang="en-US" noProof="0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9A55B59F-70C4-2CFA-3573-A6636B7EDB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8485177" cy="485648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3200" noProof="0" dirty="0"/>
              <a:t>European Strategy for Particle Physics, </a:t>
            </a:r>
            <a:br>
              <a:rPr lang="en-US" sz="3200" noProof="0" dirty="0"/>
            </a:br>
            <a:r>
              <a:rPr lang="en-US" sz="3200" noProof="0" dirty="0"/>
              <a:t>ECFA Detector Roadmap &amp;</a:t>
            </a:r>
            <a:br>
              <a:rPr lang="en-US" sz="3200" noProof="0" dirty="0"/>
            </a:br>
            <a:r>
              <a:rPr lang="en-US" sz="3200" noProof="0" dirty="0"/>
              <a:t>DRD Collaborations</a:t>
            </a:r>
          </a:p>
          <a:p>
            <a:pPr marL="457200" indent="-457200">
              <a:buFont typeface="+mj-lt"/>
              <a:buAutoNum type="arabicPeriod"/>
            </a:pPr>
            <a:endParaRPr lang="en-US" sz="500" noProof="0" dirty="0"/>
          </a:p>
          <a:p>
            <a:pPr marL="457200" indent="-457200">
              <a:buFont typeface="+mj-lt"/>
              <a:buAutoNum type="arabicPeriod"/>
            </a:pPr>
            <a:r>
              <a:rPr lang="en-US" sz="3200" noProof="0" dirty="0"/>
              <a:t>Semiconductor Detectors</a:t>
            </a:r>
            <a:br>
              <a:rPr lang="en-US" sz="3200" noProof="0" dirty="0"/>
            </a:br>
            <a:r>
              <a:rPr lang="en-US" sz="3200" noProof="0" dirty="0"/>
              <a:t>at future experiments at what we do at MBI</a:t>
            </a:r>
            <a:endParaRPr lang="en-US" sz="2800" noProof="0" dirty="0"/>
          </a:p>
          <a:p>
            <a:pPr marL="457200" indent="-457200">
              <a:buFont typeface="+mj-lt"/>
              <a:buAutoNum type="arabicPeriod"/>
            </a:pPr>
            <a:endParaRPr lang="en-US" sz="500" dirty="0"/>
          </a:p>
          <a:p>
            <a:pPr marL="914400" lvl="1" indent="-514350">
              <a:buFont typeface="+mj-lt"/>
              <a:buAutoNum type="alphaLcParenR"/>
            </a:pPr>
            <a:r>
              <a:rPr lang="en-US" sz="2800" dirty="0"/>
              <a:t>MAPS Sensors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sz="2800" dirty="0"/>
              <a:t>Silicon Carbide Detectors and Medical Applications</a:t>
            </a:r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B215A4AF-1FC7-0ED2-9BE7-4DA08E265C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Contents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FE63839E-E69D-BD7F-4843-A9BA9C357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9368725" y="4448177"/>
            <a:ext cx="2624315" cy="1834183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B5BC521D-0346-08DD-2685-440ED527D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8725" y="1325567"/>
            <a:ext cx="2624315" cy="2626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88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el 13">
            <a:extLst>
              <a:ext uri="{FF2B5EF4-FFF2-40B4-BE49-F238E27FC236}">
                <a16:creationId xmlns:a16="http://schemas.microsoft.com/office/drawing/2014/main" id="{CA799272-A4F2-FC30-E469-2294DC1C3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5DBB62F5-228D-67AA-31D6-E0B1DA58F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43DDD54-F5FF-9593-25C7-A120DB0C6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506D573-D959-ACFD-391E-BAD2C7F08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4</a:t>
            </a:fld>
            <a:endParaRPr lang="en-US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BC90D491-251D-FA33-84F3-7C6F9B269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" y="-4697"/>
            <a:ext cx="12238405" cy="6865867"/>
          </a:xfrm>
          <a:prstGeom prst="rect">
            <a:avLst/>
          </a:prstGeom>
        </p:spPr>
      </p:pic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7ADF2C8E-BF01-58FD-825A-33F4B6D0B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6927" y="945821"/>
            <a:ext cx="6489205" cy="4569035"/>
          </a:xfrm>
          <a:solidFill>
            <a:schemeClr val="tx1">
              <a:alpha val="47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noProof="0" dirty="0">
                <a:solidFill>
                  <a:schemeClr val="bg1"/>
                </a:solidFill>
              </a:rPr>
              <a:t>Particle, astroparticle and nuclear physics share the common goal of understanding the fundamental constituents of the universe and the forces acting between them</a:t>
            </a:r>
          </a:p>
          <a:p>
            <a:pPr marL="0" indent="0">
              <a:buNone/>
            </a:pPr>
            <a:endParaRPr lang="en-US" noProof="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noProof="0" dirty="0">
                <a:solidFill>
                  <a:schemeClr val="bg1"/>
                </a:solidFill>
              </a:rPr>
              <a:t>In the same way, we are united to develop and deploy many tools, as </a:t>
            </a:r>
            <a:r>
              <a:rPr lang="en-US" b="1" noProof="0" dirty="0">
                <a:solidFill>
                  <a:schemeClr val="bg1"/>
                </a:solidFill>
              </a:rPr>
              <a:t>observations</a:t>
            </a:r>
            <a:r>
              <a:rPr lang="en-US" noProof="0" dirty="0">
                <a:solidFill>
                  <a:schemeClr val="bg1"/>
                </a:solidFill>
              </a:rPr>
              <a:t> enable us to build an understanding of the universe.</a:t>
            </a:r>
          </a:p>
        </p:txBody>
      </p:sp>
    </p:spTree>
    <p:extLst>
      <p:ext uri="{BB962C8B-B14F-4D97-AF65-F5344CB8AC3E}">
        <p14:creationId xmlns:p14="http://schemas.microsoft.com/office/powerpoint/2010/main" val="4257780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8357F70B-B56E-D9CA-5BD9-5B7985ABE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6853" y="3440978"/>
            <a:ext cx="2831829" cy="1601557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F087156-8C9D-81AB-0725-04B6697D2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4157" y="5130913"/>
            <a:ext cx="3191974" cy="1641878"/>
          </a:xfrm>
          <a:prstGeom prst="rect">
            <a:avLst/>
          </a:prstGeom>
        </p:spPr>
      </p:pic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338B60C6-312D-9567-4287-B0525B14B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07" y="1516338"/>
            <a:ext cx="6761846" cy="497184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b="1" noProof="0" dirty="0"/>
              <a:t>Images of the infant universe</a:t>
            </a:r>
            <a:r>
              <a:rPr lang="en-US" noProof="0" dirty="0"/>
              <a:t>: Cosmic microwave background, Quark-gluon plasma, gravitational waves</a:t>
            </a:r>
          </a:p>
          <a:p>
            <a:pPr>
              <a:lnSpc>
                <a:spcPct val="110000"/>
              </a:lnSpc>
            </a:pPr>
            <a:endParaRPr lang="en-US" noProof="0" dirty="0"/>
          </a:p>
          <a:p>
            <a:pPr>
              <a:lnSpc>
                <a:spcPct val="110000"/>
              </a:lnSpc>
            </a:pPr>
            <a:r>
              <a:rPr lang="en-US" b="1" noProof="0" dirty="0"/>
              <a:t>Matter of the Universe</a:t>
            </a:r>
            <a:r>
              <a:rPr lang="en-US" noProof="0" dirty="0"/>
              <a:t>: Testing the standard model, Matter-antimatter asymmetry, Dark Matter, Neutrinos</a:t>
            </a:r>
          </a:p>
          <a:p>
            <a:pPr>
              <a:lnSpc>
                <a:spcPct val="110000"/>
              </a:lnSpc>
            </a:pPr>
            <a:endParaRPr lang="en-US" noProof="0" dirty="0"/>
          </a:p>
          <a:p>
            <a:pPr>
              <a:lnSpc>
                <a:spcPct val="110000"/>
              </a:lnSpc>
            </a:pPr>
            <a:r>
              <a:rPr lang="en-US" b="1" noProof="0" dirty="0"/>
              <a:t>Using the universe as a laboratory</a:t>
            </a:r>
            <a:r>
              <a:rPr lang="en-US" noProof="0" dirty="0"/>
              <a:t>: astronomy with ground and space telescopes, gamma rays, UHE cosmic rays, neutrinos, dark matter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46035DA-9845-B84A-E048-7D35623DC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84DE648-1D7C-00F8-F767-A1FD70390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01144DC-1923-D6A1-1065-C22610746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5</a:t>
            </a:fld>
            <a:endParaRPr lang="en-US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77E5ED3-5913-376C-5CD1-F42D94C0C2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3703" y="1908081"/>
            <a:ext cx="2744979" cy="1715612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C120669-1627-8C5A-8E09-3D0C0B6167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7288" y="972656"/>
            <a:ext cx="2928955" cy="1464478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190FADCD-E60D-DA94-2AD7-5DE17E3BB01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7803"/>
          <a:stretch/>
        </p:blipFill>
        <p:spPr>
          <a:xfrm>
            <a:off x="10549191" y="2597929"/>
            <a:ext cx="1310145" cy="2288899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B5E5BB6-204B-9ADB-5BE4-3C386A41A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319" y="5096454"/>
            <a:ext cx="1068901" cy="160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el 1">
            <a:extLst>
              <a:ext uri="{FF2B5EF4-FFF2-40B4-BE49-F238E27FC236}">
                <a16:creationId xmlns:a16="http://schemas.microsoft.com/office/drawing/2014/main" id="{A5B013C7-07E0-2E75-3485-EA761781D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9148" y="301905"/>
            <a:ext cx="12331148" cy="773457"/>
          </a:xfrm>
        </p:spPr>
        <p:txBody>
          <a:bodyPr/>
          <a:lstStyle/>
          <a:p>
            <a:pPr algn="ctr"/>
            <a:r>
              <a:rPr lang="de-DE" dirty="0">
                <a:latin typeface="Palatino Linotype" panose="02040502050505030304" pitchFamily="18" charset="0"/>
              </a:rPr>
              <a:t>Challenges at a large</a:t>
            </a:r>
          </a:p>
        </p:txBody>
      </p:sp>
    </p:spTree>
    <p:extLst>
      <p:ext uri="{BB962C8B-B14F-4D97-AF65-F5344CB8AC3E}">
        <p14:creationId xmlns:p14="http://schemas.microsoft.com/office/powerpoint/2010/main" val="4080949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fik 12">
            <a:extLst>
              <a:ext uri="{FF2B5EF4-FFF2-40B4-BE49-F238E27FC236}">
                <a16:creationId xmlns:a16="http://schemas.microsoft.com/office/drawing/2014/main" id="{326CCC63-EA94-2F3E-69E9-330F54C6BD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511"/>
          <a:stretch/>
        </p:blipFill>
        <p:spPr>
          <a:xfrm>
            <a:off x="7362190" y="3869717"/>
            <a:ext cx="4743941" cy="2618463"/>
          </a:xfrm>
          <a:prstGeom prst="rect">
            <a:avLst/>
          </a:prstGeom>
        </p:spPr>
      </p:pic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900704E4-9793-00D4-E230-020BC8EA9A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7948" y="1300549"/>
            <a:ext cx="6709906" cy="518762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The particles, whether produced in accelerator collisions, in non-accelerator experiments, in cosmic rays or space are: </a:t>
            </a:r>
            <a:br>
              <a:rPr lang="en-US" noProof="0" dirty="0"/>
            </a:br>
            <a:r>
              <a:rPr lang="en-US" b="1" noProof="0" dirty="0"/>
              <a:t>photons, electrons, protons, neutrons, neutrinos, </a:t>
            </a:r>
            <a:r>
              <a:rPr lang="en-US" b="1" noProof="0" dirty="0" err="1"/>
              <a:t>pions</a:t>
            </a:r>
            <a:r>
              <a:rPr lang="en-US" b="1" noProof="0" dirty="0"/>
              <a:t> and kaons</a:t>
            </a:r>
            <a:endParaRPr lang="en-US" noProof="0" dirty="0"/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Typical HEP/nuclear detectors needs: </a:t>
            </a:r>
            <a:r>
              <a:rPr lang="en-US" i="1" noProof="0" dirty="0"/>
              <a:t>Vertexing, Tracking, Calorimetry, Photon detectors, Low-weight mechanics, Large-Area </a:t>
            </a:r>
            <a:r>
              <a:rPr lang="en-US" i="1" dirty="0"/>
              <a:t>c</a:t>
            </a:r>
            <a:r>
              <a:rPr lang="en-US" i="1" noProof="0" dirty="0"/>
              <a:t>overage &amp; scalability, Radiation hardness &amp; Longevity</a:t>
            </a:r>
            <a:endParaRPr lang="en-US" i="1" dirty="0"/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dirty="0" err="1"/>
              <a:t>Astroparticle</a:t>
            </a:r>
            <a:r>
              <a:rPr lang="en-US" dirty="0"/>
              <a:t>: </a:t>
            </a:r>
            <a:r>
              <a:rPr lang="en-US" i="1" dirty="0"/>
              <a:t>Photon detectors, Cryogenics </a:t>
            </a:r>
          </a:p>
          <a:p>
            <a:pPr>
              <a:lnSpc>
                <a:spcPct val="110000"/>
              </a:lnSpc>
              <a:spcBef>
                <a:spcPts val="363"/>
              </a:spcBef>
            </a:pPr>
            <a:endParaRPr lang="en-US" noProof="0" dirty="0"/>
          </a:p>
          <a:p>
            <a:pPr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Moreover, modern technologies cover: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gravitational waves detection needs </a:t>
            </a:r>
            <a:r>
              <a:rPr lang="en-US" i="1" noProof="0" dirty="0"/>
              <a:t>interferometry</a:t>
            </a:r>
            <a:r>
              <a:rPr lang="en-US" noProof="0" dirty="0"/>
              <a:t> with </a:t>
            </a:r>
            <a:r>
              <a:rPr lang="en-US" i="1" noProof="0" dirty="0"/>
              <a:t>high-precision optics, mirrors</a:t>
            </a:r>
            <a:br>
              <a:rPr lang="en-US" noProof="0" dirty="0"/>
            </a:br>
            <a:r>
              <a:rPr lang="en-US" noProof="0" dirty="0"/>
              <a:t>	Synergy: fast triggering, vacuum technology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dirty="0"/>
              <a:t>Quantum technologies</a:t>
            </a:r>
            <a:endParaRPr lang="en-US" noProof="0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F8D0C7F-FCB4-6194-14D7-10D4BF5FD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546C150-423F-D3E4-407B-2EE9F5E60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6D75EBD-FCE4-CB4D-3282-E15384283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6</a:t>
            </a:fld>
            <a:endParaRPr lang="en-US"/>
          </a:p>
        </p:txBody>
      </p:sp>
      <p:sp>
        <p:nvSpPr>
          <p:cNvPr id="18" name="Titel 6">
            <a:extLst>
              <a:ext uri="{FF2B5EF4-FFF2-40B4-BE49-F238E27FC236}">
                <a16:creationId xmlns:a16="http://schemas.microsoft.com/office/drawing/2014/main" id="{E7C44896-3280-C5C4-7F3B-8E7DCB490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92000" cy="773457"/>
          </a:xfrm>
        </p:spPr>
        <p:txBody>
          <a:bodyPr/>
          <a:lstStyle/>
          <a:p>
            <a:pPr algn="ctr"/>
            <a:r>
              <a:rPr lang="en-US" noProof="0" dirty="0">
                <a:latin typeface="Palatino Linotype" panose="02040502050505030304" pitchFamily="18" charset="0"/>
              </a:rPr>
              <a:t>Particle Detectors</a:t>
            </a: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B88EA86C-1A5A-6EAB-6768-80960829F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301" y="1075362"/>
            <a:ext cx="4347468" cy="243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15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F98F864-27F5-E137-B2F6-A40E55580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0D3B758-1006-A450-DB44-D5388B2EC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912169E-782C-6998-D303-30EB733A4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7</a:t>
            </a:fld>
            <a:endParaRPr lang="en-US"/>
          </a:p>
        </p:txBody>
      </p: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B545D77F-273C-E6D6-BFD0-24D849BD18D1}"/>
              </a:ext>
            </a:extLst>
          </p:cNvPr>
          <p:cNvGrpSpPr/>
          <p:nvPr/>
        </p:nvGrpSpPr>
        <p:grpSpPr>
          <a:xfrm>
            <a:off x="4432396" y="1491386"/>
            <a:ext cx="3327209" cy="4434738"/>
            <a:chOff x="4099053" y="1222983"/>
            <a:chExt cx="2751109" cy="3666871"/>
          </a:xfrm>
        </p:grpSpPr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79E5F597-6123-8785-A4D9-6C258A63EE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79010" y="1222983"/>
              <a:ext cx="2591197" cy="3666871"/>
            </a:xfrm>
            <a:prstGeom prst="rect">
              <a:avLst/>
            </a:prstGeom>
          </p:spPr>
        </p:pic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DE2497B6-6995-0ED6-C216-E8F2FD4C13B1}"/>
                </a:ext>
              </a:extLst>
            </p:cNvPr>
            <p:cNvSpPr txBox="1"/>
            <p:nvPr/>
          </p:nvSpPr>
          <p:spPr>
            <a:xfrm>
              <a:off x="4099053" y="1294711"/>
              <a:ext cx="2751109" cy="5071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de-AT" sz="1693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Next APPEC Roadmap:</a:t>
              </a:r>
            </a:p>
            <a:p>
              <a:pPr algn="ctr"/>
              <a:r>
                <a:rPr lang="de-AT" sz="1693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 2027-2036 </a:t>
              </a:r>
              <a:endParaRPr lang="de-DE" sz="1693" dirty="0">
                <a:solidFill>
                  <a:schemeClr val="bg1"/>
                </a:solidFill>
                <a:latin typeface="Palatino Linotype" panose="02040502050505030304" pitchFamily="18" charset="0"/>
              </a:endParaRPr>
            </a:p>
          </p:txBody>
        </p:sp>
      </p:grp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A1A652F2-7813-A4DA-52D1-83966D42BD55}"/>
              </a:ext>
            </a:extLst>
          </p:cNvPr>
          <p:cNvGrpSpPr/>
          <p:nvPr/>
        </p:nvGrpSpPr>
        <p:grpSpPr>
          <a:xfrm>
            <a:off x="8226423" y="1491386"/>
            <a:ext cx="3456478" cy="4876890"/>
            <a:chOff x="6965736" y="1233155"/>
            <a:chExt cx="2857995" cy="4032465"/>
          </a:xfrm>
        </p:grpSpPr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A1E79A17-7054-0266-2280-F968A56749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25648" y="1233155"/>
              <a:ext cx="2591197" cy="3666870"/>
            </a:xfrm>
            <a:prstGeom prst="rect">
              <a:avLst/>
            </a:prstGeom>
          </p:spPr>
        </p:pic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63CA2FA2-6D26-0DA9-C8CC-8AFBE033C289}"/>
                </a:ext>
              </a:extLst>
            </p:cNvPr>
            <p:cNvSpPr txBox="1"/>
            <p:nvPr/>
          </p:nvSpPr>
          <p:spPr>
            <a:xfrm>
              <a:off x="6965736" y="4943059"/>
              <a:ext cx="2857995" cy="3225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de-AT" sz="1935" dirty="0">
                  <a:latin typeface="Palatino Linotype" panose="02040502050505030304" pitchFamily="18" charset="0"/>
                </a:rPr>
                <a:t>1991-1997-2004-2010-2017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FD5A0594-50B8-2D74-281D-D120547093B5}"/>
              </a:ext>
            </a:extLst>
          </p:cNvPr>
          <p:cNvGrpSpPr/>
          <p:nvPr/>
        </p:nvGrpSpPr>
        <p:grpSpPr>
          <a:xfrm>
            <a:off x="834183" y="1491386"/>
            <a:ext cx="3131393" cy="4383901"/>
            <a:chOff x="783837" y="1222983"/>
            <a:chExt cx="2589198" cy="3624837"/>
          </a:xfrm>
        </p:grpSpPr>
        <p:pic>
          <p:nvPicPr>
            <p:cNvPr id="7" name="Grafik 6" descr="Ein Bild, das Screenshot, Electric Blue (Farbe), Blau, Grafiken enthält.&#10;&#10;KI-generierte Inhalte können fehlerhaft sein.">
              <a:extLst>
                <a:ext uri="{FF2B5EF4-FFF2-40B4-BE49-F238E27FC236}">
                  <a16:creationId xmlns:a16="http://schemas.microsoft.com/office/drawing/2014/main" id="{13E0C1DE-2124-99E0-B3DC-EBCCD1A2DA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5" t="7133" r="37394" b="9003"/>
            <a:stretch/>
          </p:blipFill>
          <p:spPr>
            <a:xfrm>
              <a:off x="783837" y="3047425"/>
              <a:ext cx="2589198" cy="1800395"/>
            </a:xfrm>
            <a:prstGeom prst="rect">
              <a:avLst/>
            </a:prstGeom>
          </p:spPr>
        </p:pic>
        <p:pic>
          <p:nvPicPr>
            <p:cNvPr id="12" name="Grafik 11" descr="Ein Bild, das Screenshot, Electric Blue (Farbe), Blau, Grafiken enthält.&#10;&#10;KI-generierte Inhalte können fehlerhaft sein.">
              <a:extLst>
                <a:ext uri="{FF2B5EF4-FFF2-40B4-BE49-F238E27FC236}">
                  <a16:creationId xmlns:a16="http://schemas.microsoft.com/office/drawing/2014/main" id="{8AF9C389-A387-559B-1324-208CC45BDFD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" r="63824" b="26857"/>
            <a:stretch/>
          </p:blipFill>
          <p:spPr>
            <a:xfrm>
              <a:off x="783837" y="1222983"/>
              <a:ext cx="2589198" cy="2040370"/>
            </a:xfrm>
            <a:prstGeom prst="rect">
              <a:avLst/>
            </a:prstGeom>
          </p:spPr>
        </p:pic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050ED59E-8614-0DE7-9C33-8D13A2BC6776}"/>
                </a:ext>
              </a:extLst>
            </p:cNvPr>
            <p:cNvSpPr txBox="1"/>
            <p:nvPr/>
          </p:nvSpPr>
          <p:spPr>
            <a:xfrm>
              <a:off x="1143201" y="1416776"/>
              <a:ext cx="1870469" cy="7634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European Strategy </a:t>
              </a:r>
            </a:p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for Particle Physics</a:t>
              </a:r>
            </a:p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2006-2013-2020-2026</a:t>
              </a:r>
            </a:p>
          </p:txBody>
        </p:sp>
      </p:grpSp>
      <p:sp>
        <p:nvSpPr>
          <p:cNvPr id="9" name="Titel 1">
            <a:extLst>
              <a:ext uri="{FF2B5EF4-FFF2-40B4-BE49-F238E27FC236}">
                <a16:creationId xmlns:a16="http://schemas.microsoft.com/office/drawing/2014/main" id="{FA61B0CF-E133-0D84-0CE9-79F01AFF9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92000" cy="773457"/>
          </a:xfrm>
        </p:spPr>
        <p:txBody>
          <a:bodyPr/>
          <a:lstStyle/>
          <a:p>
            <a:pPr algn="ctr"/>
            <a:r>
              <a:rPr lang="en-US" noProof="0" dirty="0">
                <a:latin typeface="Palatino Linotype" panose="02040502050505030304" pitchFamily="18" charset="0"/>
              </a:rPr>
              <a:t>Strategies</a:t>
            </a:r>
          </a:p>
        </p:txBody>
      </p:sp>
    </p:spTree>
    <p:extLst>
      <p:ext uri="{BB962C8B-B14F-4D97-AF65-F5344CB8AC3E}">
        <p14:creationId xmlns:p14="http://schemas.microsoft.com/office/powerpoint/2010/main" val="572754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BBF739C-F454-C59E-A3F1-77066D4A0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665A74D-F6D3-5CE7-8DC5-5E8C4B859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0C59AE6-E72A-3F0F-164D-D861E7849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8</a:t>
            </a:fld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64E1BF1-88C5-4F3A-2675-18EFAE248C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593679"/>
            <a:ext cx="10977563" cy="453788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200" i="1" dirty="0">
                <a:latin typeface="Helvetica" pitchFamily="2" charset="0"/>
              </a:rPr>
              <a:t>Europe, together with its international partners, should investigate the technical and financial feasibility of </a:t>
            </a:r>
            <a:r>
              <a:rPr lang="en-US" sz="2200" b="1" i="1" dirty="0">
                <a:latin typeface="Helvetica" pitchFamily="2" charset="0"/>
              </a:rPr>
              <a:t>a 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future hadron collider at CERN </a:t>
            </a:r>
            <a:r>
              <a:rPr lang="en-US" sz="2200" i="1" dirty="0">
                <a:latin typeface="Helvetica" pitchFamily="2" charset="0"/>
              </a:rPr>
              <a:t>with a </a:t>
            </a:r>
            <a:r>
              <a:rPr lang="en-US" sz="2200" i="1" dirty="0" err="1">
                <a:latin typeface="Helvetica" pitchFamily="2" charset="0"/>
              </a:rPr>
              <a:t>centre</a:t>
            </a:r>
            <a:r>
              <a:rPr lang="en-US" sz="2200" i="1" dirty="0">
                <a:latin typeface="Helvetica" pitchFamily="2" charset="0"/>
              </a:rPr>
              <a:t>-of-mass energy of at least </a:t>
            </a:r>
            <a:r>
              <a:rPr lang="en-US" sz="2200" b="1" i="1" dirty="0">
                <a:latin typeface="Helvetica" pitchFamily="2" charset="0"/>
              </a:rPr>
              <a:t>100 TeV </a:t>
            </a:r>
            <a:r>
              <a:rPr lang="en-US" sz="2200" i="1" dirty="0">
                <a:latin typeface="Helvetica" pitchFamily="2" charset="0"/>
              </a:rPr>
              <a:t>and with 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an 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electron-positron Higgs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 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and electroweak factory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 as a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 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possible 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first stage</a:t>
            </a:r>
            <a:r>
              <a:rPr lang="en-US" sz="2200" i="1" dirty="0">
                <a:latin typeface="Helvetica" pitchFamily="2" charset="0"/>
              </a:rPr>
              <a:t>. </a:t>
            </a:r>
          </a:p>
          <a:p>
            <a:pPr>
              <a:lnSpc>
                <a:spcPct val="110000"/>
              </a:lnSpc>
            </a:pPr>
            <a:endParaRPr lang="en-US" sz="2200" b="1" i="1" dirty="0">
              <a:highlight>
                <a:srgbClr val="FFFF00"/>
              </a:highlight>
              <a:latin typeface="Helvetica" pitchFamily="2" charset="0"/>
            </a:endParaRPr>
          </a:p>
          <a:p>
            <a:pPr>
              <a:lnSpc>
                <a:spcPct val="110000"/>
              </a:lnSpc>
            </a:pP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Detector R&amp;D </a:t>
            </a:r>
            <a:r>
              <a:rPr lang="en-US" sz="2200" b="1" i="1" dirty="0" err="1">
                <a:highlight>
                  <a:srgbClr val="FFFF00"/>
                </a:highlight>
                <a:latin typeface="Helvetica" pitchFamily="2" charset="0"/>
              </a:rPr>
              <a:t>programmes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 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and associated infrastructures should be supported at CERN, national institutes, laboratories and universities</a:t>
            </a:r>
            <a:r>
              <a:rPr lang="en-US" sz="2200" i="1" dirty="0">
                <a:latin typeface="Helvetica" pitchFamily="2" charset="0"/>
              </a:rPr>
              <a:t>. </a:t>
            </a:r>
            <a:r>
              <a:rPr lang="en-US" sz="2200" b="1" i="1" dirty="0">
                <a:latin typeface="Helvetica" pitchFamily="2" charset="0"/>
              </a:rPr>
              <a:t>Synergies</a:t>
            </a:r>
            <a:r>
              <a:rPr lang="en-US" sz="2200" i="1" dirty="0">
                <a:latin typeface="Helvetica" pitchFamily="2" charset="0"/>
              </a:rPr>
              <a:t> between the needs of different scientific fields and </a:t>
            </a:r>
            <a:r>
              <a:rPr lang="en-US" sz="2200" b="1" i="1" dirty="0">
                <a:latin typeface="Helvetica" pitchFamily="2" charset="0"/>
              </a:rPr>
              <a:t>industry</a:t>
            </a:r>
            <a:r>
              <a:rPr lang="en-US" sz="2200" i="1" dirty="0">
                <a:latin typeface="Helvetica" pitchFamily="2" charset="0"/>
              </a:rPr>
              <a:t> </a:t>
            </a:r>
            <a:r>
              <a:rPr lang="en-US" sz="2200" b="1" i="1" dirty="0">
                <a:latin typeface="Helvetica" pitchFamily="2" charset="0"/>
              </a:rPr>
              <a:t>should be identified </a:t>
            </a:r>
            <a:r>
              <a:rPr lang="en-US" sz="2200" i="1" dirty="0">
                <a:latin typeface="Helvetica" pitchFamily="2" charset="0"/>
              </a:rPr>
              <a:t>and exploited to boost efficiency in the development process and increase opportunities for more </a:t>
            </a:r>
            <a:r>
              <a:rPr lang="en-US" sz="2200" b="1" i="1" dirty="0">
                <a:latin typeface="Helvetica" pitchFamily="2" charset="0"/>
              </a:rPr>
              <a:t>technology transfer benefiting society</a:t>
            </a:r>
            <a:r>
              <a:rPr lang="en-US" sz="2200" i="1" dirty="0">
                <a:latin typeface="Helvetica" pitchFamily="2" charset="0"/>
              </a:rPr>
              <a:t> at large. [... 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The community should define </a:t>
            </a:r>
            <a:r>
              <a:rPr lang="en-US" sz="2200" b="1" i="1" dirty="0">
                <a:highlight>
                  <a:srgbClr val="FFFF00"/>
                </a:highlight>
                <a:latin typeface="Helvetica" pitchFamily="2" charset="0"/>
              </a:rPr>
              <a:t>a global detector R&amp;D roadmap </a:t>
            </a:r>
            <a: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  <a:t>that should be used to support proposals at the European and national levels.. 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2200" i="1" dirty="0">
                <a:highlight>
                  <a:srgbClr val="FFFF00"/>
                </a:highlight>
                <a:latin typeface="Helvetica" pitchFamily="2" charset="0"/>
              </a:rPr>
            </a:br>
            <a:endParaRPr lang="en-US" sz="2200" i="1" dirty="0">
              <a:highlight>
                <a:srgbClr val="FFFF00"/>
              </a:highlight>
              <a:latin typeface="Helvetica" pitchFamily="2" charset="0"/>
            </a:endParaRPr>
          </a:p>
          <a:p>
            <a:pPr>
              <a:lnSpc>
                <a:spcPct val="110000"/>
              </a:lnSpc>
            </a:pPr>
            <a:r>
              <a:rPr lang="en-US" sz="2600" dirty="0"/>
              <a:t>Successful completion of High-Luminosity LHC must remain key focus</a:t>
            </a:r>
          </a:p>
          <a:p>
            <a:pPr>
              <a:lnSpc>
                <a:spcPct val="110000"/>
              </a:lnSpc>
            </a:pPr>
            <a:endParaRPr lang="en-US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FC623AC-1EB2-633F-FCA2-869EB6AC0AF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DE" dirty="0"/>
              <a:t>European </a:t>
            </a:r>
            <a:r>
              <a:rPr lang="de-DE" dirty="0" err="1"/>
              <a:t>Strategy</a:t>
            </a:r>
            <a:r>
              <a:rPr lang="de-DE" dirty="0"/>
              <a:t> </a:t>
            </a:r>
            <a:r>
              <a:rPr lang="de-DE" dirty="0" err="1"/>
              <a:t>for</a:t>
            </a:r>
            <a:r>
              <a:rPr lang="de-DE" dirty="0"/>
              <a:t> Particle Physics </a:t>
            </a:r>
            <a:br>
              <a:rPr lang="de-DE" dirty="0"/>
            </a:br>
            <a:r>
              <a:rPr lang="de-DE" dirty="0"/>
              <a:t>Update 2020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15F4BC9E-C524-12E1-7B77-31A4F554A8E4}"/>
              </a:ext>
            </a:extLst>
          </p:cNvPr>
          <p:cNvSpPr txBox="1"/>
          <p:nvPr/>
        </p:nvSpPr>
        <p:spPr>
          <a:xfrm>
            <a:off x="5358463" y="4894989"/>
            <a:ext cx="517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1">
                <a:solidFill>
                  <a:srgbClr val="FF0000"/>
                </a:solidFill>
                <a:sym typeface="Wingdings" pitchFamily="2" charset="2"/>
              </a:rPr>
              <a:t> Brought us the ECFA Detector Roadmap (see later)</a:t>
            </a:r>
            <a:endParaRPr lang="en-US" noProof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459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B8AEC-3454-D32A-B64E-28D63DC15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nhaltsplatzhalter 7">
            <a:extLst>
              <a:ext uri="{FF2B5EF4-FFF2-40B4-BE49-F238E27FC236}">
                <a16:creationId xmlns:a16="http://schemas.microsoft.com/office/drawing/2014/main" id="{53401187-E2B1-9626-322C-92CCBB5C81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331"/>
          <a:stretch>
            <a:fillRect/>
          </a:stretch>
        </p:blipFill>
        <p:spPr>
          <a:xfrm>
            <a:off x="484703" y="1991220"/>
            <a:ext cx="10902788" cy="4337334"/>
          </a:xfrm>
          <a:prstGeom prst="rect">
            <a:avLst/>
          </a:prstGeom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A9E2444C-34AA-5ECA-725A-B698F2417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14338">
              <a:defRPr/>
            </a:pPr>
            <a:r>
              <a:rPr lang="de-AT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5 March 2026</a:t>
            </a:r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00AD2197-61C0-7E30-5150-34EB2862A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338">
              <a:defRPr/>
            </a:pPr>
            <a:r>
              <a:rPr 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CIEMAT Seminar -- T. Bergauer</a:t>
            </a:r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DDE8F64E-F6A8-8E6C-8000-5B4DEA39C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338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F0BCAF29-84C8-8943-9163-C3CA43C8F980}" type="slidenum">
              <a:rPr 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338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588D9F01-46B8-7B8B-671C-0DE3129CD5D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Strategy Update 2026</a:t>
            </a:r>
            <a:endParaRPr lang="de-DE" dirty="0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475E1D54-1742-78F2-4525-5C4C9401F869}"/>
              </a:ext>
            </a:extLst>
          </p:cNvPr>
          <p:cNvSpPr txBox="1"/>
          <p:nvPr/>
        </p:nvSpPr>
        <p:spPr>
          <a:xfrm>
            <a:off x="2026416" y="1075689"/>
            <a:ext cx="81391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38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Calibri" panose="020F0502020204030204"/>
                <a:hlinkClick r:id="rId3"/>
              </a:rPr>
              <a:t>http://europeanstrategy.cern</a:t>
            </a:r>
            <a:r>
              <a:rPr lang="en-US" dirty="0">
                <a:solidFill>
                  <a:prstClr val="black"/>
                </a:solidFill>
                <a:latin typeface="Calibri" panose="020F0502020204030204"/>
              </a:rPr>
              <a:t> and  </a:t>
            </a:r>
            <a:r>
              <a:rPr lang="en-US" dirty="0">
                <a:solidFill>
                  <a:prstClr val="black"/>
                </a:solidFill>
                <a:latin typeface="Calibri" panose="020F0502020204030204"/>
                <a:hlinkClick r:id="rId4"/>
              </a:rPr>
              <a:t>https://europeanstrategyupdate.web.cern.ch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algn="r" defTabSz="914338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83C605B-5988-19E1-07C8-83077EF60A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16411" y="1132965"/>
            <a:ext cx="1675771" cy="1810202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7C015E2E-873C-4FD6-95CD-FA8DF85D25C1}"/>
              </a:ext>
            </a:extLst>
          </p:cNvPr>
          <p:cNvSpPr txBox="1"/>
          <p:nvPr/>
        </p:nvSpPr>
        <p:spPr>
          <a:xfrm>
            <a:off x="1958155" y="1517863"/>
            <a:ext cx="2043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263 input proposals</a:t>
            </a:r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AA6745CA-51B0-C439-6F21-D7F0BBF9348B}"/>
              </a:ext>
            </a:extLst>
          </p:cNvPr>
          <p:cNvSpPr/>
          <p:nvPr/>
        </p:nvSpPr>
        <p:spPr>
          <a:xfrm>
            <a:off x="2523745" y="2086482"/>
            <a:ext cx="1330670" cy="108343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6B76C636-794C-F273-7DC3-4EC0F1A46CC7}"/>
              </a:ext>
            </a:extLst>
          </p:cNvPr>
          <p:cNvSpPr/>
          <p:nvPr/>
        </p:nvSpPr>
        <p:spPr>
          <a:xfrm>
            <a:off x="4163940" y="2127231"/>
            <a:ext cx="1499759" cy="108343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04FAF31B-E268-4292-AB68-BC83DFD45AD1}"/>
              </a:ext>
            </a:extLst>
          </p:cNvPr>
          <p:cNvSpPr/>
          <p:nvPr/>
        </p:nvSpPr>
        <p:spPr>
          <a:xfrm>
            <a:off x="8507127" y="2167946"/>
            <a:ext cx="1781582" cy="1042722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7723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 descr="Ein Bild, das Text, Screenshot, parallel, Design enthält.&#10;&#10;KI-generierte Inhalte können fehlerhaft sein.">
            <a:extLst>
              <a:ext uri="{FF2B5EF4-FFF2-40B4-BE49-F238E27FC236}">
                <a16:creationId xmlns:a16="http://schemas.microsoft.com/office/drawing/2014/main" id="{6BEBD5BB-3D64-D097-DB91-1DF230DC0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68" y="1250049"/>
            <a:ext cx="5393151" cy="4668447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8989136-4ACC-85AE-ECA2-76ED061F5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D9009E3-F4CE-A0DE-9443-14CF457D8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0A2F30D-982D-A0ED-6158-636571230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10</a:t>
            </a:fld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8AEFC54-8138-62DD-77FC-50E87923A5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7419" y="1275081"/>
            <a:ext cx="5830221" cy="5125559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3" b="1" dirty="0"/>
              <a:t>National inputs</a:t>
            </a:r>
            <a:r>
              <a:rPr lang="en-US" sz="2903" dirty="0"/>
              <a:t>: official statements of CERN member states about their preference for the next collider </a:t>
            </a:r>
          </a:p>
          <a:p>
            <a:pPr>
              <a:lnSpc>
                <a:spcPct val="120000"/>
              </a:lnSpc>
            </a:pPr>
            <a:r>
              <a:rPr lang="en-US" sz="2903" b="1" dirty="0"/>
              <a:t>Topical inputs </a:t>
            </a:r>
            <a:r>
              <a:rPr lang="en-US" sz="2903" dirty="0"/>
              <a:t>on:</a:t>
            </a:r>
          </a:p>
          <a:p>
            <a:pPr marL="547179" lvl="1" indent="-218871">
              <a:lnSpc>
                <a:spcPct val="120000"/>
              </a:lnSpc>
            </a:pPr>
            <a:r>
              <a:rPr lang="en-US" sz="2419" b="1" dirty="0"/>
              <a:t>Accelerator projects: </a:t>
            </a:r>
            <a:r>
              <a:rPr lang="en-US" sz="2419" dirty="0"/>
              <a:t>Linear Collider (#140),CLIC (#78), LEP3 (#188), </a:t>
            </a:r>
            <a:r>
              <a:rPr lang="en-US" sz="2419" dirty="0" err="1"/>
              <a:t>LHeC</a:t>
            </a:r>
            <a:r>
              <a:rPr lang="en-US" sz="2419" dirty="0"/>
              <a:t> (#174,#214), CLIC (#78), Muon Collider (#152, #207), FCC integrated program (#241)</a:t>
            </a:r>
          </a:p>
          <a:p>
            <a:pPr marL="547179" lvl="1" indent="-218871">
              <a:lnSpc>
                <a:spcPct val="120000"/>
              </a:lnSpc>
            </a:pPr>
            <a:r>
              <a:rPr lang="en-US" sz="2419" b="1" dirty="0"/>
              <a:t>Full detector concepts and study reports</a:t>
            </a:r>
            <a:r>
              <a:rPr lang="en-US" sz="2419" dirty="0"/>
              <a:t>: </a:t>
            </a:r>
            <a:r>
              <a:rPr lang="en-US" sz="2419" dirty="0" err="1"/>
              <a:t>ePIC</a:t>
            </a:r>
            <a:r>
              <a:rPr lang="en-US" sz="2419" dirty="0"/>
              <a:t> (#17), ATLAS Upgrade (#189), ALICE3 (#70), LHCb Upgrade II (#148), Belle II (#205), [MUSIC Muon Collider Detector (#32)], </a:t>
            </a:r>
            <a:r>
              <a:rPr lang="en-US" sz="2419" dirty="0" err="1"/>
              <a:t>SHiP</a:t>
            </a:r>
            <a:r>
              <a:rPr lang="en-US" sz="2419" dirty="0"/>
              <a:t> (#145)</a:t>
            </a:r>
          </a:p>
          <a:p>
            <a:pPr marL="547179" lvl="1" indent="-218871">
              <a:lnSpc>
                <a:spcPct val="120000"/>
              </a:lnSpc>
            </a:pPr>
            <a:r>
              <a:rPr lang="en-US" sz="2419" b="1" dirty="0"/>
              <a:t>FCC/Higgs Factory projects</a:t>
            </a:r>
            <a:r>
              <a:rPr lang="en-US" sz="2419" dirty="0"/>
              <a:t>: Physics Experiments and Detector (PED) of FCC feasibility study (#95), ECFA HET Study (#141), </a:t>
            </a:r>
            <a:r>
              <a:rPr lang="en-US" sz="2419" dirty="0" err="1"/>
              <a:t>SiD</a:t>
            </a:r>
            <a:r>
              <a:rPr lang="en-US" sz="2419" dirty="0"/>
              <a:t> (#94), ILD (#102), ALLEGRO (#211)</a:t>
            </a:r>
          </a:p>
          <a:p>
            <a:pPr marL="547179" lvl="1" indent="-218871">
              <a:lnSpc>
                <a:spcPct val="120000"/>
              </a:lnSpc>
            </a:pPr>
            <a:r>
              <a:rPr lang="en-US" sz="2419" b="1" dirty="0"/>
              <a:t>Subdetectors</a:t>
            </a:r>
            <a:r>
              <a:rPr lang="en-US" sz="2419" dirty="0"/>
              <a:t>: Si-W ECAL (#77), Muon Detectors for ALLEGRO (#133), Straw tracker (#142), </a:t>
            </a:r>
            <a:r>
              <a:rPr lang="en-US" sz="2419" dirty="0" err="1"/>
              <a:t>beamstrahlung</a:t>
            </a:r>
            <a:r>
              <a:rPr lang="en-US" sz="2419" dirty="0"/>
              <a:t>-monitoring (#160), MAPS-</a:t>
            </a:r>
            <a:r>
              <a:rPr lang="en-US" sz="2419" dirty="0" err="1"/>
              <a:t>ToF</a:t>
            </a:r>
            <a:r>
              <a:rPr lang="en-US" sz="2419" dirty="0"/>
              <a:t> (#262),  3D-pixel-Calo (#266)</a:t>
            </a:r>
          </a:p>
          <a:p>
            <a:pPr marL="547179" lvl="1" indent="-218871">
              <a:lnSpc>
                <a:spcPct val="120000"/>
              </a:lnSpc>
            </a:pPr>
            <a:r>
              <a:rPr lang="en-US" sz="2419" b="1" dirty="0"/>
              <a:t>DRD Collaborations</a:t>
            </a:r>
            <a:r>
              <a:rPr lang="en-US" sz="2419" dirty="0"/>
              <a:t>: ECFA Detector Panel (#157), DRD1-gas (#229), DRD6-calo (#108), DRD5-quantum (#204)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602E075B-12FC-8456-0F73-0C9413A6C6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Input Proposals submitted</a:t>
            </a:r>
            <a:endParaRPr lang="de-DE" dirty="0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F52A25C-F853-A686-27FD-7EC21AEF3E40}"/>
              </a:ext>
            </a:extLst>
          </p:cNvPr>
          <p:cNvSpPr txBox="1"/>
          <p:nvPr/>
        </p:nvSpPr>
        <p:spPr>
          <a:xfrm>
            <a:off x="374268" y="5861775"/>
            <a:ext cx="4988487" cy="5388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51" dirty="0"/>
              <a:t>Full text of all input proposals at </a:t>
            </a:r>
            <a:r>
              <a:rPr lang="en-US" sz="1451" dirty="0">
                <a:hlinkClick r:id="rId3"/>
              </a:rPr>
              <a:t>this link</a:t>
            </a:r>
            <a:r>
              <a:rPr lang="en-US" sz="1451" dirty="0"/>
              <a:t> or use </a:t>
            </a:r>
            <a:r>
              <a:rPr lang="en-US" sz="1451" dirty="0">
                <a:hlinkClick r:id="rId4"/>
              </a:rPr>
              <a:t>Input Explorer</a:t>
            </a:r>
            <a:r>
              <a:rPr lang="en-US" sz="1451" dirty="0"/>
              <a:t>, an AI-enhanced search tool</a:t>
            </a:r>
          </a:p>
        </p:txBody>
      </p:sp>
    </p:spTree>
    <p:extLst>
      <p:ext uri="{BB962C8B-B14F-4D97-AF65-F5344CB8AC3E}">
        <p14:creationId xmlns:p14="http://schemas.microsoft.com/office/powerpoint/2010/main" val="3735322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21DA1857-E2C0-399E-DBF9-E3852B695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518" y="1055319"/>
            <a:ext cx="3145740" cy="4903602"/>
          </a:xfrm>
          <a:prstGeom prst="rect">
            <a:avLst/>
          </a:prstGeom>
        </p:spPr>
      </p:pic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A58088C0-4567-98EA-9002-0C7D2188D8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rot="16200000">
            <a:off x="-425584" y="2451035"/>
            <a:ext cx="2613958" cy="9354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>
                <a:hlinkClick r:id="rId3"/>
              </a:rPr>
              <a:t>Open Symposium Venice</a:t>
            </a:r>
            <a:endParaRPr lang="de-DE" dirty="0"/>
          </a:p>
        </p:txBody>
      </p:sp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870D117E-46EC-6716-4F07-9AD704DB01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6734" y="3291979"/>
            <a:ext cx="5691667" cy="289671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dirty="0">
                <a:cs typeface="Times New Roman" panose="02020603050405020304" pitchFamily="18" charset="0"/>
              </a:rPr>
              <a:t>250-page </a:t>
            </a:r>
            <a:r>
              <a:rPr lang="en-US" noProof="0" dirty="0">
                <a:cs typeface="Times New Roman" panose="02020603050405020304" pitchFamily="18" charset="0"/>
              </a:rPr>
              <a:t>summary of input proposals, discussion topics and community view, compiled by </a:t>
            </a:r>
            <a:r>
              <a:rPr lang="en-US" noProof="0" dirty="0">
                <a:cs typeface="Times New Roman" panose="02020603050405020304" pitchFamily="18" charset="0"/>
                <a:hlinkClick r:id="rId4"/>
              </a:rPr>
              <a:t>Physics Preparatory Group</a:t>
            </a:r>
            <a:r>
              <a:rPr lang="en-US" dirty="0">
                <a:cs typeface="Times New Roman" panose="02020603050405020304" pitchFamily="18" charset="0"/>
              </a:rPr>
              <a:t> and contains chapters on</a:t>
            </a:r>
            <a:endParaRPr lang="en-US" noProof="0" dirty="0"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noProof="0" dirty="0">
                <a:cs typeface="Times New Roman" panose="02020603050405020304" pitchFamily="18" charset="0"/>
              </a:rPr>
              <a:t>Intro and Theory</a:t>
            </a:r>
          </a:p>
          <a:p>
            <a:pPr>
              <a:lnSpc>
                <a:spcPct val="120000"/>
              </a:lnSpc>
            </a:pPr>
            <a:r>
              <a:rPr lang="en-US" noProof="0" dirty="0">
                <a:cs typeface="Times New Roman" panose="02020603050405020304" pitchFamily="18" charset="0"/>
              </a:rPr>
              <a:t>Six Physics PPG groups: Electroweak, QCD, flavor, neutrino, cosmic messenger, BSM, dark sector</a:t>
            </a:r>
          </a:p>
          <a:p>
            <a:pPr>
              <a:lnSpc>
                <a:spcPct val="120000"/>
              </a:lnSpc>
            </a:pPr>
            <a:r>
              <a:rPr lang="en-US" noProof="0" dirty="0">
                <a:cs typeface="Times New Roman" panose="02020603050405020304" pitchFamily="18" charset="0"/>
              </a:rPr>
              <a:t>Technology PPGs: accelerators, computing, detector instrumentation</a:t>
            </a:r>
          </a:p>
          <a:p>
            <a:pPr>
              <a:lnSpc>
                <a:spcPct val="120000"/>
              </a:lnSpc>
            </a:pPr>
            <a:r>
              <a:rPr lang="en-US" noProof="0" dirty="0">
                <a:cs typeface="Times New Roman" panose="02020603050405020304" pitchFamily="18" charset="0"/>
              </a:rPr>
              <a:t>Projects comparison (based on </a:t>
            </a:r>
            <a:r>
              <a:rPr lang="en-US" noProof="0" dirty="0">
                <a:cs typeface="Times New Roman" panose="02020603050405020304" pitchFamily="18" charset="0"/>
                <a:hlinkClick r:id="rId5"/>
              </a:rPr>
              <a:t>ID281</a:t>
            </a:r>
            <a:r>
              <a:rPr lang="en-US" noProof="0" dirty="0"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3573E6D-4E4A-3CFA-E036-9A39FDF79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2E34AFB-A442-A2B0-370F-48697E687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99E257E-01B0-BA11-0C49-27EA53C4B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11</a:t>
            </a:fld>
            <a:endParaRPr lang="en-US"/>
          </a:p>
        </p:txBody>
      </p: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BDE08CE1-BCAE-332B-B90E-0E851F241C5D}"/>
              </a:ext>
            </a:extLst>
          </p:cNvPr>
          <p:cNvGrpSpPr/>
          <p:nvPr/>
        </p:nvGrpSpPr>
        <p:grpSpPr>
          <a:xfrm>
            <a:off x="5518403" y="1316366"/>
            <a:ext cx="6535120" cy="1539547"/>
            <a:chOff x="4528444" y="1088439"/>
            <a:chExt cx="5403576" cy="1272977"/>
          </a:xfrm>
        </p:grpSpPr>
        <p:pic>
          <p:nvPicPr>
            <p:cNvPr id="10" name="Grafik 9" descr="Ein Bild, das Text, Schrift, weiß, Screenshot enthält.&#10;&#10;KI-generierte Inhalte können fehlerhaft sein.">
              <a:extLst>
                <a:ext uri="{FF2B5EF4-FFF2-40B4-BE49-F238E27FC236}">
                  <a16:creationId xmlns:a16="http://schemas.microsoft.com/office/drawing/2014/main" id="{42373CC6-629C-CCD4-B689-C58DA135372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202"/>
            <a:stretch>
              <a:fillRect/>
            </a:stretch>
          </p:blipFill>
          <p:spPr>
            <a:xfrm>
              <a:off x="4528444" y="1088439"/>
              <a:ext cx="5403576" cy="1272977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2" name="Freihand 11">
                  <a:extLst>
                    <a:ext uri="{FF2B5EF4-FFF2-40B4-BE49-F238E27FC236}">
                      <a16:creationId xmlns:a16="http://schemas.microsoft.com/office/drawing/2014/main" id="{B17BFB5F-5F32-56B0-DFF1-E1E51123EC2D}"/>
                    </a:ext>
                  </a:extLst>
                </p14:cNvPr>
                <p14:cNvContentPartPr/>
                <p14:nvPr/>
              </p14:nvContentPartPr>
              <p14:xfrm>
                <a:off x="8619820" y="1435925"/>
                <a:ext cx="1312200" cy="61560"/>
              </p14:xfrm>
            </p:contentPart>
          </mc:Choice>
          <mc:Fallback xmlns="">
            <p:pic>
              <p:nvPicPr>
                <p:cNvPr id="12" name="Freihand 11">
                  <a:extLst>
                    <a:ext uri="{FF2B5EF4-FFF2-40B4-BE49-F238E27FC236}">
                      <a16:creationId xmlns:a16="http://schemas.microsoft.com/office/drawing/2014/main" id="{B17BFB5F-5F32-56B0-DFF1-E1E51123EC2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565820" y="1327925"/>
                  <a:ext cx="1419840" cy="2772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13" name="Grafik 12">
            <a:extLst>
              <a:ext uri="{FF2B5EF4-FFF2-40B4-BE49-F238E27FC236}">
                <a16:creationId xmlns:a16="http://schemas.microsoft.com/office/drawing/2014/main" id="{8314FA09-0471-2625-42E7-093E4885984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96" y="4411277"/>
            <a:ext cx="5080030" cy="2084769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469E43E5-3439-E200-015E-62A03972D0BF}"/>
              </a:ext>
            </a:extLst>
          </p:cNvPr>
          <p:cNvSpPr txBox="1"/>
          <p:nvPr/>
        </p:nvSpPr>
        <p:spPr>
          <a:xfrm>
            <a:off x="6337142" y="2700227"/>
            <a:ext cx="33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</a:t>
            </a:r>
            <a:r>
              <a:rPr lang="de-DE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cds.cern.ch</a:t>
            </a:r>
            <a:r>
              <a:rPr lang="de-DE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/</a:t>
            </a:r>
            <a:r>
              <a:rPr lang="de-DE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record</a:t>
            </a:r>
            <a:r>
              <a:rPr lang="de-DE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/2944678</a:t>
            </a:r>
            <a:endParaRPr lang="de-D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itel 1">
            <a:extLst>
              <a:ext uri="{FF2B5EF4-FFF2-40B4-BE49-F238E27FC236}">
                <a16:creationId xmlns:a16="http://schemas.microsoft.com/office/drawing/2014/main" id="{8D34685D-1BCD-A915-E4AD-C54C27B13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19928" cy="773457"/>
          </a:xfrm>
        </p:spPr>
        <p:txBody>
          <a:bodyPr>
            <a:normAutofit/>
          </a:bodyPr>
          <a:lstStyle/>
          <a:p>
            <a:pPr algn="ctr"/>
            <a:r>
              <a:rPr lang="de-DE" dirty="0">
                <a:latin typeface="Palatino Linotype" panose="02040502050505030304" pitchFamily="18" charset="0"/>
              </a:rPr>
              <a:t>Open Symposium and Briefing Book</a:t>
            </a:r>
          </a:p>
        </p:txBody>
      </p:sp>
    </p:spTree>
    <p:extLst>
      <p:ext uri="{BB962C8B-B14F-4D97-AF65-F5344CB8AC3E}">
        <p14:creationId xmlns:p14="http://schemas.microsoft.com/office/powerpoint/2010/main" val="3576280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BCDCF00-2E8F-FC0E-AC11-B360F16C9D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26"/>
          <a:stretch>
            <a:fillRect/>
          </a:stretch>
        </p:blipFill>
        <p:spPr bwMode="auto">
          <a:xfrm>
            <a:off x="0" y="1999615"/>
            <a:ext cx="12192000" cy="453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69D2406A-AF84-3FC5-E375-2EA7D23ED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0B8C614A-2058-7DB7-F27F-8B9248CF4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A13A9077-53FA-1A3C-90BA-18359E62A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12</a:t>
            </a:fld>
            <a:endParaRPr lang="en-US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5BF9303C-9926-F1BF-857E-F001E412AA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0"/>
            <a:ext cx="10977563" cy="931671"/>
          </a:xfrm>
        </p:spPr>
        <p:txBody>
          <a:bodyPr/>
          <a:lstStyle/>
          <a:p>
            <a:pPr marL="0" indent="0">
              <a:buNone/>
            </a:pPr>
            <a:r>
              <a:rPr lang="de-DE" sz="2400" dirty="0"/>
              <a:t>ESG WG 2a: Assessment </a:t>
            </a:r>
            <a:r>
              <a:rPr lang="de-DE" sz="2400" dirty="0" err="1"/>
              <a:t>of</a:t>
            </a:r>
            <a:r>
              <a:rPr lang="de-DE" sz="2400" dirty="0"/>
              <a:t> large-</a:t>
            </a:r>
            <a:r>
              <a:rPr lang="de-DE" sz="2400" dirty="0" err="1"/>
              <a:t>scale</a:t>
            </a:r>
            <a:r>
              <a:rPr lang="de-DE" sz="2400" dirty="0"/>
              <a:t> </a:t>
            </a:r>
            <a:r>
              <a:rPr lang="de-DE" sz="2400" dirty="0" err="1"/>
              <a:t>accelerator</a:t>
            </a:r>
            <a:r>
              <a:rPr lang="de-DE" sz="2400" dirty="0"/>
              <a:t> </a:t>
            </a:r>
            <a:r>
              <a:rPr lang="de-DE" sz="2400" dirty="0" err="1"/>
              <a:t>projects</a:t>
            </a:r>
            <a:r>
              <a:rPr lang="de-DE" sz="2400" dirty="0"/>
              <a:t> at CERN </a:t>
            </a:r>
          </a:p>
          <a:p>
            <a:pPr marL="0" indent="0">
              <a:buNone/>
            </a:pPr>
            <a:r>
              <a:rPr lang="de-DE" sz="2400" dirty="0"/>
              <a:t>Key </a:t>
            </a:r>
            <a:r>
              <a:rPr lang="de-DE" sz="2400" dirty="0" err="1"/>
              <a:t>findings</a:t>
            </a:r>
            <a:r>
              <a:rPr lang="de-DE" sz="2400" dirty="0"/>
              <a:t>:</a:t>
            </a:r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FD856041-E03F-85E1-A8D2-F28A765FAD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DE" dirty="0"/>
              <a:t>Work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come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this</a:t>
            </a:r>
            <a:r>
              <a:rPr lang="de-DE" dirty="0"/>
              <a:t> </a:t>
            </a:r>
            <a:r>
              <a:rPr lang="de-DE" dirty="0" err="1"/>
              <a:t>conclusion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96992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2FE53-A58C-5A3A-3437-E9EF1A885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408F8B27-F910-EB4B-A998-1C7744094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8663" y="1281798"/>
            <a:ext cx="5559131" cy="521424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42"/>
              </a:spcBef>
              <a:buNone/>
            </a:pPr>
            <a:r>
              <a:rPr lang="en-US" sz="1451" b="1" dirty="0"/>
              <a:t>Feasibility Study Reports </a:t>
            </a:r>
            <a:r>
              <a:rPr lang="en-US" sz="1451" b="1" dirty="0">
                <a:hlinkClick r:id="rId2"/>
              </a:rPr>
              <a:t>released 31 March as input to ESPP</a:t>
            </a:r>
            <a:r>
              <a:rPr lang="en-US" sz="1451" b="1" dirty="0"/>
              <a:t>: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>
                <a:hlinkClick r:id="rId3"/>
              </a:rPr>
              <a:t>Vol. 1</a:t>
            </a:r>
            <a:r>
              <a:rPr lang="en-US" sz="1451" dirty="0"/>
              <a:t>: Physics, Experiments and Detectors (~200 pages)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>
                <a:hlinkClick r:id="rId4"/>
              </a:rPr>
              <a:t>Vol. 2</a:t>
            </a:r>
            <a:r>
              <a:rPr lang="en-US" sz="1451" dirty="0"/>
              <a:t>: Accelerators, Technical Infrastructures, Safety Concepts (~400 pages)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>
                <a:hlinkClick r:id="rId5"/>
              </a:rPr>
              <a:t>Vol. 3</a:t>
            </a:r>
            <a:r>
              <a:rPr lang="en-US" sz="1451" dirty="0"/>
              <a:t>: Civil Engineering, Implementation &amp; Sustainability (~200 pages) </a:t>
            </a:r>
          </a:p>
          <a:p>
            <a:pPr marL="0" indent="0">
              <a:lnSpc>
                <a:spcPct val="110000"/>
              </a:lnSpc>
              <a:spcBef>
                <a:spcPts val="242"/>
              </a:spcBef>
              <a:buNone/>
            </a:pPr>
            <a:endParaRPr lang="en-US" sz="1451" dirty="0"/>
          </a:p>
          <a:p>
            <a:pPr marL="0" indent="0">
              <a:lnSpc>
                <a:spcPct val="110000"/>
              </a:lnSpc>
              <a:spcBef>
                <a:spcPts val="242"/>
              </a:spcBef>
              <a:buNone/>
            </a:pPr>
            <a:r>
              <a:rPr lang="en-GB" sz="1451" b="1" dirty="0"/>
              <a:t>Reference layout and implementation:   PA31  -  90.7 km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GB" sz="1451" dirty="0"/>
              <a:t>Layout chosen out of ~ 100 initial variants, based on geology and surface constraints (land availability, access to roads, etc.), environment, (protected zones), infrastructure (water, electricity, transport), machine performance etc.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/>
              <a:t>Meetings with municipalities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/>
              <a:t>Site investigations to identify the exact location of geological interfaces with &gt;30 drillings 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/>
              <a:t>Excavation material: transformation from waste to resource</a:t>
            </a:r>
          </a:p>
          <a:p>
            <a:pPr>
              <a:lnSpc>
                <a:spcPct val="110000"/>
              </a:lnSpc>
              <a:spcBef>
                <a:spcPts val="242"/>
              </a:spcBef>
            </a:pPr>
            <a:r>
              <a:rPr lang="en-US" sz="1451" dirty="0"/>
              <a:t>Machine optimization: RF cavities, optics, Machine-Detector-Interface (MDI) with final </a:t>
            </a:r>
            <a:r>
              <a:rPr lang="en-US" sz="1451" dirty="0" err="1"/>
              <a:t>focussin</a:t>
            </a:r>
            <a:r>
              <a:rPr lang="en-US" sz="1451" dirty="0"/>
              <a:t>g magnets far into experiments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ABA7FA5C-7F72-4D81-6F93-0F885ED32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4BB9B41-DF6A-C074-7457-7DD0DEFEF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0239897-E2CE-D7F6-09DC-365CE0FCE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13</a:t>
            </a:fld>
            <a:endParaRPr lang="en-US"/>
          </a:p>
        </p:txBody>
      </p:sp>
      <p:pic>
        <p:nvPicPr>
          <p:cNvPr id="2" name="Picture 7">
            <a:extLst>
              <a:ext uri="{FF2B5EF4-FFF2-40B4-BE49-F238E27FC236}">
                <a16:creationId xmlns:a16="http://schemas.microsoft.com/office/drawing/2014/main" id="{E747272E-B1B0-467E-7636-117DB3A003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2573" y="1281797"/>
            <a:ext cx="2811367" cy="2251290"/>
          </a:xfrm>
          <a:prstGeom prst="rect">
            <a:avLst/>
          </a:prstGeom>
        </p:spPr>
      </p:pic>
      <p:pic>
        <p:nvPicPr>
          <p:cNvPr id="3" name="Picture 9">
            <a:extLst>
              <a:ext uri="{FF2B5EF4-FFF2-40B4-BE49-F238E27FC236}">
                <a16:creationId xmlns:a16="http://schemas.microsoft.com/office/drawing/2014/main" id="{620B71C0-7353-3400-7ACD-672D8AE31F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39715" y="1373548"/>
            <a:ext cx="2643009" cy="2055452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29ED42BE-E871-3864-DE85-0192431C3B9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33" t="9786" r="557" b="20529"/>
          <a:stretch/>
        </p:blipFill>
        <p:spPr>
          <a:xfrm>
            <a:off x="6354556" y="3657308"/>
            <a:ext cx="5751576" cy="121130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0" name="Picture 29">
            <a:extLst>
              <a:ext uri="{FF2B5EF4-FFF2-40B4-BE49-F238E27FC236}">
                <a16:creationId xmlns:a16="http://schemas.microsoft.com/office/drawing/2014/main" id="{CAFA5577-E924-4FC7-F843-174CA06AAB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7794" y="5016764"/>
            <a:ext cx="1743803" cy="1118878"/>
          </a:xfrm>
          <a:prstGeom prst="rect">
            <a:avLst/>
          </a:prstGeom>
        </p:spPr>
      </p:pic>
      <p:sp>
        <p:nvSpPr>
          <p:cNvPr id="21" name="Rectangle 26">
            <a:extLst>
              <a:ext uri="{FF2B5EF4-FFF2-40B4-BE49-F238E27FC236}">
                <a16:creationId xmlns:a16="http://schemas.microsoft.com/office/drawing/2014/main" id="{542CC4B5-E57F-1C6B-54B1-1166DFCF15A2}"/>
              </a:ext>
            </a:extLst>
          </p:cNvPr>
          <p:cNvSpPr/>
          <p:nvPr/>
        </p:nvSpPr>
        <p:spPr>
          <a:xfrm>
            <a:off x="5903901" y="6081610"/>
            <a:ext cx="1404224" cy="35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47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47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400MHz cavity for </a:t>
            </a:r>
            <a:br>
              <a:rPr lang="en-US" sz="847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</a:br>
            <a:r>
              <a:rPr lang="en-US" sz="847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Z, W, ZH</a:t>
            </a:r>
          </a:p>
        </p:txBody>
      </p:sp>
      <p:pic>
        <p:nvPicPr>
          <p:cNvPr id="22" name="Picture 13">
            <a:extLst>
              <a:ext uri="{FF2B5EF4-FFF2-40B4-BE49-F238E27FC236}">
                <a16:creationId xmlns:a16="http://schemas.microsoft.com/office/drawing/2014/main" id="{74DA5DF9-501A-1EBA-28B3-CF7FF49F02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68376" y="4991182"/>
            <a:ext cx="2934963" cy="1324387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612D708F-6B3D-04BC-5BE0-F5DB9D3D4F8E}"/>
              </a:ext>
            </a:extLst>
          </p:cNvPr>
          <p:cNvSpPr txBox="1"/>
          <p:nvPr/>
        </p:nvSpPr>
        <p:spPr>
          <a:xfrm>
            <a:off x="9435999" y="1423121"/>
            <a:ext cx="1852367" cy="5388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51" b="1" dirty="0">
                <a:solidFill>
                  <a:schemeClr val="bg1"/>
                </a:solidFill>
                <a:highlight>
                  <a:srgbClr val="C0C0C0"/>
                </a:highlight>
              </a:rPr>
              <a:t>Exploration Drilling in</a:t>
            </a:r>
            <a:br>
              <a:rPr lang="de-DE" sz="1451" b="1" dirty="0">
                <a:solidFill>
                  <a:schemeClr val="bg1"/>
                </a:solidFill>
                <a:highlight>
                  <a:srgbClr val="C0C0C0"/>
                </a:highlight>
              </a:rPr>
            </a:br>
            <a:r>
              <a:rPr lang="de-DE" sz="1451" b="1" dirty="0">
                <a:solidFill>
                  <a:schemeClr val="bg1"/>
                </a:solidFill>
                <a:highlight>
                  <a:srgbClr val="C0C0C0"/>
                </a:highlight>
              </a:rPr>
              <a:t>Lake Geneva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947C771C-9B1C-453A-3F34-FEDBC1FA1DC8}"/>
              </a:ext>
            </a:extLst>
          </p:cNvPr>
          <p:cNvSpPr txBox="1"/>
          <p:nvPr/>
        </p:nvSpPr>
        <p:spPr>
          <a:xfrm>
            <a:off x="6555554" y="3699552"/>
            <a:ext cx="3290196" cy="2970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30" dirty="0"/>
              <a:t>Vertical arrangement mostly in molasse layer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9F28AE72-2927-2498-75AD-8456D72BF802}"/>
              </a:ext>
            </a:extLst>
          </p:cNvPr>
          <p:cNvSpPr txBox="1"/>
          <p:nvPr/>
        </p:nvSpPr>
        <p:spPr>
          <a:xfrm>
            <a:off x="8751394" y="6320677"/>
            <a:ext cx="1693990" cy="3155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51" dirty="0"/>
              <a:t>MDI </a:t>
            </a:r>
            <a:r>
              <a:rPr lang="de-DE" sz="1451" dirty="0" err="1"/>
              <a:t>with</a:t>
            </a:r>
            <a:r>
              <a:rPr lang="de-DE" sz="1451" dirty="0"/>
              <a:t> final </a:t>
            </a:r>
            <a:r>
              <a:rPr lang="de-DE" sz="1451" dirty="0" err="1"/>
              <a:t>focus</a:t>
            </a:r>
            <a:endParaRPr lang="de-DE" sz="1451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D526AE46-E648-CC0C-791C-EFC55DE68938}"/>
              </a:ext>
            </a:extLst>
          </p:cNvPr>
          <p:cNvSpPr txBox="1"/>
          <p:nvPr/>
        </p:nvSpPr>
        <p:spPr>
          <a:xfrm>
            <a:off x="3006627" y="6177301"/>
            <a:ext cx="2661883" cy="3155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51" dirty="0">
                <a:hlinkClick r:id="rId11"/>
              </a:rPr>
              <a:t>Futher info in talk by M.Benedikt</a:t>
            </a:r>
            <a:endParaRPr lang="en-US" sz="1451" dirty="0"/>
          </a:p>
        </p:txBody>
      </p:sp>
      <p:pic>
        <p:nvPicPr>
          <p:cNvPr id="15" name="Picture 17">
            <a:extLst>
              <a:ext uri="{FF2B5EF4-FFF2-40B4-BE49-F238E27FC236}">
                <a16:creationId xmlns:a16="http://schemas.microsoft.com/office/drawing/2014/main" id="{ECE45F53-C8E9-84C2-717E-E98826200B7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578621" y="5016764"/>
            <a:ext cx="1203126" cy="1487454"/>
          </a:xfrm>
          <a:prstGeom prst="rect">
            <a:avLst/>
          </a:prstGeom>
        </p:spPr>
      </p:pic>
      <p:sp>
        <p:nvSpPr>
          <p:cNvPr id="16" name="Rectangle 26">
            <a:extLst>
              <a:ext uri="{FF2B5EF4-FFF2-40B4-BE49-F238E27FC236}">
                <a16:creationId xmlns:a16="http://schemas.microsoft.com/office/drawing/2014/main" id="{FB79E297-CAAF-D33C-AF5E-2064A65FAFD2}"/>
              </a:ext>
            </a:extLst>
          </p:cNvPr>
          <p:cNvSpPr/>
          <p:nvPr/>
        </p:nvSpPr>
        <p:spPr>
          <a:xfrm>
            <a:off x="7462896" y="6393836"/>
            <a:ext cx="1404224" cy="222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470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47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Tunnel cross section</a:t>
            </a:r>
          </a:p>
        </p:txBody>
      </p:sp>
      <p:sp>
        <p:nvSpPr>
          <p:cNvPr id="18" name="Titel 6">
            <a:extLst>
              <a:ext uri="{FF2B5EF4-FFF2-40B4-BE49-F238E27FC236}">
                <a16:creationId xmlns:a16="http://schemas.microsoft.com/office/drawing/2014/main" id="{FD347D88-252E-2A84-7E2E-557B94BB8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92000" cy="773457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latin typeface="Palatino Linotype" panose="02040502050505030304" pitchFamily="18" charset="0"/>
              </a:rPr>
              <a:t>FCC Feasibility Study (2020-2025)</a:t>
            </a:r>
          </a:p>
        </p:txBody>
      </p:sp>
    </p:spTree>
    <p:extLst>
      <p:ext uri="{BB962C8B-B14F-4D97-AF65-F5344CB8AC3E}">
        <p14:creationId xmlns:p14="http://schemas.microsoft.com/office/powerpoint/2010/main" val="2660843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fik 12" descr="Ein Bild, das Text, Screenshot, Schrift, Zahl enthält.&#10;&#10;KI-generierte Inhalte können fehlerhaft sein.">
            <a:extLst>
              <a:ext uri="{FF2B5EF4-FFF2-40B4-BE49-F238E27FC236}">
                <a16:creationId xmlns:a16="http://schemas.microsoft.com/office/drawing/2014/main" id="{DDA81D23-60C6-25CF-1830-0F49043CD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9174" y="4203537"/>
            <a:ext cx="2878862" cy="2654463"/>
          </a:xfrm>
          <a:prstGeom prst="rect">
            <a:avLst/>
          </a:prstGeom>
        </p:spPr>
      </p:pic>
      <p:pic>
        <p:nvPicPr>
          <p:cNvPr id="9" name="Inhaltsplatzhalter 8">
            <a:extLst>
              <a:ext uri="{FF2B5EF4-FFF2-40B4-BE49-F238E27FC236}">
                <a16:creationId xmlns:a16="http://schemas.microsoft.com/office/drawing/2014/main" id="{1750F1BA-37C0-635A-5D60-880BD9ABB0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2038" b="9026"/>
          <a:stretch>
            <a:fillRect/>
          </a:stretch>
        </p:blipFill>
        <p:spPr>
          <a:xfrm>
            <a:off x="18674" y="1608196"/>
            <a:ext cx="8498645" cy="4192796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FD83E01A-E92C-B4F9-6209-C86626700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02DFA64-DACE-ACA5-A7F4-2A2568A93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4C7C8DB-C62A-0BD5-1B07-C8A73DBF6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14</a:t>
            </a:fld>
            <a:endParaRPr lang="en-US"/>
          </a:p>
        </p:txBody>
      </p:sp>
      <p:pic>
        <p:nvPicPr>
          <p:cNvPr id="11" name="Grafik 10" descr="Ein Bild, das Text, Screenshot, Schrift, Zahl enthält.&#10;&#10;KI-generierte Inhalte können fehlerhaft sein.">
            <a:extLst>
              <a:ext uri="{FF2B5EF4-FFF2-40B4-BE49-F238E27FC236}">
                <a16:creationId xmlns:a16="http://schemas.microsoft.com/office/drawing/2014/main" id="{C8979F6B-6128-4A72-E1B0-80B6944EEB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34"/>
          <a:stretch>
            <a:fillRect/>
          </a:stretch>
        </p:blipFill>
        <p:spPr>
          <a:xfrm>
            <a:off x="8602975" y="1148762"/>
            <a:ext cx="3588812" cy="2654465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0E06100F-988F-AB3C-4F33-DFC2C03ACC7C}"/>
              </a:ext>
            </a:extLst>
          </p:cNvPr>
          <p:cNvSpPr txBox="1"/>
          <p:nvPr/>
        </p:nvSpPr>
        <p:spPr>
          <a:xfrm>
            <a:off x="9420224" y="3887943"/>
            <a:ext cx="199830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Alternative project: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D2627C52-D848-02E5-7822-7C542231B008}"/>
              </a:ext>
            </a:extLst>
          </p:cNvPr>
          <p:cNvSpPr txBox="1"/>
          <p:nvPr/>
        </p:nvSpPr>
        <p:spPr>
          <a:xfrm>
            <a:off x="9855554" y="1583509"/>
            <a:ext cx="1860894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Preferred project </a:t>
            </a:r>
            <a:br>
              <a:rPr lang="en-US" dirty="0"/>
            </a:br>
            <a:r>
              <a:rPr lang="en-US" dirty="0"/>
              <a:t>based on national</a:t>
            </a:r>
            <a:br>
              <a:rPr lang="en-US" dirty="0"/>
            </a:br>
            <a:r>
              <a:rPr lang="en-US" dirty="0"/>
              <a:t>inputs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47F91A67-85D2-612A-9293-16919B5651C2}"/>
              </a:ext>
            </a:extLst>
          </p:cNvPr>
          <p:cNvSpPr txBox="1"/>
          <p:nvPr/>
        </p:nvSpPr>
        <p:spPr>
          <a:xfrm>
            <a:off x="206716" y="3313754"/>
            <a:ext cx="1785553" cy="5388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sz="1451" dirty="0"/>
              <a:t>Cost: 15.3 billion CHF</a:t>
            </a:r>
          </a:p>
          <a:p>
            <a:r>
              <a:rPr lang="en-US" sz="1451" dirty="0"/>
              <a:t>(incl. 4 experiments)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74578404-F2C0-0629-3120-CE95956D9927}"/>
              </a:ext>
            </a:extLst>
          </p:cNvPr>
          <p:cNvSpPr txBox="1"/>
          <p:nvPr/>
        </p:nvSpPr>
        <p:spPr>
          <a:xfrm>
            <a:off x="6056239" y="5800991"/>
            <a:ext cx="1783950" cy="5388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sz="1451" dirty="0"/>
              <a:t>Cost: ~2.4 billion CHF</a:t>
            </a:r>
          </a:p>
          <a:p>
            <a:r>
              <a:rPr lang="en-US" sz="1451" dirty="0"/>
              <a:t>(including 1 exp)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676EBAE3-7754-B985-AB58-2E235E547621}"/>
              </a:ext>
            </a:extLst>
          </p:cNvPr>
          <p:cNvSpPr txBox="1"/>
          <p:nvPr/>
        </p:nvSpPr>
        <p:spPr>
          <a:xfrm>
            <a:off x="3553624" y="3340956"/>
            <a:ext cx="2458686" cy="5388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sz="1451" dirty="0"/>
              <a:t>Cost: ~9.3BCHF (250GeV)</a:t>
            </a:r>
          </a:p>
          <a:p>
            <a:r>
              <a:rPr lang="en-US" sz="1451" dirty="0"/>
              <a:t>+5.4 BCHF (550 MeV upgrade)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F715DF2E-255B-500A-500C-09304178E9A0}"/>
              </a:ext>
            </a:extLst>
          </p:cNvPr>
          <p:cNvSpPr txBox="1"/>
          <p:nvPr/>
        </p:nvSpPr>
        <p:spPr>
          <a:xfrm>
            <a:off x="233690" y="5262971"/>
            <a:ext cx="2887201" cy="5388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sz="1451" dirty="0"/>
              <a:t>Cost: 4 billion CHF</a:t>
            </a:r>
          </a:p>
          <a:p>
            <a:r>
              <a:rPr lang="en-US" sz="1451" dirty="0"/>
              <a:t>(with upgrades of two existing </a:t>
            </a:r>
            <a:r>
              <a:rPr lang="en-US" sz="1451" dirty="0" err="1"/>
              <a:t>Xpts</a:t>
            </a:r>
            <a:r>
              <a:rPr lang="en-US" sz="1451" dirty="0"/>
              <a:t>)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9A1EA925-66A0-DB09-FF8F-F1234D054C19}"/>
              </a:ext>
            </a:extLst>
          </p:cNvPr>
          <p:cNvSpPr txBox="1"/>
          <p:nvPr/>
        </p:nvSpPr>
        <p:spPr>
          <a:xfrm>
            <a:off x="1118116" y="1300550"/>
            <a:ext cx="836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FCC-ee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4866C9C5-C4A5-74F2-8C8F-705470DADB64}"/>
              </a:ext>
            </a:extLst>
          </p:cNvPr>
          <p:cNvSpPr txBox="1"/>
          <p:nvPr/>
        </p:nvSpPr>
        <p:spPr>
          <a:xfrm>
            <a:off x="3610447" y="1390106"/>
            <a:ext cx="2385781" cy="62985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L</a:t>
            </a:r>
            <a:r>
              <a:rPr lang="en-US" dirty="0"/>
              <a:t>inear </a:t>
            </a:r>
            <a:r>
              <a:rPr lang="en-US" b="1" dirty="0"/>
              <a:t>C</a:t>
            </a:r>
            <a:r>
              <a:rPr lang="en-US" dirty="0"/>
              <a:t>ollider </a:t>
            </a:r>
            <a:r>
              <a:rPr lang="en-US" b="1" dirty="0"/>
              <a:t>F</a:t>
            </a:r>
            <a:r>
              <a:rPr lang="en-US" dirty="0"/>
              <a:t>acility</a:t>
            </a:r>
          </a:p>
          <a:p>
            <a:pPr algn="ctr"/>
            <a:r>
              <a:rPr lang="en-US" sz="1693" dirty="0"/>
              <a:t>(based in ILC technology)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1CF88F57-B8CF-AC86-727C-B5B3F483E067}"/>
              </a:ext>
            </a:extLst>
          </p:cNvPr>
          <p:cNvSpPr txBox="1"/>
          <p:nvPr/>
        </p:nvSpPr>
        <p:spPr>
          <a:xfrm>
            <a:off x="6344876" y="1235967"/>
            <a:ext cx="2158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CliC</a:t>
            </a:r>
            <a:r>
              <a:rPr lang="en-US" dirty="0"/>
              <a:t> w/</a:t>
            </a:r>
            <a:r>
              <a:rPr lang="en-US" dirty="0" err="1"/>
              <a:t>wakefield</a:t>
            </a:r>
            <a:r>
              <a:rPr lang="en-US" dirty="0"/>
              <a:t> acc.</a:t>
            </a:r>
          </a:p>
        </p:txBody>
      </p:sp>
      <p:pic>
        <p:nvPicPr>
          <p:cNvPr id="12" name="Grafik 11" descr="Ein Bild, das Text, Schrif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A66EDD35-BA58-F9A2-F283-C93E59FC20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929" y="1583509"/>
            <a:ext cx="2907454" cy="1730246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1C2B1EDD-C6EB-9FB1-4F64-1CB7CCD5DFFA}"/>
              </a:ext>
            </a:extLst>
          </p:cNvPr>
          <p:cNvSpPr txBox="1"/>
          <p:nvPr/>
        </p:nvSpPr>
        <p:spPr>
          <a:xfrm>
            <a:off x="192655" y="6024605"/>
            <a:ext cx="4679537" cy="538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51" dirty="0"/>
              <a:t>Cost numbers from Future Colliders Comparative Evaluation - Working Group Report </a:t>
            </a:r>
            <a:r>
              <a:rPr lang="en-US" sz="1451" dirty="0">
                <a:hlinkClick r:id="rId6"/>
              </a:rPr>
              <a:t>ID281</a:t>
            </a:r>
            <a:endParaRPr lang="en-US" sz="1451" dirty="0"/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F06B9712-D56C-0904-BEBC-05D142343FB2}"/>
              </a:ext>
            </a:extLst>
          </p:cNvPr>
          <p:cNvSpPr txBox="1"/>
          <p:nvPr/>
        </p:nvSpPr>
        <p:spPr>
          <a:xfrm>
            <a:off x="6274729" y="3287244"/>
            <a:ext cx="2603515" cy="5388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51" dirty="0"/>
              <a:t>Cost: ~8.2 BCHF (380GeV)</a:t>
            </a:r>
          </a:p>
          <a:p>
            <a:r>
              <a:rPr lang="en-US" sz="1451" dirty="0"/>
              <a:t>+7.1 BCHF (1,5TeV upgrade)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AD18CCBD-185D-BA27-3F57-E25ECAA3B7B1}"/>
              </a:ext>
            </a:extLst>
          </p:cNvPr>
          <p:cNvSpPr txBox="1"/>
          <p:nvPr/>
        </p:nvSpPr>
        <p:spPr>
          <a:xfrm>
            <a:off x="233690" y="2475994"/>
            <a:ext cx="1154419" cy="2970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30" dirty="0"/>
              <a:t>Up to 365GeV</a:t>
            </a:r>
          </a:p>
        </p:txBody>
      </p:sp>
      <p:sp>
        <p:nvSpPr>
          <p:cNvPr id="17" name="Titel 6">
            <a:extLst>
              <a:ext uri="{FF2B5EF4-FFF2-40B4-BE49-F238E27FC236}">
                <a16:creationId xmlns:a16="http://schemas.microsoft.com/office/drawing/2014/main" id="{9DC7C28C-0EFB-4A39-03E5-DCFDDDCD7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92000" cy="773457"/>
          </a:xfrm>
        </p:spPr>
        <p:txBody>
          <a:bodyPr/>
          <a:lstStyle/>
          <a:p>
            <a:pPr algn="ctr"/>
            <a:r>
              <a:rPr lang="en-US" dirty="0">
                <a:latin typeface="Palatino Linotype" panose="02040502050505030304" pitchFamily="18" charset="0"/>
              </a:rPr>
              <a:t>Proposed projects</a:t>
            </a:r>
          </a:p>
        </p:txBody>
      </p:sp>
    </p:spTree>
    <p:extLst>
      <p:ext uri="{BB962C8B-B14F-4D97-AF65-F5344CB8AC3E}">
        <p14:creationId xmlns:p14="http://schemas.microsoft.com/office/powerpoint/2010/main" val="121577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5C9C0226-B8C3-EE42-D046-F914A7F90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71" y="4066674"/>
            <a:ext cx="6755974" cy="225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1BEFD28-F289-E9BB-DBB9-227B4293C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0B991C6-2CBF-8F9B-62BA-B70D03E8D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CFA8934-6C80-F887-40E9-AC0AAF606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15</a:t>
            </a:fld>
            <a:endParaRPr lang="en-US" noProof="0" dirty="0"/>
          </a:p>
        </p:txBody>
      </p:sp>
      <p:sp>
        <p:nvSpPr>
          <p:cNvPr id="2" name="Textplatzhalter 1">
            <a:extLst>
              <a:ext uri="{FF2B5EF4-FFF2-40B4-BE49-F238E27FC236}">
                <a16:creationId xmlns:a16="http://schemas.microsoft.com/office/drawing/2014/main" id="{98F0CEEF-D765-B12B-CB6C-B5118BBBC8D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05527" y="360187"/>
            <a:ext cx="9180945" cy="718822"/>
          </a:xfrm>
        </p:spPr>
        <p:txBody>
          <a:bodyPr/>
          <a:lstStyle/>
          <a:p>
            <a:r>
              <a:rPr lang="en-US" noProof="0" dirty="0"/>
              <a:t>(Possible) Next Big Collider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FA1DF0A3-CEB6-E44D-FCEE-61C25A2E5FEB}"/>
              </a:ext>
            </a:extLst>
          </p:cNvPr>
          <p:cNvSpPr txBox="1"/>
          <p:nvPr/>
        </p:nvSpPr>
        <p:spPr>
          <a:xfrm>
            <a:off x="7539379" y="2905367"/>
            <a:ext cx="4300150" cy="3414717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spcBef>
                <a:spcPts val="363"/>
              </a:spcBef>
              <a:buNone/>
            </a:pPr>
            <a:r>
              <a:rPr lang="en-US" sz="3144" b="1" noProof="0" dirty="0"/>
              <a:t>FCC Integrated Program: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Stage 1, Precision Frontier: </a:t>
            </a:r>
            <a:r>
              <a:rPr lang="en-US" b="1" noProof="0" dirty="0"/>
              <a:t>FCC-ee</a:t>
            </a:r>
            <a:r>
              <a:rPr lang="en-US" noProof="0" dirty="0"/>
              <a:t> </a:t>
            </a:r>
            <a:br>
              <a:rPr lang="en-US" noProof="0" dirty="0"/>
            </a:br>
            <a:r>
              <a:rPr lang="en-US" noProof="0" dirty="0"/>
              <a:t>electron-positron collisions at 88-365 GeV 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Construction: 2030-2045/48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Physics operation: 2045/48-2060</a:t>
            </a:r>
            <a:br>
              <a:rPr lang="en-US" noProof="0" dirty="0"/>
            </a:br>
            <a:endParaRPr lang="en-US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Stage 2, Energy Frontier: </a:t>
            </a:r>
            <a:r>
              <a:rPr lang="en-US" b="1" noProof="0" dirty="0"/>
              <a:t>FCC-</a:t>
            </a:r>
            <a:r>
              <a:rPr lang="en-US" b="1" noProof="0" dirty="0" err="1"/>
              <a:t>hh</a:t>
            </a:r>
            <a:br>
              <a:rPr lang="en-US" noProof="0" dirty="0"/>
            </a:br>
            <a:r>
              <a:rPr lang="en-US" noProof="0" dirty="0"/>
              <a:t>proton -proton collisions at ≳ 100 TeV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noProof="0" dirty="0"/>
              <a:t>Physics operation: ∼ 2070</a:t>
            </a:r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7471A8E0-0111-2956-C40D-29DECA8E7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10977563" cy="1830340"/>
          </a:xfrm>
        </p:spPr>
        <p:txBody>
          <a:bodyPr/>
          <a:lstStyle/>
          <a:p>
            <a:pPr marL="0" indent="0">
              <a:buNone/>
            </a:pPr>
            <a:r>
              <a:rPr lang="en-US" noProof="1"/>
              <a:t>Recommendations from Drafting Session of ESPPU 2026:</a:t>
            </a:r>
          </a:p>
          <a:p>
            <a:r>
              <a:rPr lang="en-US" i="1" noProof="1">
                <a:solidFill>
                  <a:srgbClr val="0070C0"/>
                </a:solidFill>
              </a:rPr>
              <a:t>A. The electron–positron Future Circular Collider (FCC-ee) is recommended as the preferred option for the next flagship collider at CERN.</a:t>
            </a:r>
          </a:p>
          <a:p>
            <a:r>
              <a:rPr lang="en-US" i="1" noProof="1">
                <a:solidFill>
                  <a:srgbClr val="0070C0"/>
                </a:solidFill>
              </a:rPr>
              <a:t>B. A descoped FCC-ee is the preferred alternative option for the next flagship collider at CERN.</a:t>
            </a:r>
          </a:p>
        </p:txBody>
      </p:sp>
    </p:spTree>
    <p:extLst>
      <p:ext uri="{BB962C8B-B14F-4D97-AF65-F5344CB8AC3E}">
        <p14:creationId xmlns:p14="http://schemas.microsoft.com/office/powerpoint/2010/main" val="29145517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Inhaltsplatzhalter 40">
            <a:extLst>
              <a:ext uri="{FF2B5EF4-FFF2-40B4-BE49-F238E27FC236}">
                <a16:creationId xmlns:a16="http://schemas.microsoft.com/office/drawing/2014/main" id="{51D328EE-1F03-CA15-561F-4756DA8FC0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4537" y="1300550"/>
            <a:ext cx="10843863" cy="5174229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08BB753-A992-5D68-DB16-5843A1D8B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D9C8004-0043-7A9C-14CE-326543FCA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CE65854-61C8-EA3C-197F-F9C62DD3B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16</a:t>
            </a:fld>
            <a:endParaRPr lang="en-US"/>
          </a:p>
        </p:txBody>
      </p:sp>
      <p:sp>
        <p:nvSpPr>
          <p:cNvPr id="8" name="Titel 6">
            <a:extLst>
              <a:ext uri="{FF2B5EF4-FFF2-40B4-BE49-F238E27FC236}">
                <a16:creationId xmlns:a16="http://schemas.microsoft.com/office/drawing/2014/main" id="{1661A205-4C27-EF5F-81CE-B99662D0B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112" y="301905"/>
            <a:ext cx="12326112" cy="773457"/>
          </a:xfrm>
        </p:spPr>
        <p:txBody>
          <a:bodyPr/>
          <a:lstStyle/>
          <a:p>
            <a:pPr algn="ctr"/>
            <a:r>
              <a:rPr lang="en-US" sz="4800" dirty="0">
                <a:latin typeface="Palatino Linotype" panose="02040502050505030304" pitchFamily="18" charset="0"/>
              </a:rPr>
              <a:t>Detectors for FCC-ee</a:t>
            </a:r>
          </a:p>
        </p:txBody>
      </p:sp>
    </p:spTree>
    <p:extLst>
      <p:ext uri="{BB962C8B-B14F-4D97-AF65-F5344CB8AC3E}">
        <p14:creationId xmlns:p14="http://schemas.microsoft.com/office/powerpoint/2010/main" val="30311423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F9EB193D-8CBC-CDAB-FA25-ADF490309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F118CF3A-E121-6F4E-75B5-9D4C4EFA9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7E2B423C-49B2-CE86-ACC7-378BD3D45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-US" noProof="0" smtClean="0"/>
              <a:pPr/>
              <a:t>17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F1C0767-2D28-FE66-22E2-F03B41182A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4566" y="1684790"/>
            <a:ext cx="4615504" cy="500100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200"/>
              </a:spcBef>
            </a:pPr>
            <a:endParaRPr lang="en-US" sz="500" noProof="0" dirty="0"/>
          </a:p>
          <a:p>
            <a:pPr marL="0" indent="0">
              <a:lnSpc>
                <a:spcPct val="100000"/>
              </a:lnSpc>
              <a:spcBef>
                <a:spcPts val="200"/>
              </a:spcBef>
              <a:buNone/>
            </a:pPr>
            <a:r>
              <a:rPr lang="en-US" noProof="0" dirty="0"/>
              <a:t>Vertex Detectors for FCC-ee have </a:t>
            </a:r>
            <a:r>
              <a:rPr lang="en-US" b="1" noProof="0" dirty="0"/>
              <a:t>similar requirements </a:t>
            </a:r>
            <a:r>
              <a:rPr lang="en-US" noProof="0" dirty="0"/>
              <a:t>to </a:t>
            </a:r>
            <a:r>
              <a:rPr lang="en-US" b="1" noProof="0" dirty="0"/>
              <a:t>other experiments starting in the 2030ths </a:t>
            </a:r>
            <a:r>
              <a:rPr lang="en-US" noProof="0" dirty="0"/>
              <a:t>(ALICE3, </a:t>
            </a:r>
            <a:r>
              <a:rPr lang="en-US" noProof="0" dirty="0" err="1"/>
              <a:t>ePIC</a:t>
            </a:r>
            <a:r>
              <a:rPr lang="en-US" noProof="0" dirty="0"/>
              <a:t>, </a:t>
            </a:r>
            <a:r>
              <a:rPr lang="en-US" noProof="0" dirty="0" err="1"/>
              <a:t>BelleII</a:t>
            </a:r>
            <a:r>
              <a:rPr lang="en-US" noProof="0" dirty="0"/>
              <a:t>)</a:t>
            </a:r>
          </a:p>
          <a:p>
            <a:pPr marL="539499" lvl="1" indent="-270710">
              <a:lnSpc>
                <a:spcPct val="100000"/>
              </a:lnSpc>
              <a:spcBef>
                <a:spcPts val="800"/>
              </a:spcBef>
            </a:pPr>
            <a:r>
              <a:rPr lang="en-US" noProof="0" dirty="0"/>
              <a:t>Resolution (special single point: 3 </a:t>
            </a:r>
            <a:r>
              <a:rPr lang="en-US" noProof="0" dirty="0" err="1"/>
              <a:t>μm</a:t>
            </a:r>
            <a:r>
              <a:rPr lang="en-US" noProof="0" dirty="0"/>
              <a:t>, </a:t>
            </a:r>
            <a:br>
              <a:rPr lang="en-US" noProof="0" dirty="0"/>
            </a:br>
            <a:r>
              <a:rPr lang="en-US" noProof="0" dirty="0"/>
              <a:t>time: 5 ns) </a:t>
            </a:r>
          </a:p>
          <a:p>
            <a:pPr marL="539499" lvl="1" indent="-270710">
              <a:lnSpc>
                <a:spcPct val="100000"/>
              </a:lnSpc>
              <a:spcBef>
                <a:spcPts val="800"/>
              </a:spcBef>
            </a:pPr>
            <a:r>
              <a:rPr lang="en-US" noProof="0" dirty="0"/>
              <a:t>Hit rate/density (up to) 200 MHz/cm</a:t>
            </a:r>
            <a:r>
              <a:rPr lang="en-US" baseline="30000" noProof="0" dirty="0"/>
              <a:t>2</a:t>
            </a:r>
            <a:endParaRPr lang="en-US" noProof="0" dirty="0"/>
          </a:p>
          <a:p>
            <a:pPr marL="539499" lvl="1" indent="-270710">
              <a:lnSpc>
                <a:spcPct val="100000"/>
              </a:lnSpc>
              <a:spcBef>
                <a:spcPts val="800"/>
              </a:spcBef>
            </a:pPr>
            <a:r>
              <a:rPr lang="en-US" noProof="0" dirty="0"/>
              <a:t>Power consumption &lt; 50 </a:t>
            </a:r>
            <a:r>
              <a:rPr lang="en-US" noProof="0" dirty="0" err="1"/>
              <a:t>mW</a:t>
            </a:r>
            <a:r>
              <a:rPr lang="en-US" noProof="0" dirty="0"/>
              <a:t>/cm</a:t>
            </a:r>
            <a:r>
              <a:rPr lang="en-US" baseline="30000" noProof="0" dirty="0"/>
              <a:t>2</a:t>
            </a:r>
            <a:endParaRPr lang="en-US" noProof="0" dirty="0"/>
          </a:p>
          <a:p>
            <a:pPr marL="539499" lvl="1" indent="-270710">
              <a:lnSpc>
                <a:spcPct val="100000"/>
              </a:lnSpc>
              <a:spcBef>
                <a:spcPts val="800"/>
              </a:spcBef>
            </a:pPr>
            <a:r>
              <a:rPr lang="en-US" noProof="0" dirty="0"/>
              <a:t>Radiation hardness TID: 100 </a:t>
            </a:r>
            <a:r>
              <a:rPr lang="en-US" noProof="0" dirty="0" err="1"/>
              <a:t>kGy</a:t>
            </a:r>
            <a:r>
              <a:rPr lang="en-US" noProof="0" dirty="0"/>
              <a:t>, NIEL: ~ 10</a:t>
            </a:r>
            <a:r>
              <a:rPr lang="en-US" baseline="30000" noProof="0" dirty="0"/>
              <a:t>13</a:t>
            </a:r>
            <a:r>
              <a:rPr lang="en-US" noProof="0" dirty="0"/>
              <a:t>/</a:t>
            </a:r>
            <a:r>
              <a:rPr lang="en-US" baseline="30000" noProof="0" dirty="0"/>
              <a:t> </a:t>
            </a:r>
            <a:r>
              <a:rPr lang="en-US" noProof="0" dirty="0"/>
              <a:t>cm</a:t>
            </a:r>
            <a:r>
              <a:rPr lang="en-US" baseline="30000" noProof="0" dirty="0"/>
              <a:t>2</a:t>
            </a:r>
            <a:endParaRPr lang="en-US" noProof="0" dirty="0"/>
          </a:p>
          <a:p>
            <a:pPr marL="539499" lvl="1" indent="-270710">
              <a:lnSpc>
                <a:spcPct val="100000"/>
              </a:lnSpc>
              <a:spcBef>
                <a:spcPts val="800"/>
              </a:spcBef>
            </a:pPr>
            <a:r>
              <a:rPr lang="en-US" noProof="0" dirty="0"/>
              <a:t>Material budget: very low 0.3% of  radiation length per layer</a:t>
            </a:r>
            <a:endParaRPr lang="en-US" sz="1600" b="1" noProof="0" dirty="0"/>
          </a:p>
          <a:p>
            <a:pPr marL="0" indent="0">
              <a:lnSpc>
                <a:spcPct val="120000"/>
              </a:lnSpc>
              <a:spcBef>
                <a:spcPts val="200"/>
              </a:spcBef>
              <a:buNone/>
            </a:pPr>
            <a:endParaRPr lang="en-US" sz="1800" noProof="0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CBFB732D-F75E-C4B0-70F8-7798B2687BC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3"/>
            <a:ext cx="9180945" cy="1202305"/>
          </a:xfrm>
        </p:spPr>
        <p:txBody>
          <a:bodyPr/>
          <a:lstStyle/>
          <a:p>
            <a:r>
              <a:rPr lang="en-US" noProof="0" dirty="0"/>
              <a:t>Vertex Detector Requirements of FCC-ee </a:t>
            </a:r>
            <a:r>
              <a:rPr lang="en-US" noProof="0" dirty="0" err="1"/>
              <a:t>Exps</a:t>
            </a:r>
            <a:r>
              <a:rPr lang="en-US" noProof="0" dirty="0"/>
              <a:t>., ALICE, </a:t>
            </a:r>
            <a:r>
              <a:rPr lang="en-US" noProof="0" dirty="0" err="1"/>
              <a:t>ePIC</a:t>
            </a:r>
            <a:r>
              <a:rPr lang="en-US" noProof="0" dirty="0"/>
              <a:t>, Belle II,..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20C71180-E21B-042A-797A-DCADBCFAFD7D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455009" y="4681841"/>
            <a:ext cx="4486871" cy="1686536"/>
          </a:xfrm>
          <a:prstGeom prst="rect">
            <a:avLst/>
          </a:prstGeom>
        </p:spPr>
      </p:pic>
      <p:pic>
        <p:nvPicPr>
          <p:cNvPr id="25" name="Picture 2">
            <a:extLst>
              <a:ext uri="{FF2B5EF4-FFF2-40B4-BE49-F238E27FC236}">
                <a16:creationId xmlns:a16="http://schemas.microsoft.com/office/drawing/2014/main" id="{A6821C24-CEF1-2F13-A48D-A08A2660D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714" y="1658792"/>
            <a:ext cx="5968167" cy="107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806748D2-1C17-9E2E-5643-6B8D70B489D4}"/>
              </a:ext>
            </a:extLst>
          </p:cNvPr>
          <p:cNvSpPr txBox="1"/>
          <p:nvPr/>
        </p:nvSpPr>
        <p:spPr>
          <a:xfrm>
            <a:off x="8174086" y="6378021"/>
            <a:ext cx="35296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noProof="0" dirty="0"/>
              <a:t>European Strategy Input ID Submission ID #70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97921CC3-2513-96F0-18D6-03D89766B22A}"/>
              </a:ext>
            </a:extLst>
          </p:cNvPr>
          <p:cNvSpPr txBox="1"/>
          <p:nvPr/>
        </p:nvSpPr>
        <p:spPr>
          <a:xfrm>
            <a:off x="9035358" y="2679138"/>
            <a:ext cx="576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ITS3</a:t>
            </a:r>
          </a:p>
        </p:txBody>
      </p:sp>
      <p:pic>
        <p:nvPicPr>
          <p:cNvPr id="10" name="Picture 10" descr="A close-up of a machine&#10;&#10;Description automatically generated">
            <a:extLst>
              <a:ext uri="{FF2B5EF4-FFF2-40B4-BE49-F238E27FC236}">
                <a16:creationId xmlns:a16="http://schemas.microsoft.com/office/drawing/2014/main" id="{D0925D6D-2095-7F06-EA72-79AC6A6A0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6186" y="2663985"/>
            <a:ext cx="1949446" cy="2128777"/>
          </a:xfrm>
          <a:prstGeom prst="rect">
            <a:avLst/>
          </a:prstGeom>
        </p:spPr>
      </p:pic>
      <p:pic>
        <p:nvPicPr>
          <p:cNvPr id="11" name="Picture 1">
            <a:extLst>
              <a:ext uri="{FF2B5EF4-FFF2-40B4-BE49-F238E27FC236}">
                <a16:creationId xmlns:a16="http://schemas.microsoft.com/office/drawing/2014/main" id="{E49D56EB-8C54-A2A7-51B6-A84130C628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242" y="2956692"/>
            <a:ext cx="2446797" cy="1543364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AFE260DB-8198-64F3-DE42-2F8DF25179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1245" y="2930256"/>
            <a:ext cx="1698683" cy="156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030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840CEF7-56DE-5951-8606-5D1D622FA5A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6088459" cy="522962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2400" b="1" dirty="0"/>
              <a:t>Experiments with similar requirements:</a:t>
            </a:r>
          </a:p>
          <a:p>
            <a:pPr lvl="1">
              <a:lnSpc>
                <a:spcPct val="100000"/>
              </a:lnSpc>
            </a:pPr>
            <a:r>
              <a:rPr lang="en-US" sz="2000" b="1" dirty="0"/>
              <a:t>Era 1: Experiments/upgrades starting in the mid-2030s</a:t>
            </a:r>
            <a:r>
              <a:rPr lang="en-US" sz="2000" dirty="0"/>
              <a:t>: ALICE3, LHCb Upgrade 2, </a:t>
            </a:r>
            <a:r>
              <a:rPr lang="en-US" sz="2000" dirty="0" err="1"/>
              <a:t>ePIC@EIC</a:t>
            </a:r>
            <a:r>
              <a:rPr lang="en-US" sz="2000" dirty="0"/>
              <a:t>, Belle II Upgrade</a:t>
            </a:r>
          </a:p>
          <a:p>
            <a:pPr lvl="2">
              <a:lnSpc>
                <a:spcPct val="100000"/>
              </a:lnSpc>
            </a:pPr>
            <a:r>
              <a:rPr lang="en-US" sz="2200" dirty="0"/>
              <a:t>Acting as “stepping stones” towards FCC</a:t>
            </a:r>
          </a:p>
          <a:p>
            <a:pPr lvl="1">
              <a:lnSpc>
                <a:spcPct val="100000"/>
              </a:lnSpc>
            </a:pPr>
            <a:r>
              <a:rPr lang="en-US" sz="2000" b="1" dirty="0"/>
              <a:t>Era 2:</a:t>
            </a:r>
            <a:r>
              <a:rPr lang="en-US" sz="2000" dirty="0"/>
              <a:t> mid-2040s: Higgs/Electroweak/Top factory detectors at FCC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US" sz="2000" i="1" dirty="0"/>
              <a:t>Commonalities: Vertex detector based on Monolithic Active Pixel Sensors, High-granular Calorimeter, Gas-detector tracker, PID with RICH and </a:t>
            </a:r>
            <a:r>
              <a:rPr lang="en-US" sz="2000" i="1" dirty="0" err="1"/>
              <a:t>ToF</a:t>
            </a:r>
            <a:r>
              <a:rPr lang="en-US" sz="2000" i="1" dirty="0"/>
              <a:t> </a:t>
            </a:r>
            <a:br>
              <a:rPr lang="en-US" sz="2000" i="1" dirty="0"/>
            </a:br>
            <a:r>
              <a:rPr lang="en-US" sz="2000" i="1" dirty="0">
                <a:sym typeface="Wingdings" pitchFamily="2" charset="2"/>
              </a:rPr>
              <a:t> common developments useful (compare to RD53 for common ATLAS/CMS pixel ASIC)</a:t>
            </a:r>
            <a:endParaRPr lang="en-US" sz="2000" i="1" dirty="0"/>
          </a:p>
          <a:p>
            <a:pPr>
              <a:lnSpc>
                <a:spcPct val="100000"/>
              </a:lnSpc>
            </a:pPr>
            <a:endParaRPr lang="en-US" sz="1050" b="1" dirty="0"/>
          </a:p>
          <a:p>
            <a:pPr>
              <a:lnSpc>
                <a:spcPct val="100000"/>
              </a:lnSpc>
            </a:pPr>
            <a:r>
              <a:rPr lang="en-US" sz="2400" b="1" dirty="0"/>
              <a:t>Era 3</a:t>
            </a:r>
            <a:r>
              <a:rPr lang="en-US" sz="2400" dirty="0"/>
              <a:t>: future hadron collider</a:t>
            </a:r>
            <a:endParaRPr lang="en-US" sz="2000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A69D6F74-827A-378C-C532-2D7C0C98BF7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4"/>
            <a:ext cx="9180945" cy="879688"/>
          </a:xfrm>
        </p:spPr>
        <p:txBody>
          <a:bodyPr anchor="ctr"/>
          <a:lstStyle/>
          <a:p>
            <a:r>
              <a:rPr lang="en-US" dirty="0"/>
              <a:t>“Eras” of HEP Experiments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B46728E9-E15E-74D9-2F3F-0E0C391B22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944" y="949784"/>
            <a:ext cx="2057184" cy="2246427"/>
          </a:xfrm>
          <a:prstGeom prst="rect">
            <a:avLst/>
          </a:prstGeom>
        </p:spPr>
      </p:pic>
      <p:pic>
        <p:nvPicPr>
          <p:cNvPr id="9" name="Grafik 8" descr="Ein Bild, das Text, Kreis enthält.&#10;&#10;KI-generierte Inhalte können fehlerhaft sein.">
            <a:extLst>
              <a:ext uri="{FF2B5EF4-FFF2-40B4-BE49-F238E27FC236}">
                <a16:creationId xmlns:a16="http://schemas.microsoft.com/office/drawing/2014/main" id="{7701581A-5FC6-F444-B7B9-788C48BDF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147" y="1318847"/>
            <a:ext cx="1704430" cy="1575111"/>
          </a:xfrm>
          <a:prstGeom prst="rect">
            <a:avLst/>
          </a:prstGeom>
        </p:spPr>
      </p:pic>
      <p:pic>
        <p:nvPicPr>
          <p:cNvPr id="10" name="Inhaltsplatzhalter 40">
            <a:extLst>
              <a:ext uri="{FF2B5EF4-FFF2-40B4-BE49-F238E27FC236}">
                <a16:creationId xmlns:a16="http://schemas.microsoft.com/office/drawing/2014/main" id="{8BF4A62D-891A-C14E-446E-F38EBCB727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552" y="3889895"/>
            <a:ext cx="4686277" cy="2236091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BACE5F18-1B58-A2EB-803B-C0ADA3A5C9E3}"/>
              </a:ext>
            </a:extLst>
          </p:cNvPr>
          <p:cNvSpPr txBox="1"/>
          <p:nvPr/>
        </p:nvSpPr>
        <p:spPr>
          <a:xfrm>
            <a:off x="7834747" y="3023593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latin typeface="Palatino Linotype" panose="02040502050505030304" pitchFamily="18" charset="0"/>
              </a:rPr>
              <a:t>ALICE ITS3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5DA482EF-9F82-9462-44C0-BE3FAA9D1E66}"/>
              </a:ext>
            </a:extLst>
          </p:cNvPr>
          <p:cNvSpPr txBox="1"/>
          <p:nvPr/>
        </p:nvSpPr>
        <p:spPr>
          <a:xfrm>
            <a:off x="9817234" y="2967335"/>
            <a:ext cx="1800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latin typeface="Palatino Linotype" panose="02040502050505030304" pitchFamily="18" charset="0"/>
              </a:rPr>
              <a:t>ALICE wafer-scale ITS3</a:t>
            </a:r>
            <a:br>
              <a:rPr lang="en-US" sz="1200" dirty="0">
                <a:latin typeface="Palatino Linotype" panose="02040502050505030304" pitchFamily="18" charset="0"/>
              </a:rPr>
            </a:br>
            <a:r>
              <a:rPr lang="en-US" sz="1200" dirty="0">
                <a:latin typeface="Palatino Linotype" panose="02040502050505030304" pitchFamily="18" charset="0"/>
              </a:rPr>
              <a:t>sensor prototype</a:t>
            </a: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9804ECB-B3CF-0EE3-BB27-2DC1946E5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364CB54-6A66-D7F3-7127-542A9686A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1226504-C957-099D-C459-4AF3B764D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18</a:t>
            </a:fld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3139399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FCF8A2-6BA3-30DB-27C1-CC38F180B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2DF1E4B-2E3B-D07E-E77A-C8C85A6ED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444FA4F-69EB-DA80-A8D7-8EE1EF1E7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1512B57-1E3B-5A4A-DBCB-D33DC3A79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19</a:t>
            </a:fld>
            <a:endParaRPr lang="en-US" noProof="0" dirty="0"/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1CDD4E4F-1E00-2817-2790-5852F7F2A7AF}"/>
              </a:ext>
            </a:extLst>
          </p:cNvPr>
          <p:cNvGrpSpPr/>
          <p:nvPr/>
        </p:nvGrpSpPr>
        <p:grpSpPr>
          <a:xfrm>
            <a:off x="392458" y="1516339"/>
            <a:ext cx="3131393" cy="4383901"/>
            <a:chOff x="783837" y="1222983"/>
            <a:chExt cx="2589198" cy="3624837"/>
          </a:xfrm>
        </p:grpSpPr>
        <p:pic>
          <p:nvPicPr>
            <p:cNvPr id="7" name="Grafik 6" descr="Ein Bild, das Screenshot, Electric Blue (Farbe), Blau, Grafiken enthält.&#10;&#10;KI-generierte Inhalte können fehlerhaft sein.">
              <a:extLst>
                <a:ext uri="{FF2B5EF4-FFF2-40B4-BE49-F238E27FC236}">
                  <a16:creationId xmlns:a16="http://schemas.microsoft.com/office/drawing/2014/main" id="{D321AE9E-C9D8-4B69-DD56-4AD252BBC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5" t="7133" r="37394" b="9003"/>
            <a:stretch/>
          </p:blipFill>
          <p:spPr>
            <a:xfrm>
              <a:off x="783837" y="3047425"/>
              <a:ext cx="2589198" cy="1800395"/>
            </a:xfrm>
            <a:prstGeom prst="rect">
              <a:avLst/>
            </a:prstGeom>
          </p:spPr>
        </p:pic>
        <p:pic>
          <p:nvPicPr>
            <p:cNvPr id="12" name="Grafik 11" descr="Ein Bild, das Screenshot, Electric Blue (Farbe), Blau, Grafiken enthält.&#10;&#10;KI-generierte Inhalte können fehlerhaft sein.">
              <a:extLst>
                <a:ext uri="{FF2B5EF4-FFF2-40B4-BE49-F238E27FC236}">
                  <a16:creationId xmlns:a16="http://schemas.microsoft.com/office/drawing/2014/main" id="{F7C120BB-C1DC-C6BB-42BF-DB9CA6D238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" r="63824" b="26857"/>
            <a:stretch/>
          </p:blipFill>
          <p:spPr>
            <a:xfrm>
              <a:off x="783837" y="1222983"/>
              <a:ext cx="2589198" cy="2040370"/>
            </a:xfrm>
            <a:prstGeom prst="rect">
              <a:avLst/>
            </a:prstGeom>
          </p:spPr>
        </p:pic>
        <p:sp>
          <p:nvSpPr>
            <p:cNvPr id="19" name="Textfeld 18">
              <a:extLst>
                <a:ext uri="{FF2B5EF4-FFF2-40B4-BE49-F238E27FC236}">
                  <a16:creationId xmlns:a16="http://schemas.microsoft.com/office/drawing/2014/main" id="{6493BD66-FD43-82F7-2FBF-5E2DD6788B53}"/>
                </a:ext>
              </a:extLst>
            </p:cNvPr>
            <p:cNvSpPr txBox="1"/>
            <p:nvPr/>
          </p:nvSpPr>
          <p:spPr>
            <a:xfrm>
              <a:off x="1191580" y="1416776"/>
              <a:ext cx="1773712" cy="7634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European Strategy </a:t>
              </a:r>
            </a:p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for Particle Physics</a:t>
              </a:r>
            </a:p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Palatino Linotype" panose="02040502050505030304" pitchFamily="18" charset="0"/>
                </a:rPr>
                <a:t> Update 2026</a:t>
              </a:r>
            </a:p>
          </p:txBody>
        </p:sp>
      </p:grpSp>
      <p:sp>
        <p:nvSpPr>
          <p:cNvPr id="3" name="Inhaltsplatzhalter 7">
            <a:extLst>
              <a:ext uri="{FF2B5EF4-FFF2-40B4-BE49-F238E27FC236}">
                <a16:creationId xmlns:a16="http://schemas.microsoft.com/office/drawing/2014/main" id="{5173242E-F68E-B388-14F6-3514A0AAF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6656" y="1391270"/>
            <a:ext cx="8212691" cy="1613843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2903" b="1" dirty="0"/>
              <a:t>DRD collaborations are </a:t>
            </a:r>
            <a:r>
              <a:rPr lang="en-US" sz="2903" dirty="0"/>
              <a:t>often referenced and seen as an already </a:t>
            </a:r>
            <a:r>
              <a:rPr lang="en-US" sz="2903" b="1" dirty="0"/>
              <a:t>established concept </a:t>
            </a:r>
            <a:r>
              <a:rPr lang="en-US" sz="2903" dirty="0"/>
              <a:t>in many input proposals</a:t>
            </a:r>
            <a:br>
              <a:rPr lang="en-US" sz="2903" dirty="0"/>
            </a:br>
            <a:r>
              <a:rPr lang="en-US" sz="2419" dirty="0"/>
              <a:t>(e.g. in many national submissions)</a:t>
            </a:r>
            <a:br>
              <a:rPr lang="en-US" sz="2903" dirty="0"/>
            </a:br>
            <a:endParaRPr lang="en-US" sz="2903" dirty="0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4585E070-5AA2-5B63-0920-10E7AF4227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99"/>
          <a:stretch>
            <a:fillRect/>
          </a:stretch>
        </p:blipFill>
        <p:spPr bwMode="auto">
          <a:xfrm>
            <a:off x="10416915" y="2429672"/>
            <a:ext cx="1527358" cy="397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Inhaltsplatzhalter 7">
            <a:extLst>
              <a:ext uri="{FF2B5EF4-FFF2-40B4-BE49-F238E27FC236}">
                <a16:creationId xmlns:a16="http://schemas.microsoft.com/office/drawing/2014/main" id="{BB93BD95-653A-9909-9BF1-D9D7C32FBD65}"/>
              </a:ext>
            </a:extLst>
          </p:cNvPr>
          <p:cNvSpPr txBox="1">
            <a:spLocks/>
          </p:cNvSpPr>
          <p:nvPr/>
        </p:nvSpPr>
        <p:spPr>
          <a:xfrm>
            <a:off x="3786655" y="2750157"/>
            <a:ext cx="6575186" cy="3655169"/>
          </a:xfrm>
          <a:prstGeom prst="rect">
            <a:avLst/>
          </a:prstGeom>
        </p:spPr>
        <p:txBody>
          <a:bodyPr vert="horz" lIns="110588" tIns="55294" rIns="110588" bIns="55294" rtlCol="0">
            <a:normAutofit fontScale="77500" lnSpcReduction="20000"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2903" b="1" dirty="0"/>
              <a:t>Neighboring fields: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177" b="1" dirty="0"/>
              <a:t>Nuclear Physics</a:t>
            </a:r>
            <a:r>
              <a:rPr lang="en-US" sz="2177" dirty="0"/>
              <a:t>: large overlap with all DRD collaborations for high-energy NP, referenced in </a:t>
            </a:r>
            <a:r>
              <a:rPr lang="en-US" sz="2177" dirty="0" err="1"/>
              <a:t>NuPPEC</a:t>
            </a:r>
            <a:r>
              <a:rPr lang="en-US" sz="2177" dirty="0"/>
              <a:t> </a:t>
            </a:r>
            <a:r>
              <a:rPr lang="en-US" sz="2177" dirty="0">
                <a:hlinkClick r:id="rId4"/>
              </a:rPr>
              <a:t>long-range plan 2024</a:t>
            </a:r>
            <a:r>
              <a:rPr lang="en-US" sz="2177" dirty="0"/>
              <a:t> in detail; Also e.g. 40% groups in DRD1</a:t>
            </a:r>
            <a:br>
              <a:rPr lang="en-US" sz="2177" dirty="0"/>
            </a:br>
            <a:endParaRPr lang="en-US" sz="2177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177" b="1" dirty="0" err="1"/>
              <a:t>Astroparticle</a:t>
            </a:r>
            <a:r>
              <a:rPr lang="en-US" sz="2177" b="1" dirty="0"/>
              <a:t> physics</a:t>
            </a:r>
            <a:r>
              <a:rPr lang="en-US" sz="2177" dirty="0"/>
              <a:t>: connection with DRD2 and DRD4, Intensifying cooperation suggested (e.g. German </a:t>
            </a:r>
            <a:r>
              <a:rPr lang="en-US" sz="2177" dirty="0" err="1"/>
              <a:t>astroparticle</a:t>
            </a:r>
            <a:r>
              <a:rPr lang="en-US" sz="2177" dirty="0"/>
              <a:t> submission #126,..)</a:t>
            </a:r>
          </a:p>
          <a:p>
            <a:pPr marL="457169" lvl="1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1693" i="1" dirty="0">
                <a:latin typeface="Arial" panose="020B0604020202020204" pitchFamily="34" charset="0"/>
                <a:cs typeface="Arial" panose="020B0604020202020204" pitchFamily="34" charset="0"/>
              </a:rPr>
              <a:t>APPEC welcomes the 2021 ECFA detector R&amp;D roadmap for particle physics and acknowledges the synergy with particle physics detector R&amp;D				(APPEC Roadmap Update 2023)</a:t>
            </a:r>
            <a:br>
              <a:rPr lang="en-US" sz="1693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93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56659BB8-95C7-94E3-96B6-1ABAFBC40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1905"/>
            <a:ext cx="12192000" cy="773457"/>
          </a:xfrm>
        </p:spPr>
        <p:txBody>
          <a:bodyPr>
            <a:normAutofit/>
          </a:bodyPr>
          <a:lstStyle/>
          <a:p>
            <a:pPr algn="ctr"/>
            <a:r>
              <a:rPr lang="en-US" noProof="0" dirty="0">
                <a:latin typeface="Palatino Linotype" panose="02040502050505030304" pitchFamily="18" charset="0"/>
              </a:rPr>
              <a:t>DRDs in Strategy Update</a:t>
            </a:r>
          </a:p>
        </p:txBody>
      </p:sp>
    </p:spTree>
    <p:extLst>
      <p:ext uri="{BB962C8B-B14F-4D97-AF65-F5344CB8AC3E}">
        <p14:creationId xmlns:p14="http://schemas.microsoft.com/office/powerpoint/2010/main" val="1021716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6D3F0FE3-3E1F-1454-04C2-88C3B4FA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20</a:t>
            </a:fld>
            <a:endParaRPr lang="de-AT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76DBC33-67E9-33ED-C162-4FCBC72EC61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anchor="ctr"/>
          <a:lstStyle/>
          <a:p>
            <a:r>
              <a:rPr lang="en-US" noProof="0" dirty="0"/>
              <a:t>Instrumentation since ESPPU 2020</a:t>
            </a:r>
          </a:p>
        </p:txBody>
      </p:sp>
      <p:graphicFrame>
        <p:nvGraphicFramePr>
          <p:cNvPr id="5" name="Inhaltsplatzhalter 8">
            <a:extLst>
              <a:ext uri="{FF2B5EF4-FFF2-40B4-BE49-F238E27FC236}">
                <a16:creationId xmlns:a16="http://schemas.microsoft.com/office/drawing/2014/main" id="{112ED7A3-B488-8BD8-A7A7-D0F1DD1D9223}"/>
              </a:ext>
            </a:extLst>
          </p:cNvPr>
          <p:cNvGraphicFramePr>
            <a:graphicFrameLocks/>
          </p:cNvGraphicFramePr>
          <p:nvPr/>
        </p:nvGraphicFramePr>
        <p:xfrm>
          <a:off x="8772159" y="1622539"/>
          <a:ext cx="3051894" cy="4557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Inhaltsplatzhalter 2">
            <a:extLst>
              <a:ext uri="{FF2B5EF4-FFF2-40B4-BE49-F238E27FC236}">
                <a16:creationId xmlns:a16="http://schemas.microsoft.com/office/drawing/2014/main" id="{6B9B4FE4-9EA0-7CF0-23A8-2C6D45F5CADC}"/>
              </a:ext>
            </a:extLst>
          </p:cNvPr>
          <p:cNvSpPr txBox="1">
            <a:spLocks/>
          </p:cNvSpPr>
          <p:nvPr/>
        </p:nvSpPr>
        <p:spPr>
          <a:xfrm>
            <a:off x="367948" y="1300625"/>
            <a:ext cx="8180221" cy="5187448"/>
          </a:xfrm>
        </p:spPr>
        <p:txBody>
          <a:bodyPr>
            <a:normAutofit fontScale="70000" lnSpcReduction="20000"/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903" b="1" i="1" dirty="0"/>
              <a:t>ECFA Detector Roadmap</a:t>
            </a:r>
            <a:r>
              <a:rPr lang="en-US" sz="2903" dirty="0"/>
              <a:t> as result of last ESPP Update 2020</a:t>
            </a:r>
            <a:endParaRPr lang="en-US" sz="2903" b="1" i="1" dirty="0"/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Most of the chapter's convenors (“Task Forces”) from ECFA Roadmap process became part of </a:t>
            </a:r>
            <a:r>
              <a:rPr lang="en-US" i="1" dirty="0"/>
              <a:t>Proposal Writing Teams </a:t>
            </a:r>
            <a:r>
              <a:rPr lang="en-US" dirty="0"/>
              <a:t>for new DRD collaborations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sz="2903" b="1" i="1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903" b="1" i="1" dirty="0"/>
              <a:t>Roadmap implementation plan </a:t>
            </a:r>
            <a:r>
              <a:rPr lang="en-US" sz="2903" dirty="0"/>
              <a:t>defined that CERN will host the DRD collaborations</a:t>
            </a:r>
            <a:endParaRPr lang="en-US" dirty="0"/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Approved by CERN SPC and Council in fall 2022 </a:t>
            </a:r>
            <a:r>
              <a:rPr lang="en-US" sz="1693" dirty="0"/>
              <a:t>(</a:t>
            </a:r>
            <a:r>
              <a:rPr lang="en-US" sz="1693" dirty="0">
                <a:hlinkClick r:id="rId7"/>
              </a:rPr>
              <a:t>CERN/SPC/1190 ; CERN/3679</a:t>
            </a:r>
            <a:r>
              <a:rPr lang="en-US" sz="1693" dirty="0"/>
              <a:t>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DRDC created as new committee at the same level as LHCC, SPSC and others; ECFA Detector panel kept an “advising role”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b="1" dirty="0"/>
              <a:t>Approval of DRD collaborations </a:t>
            </a:r>
            <a:r>
              <a:rPr lang="en-US" dirty="0"/>
              <a:t>by CERN RB for an initial period </a:t>
            </a:r>
            <a:br>
              <a:rPr lang="en-US" dirty="0"/>
            </a:br>
            <a:r>
              <a:rPr lang="en-US" dirty="0"/>
              <a:t>of three years: 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DRD 1,2 4 &amp; 6 in December 2023 –&gt; </a:t>
            </a:r>
            <a:r>
              <a:rPr lang="en-US" b="1" dirty="0"/>
              <a:t>2 years have passed already; </a:t>
            </a:r>
            <a:r>
              <a:rPr lang="en-US" b="1" dirty="0">
                <a:sym typeface="Wingdings" pitchFamily="2" charset="2"/>
              </a:rPr>
              <a:t>renewal in Dec. 2026</a:t>
            </a:r>
            <a:endParaRPr lang="en-US" b="1" dirty="0"/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DRD 3, 5 and 7 in June 2024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DRD 8 in December 2024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5E7D1FD6-4497-8AA7-D0C8-615C7B450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99642907-12CA-2B98-97D1-407E72636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</p:spTree>
    <p:extLst>
      <p:ext uri="{BB962C8B-B14F-4D97-AF65-F5344CB8AC3E}">
        <p14:creationId xmlns:p14="http://schemas.microsoft.com/office/powerpoint/2010/main" val="3966782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nhaltsplatzhalter 8">
            <a:extLst>
              <a:ext uri="{FF2B5EF4-FFF2-40B4-BE49-F238E27FC236}">
                <a16:creationId xmlns:a16="http://schemas.microsoft.com/office/drawing/2014/main" id="{B8C276B5-7C27-9930-AA34-9CEEC3261EDE}"/>
              </a:ext>
            </a:extLst>
          </p:cNvPr>
          <p:cNvSpPr txBox="1">
            <a:spLocks/>
          </p:cNvSpPr>
          <p:nvPr/>
        </p:nvSpPr>
        <p:spPr>
          <a:xfrm>
            <a:off x="450822" y="1330780"/>
            <a:ext cx="9649608" cy="3744685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3386" b="1" i="1" dirty="0">
                <a:latin typeface="Helvetica" pitchFamily="2" charset="0"/>
              </a:rPr>
              <a:t>The community should define a </a:t>
            </a:r>
            <a:r>
              <a:rPr lang="en-US" sz="3386" b="1" i="1" dirty="0">
                <a:highlight>
                  <a:srgbClr val="FFFF00"/>
                </a:highlight>
                <a:latin typeface="Helvetica" pitchFamily="2" charset="0"/>
              </a:rPr>
              <a:t>global detector R&amp;D roadmap</a:t>
            </a:r>
            <a:r>
              <a:rPr lang="en-US" sz="3386" b="1" i="1" dirty="0">
                <a:latin typeface="Helvetica" pitchFamily="2" charset="0"/>
              </a:rPr>
              <a:t> that should be used to </a:t>
            </a:r>
            <a:r>
              <a:rPr lang="en-US" sz="3386" b="1" i="1" dirty="0">
                <a:highlight>
                  <a:srgbClr val="FFFF00"/>
                </a:highlight>
                <a:latin typeface="Helvetica" pitchFamily="2" charset="0"/>
              </a:rPr>
              <a:t>support proposals at the European and national levels</a:t>
            </a:r>
            <a:r>
              <a:rPr lang="en-US" sz="3386" b="1" i="1" dirty="0">
                <a:latin typeface="Helvetica" pitchFamily="2" charset="0"/>
              </a:rPr>
              <a:t>.			ESPPU 2020</a:t>
            </a: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endParaRPr lang="en-US" sz="3386" dirty="0"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3386" dirty="0">
                <a:latin typeface="Palatino Linotype" panose="02040502050505030304" pitchFamily="18" charset="0"/>
              </a:rPr>
              <a:t>ECFA detector roadmap released in 2021 with </a:t>
            </a:r>
            <a:r>
              <a:rPr lang="en-US" sz="3386" dirty="0">
                <a:latin typeface="Palatino Linotype" panose="02040502050505030304" pitchFamily="18" charset="0"/>
                <a:hlinkClick r:id="rId2"/>
              </a:rPr>
              <a:t>full document </a:t>
            </a:r>
            <a:r>
              <a:rPr lang="en-US" sz="3386" dirty="0">
                <a:latin typeface="Palatino Linotype" panose="02040502050505030304" pitchFamily="18" charset="0"/>
              </a:rPr>
              <a:t>(200 pages) and </a:t>
            </a:r>
            <a:r>
              <a:rPr lang="en-US" sz="3386" dirty="0">
                <a:latin typeface="Palatino Linotype" panose="02040502050505030304" pitchFamily="18" charset="0"/>
                <a:hlinkClick r:id="rId3"/>
              </a:rPr>
              <a:t>synopsis</a:t>
            </a:r>
            <a:r>
              <a:rPr lang="en-US" sz="3386" dirty="0">
                <a:latin typeface="Palatino Linotype" panose="02040502050505030304" pitchFamily="18" charset="0"/>
              </a:rPr>
              <a:t> (~10 pages) based on a </a:t>
            </a:r>
            <a:r>
              <a:rPr lang="en-US" sz="3386" b="1" dirty="0">
                <a:latin typeface="Palatino Linotype" panose="02040502050505030304" pitchFamily="18" charset="0"/>
              </a:rPr>
              <a:t>community-driven effort</a:t>
            </a:r>
            <a:r>
              <a:rPr lang="en-US" sz="3386" dirty="0">
                <a:latin typeface="Palatino Linotype" panose="02040502050505030304" pitchFamily="18" charset="0"/>
              </a:rPr>
              <a:t> with many community meetings</a:t>
            </a:r>
            <a:endParaRPr lang="en-US" sz="3386" b="1" dirty="0">
              <a:latin typeface="Palatino Linotype" panose="02040502050505030304" pitchFamily="18" charset="0"/>
            </a:endParaRPr>
          </a:p>
          <a:p>
            <a:pPr marL="0" indent="0" algn="r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2600" dirty="0">
                <a:latin typeface="Palatino Linotype" panose="02040502050505030304" pitchFamily="18" charset="0"/>
              </a:rPr>
              <a:t>The full document can be referenced as </a:t>
            </a:r>
            <a:r>
              <a:rPr lang="en-US" sz="2600" b="1" dirty="0">
                <a:latin typeface="Palatino Linotype" panose="02040502050505030304" pitchFamily="18" charset="0"/>
              </a:rPr>
              <a:t>DOI: 10.17181/CERN.XDPL.W2EX</a:t>
            </a: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3265" dirty="0">
                <a:latin typeface="Palatino Linotype" panose="02040502050505030304" pitchFamily="18" charset="0"/>
              </a:rPr>
              <a:t>Document contains: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507" dirty="0">
                <a:latin typeface="Palatino Linotype" panose="02040502050505030304" pitchFamily="18" charset="0"/>
              </a:rPr>
              <a:t>Overview of </a:t>
            </a:r>
            <a:r>
              <a:rPr lang="en-US" sz="3507" b="1" dirty="0">
                <a:latin typeface="Palatino Linotype" panose="02040502050505030304" pitchFamily="18" charset="0"/>
              </a:rPr>
              <a:t>future facilities </a:t>
            </a:r>
            <a:r>
              <a:rPr lang="en-US" sz="3507" dirty="0">
                <a:latin typeface="Palatino Linotype" panose="02040502050505030304" pitchFamily="18" charset="0"/>
              </a:rPr>
              <a:t>(EIC, ILC, CLIC, FCC-ee/</a:t>
            </a:r>
            <a:r>
              <a:rPr lang="en-US" sz="3507" dirty="0" err="1">
                <a:latin typeface="Palatino Linotype" panose="02040502050505030304" pitchFamily="18" charset="0"/>
              </a:rPr>
              <a:t>hh</a:t>
            </a:r>
            <a:r>
              <a:rPr lang="en-US" sz="3507" dirty="0">
                <a:latin typeface="Palatino Linotype" panose="02040502050505030304" pitchFamily="18" charset="0"/>
              </a:rPr>
              <a:t>, Muon collider) or major </a:t>
            </a:r>
            <a:r>
              <a:rPr lang="en-US" sz="3507" b="1" dirty="0">
                <a:latin typeface="Palatino Linotype" panose="02040502050505030304" pitchFamily="18" charset="0"/>
              </a:rPr>
              <a:t>upgrades</a:t>
            </a:r>
            <a:r>
              <a:rPr lang="en-US" sz="3507" dirty="0">
                <a:latin typeface="Palatino Linotype" panose="02040502050505030304" pitchFamily="18" charset="0"/>
              </a:rPr>
              <a:t> (ALICE, Belle-II, LHC-b,…) and their </a:t>
            </a:r>
            <a:r>
              <a:rPr lang="en-US" sz="3507" b="1" dirty="0">
                <a:latin typeface="Palatino Linotype" panose="02040502050505030304" pitchFamily="18" charset="0"/>
              </a:rPr>
              <a:t>timelines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507" dirty="0">
                <a:latin typeface="Palatino Linotype" panose="02040502050505030304" pitchFamily="18" charset="0"/>
              </a:rPr>
              <a:t>Ten “</a:t>
            </a:r>
            <a:r>
              <a:rPr lang="en-US" sz="3507" b="1" dirty="0">
                <a:latin typeface="Palatino Linotype" panose="02040502050505030304" pitchFamily="18" charset="0"/>
              </a:rPr>
              <a:t>General Strategic Recommendations</a:t>
            </a:r>
            <a:r>
              <a:rPr lang="en-US" sz="3507" dirty="0">
                <a:latin typeface="Palatino Linotype" panose="02040502050505030304" pitchFamily="18" charset="0"/>
              </a:rPr>
              <a:t>” (GSRs) see next slide….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507" b="1" dirty="0">
                <a:latin typeface="Palatino Linotype" panose="02040502050505030304" pitchFamily="18" charset="0"/>
              </a:rPr>
              <a:t>Nine Technology domains </a:t>
            </a:r>
            <a:r>
              <a:rPr lang="en-US" sz="3507" dirty="0">
                <a:latin typeface="Palatino Linotype" panose="02040502050505030304" pitchFamily="18" charset="0"/>
              </a:rPr>
              <a:t>with </a:t>
            </a:r>
            <a:r>
              <a:rPr lang="en-US" sz="3507" b="1" dirty="0">
                <a:latin typeface="Palatino Linotype" panose="02040502050505030304" pitchFamily="18" charset="0"/>
              </a:rPr>
              <a:t>Task Forces (TF) </a:t>
            </a:r>
            <a:r>
              <a:rPr lang="en-US" sz="3507" dirty="0">
                <a:latin typeface="Palatino Linotype" panose="02040502050505030304" pitchFamily="18" charset="0"/>
              </a:rPr>
              <a:t>areas: 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3024" dirty="0">
                <a:latin typeface="Palatino Linotype" panose="02040502050505030304" pitchFamily="18" charset="0"/>
              </a:rPr>
              <a:t>The </a:t>
            </a:r>
            <a:r>
              <a:rPr lang="en-US" sz="3024" b="1" dirty="0">
                <a:latin typeface="Palatino Linotype" panose="02040502050505030304" pitchFamily="18" charset="0"/>
              </a:rPr>
              <a:t>most urgent R&amp;D topics </a:t>
            </a:r>
            <a:r>
              <a:rPr lang="en-US" sz="3024" dirty="0">
                <a:latin typeface="Palatino Linotype" panose="02040502050505030304" pitchFamily="18" charset="0"/>
              </a:rPr>
              <a:t>in each domain, identified as </a:t>
            </a:r>
            <a:r>
              <a:rPr lang="en-US" sz="3024" b="1" dirty="0">
                <a:latin typeface="Palatino Linotype" panose="02040502050505030304" pitchFamily="18" charset="0"/>
              </a:rPr>
              <a:t>Detector R&amp;D Themes </a:t>
            </a:r>
            <a:r>
              <a:rPr lang="en-US" sz="3024" dirty="0">
                <a:latin typeface="Palatino Linotype" panose="02040502050505030304" pitchFamily="18" charset="0"/>
              </a:rPr>
              <a:t>(DRDTs)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sz="3507" dirty="0"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endParaRPr lang="en-US" sz="3507" dirty="0"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endParaRPr lang="en-US" sz="3386" dirty="0">
              <a:latin typeface="Palatino Linotype" panose="02040502050505030304" pitchFamily="18" charset="0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E7DE3D2-3215-B5FF-0A08-D2467B3C4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18164" y="1415687"/>
            <a:ext cx="1552198" cy="222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39649187-097B-45F6-E6A3-7BC395470C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271" b="15791"/>
          <a:stretch>
            <a:fillRect/>
          </a:stretch>
        </p:blipFill>
        <p:spPr bwMode="auto">
          <a:xfrm>
            <a:off x="380184" y="5075466"/>
            <a:ext cx="11431633" cy="129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umsplatzhalter 1">
            <a:extLst>
              <a:ext uri="{FF2B5EF4-FFF2-40B4-BE49-F238E27FC236}">
                <a16:creationId xmlns:a16="http://schemas.microsoft.com/office/drawing/2014/main" id="{908FD69C-4CDA-4354-8D51-C8306AB859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2655" y="6488179"/>
            <a:ext cx="1765500" cy="365125"/>
          </a:xfrm>
        </p:spPr>
        <p:txBody>
          <a:bodyPr/>
          <a:lstStyle/>
          <a:p>
            <a:pPr defTabSz="914338">
              <a:defRPr/>
            </a:pPr>
            <a:r>
              <a:rPr lang="de-AT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5 March 2026</a:t>
            </a:r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Fußzeilenplatzhalter 2">
            <a:extLst>
              <a:ext uri="{FF2B5EF4-FFF2-40B4-BE49-F238E27FC236}">
                <a16:creationId xmlns:a16="http://schemas.microsoft.com/office/drawing/2014/main" id="{9AD67B8D-6CE9-3E85-7A98-79F5D3A9E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0930" y="6495496"/>
            <a:ext cx="5933453" cy="365125"/>
          </a:xfrm>
        </p:spPr>
        <p:txBody>
          <a:bodyPr/>
          <a:lstStyle/>
          <a:p>
            <a:pPr defTabSz="914338">
              <a:defRPr/>
            </a:pPr>
            <a:r>
              <a:rPr 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CIEMAT Seminar -- T. Bergauer</a:t>
            </a:r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8" name="Foliennummernplatzhalter 3">
            <a:extLst>
              <a:ext uri="{FF2B5EF4-FFF2-40B4-BE49-F238E27FC236}">
                <a16:creationId xmlns:a16="http://schemas.microsoft.com/office/drawing/2014/main" id="{9EA0841B-561D-0DF7-D607-83DEE52F0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671" y="6496045"/>
            <a:ext cx="815460" cy="365125"/>
          </a:xfrm>
        </p:spPr>
        <p:txBody>
          <a:bodyPr/>
          <a:lstStyle/>
          <a:p>
            <a:pPr defTabSz="914338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F0BCAF29-84C8-8943-9163-C3CA43C8F980}" type="slidenum">
              <a:rPr 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338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en-US" sz="12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Titel 14">
            <a:extLst>
              <a:ext uri="{FF2B5EF4-FFF2-40B4-BE49-F238E27FC236}">
                <a16:creationId xmlns:a16="http://schemas.microsoft.com/office/drawing/2014/main" id="{2A61CE23-F024-EC93-3A0C-C1B8D9BDC1F1}"/>
              </a:ext>
            </a:extLst>
          </p:cNvPr>
          <p:cNvSpPr txBox="1">
            <a:spLocks/>
          </p:cNvSpPr>
          <p:nvPr/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/>
              <a:t>ECFA Detector Roadmap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044594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B8A8F22B-8A2D-CAB8-01A0-3B10040BD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85" y="359058"/>
            <a:ext cx="10515232" cy="838489"/>
          </a:xfrm>
        </p:spPr>
        <p:txBody>
          <a:bodyPr>
            <a:normAutofit/>
          </a:bodyPr>
          <a:lstStyle/>
          <a:p>
            <a:pPr algn="ctr"/>
            <a:r>
              <a:rPr lang="en-US" sz="4000" noProof="0" dirty="0">
                <a:latin typeface="Palatino Linotype" panose="02040502050505030304" pitchFamily="18" charset="0"/>
              </a:rPr>
              <a:t>Strategic R&amp;D: DRD Collaborations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8B653183-3B37-783F-15D6-B576C3C0F97B}"/>
              </a:ext>
            </a:extLst>
          </p:cNvPr>
          <p:cNvSpPr/>
          <p:nvPr/>
        </p:nvSpPr>
        <p:spPr>
          <a:xfrm>
            <a:off x="182435" y="3874253"/>
            <a:ext cx="2879899" cy="251991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DRD2: Liquid Detectors  </a:t>
            </a:r>
            <a:br>
              <a:rPr lang="en-US" noProof="0" dirty="0">
                <a:solidFill>
                  <a:schemeClr val="tx1"/>
                </a:solidFill>
              </a:rPr>
            </a:br>
            <a:r>
              <a:rPr lang="en-US" noProof="0" dirty="0">
                <a:solidFill>
                  <a:schemeClr val="tx1"/>
                </a:solidFill>
              </a:rPr>
              <a:t> for Neutrinos · Dark Matter · 0vbb</a:t>
            </a: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F7A3D103-4D69-A6A1-B0EB-FB2F674CF9C9}"/>
              </a:ext>
            </a:extLst>
          </p:cNvPr>
          <p:cNvSpPr/>
          <p:nvPr/>
        </p:nvSpPr>
        <p:spPr>
          <a:xfrm>
            <a:off x="3164846" y="3874253"/>
            <a:ext cx="2879899" cy="251991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DRD4: Photon detectors</a:t>
            </a:r>
            <a:br>
              <a:rPr lang="en-US" noProof="0" dirty="0">
                <a:solidFill>
                  <a:schemeClr val="tx1"/>
                </a:solidFill>
              </a:rPr>
            </a:br>
            <a:r>
              <a:rPr lang="en-US" sz="1500" noProof="0" dirty="0">
                <a:solidFill>
                  <a:schemeClr val="tx1"/>
                </a:solidFill>
              </a:rPr>
              <a:t>vacuum, solid-state (</a:t>
            </a:r>
            <a:r>
              <a:rPr lang="en-US" sz="1500" noProof="0" dirty="0" err="1">
                <a:solidFill>
                  <a:schemeClr val="tx1"/>
                </a:solidFill>
              </a:rPr>
              <a:t>SiPM</a:t>
            </a:r>
            <a:r>
              <a:rPr lang="en-US" sz="1500" noProof="0" dirty="0">
                <a:solidFill>
                  <a:schemeClr val="tx1"/>
                </a:solidFill>
              </a:rPr>
              <a:t>), hybrid single-photon and </a:t>
            </a:r>
            <a:r>
              <a:rPr lang="en-US" sz="1500" noProof="0" dirty="0" err="1">
                <a:solidFill>
                  <a:schemeClr val="tx1"/>
                </a:solidFill>
              </a:rPr>
              <a:t>SciFi</a:t>
            </a:r>
            <a:r>
              <a:rPr lang="en-US" sz="1500" noProof="0" dirty="0">
                <a:solidFill>
                  <a:schemeClr val="tx1"/>
                </a:solidFill>
              </a:rPr>
              <a:t> detectors ·  applications in PID, RICH, tracking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4A296E66-4DCB-3C20-FC55-38AF234C610A}"/>
              </a:ext>
            </a:extLst>
          </p:cNvPr>
          <p:cNvSpPr/>
          <p:nvPr/>
        </p:nvSpPr>
        <p:spPr>
          <a:xfrm>
            <a:off x="6147256" y="3874253"/>
            <a:ext cx="2879899" cy="251991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DRD5: Quantum Sensors</a:t>
            </a:r>
          </a:p>
          <a:p>
            <a:r>
              <a:rPr lang="en-US" sz="1550" noProof="0" dirty="0">
                <a:solidFill>
                  <a:schemeClr val="tx1"/>
                </a:solidFill>
              </a:rPr>
              <a:t>Quantum dots · superconduct. nanowires · bolometers · TES · MMC · nuclear clocks</a:t>
            </a:r>
          </a:p>
          <a:p>
            <a:r>
              <a:rPr lang="en-US" sz="1550" noProof="0" dirty="0">
                <a:solidFill>
                  <a:schemeClr val="tx1"/>
                </a:solidFill>
              </a:rPr>
              <a:t>Applications in LEPP, first projects in HEPP happening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16F105CD-E626-7768-C987-4BC513FB6562}"/>
              </a:ext>
            </a:extLst>
          </p:cNvPr>
          <p:cNvSpPr/>
          <p:nvPr/>
        </p:nvSpPr>
        <p:spPr>
          <a:xfrm>
            <a:off x="9129666" y="3874253"/>
            <a:ext cx="2879899" cy="25199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DRD8: Mechanics</a:t>
            </a:r>
          </a:p>
          <a:p>
            <a:r>
              <a:rPr lang="en-US" sz="1400" noProof="0" dirty="0">
                <a:solidFill>
                  <a:schemeClr val="tx1"/>
                </a:solidFill>
              </a:rPr>
              <a:t>Ultra-thin beam pipes · CF foam and new materials · curved, retractable sensors · air &amp; micro-channel cooling · eco-friendly cooling fluids · robots · augmented reality</a:t>
            </a:r>
          </a:p>
          <a:p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A8C015BA-8F05-D4A6-0F6E-29EE80BEDD3F}"/>
              </a:ext>
            </a:extLst>
          </p:cNvPr>
          <p:cNvSpPr/>
          <p:nvPr/>
        </p:nvSpPr>
        <p:spPr>
          <a:xfrm>
            <a:off x="182435" y="1220916"/>
            <a:ext cx="2879899" cy="25199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DRD1: Gaseous Detectors</a:t>
            </a:r>
          </a:p>
          <a:p>
            <a:r>
              <a:rPr lang="en-US" sz="1700" noProof="0" dirty="0">
                <a:solidFill>
                  <a:schemeClr val="tx1"/>
                </a:solidFill>
              </a:rPr>
              <a:t>Large · Fast ·  eco-friendly gases · MPGD, e.g. GEMs</a:t>
            </a:r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C0026386-EF6C-65F7-260F-EED819B0286D}"/>
              </a:ext>
            </a:extLst>
          </p:cNvPr>
          <p:cNvSpPr/>
          <p:nvPr/>
        </p:nvSpPr>
        <p:spPr>
          <a:xfrm>
            <a:off x="3164846" y="1220916"/>
            <a:ext cx="2879899" cy="25199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b="1" noProof="0" dirty="0">
                <a:solidFill>
                  <a:schemeClr val="tx1"/>
                </a:solidFill>
              </a:rPr>
              <a:t>DRD3: Semiconductor Det.</a:t>
            </a:r>
          </a:p>
          <a:p>
            <a:r>
              <a:rPr lang="en-US" sz="1600" noProof="0" dirty="0">
                <a:solidFill>
                  <a:schemeClr val="tx1"/>
                </a:solidFill>
              </a:rPr>
              <a:t>Monolithic CMOS · LGADs · radiation hardness · </a:t>
            </a:r>
            <a:r>
              <a:rPr lang="en-US" sz="1600" noProof="0" dirty="0" err="1">
                <a:solidFill>
                  <a:schemeClr val="tx1"/>
                </a:solidFill>
              </a:rPr>
              <a:t>interconns</a:t>
            </a:r>
            <a:r>
              <a:rPr lang="en-US" sz="1600" noProof="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9" name="Rechteck 18">
            <a:extLst>
              <a:ext uri="{FF2B5EF4-FFF2-40B4-BE49-F238E27FC236}">
                <a16:creationId xmlns:a16="http://schemas.microsoft.com/office/drawing/2014/main" id="{7CD01453-B05F-6A4F-FF93-319FC80A9B58}"/>
              </a:ext>
            </a:extLst>
          </p:cNvPr>
          <p:cNvSpPr/>
          <p:nvPr/>
        </p:nvSpPr>
        <p:spPr>
          <a:xfrm>
            <a:off x="6147256" y="1220916"/>
            <a:ext cx="2879899" cy="25199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DRD6: Calorimetry</a:t>
            </a:r>
          </a:p>
          <a:p>
            <a:r>
              <a:rPr lang="en-US" sz="1600" noProof="0" dirty="0">
                <a:solidFill>
                  <a:schemeClr val="tx1"/>
                </a:solidFill>
              </a:rPr>
              <a:t>Energy resolution · High granularity · dual readout ·  particle flow · sandwich · optical</a:t>
            </a:r>
          </a:p>
        </p:txBody>
      </p:sp>
      <p:sp>
        <p:nvSpPr>
          <p:cNvPr id="20" name="Rechteck 19">
            <a:extLst>
              <a:ext uri="{FF2B5EF4-FFF2-40B4-BE49-F238E27FC236}">
                <a16:creationId xmlns:a16="http://schemas.microsoft.com/office/drawing/2014/main" id="{1B5B711F-FF1C-95A9-1873-4C4DE38769F4}"/>
              </a:ext>
            </a:extLst>
          </p:cNvPr>
          <p:cNvSpPr/>
          <p:nvPr/>
        </p:nvSpPr>
        <p:spPr>
          <a:xfrm>
            <a:off x="9129666" y="1220916"/>
            <a:ext cx="2879899" cy="25199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996" tIns="107996" rIns="107996" bIns="107996" rtlCol="0" anchor="t" anchorCtr="0"/>
          <a:lstStyle/>
          <a:p>
            <a:r>
              <a:rPr lang="en-US" sz="1900" b="1" noProof="0" dirty="0">
                <a:solidFill>
                  <a:schemeClr val="tx1"/>
                </a:solidFill>
              </a:rPr>
              <a:t>DRD7: Electronics</a:t>
            </a:r>
          </a:p>
          <a:p>
            <a:r>
              <a:rPr lang="en-US" sz="1500" noProof="0" dirty="0">
                <a:solidFill>
                  <a:schemeClr val="tx1"/>
                </a:solidFill>
              </a:rPr>
              <a:t>ADC/TDC IP Blocks · Opto-electronics · packaging · power · extreme environments · COTS ·  intelligence on detector · foundry access</a:t>
            </a:r>
          </a:p>
        </p:txBody>
      </p:sp>
      <p:pic>
        <p:nvPicPr>
          <p:cNvPr id="27" name="Grafik 26">
            <a:extLst>
              <a:ext uri="{FF2B5EF4-FFF2-40B4-BE49-F238E27FC236}">
                <a16:creationId xmlns:a16="http://schemas.microsoft.com/office/drawing/2014/main" id="{4DE1D703-EF1F-BE12-E83E-1A8251372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66" y="4922676"/>
            <a:ext cx="2692178" cy="1317036"/>
          </a:xfrm>
          <a:prstGeom prst="rect">
            <a:avLst/>
          </a:prstGeom>
        </p:spPr>
      </p:pic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42094CE8-286C-769C-FF50-DD39C8ACA2D6}"/>
              </a:ext>
            </a:extLst>
          </p:cNvPr>
          <p:cNvGrpSpPr/>
          <p:nvPr/>
        </p:nvGrpSpPr>
        <p:grpSpPr>
          <a:xfrm>
            <a:off x="287544" y="2338529"/>
            <a:ext cx="1344411" cy="1323407"/>
            <a:chOff x="5475890" y="4351174"/>
            <a:chExt cx="2311575" cy="2226875"/>
          </a:xfrm>
        </p:grpSpPr>
        <p:pic>
          <p:nvPicPr>
            <p:cNvPr id="32" name="Picture 6">
              <a:extLst>
                <a:ext uri="{FF2B5EF4-FFF2-40B4-BE49-F238E27FC236}">
                  <a16:creationId xmlns:a16="http://schemas.microsoft.com/office/drawing/2014/main" id="{3CE27809-9E20-C284-2D28-D5FC8C0CE26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793" t="3378" r="28362"/>
            <a:stretch/>
          </p:blipFill>
          <p:spPr bwMode="auto">
            <a:xfrm>
              <a:off x="5475890" y="4351174"/>
              <a:ext cx="2301064" cy="1655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EE06DBB5-293B-8154-8E02-5D5417501483}"/>
                </a:ext>
              </a:extLst>
            </p:cNvPr>
            <p:cNvSpPr txBox="1"/>
            <p:nvPr/>
          </p:nvSpPr>
          <p:spPr>
            <a:xfrm>
              <a:off x="5749160" y="4351174"/>
              <a:ext cx="1208691" cy="93220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000" noProof="0" dirty="0" err="1">
                  <a:solidFill>
                    <a:srgbClr val="FB0007"/>
                  </a:solidFill>
                  <a:latin typeface="Helvetica" pitchFamily="2" charset="0"/>
                </a:rPr>
                <a:t>σ</a:t>
              </a:r>
              <a:r>
                <a:rPr lang="en-US" sz="1000" noProof="0" dirty="0">
                  <a:solidFill>
                    <a:srgbClr val="FB0007"/>
                  </a:solidFill>
                  <a:latin typeface="Helvetica" pitchFamily="2" charset="0"/>
                </a:rPr>
                <a:t> </a:t>
              </a:r>
              <a:r>
                <a:rPr lang="en-US" sz="1000" noProof="0" dirty="0">
                  <a:solidFill>
                    <a:srgbClr val="FB0007"/>
                  </a:solidFill>
                  <a:latin typeface="Arial" panose="020B0604020202020204" pitchFamily="34" charset="0"/>
                </a:rPr>
                <a:t>~</a:t>
              </a:r>
              <a:r>
                <a:rPr lang="en-US" sz="1000" noProof="0" dirty="0">
                  <a:solidFill>
                    <a:srgbClr val="FB0007"/>
                  </a:solidFill>
                  <a:latin typeface="Helvetica" pitchFamily="2" charset="0"/>
                </a:rPr>
                <a:t> </a:t>
              </a:r>
              <a:r>
                <a:rPr lang="en-US" sz="1000" noProof="0" dirty="0">
                  <a:solidFill>
                    <a:srgbClr val="FB0007"/>
                  </a:solidFill>
                  <a:latin typeface="Arial" panose="020B0604020202020204" pitchFamily="34" charset="0"/>
                </a:rPr>
                <a:t>25</a:t>
              </a:r>
              <a:r>
                <a:rPr lang="en-US" sz="1000" noProof="0" dirty="0">
                  <a:solidFill>
                    <a:srgbClr val="FB0007"/>
                  </a:solidFill>
                  <a:latin typeface="Helvetica" pitchFamily="2" charset="0"/>
                </a:rPr>
                <a:t> </a:t>
              </a:r>
              <a:r>
                <a:rPr lang="en-US" sz="1000" noProof="0" dirty="0" err="1">
                  <a:solidFill>
                    <a:srgbClr val="FB0007"/>
                  </a:solidFill>
                  <a:latin typeface="Arial" panose="020B0604020202020204" pitchFamily="34" charset="0"/>
                </a:rPr>
                <a:t>ps</a:t>
              </a:r>
              <a:r>
                <a:rPr lang="en-US" sz="1000" noProof="0" dirty="0">
                  <a:solidFill>
                    <a:srgbClr val="FB0007"/>
                  </a:solidFill>
                  <a:latin typeface="Helvetica" pitchFamily="2" charset="0"/>
                </a:rPr>
                <a:t> </a:t>
              </a:r>
              <a:r>
                <a:rPr lang="en-US" sz="1000" noProof="0" dirty="0">
                  <a:solidFill>
                    <a:srgbClr val="FB0007"/>
                  </a:solidFill>
                  <a:latin typeface="Arial" panose="020B0604020202020204" pitchFamily="34" charset="0"/>
                </a:rPr>
                <a:t>per</a:t>
              </a:r>
              <a:r>
                <a:rPr lang="en-US" sz="1000" noProof="0" dirty="0">
                  <a:solidFill>
                    <a:srgbClr val="FB0007"/>
                  </a:solidFill>
                  <a:latin typeface="Helvetica" pitchFamily="2" charset="0"/>
                </a:rPr>
                <a:t> </a:t>
              </a:r>
              <a:r>
                <a:rPr lang="en-US" sz="1000" noProof="0" dirty="0">
                  <a:solidFill>
                    <a:srgbClr val="FB0007"/>
                  </a:solidFill>
                  <a:latin typeface="Arial" panose="020B0604020202020204" pitchFamily="34" charset="0"/>
                </a:rPr>
                <a:t>track</a:t>
              </a:r>
            </a:p>
          </p:txBody>
        </p:sp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0B99DBCB-5A35-0F86-3542-F3986F2538DF}"/>
                </a:ext>
              </a:extLst>
            </p:cNvPr>
            <p:cNvSpPr txBox="1"/>
            <p:nvPr/>
          </p:nvSpPr>
          <p:spPr>
            <a:xfrm>
              <a:off x="5486401" y="5908891"/>
              <a:ext cx="2301064" cy="66915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992" noProof="0" dirty="0"/>
                <a:t>PICOSEC: NIMA903 (2018) 317</a:t>
              </a:r>
            </a:p>
          </p:txBody>
        </p:sp>
      </p:grpSp>
      <p:pic>
        <p:nvPicPr>
          <p:cNvPr id="35" name="Picture 2">
            <a:extLst>
              <a:ext uri="{FF2B5EF4-FFF2-40B4-BE49-F238E27FC236}">
                <a16:creationId xmlns:a16="http://schemas.microsoft.com/office/drawing/2014/main" id="{616FDDF7-30D0-BBE5-D516-235CC2386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11" y="2302845"/>
            <a:ext cx="1818841" cy="135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>
            <a:extLst>
              <a:ext uri="{FF2B5EF4-FFF2-40B4-BE49-F238E27FC236}">
                <a16:creationId xmlns:a16="http://schemas.microsoft.com/office/drawing/2014/main" id="{E3B32F10-454A-EDFD-5C61-C52FA532E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220" y="2542870"/>
            <a:ext cx="2527973" cy="117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>
            <a:extLst>
              <a:ext uri="{FF2B5EF4-FFF2-40B4-BE49-F238E27FC236}">
                <a16:creationId xmlns:a16="http://schemas.microsoft.com/office/drawing/2014/main" id="{921525FC-03A6-2708-7BC7-27CABE5B59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871" y="5569841"/>
            <a:ext cx="1099688" cy="76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>
            <a:extLst>
              <a:ext uri="{FF2B5EF4-FFF2-40B4-BE49-F238E27FC236}">
                <a16:creationId xmlns:a16="http://schemas.microsoft.com/office/drawing/2014/main" id="{33147ADF-72E0-E35D-0537-ACB5FC8DA5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38"/>
          <a:stretch/>
        </p:blipFill>
        <p:spPr bwMode="auto">
          <a:xfrm>
            <a:off x="4874582" y="5021526"/>
            <a:ext cx="973641" cy="82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>
            <a:extLst>
              <a:ext uri="{FF2B5EF4-FFF2-40B4-BE49-F238E27FC236}">
                <a16:creationId xmlns:a16="http://schemas.microsoft.com/office/drawing/2014/main" id="{F482AB9B-F359-81F8-8819-F84AA677E0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014" y="5059171"/>
            <a:ext cx="984260" cy="82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Grafik 40">
            <a:extLst>
              <a:ext uri="{FF2B5EF4-FFF2-40B4-BE49-F238E27FC236}">
                <a16:creationId xmlns:a16="http://schemas.microsoft.com/office/drawing/2014/main" id="{958C799C-F91D-9588-4A96-6707E393D6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55515" y="2542869"/>
            <a:ext cx="1019658" cy="1113532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E29E24F0-F65A-1AE4-1257-67CEC46CD56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71883" y="2206765"/>
            <a:ext cx="1344411" cy="672205"/>
          </a:xfrm>
          <a:prstGeom prst="rect">
            <a:avLst/>
          </a:prstGeom>
        </p:spPr>
      </p:pic>
      <p:pic>
        <p:nvPicPr>
          <p:cNvPr id="42" name="Picture 2">
            <a:extLst>
              <a:ext uri="{FF2B5EF4-FFF2-40B4-BE49-F238E27FC236}">
                <a16:creationId xmlns:a16="http://schemas.microsoft.com/office/drawing/2014/main" id="{A22C6030-2912-1FAA-461C-80D63028B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8680" y="5693215"/>
            <a:ext cx="812512" cy="604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Grafik 43">
            <a:extLst>
              <a:ext uri="{FF2B5EF4-FFF2-40B4-BE49-F238E27FC236}">
                <a16:creationId xmlns:a16="http://schemas.microsoft.com/office/drawing/2014/main" id="{16882981-837E-FFA7-A3AE-F0E91B5C780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24593" y="5718494"/>
            <a:ext cx="1249911" cy="569374"/>
          </a:xfrm>
          <a:prstGeom prst="rect">
            <a:avLst/>
          </a:prstGeom>
        </p:spPr>
      </p:pic>
      <p:pic>
        <p:nvPicPr>
          <p:cNvPr id="45" name="Grafik 44">
            <a:extLst>
              <a:ext uri="{FF2B5EF4-FFF2-40B4-BE49-F238E27FC236}">
                <a16:creationId xmlns:a16="http://schemas.microsoft.com/office/drawing/2014/main" id="{2EE45EA6-F517-2DCB-1D9D-8B7E610BA38A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57075" t="43582"/>
          <a:stretch>
            <a:fillRect/>
          </a:stretch>
        </p:blipFill>
        <p:spPr>
          <a:xfrm>
            <a:off x="7478658" y="5504038"/>
            <a:ext cx="915022" cy="499143"/>
          </a:xfrm>
          <a:prstGeom prst="rect">
            <a:avLst/>
          </a:prstGeom>
        </p:spPr>
      </p:pic>
      <p:sp>
        <p:nvSpPr>
          <p:cNvPr id="46" name="Textfeld 45">
            <a:extLst>
              <a:ext uri="{FF2B5EF4-FFF2-40B4-BE49-F238E27FC236}">
                <a16:creationId xmlns:a16="http://schemas.microsoft.com/office/drawing/2014/main" id="{2CA06CAF-2AC8-F02E-8BED-1495E1E34CEC}"/>
              </a:ext>
            </a:extLst>
          </p:cNvPr>
          <p:cNvSpPr txBox="1"/>
          <p:nvPr/>
        </p:nvSpPr>
        <p:spPr>
          <a:xfrm>
            <a:off x="7474503" y="6003181"/>
            <a:ext cx="48442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" noProof="0" dirty="0"/>
              <a:t>© Nature</a:t>
            </a:r>
          </a:p>
        </p:txBody>
      </p:sp>
      <p:pic>
        <p:nvPicPr>
          <p:cNvPr id="47" name="Picture 2">
            <a:extLst>
              <a:ext uri="{FF2B5EF4-FFF2-40B4-BE49-F238E27FC236}">
                <a16:creationId xmlns:a16="http://schemas.microsoft.com/office/drawing/2014/main" id="{521BA8D9-8ABA-9FB5-1823-1992DF1A52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0" t="30354" r="17678" b="39563"/>
          <a:stretch/>
        </p:blipFill>
        <p:spPr bwMode="auto">
          <a:xfrm>
            <a:off x="11058172" y="2542869"/>
            <a:ext cx="886165" cy="44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feld 47">
            <a:extLst>
              <a:ext uri="{FF2B5EF4-FFF2-40B4-BE49-F238E27FC236}">
                <a16:creationId xmlns:a16="http://schemas.microsoft.com/office/drawing/2014/main" id="{45A1816E-86EB-03E2-BA26-437A95CEBD36}"/>
              </a:ext>
            </a:extLst>
          </p:cNvPr>
          <p:cNvSpPr txBox="1"/>
          <p:nvPr/>
        </p:nvSpPr>
        <p:spPr>
          <a:xfrm>
            <a:off x="11240301" y="2530248"/>
            <a:ext cx="70403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600" noProof="0" dirty="0">
                <a:solidFill>
                  <a:schemeClr val="bg1"/>
                </a:solidFill>
              </a:rPr>
              <a:t>Si-Fiber couplers</a:t>
            </a:r>
          </a:p>
        </p:txBody>
      </p:sp>
      <p:pic>
        <p:nvPicPr>
          <p:cNvPr id="53" name="Grafik 52">
            <a:extLst>
              <a:ext uri="{FF2B5EF4-FFF2-40B4-BE49-F238E27FC236}">
                <a16:creationId xmlns:a16="http://schemas.microsoft.com/office/drawing/2014/main" id="{5C8DA980-63D2-6CC9-CD27-EB1F862C62D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16"/>
          <a:stretch/>
        </p:blipFill>
        <p:spPr>
          <a:xfrm>
            <a:off x="9208557" y="2866076"/>
            <a:ext cx="1073526" cy="786956"/>
          </a:xfrm>
          <a:prstGeom prst="rect">
            <a:avLst/>
          </a:prstGeom>
        </p:spPr>
      </p:pic>
      <p:pic>
        <p:nvPicPr>
          <p:cNvPr id="54" name="Picture 6">
            <a:extLst>
              <a:ext uri="{FF2B5EF4-FFF2-40B4-BE49-F238E27FC236}">
                <a16:creationId xmlns:a16="http://schemas.microsoft.com/office/drawing/2014/main" id="{012EE6DF-C7C7-93CD-FD1A-B6FF86F28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4593" y="2600678"/>
            <a:ext cx="629365" cy="45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Grafik 54">
            <a:extLst>
              <a:ext uri="{FF2B5EF4-FFF2-40B4-BE49-F238E27FC236}">
                <a16:creationId xmlns:a16="http://schemas.microsoft.com/office/drawing/2014/main" id="{6D2C6FEA-1571-885F-4337-5ADB8B974D0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4066" y="3083591"/>
            <a:ext cx="1053443" cy="587512"/>
          </a:xfrm>
          <a:prstGeom prst="rect">
            <a:avLst/>
          </a:prstGeom>
        </p:spPr>
      </p:pic>
      <p:pic>
        <p:nvPicPr>
          <p:cNvPr id="56" name="Picture 4">
            <a:extLst>
              <a:ext uri="{FF2B5EF4-FFF2-40B4-BE49-F238E27FC236}">
                <a16:creationId xmlns:a16="http://schemas.microsoft.com/office/drawing/2014/main" id="{E223CE16-C926-82DD-EEF4-30B62AA7D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325478" y="3226429"/>
            <a:ext cx="580225" cy="32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Inhaltsplatzhalter 22">
            <a:extLst>
              <a:ext uri="{FF2B5EF4-FFF2-40B4-BE49-F238E27FC236}">
                <a16:creationId xmlns:a16="http://schemas.microsoft.com/office/drawing/2014/main" id="{42587849-9721-7844-7A09-E22D79923D1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2616" y="5519889"/>
            <a:ext cx="1201722" cy="837861"/>
          </a:xfrm>
          <a:prstGeom prst="rect">
            <a:avLst/>
          </a:prstGeom>
        </p:spPr>
      </p:pic>
      <p:pic>
        <p:nvPicPr>
          <p:cNvPr id="59" name="Picture 4">
            <a:extLst>
              <a:ext uri="{FF2B5EF4-FFF2-40B4-BE49-F238E27FC236}">
                <a16:creationId xmlns:a16="http://schemas.microsoft.com/office/drawing/2014/main" id="{2C66425D-D5EE-B775-D260-76421C70D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375" b="93750" l="3042" r="98479">
                        <a14:foregroundMark x1="39544" y1="11161" x2="23574" y2="6696"/>
                        <a14:foregroundMark x1="23574" y1="6696" x2="10646" y2="21429"/>
                        <a14:foregroundMark x1="10646" y1="21429" x2="4943" y2="59375"/>
                        <a14:foregroundMark x1="4943" y1="59375" x2="11787" y2="77679"/>
                        <a14:foregroundMark x1="11787" y1="77679" x2="23194" y2="90625"/>
                        <a14:foregroundMark x1="23194" y1="90625" x2="39544" y2="93750"/>
                        <a14:foregroundMark x1="39544" y1="93750" x2="48669" y2="78571"/>
                        <a14:foregroundMark x1="48669" y1="78571" x2="57034" y2="35714"/>
                        <a14:foregroundMark x1="57034" y1="35714" x2="48289" y2="19196"/>
                        <a14:foregroundMark x1="48289" y1="19196" x2="40304" y2="13393"/>
                        <a14:foregroundMark x1="34601" y1="6696" x2="17110" y2="12054"/>
                        <a14:foregroundMark x1="17110" y1="12054" x2="5703" y2="25446"/>
                        <a14:foregroundMark x1="5703" y1="25446" x2="3802" y2="66071"/>
                        <a14:foregroundMark x1="3802" y1="66071" x2="14068" y2="84821"/>
                        <a14:foregroundMark x1="14068" y1="84821" x2="30038" y2="93750"/>
                        <a14:foregroundMark x1="30038" y1="93750" x2="33080" y2="93750"/>
                        <a14:foregroundMark x1="92776" y1="30804" x2="91635" y2="70089"/>
                        <a14:foregroundMark x1="91635" y1="70089" x2="93536" y2="30804"/>
                        <a14:foregroundMark x1="93536" y1="30804" x2="93916" y2="61161"/>
                        <a14:foregroundMark x1="95057" y1="59821" x2="93536" y2="31696"/>
                        <a14:foregroundMark x1="94297" y1="34375" x2="97719" y2="51339"/>
                        <a14:foregroundMark x1="96958" y1="52679" x2="96578" y2="60714"/>
                        <a14:foregroundMark x1="96198" y1="64732" x2="95817" y2="62500"/>
                        <a14:foregroundMark x1="95437" y1="64286" x2="93156" y2="69643"/>
                        <a14:foregroundMark x1="95817" y1="40625" x2="96958" y2="36607"/>
                        <a14:foregroundMark x1="92015" y1="30357" x2="98479" y2="48214"/>
                        <a14:foregroundMark x1="98479" y1="48214" x2="97719" y2="43304"/>
                        <a14:foregroundMark x1="92395" y1="30804" x2="96578" y2="36607"/>
                        <a14:foregroundMark x1="96578" y1="32143" x2="98479" y2="41071"/>
                        <a14:foregroundMark x1="93536" y1="30804" x2="95817" y2="36161"/>
                        <a14:foregroundMark x1="95437" y1="30357" x2="93536" y2="28125"/>
                        <a14:foregroundMark x1="52471" y1="66071" x2="54373" y2="71429"/>
                        <a14:foregroundMark x1="50570" y1="79464" x2="46768" y2="834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713" y="5718494"/>
            <a:ext cx="728621" cy="62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5">
            <a:extLst>
              <a:ext uri="{FF2B5EF4-FFF2-40B4-BE49-F238E27FC236}">
                <a16:creationId xmlns:a16="http://schemas.microsoft.com/office/drawing/2014/main" id="{4C66A233-A9B4-8D71-5BCB-5FF4985D93B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89" t="25855" r="28424" b="30705"/>
          <a:stretch/>
        </p:blipFill>
        <p:spPr>
          <a:xfrm flipH="1">
            <a:off x="9751302" y="5411698"/>
            <a:ext cx="895667" cy="499444"/>
          </a:xfrm>
          <a:prstGeom prst="rect">
            <a:avLst/>
          </a:prstGeom>
        </p:spPr>
      </p:pic>
      <p:pic>
        <p:nvPicPr>
          <p:cNvPr id="57" name="Picture 6">
            <a:extLst>
              <a:ext uri="{FF2B5EF4-FFF2-40B4-BE49-F238E27FC236}">
                <a16:creationId xmlns:a16="http://schemas.microsoft.com/office/drawing/2014/main" id="{56AAB35B-93F6-EC12-A552-0EDFAEC2A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7135" y="5705944"/>
            <a:ext cx="819494" cy="61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E73C76FD-41E7-B217-E3A6-A4FE07C5A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4099" y="5892668"/>
            <a:ext cx="615484" cy="46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517ACD02-EE22-8E36-65C1-2738EF6A6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2655" y="6488179"/>
            <a:ext cx="1765500" cy="365125"/>
          </a:xfrm>
        </p:spPr>
        <p:txBody>
          <a:bodyPr/>
          <a:lstStyle/>
          <a:p>
            <a:pPr defTabSz="914338"/>
            <a:r>
              <a:rPr lang="de-AT" noProof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5 March 2026</a:t>
            </a:r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A5643B70-B6DF-153C-7DDC-DA3A18945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0930" y="6495496"/>
            <a:ext cx="5933453" cy="365125"/>
          </a:xfrm>
        </p:spPr>
        <p:txBody>
          <a:bodyPr/>
          <a:lstStyle/>
          <a:p>
            <a:pPr defTabSz="914338"/>
            <a:r>
              <a:rPr lang="en-US" noProof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CIEMAT Seminar -- T. Bergauer</a:t>
            </a:r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oliennummernplatzhalter 5">
            <a:extLst>
              <a:ext uri="{FF2B5EF4-FFF2-40B4-BE49-F238E27FC236}">
                <a16:creationId xmlns:a16="http://schemas.microsoft.com/office/drawing/2014/main" id="{B22EB7DD-FE7F-DEEF-7C03-69345E348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671" y="6496045"/>
            <a:ext cx="815460" cy="365125"/>
          </a:xfrm>
        </p:spPr>
        <p:txBody>
          <a:bodyPr/>
          <a:lstStyle/>
          <a:p>
            <a:pPr defTabSz="914338"/>
            <a:fld id="{B2464958-E6BF-7C42-BCC9-86C12AC0C48A}" type="slidenum">
              <a:rPr lang="en-US" noProof="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338"/>
              <a:t>22</a:t>
            </a:fld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029419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1D2A9-124E-0360-997D-F9DA3FB8E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hteck 9">
            <a:extLst>
              <a:ext uri="{FF2B5EF4-FFF2-40B4-BE49-F238E27FC236}">
                <a16:creationId xmlns:a16="http://schemas.microsoft.com/office/drawing/2014/main" id="{29E9DF5C-A733-61FF-D668-18A864450C92}"/>
              </a:ext>
            </a:extLst>
          </p:cNvPr>
          <p:cNvSpPr/>
          <p:nvPr/>
        </p:nvSpPr>
        <p:spPr>
          <a:xfrm>
            <a:off x="632597" y="4949296"/>
            <a:ext cx="10904228" cy="12775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23978" lvl="1" indent="-323978" defTabSz="914338" eaLnBrk="1" fontAlgn="auto" hangingPunct="1">
              <a:spcBef>
                <a:spcPts val="847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sz="1693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Transversal activities: no service provider, but with genuine R&amp;D interest</a:t>
            </a:r>
            <a:r>
              <a:rPr lang="en-US" sz="1693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  <a:sym typeface="Wingdings" pitchFamily="2" charset="2"/>
              </a:rPr>
              <a:t> (TF9  ECFA Training Panel)</a:t>
            </a:r>
            <a:endParaRPr lang="en-US" sz="1693" dirty="0">
              <a:solidFill>
                <a:prstClr val="black"/>
              </a:solidFill>
              <a:latin typeface="Palatino" pitchFamily="2" charset="77"/>
              <a:ea typeface="Palatino" pitchFamily="2" charset="77"/>
            </a:endParaRP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DRD7: Electronics: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67 Institutes</a:t>
            </a: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DRD8: Mechanics &amp; Integration: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38 institutes</a:t>
            </a:r>
            <a:endParaRPr lang="de-DE" dirty="0"/>
          </a:p>
        </p:txBody>
      </p:sp>
      <p:sp>
        <p:nvSpPr>
          <p:cNvPr id="9" name="Rechteck 8">
            <a:extLst>
              <a:ext uri="{FF2B5EF4-FFF2-40B4-BE49-F238E27FC236}">
                <a16:creationId xmlns:a16="http://schemas.microsoft.com/office/drawing/2014/main" id="{2C3A26AA-6EEC-8DE2-24E9-31835748A6EC}"/>
              </a:ext>
            </a:extLst>
          </p:cNvPr>
          <p:cNvSpPr/>
          <p:nvPr/>
        </p:nvSpPr>
        <p:spPr>
          <a:xfrm>
            <a:off x="642339" y="3619554"/>
            <a:ext cx="10904228" cy="12775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23978" lvl="1" indent="-323978" defTabSz="914338"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sz="1814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Completely new: (community building, building trust, and finding benefit of being “CERN hosted”)</a:t>
            </a:r>
          </a:p>
          <a:p>
            <a:pPr marL="647955" lvl="2" indent="-323978" defTabSz="914338" eaLnBrk="1" fontAlgn="auto" hangingPunct="1"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DRD2: Liquid Detectors: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86 institutes, 205 members</a:t>
            </a: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DRD4: Photodetectors &amp; PID: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74 institutes</a:t>
            </a: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DRD5: Quantum Sensors and emerging technologies: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112 involved groups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14272371-9700-342C-6C32-1D09E3102D61}"/>
              </a:ext>
            </a:extLst>
          </p:cNvPr>
          <p:cNvSpPr/>
          <p:nvPr/>
        </p:nvSpPr>
        <p:spPr>
          <a:xfrm>
            <a:off x="642339" y="2140415"/>
            <a:ext cx="10904228" cy="1426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23978" lvl="1" indent="-323978" defTabSz="914338" eaLnBrk="1" fontAlgn="auto" hangingPunct="1">
              <a:spcBef>
                <a:spcPts val="847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sz="1693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Based on previous R&amp;D collaborations: </a:t>
            </a:r>
          </a:p>
          <a:p>
            <a:pPr marL="647955" lvl="2" indent="-323978" defTabSz="914338" eaLnBrk="1" fontAlgn="auto" hangingPunct="1">
              <a:spcBef>
                <a:spcPts val="847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DRD1: Gaseous detectors </a:t>
            </a:r>
            <a:r>
              <a:rPr lang="en-US" sz="1814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(based on RD51):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161 institutes, </a:t>
            </a:r>
            <a:r>
              <a:rPr lang="en-US" sz="1814" i="1" dirty="0">
                <a:solidFill>
                  <a:srgbClr val="44546A"/>
                </a:solidFill>
                <a:highlight>
                  <a:srgbClr val="FFFF00"/>
                </a:highlight>
                <a:latin typeface="Palatino" pitchFamily="2" charset="77"/>
                <a:ea typeface="Palatino" pitchFamily="2" charset="77"/>
              </a:rPr>
              <a:t>700++ people</a:t>
            </a:r>
            <a:endParaRPr lang="en-US" sz="1814" i="1" dirty="0">
              <a:solidFill>
                <a:prstClr val="black"/>
              </a:solidFill>
              <a:highlight>
                <a:srgbClr val="FFFF00"/>
              </a:highlight>
              <a:latin typeface="Palatino" pitchFamily="2" charset="77"/>
              <a:ea typeface="Palatino" pitchFamily="2" charset="77"/>
            </a:endParaRP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DRD3: Semiconductor Detectors </a:t>
            </a:r>
            <a:r>
              <a:rPr lang="en-US" sz="1814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(previously RD42, RD50):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145 institutions / </a:t>
            </a:r>
            <a:r>
              <a:rPr lang="en-US" sz="1814" i="1" dirty="0">
                <a:solidFill>
                  <a:srgbClr val="44546A"/>
                </a:solidFill>
                <a:highlight>
                  <a:srgbClr val="FFFF00"/>
                </a:highlight>
                <a:latin typeface="Palatino" pitchFamily="2" charset="77"/>
                <a:ea typeface="Palatino" pitchFamily="2" charset="77"/>
              </a:rPr>
              <a:t>700++ people</a:t>
            </a: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endParaRPr lang="en-US" sz="363" dirty="0">
              <a:solidFill>
                <a:prstClr val="black"/>
              </a:solidFill>
              <a:latin typeface="Palatino" pitchFamily="2" charset="77"/>
              <a:ea typeface="Palatino" pitchFamily="2" charset="77"/>
            </a:endParaRPr>
          </a:p>
          <a:p>
            <a:pPr marL="647955" lvl="2" indent="-323978" defTabSz="914338" eaLnBrk="1" fontAlgn="auto" hangingPunct="1">
              <a:spcBef>
                <a:spcPts val="242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14" b="1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DRD6: Calorimetry </a:t>
            </a:r>
            <a:r>
              <a:rPr lang="en-US" sz="1814" dirty="0">
                <a:solidFill>
                  <a:prstClr val="black"/>
                </a:solidFill>
                <a:latin typeface="Palatino" pitchFamily="2" charset="77"/>
                <a:ea typeface="Palatino" pitchFamily="2" charset="77"/>
              </a:rPr>
              <a:t>(CALICE, other proto-experiment collabs.): </a:t>
            </a:r>
            <a:r>
              <a:rPr lang="en-US" sz="1814" i="1" dirty="0">
                <a:solidFill>
                  <a:srgbClr val="44546A"/>
                </a:solidFill>
                <a:latin typeface="Palatino" pitchFamily="2" charset="77"/>
                <a:ea typeface="Palatino" pitchFamily="2" charset="77"/>
              </a:rPr>
              <a:t>135 institutes</a:t>
            </a:r>
          </a:p>
        </p:txBody>
      </p:sp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40758342-6C49-4286-61FE-017AFE3F4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07" y="1300550"/>
            <a:ext cx="11041988" cy="83986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847"/>
              </a:spcBef>
              <a:buNone/>
            </a:pPr>
            <a:r>
              <a:rPr lang="en-US" sz="2419" dirty="0">
                <a:solidFill>
                  <a:schemeClr val="tx1"/>
                </a:solidFill>
              </a:rPr>
              <a:t>Eight DRD collaborations have been approved for an initial period of 3 years (extendable) with different histories and “maturity”: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0C3AFCE-2FA6-1A0E-6ED3-D26E7025B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CE48FAF-518E-E467-2989-EF0790279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4FFA05A-C955-8B0F-0323-04273EA7E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5EA5A-BC32-A742-B11B-8E7414D5B535}" type="slidenum">
              <a:rPr lang="en-US" noProof="0" smtClean="0"/>
              <a:pPr/>
              <a:t>23</a:t>
            </a:fld>
            <a:endParaRPr lang="en-US" noProof="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97051284-8DFF-56C9-02EA-1FA427112CD1}"/>
              </a:ext>
            </a:extLst>
          </p:cNvPr>
          <p:cNvSpPr txBox="1">
            <a:spLocks/>
          </p:cNvSpPr>
          <p:nvPr/>
        </p:nvSpPr>
        <p:spPr>
          <a:xfrm>
            <a:off x="1514763" y="367029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The DRD Collaborations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80735F43-FE38-018C-2464-7DFC65113036}"/>
              </a:ext>
            </a:extLst>
          </p:cNvPr>
          <p:cNvSpPr txBox="1"/>
          <p:nvPr/>
        </p:nvSpPr>
        <p:spPr>
          <a:xfrm rot="969601">
            <a:off x="9199446" y="2167128"/>
            <a:ext cx="2887585" cy="646331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Just subscribers of e-groups.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Active  people  much less</a:t>
            </a:r>
          </a:p>
        </p:txBody>
      </p:sp>
    </p:spTree>
    <p:extLst>
      <p:ext uri="{BB962C8B-B14F-4D97-AF65-F5344CB8AC3E}">
        <p14:creationId xmlns:p14="http://schemas.microsoft.com/office/powerpoint/2010/main" val="10233517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1D472F4-C52A-CC4C-495B-337F115D8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14338"/>
            <a:r>
              <a:rPr lang="de-AT" noProof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5 March 2026</a:t>
            </a:r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7DDAF28-5862-F28B-C1BD-592DA1664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338"/>
            <a:r>
              <a:rPr lang="en-US" noProof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CIEMAT Seminar -- T. Bergauer</a:t>
            </a:r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B4EFAB8-F6CE-C4F5-B4EC-325909FA4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338"/>
            <a:fld id="{F0BCAF29-84C8-8943-9163-C3CA43C8F980}" type="slidenum">
              <a:rPr lang="en-US" noProof="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338"/>
              <a:t>24</a:t>
            </a:fld>
            <a:endParaRPr lang="en-US" noProof="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1" name="Inhaltsplatzhalter 10">
            <a:extLst>
              <a:ext uri="{FF2B5EF4-FFF2-40B4-BE49-F238E27FC236}">
                <a16:creationId xmlns:a16="http://schemas.microsoft.com/office/drawing/2014/main" id="{329523F6-9849-7A15-8D68-14CB033A7C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7756843" cy="295695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spcBef>
                <a:spcPts val="302"/>
              </a:spcBef>
            </a:pPr>
            <a:r>
              <a:rPr lang="en-US" b="1" noProof="0" dirty="0"/>
              <a:t>“Blue Sky” R&amp;D </a:t>
            </a:r>
            <a:r>
              <a:rPr lang="en-US" noProof="0" dirty="0"/>
              <a:t>develops new technologies (TRL 1-3)</a:t>
            </a:r>
          </a:p>
          <a:p>
            <a:pPr>
              <a:lnSpc>
                <a:spcPct val="110000"/>
              </a:lnSpc>
              <a:spcBef>
                <a:spcPts val="302"/>
              </a:spcBef>
            </a:pPr>
            <a:endParaRPr lang="en-US" sz="1935" b="1" noProof="0" dirty="0"/>
          </a:p>
          <a:p>
            <a:pPr>
              <a:lnSpc>
                <a:spcPct val="110000"/>
              </a:lnSpc>
              <a:spcBef>
                <a:spcPts val="302"/>
              </a:spcBef>
            </a:pPr>
            <a:r>
              <a:rPr lang="en-US" b="1" noProof="0" dirty="0"/>
              <a:t>Strategic R&amp;D</a:t>
            </a:r>
            <a:r>
              <a:rPr lang="en-US" noProof="0" dirty="0"/>
              <a:t> (TRL 3-6) bridges the gap between “blue sky” and the deployment and use in a HEP experiment (TRL 8-9)</a:t>
            </a:r>
            <a:br>
              <a:rPr lang="en-US" noProof="0" dirty="0"/>
            </a:br>
            <a:br>
              <a:rPr lang="en-US" sz="1200" noProof="0" dirty="0"/>
            </a:br>
            <a:r>
              <a:rPr lang="en-US" noProof="0" dirty="0"/>
              <a:t>covers the </a:t>
            </a:r>
            <a:r>
              <a:rPr lang="en-US" b="1" noProof="0" dirty="0"/>
              <a:t>development and maturing of technologies</a:t>
            </a:r>
            <a:r>
              <a:rPr lang="en-US" noProof="0" dirty="0"/>
              <a:t>, e.g.</a:t>
            </a:r>
          </a:p>
          <a:p>
            <a:pPr lvl="1">
              <a:lnSpc>
                <a:spcPct val="110000"/>
              </a:lnSpc>
              <a:spcBef>
                <a:spcPts val="302"/>
              </a:spcBef>
            </a:pPr>
            <a:r>
              <a:rPr lang="en-US" sz="1935" noProof="0" dirty="0"/>
              <a:t>Iterating through different options</a:t>
            </a:r>
          </a:p>
          <a:p>
            <a:pPr lvl="1">
              <a:lnSpc>
                <a:spcPct val="110000"/>
              </a:lnSpc>
              <a:spcBef>
                <a:spcPts val="302"/>
              </a:spcBef>
            </a:pPr>
            <a:r>
              <a:rPr lang="en-US" sz="1935" noProof="0" dirty="0"/>
              <a:t>Improving radiation hardness</a:t>
            </a:r>
          </a:p>
          <a:p>
            <a:pPr lvl="1">
              <a:lnSpc>
                <a:spcPct val="110000"/>
              </a:lnSpc>
              <a:spcBef>
                <a:spcPts val="302"/>
              </a:spcBef>
            </a:pPr>
            <a:r>
              <a:rPr lang="en-US" sz="1935" noProof="0" dirty="0"/>
              <a:t>Scaling up: detector area, number of channels, layers,..</a:t>
            </a:r>
          </a:p>
          <a:p>
            <a:pPr lvl="1">
              <a:lnSpc>
                <a:spcPct val="110000"/>
              </a:lnSpc>
              <a:spcBef>
                <a:spcPts val="302"/>
              </a:spcBef>
            </a:pPr>
            <a:r>
              <a:rPr lang="en-US" sz="1935" noProof="0" dirty="0"/>
              <a:t>…</a:t>
            </a:r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FEAF9450-970C-1951-11F1-97AB30B6445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40193" y="330782"/>
            <a:ext cx="9180945" cy="718822"/>
          </a:xfrm>
        </p:spPr>
        <p:txBody>
          <a:bodyPr/>
          <a:lstStyle/>
          <a:p>
            <a:r>
              <a:rPr lang="en-US" noProof="0" dirty="0"/>
              <a:t>Detector Dev. covers low TRLs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4271EB19-884C-4523-ED83-8A334218FF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525" y="1316547"/>
            <a:ext cx="2655585" cy="2552121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C24FD24F-55A4-B9EA-B89A-4C1B76DA2CFC}"/>
              </a:ext>
            </a:extLst>
          </p:cNvPr>
          <p:cNvSpPr txBox="1"/>
          <p:nvPr/>
        </p:nvSpPr>
        <p:spPr>
          <a:xfrm>
            <a:off x="8552090" y="1029028"/>
            <a:ext cx="3245697" cy="35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93" noProof="0" dirty="0"/>
              <a:t>Technology Readiness Levels (TRL):</a:t>
            </a:r>
          </a:p>
        </p:txBody>
      </p:sp>
      <p:grpSp>
        <p:nvGrpSpPr>
          <p:cNvPr id="8" name="Group 1066">
            <a:extLst>
              <a:ext uri="{FF2B5EF4-FFF2-40B4-BE49-F238E27FC236}">
                <a16:creationId xmlns:a16="http://schemas.microsoft.com/office/drawing/2014/main" id="{5F313D62-FB02-1DAF-627F-0DFDCC4948D7}"/>
              </a:ext>
            </a:extLst>
          </p:cNvPr>
          <p:cNvGrpSpPr/>
          <p:nvPr/>
        </p:nvGrpSpPr>
        <p:grpSpPr>
          <a:xfrm>
            <a:off x="537424" y="3915591"/>
            <a:ext cx="11260363" cy="2392151"/>
            <a:chOff x="812732" y="2370445"/>
            <a:chExt cx="11260363" cy="2392151"/>
          </a:xfrm>
        </p:grpSpPr>
        <p:grpSp>
          <p:nvGrpSpPr>
            <p:cNvPr id="10" name="Group 1033">
              <a:extLst>
                <a:ext uri="{FF2B5EF4-FFF2-40B4-BE49-F238E27FC236}">
                  <a16:creationId xmlns:a16="http://schemas.microsoft.com/office/drawing/2014/main" id="{9DF50170-31F9-A508-5147-921F6C6B1333}"/>
                </a:ext>
              </a:extLst>
            </p:cNvPr>
            <p:cNvGrpSpPr/>
            <p:nvPr/>
          </p:nvGrpSpPr>
          <p:grpSpPr>
            <a:xfrm>
              <a:off x="812732" y="2370445"/>
              <a:ext cx="11260363" cy="2392151"/>
              <a:chOff x="1040464" y="1246260"/>
              <a:chExt cx="11260363" cy="2392151"/>
            </a:xfrm>
          </p:grpSpPr>
          <p:grpSp>
            <p:nvGrpSpPr>
              <p:cNvPr id="27" name="Group 53">
                <a:extLst>
                  <a:ext uri="{FF2B5EF4-FFF2-40B4-BE49-F238E27FC236}">
                    <a16:creationId xmlns:a16="http://schemas.microsoft.com/office/drawing/2014/main" id="{E85647DF-BBE0-CC5D-FF17-30E5C96332DB}"/>
                  </a:ext>
                </a:extLst>
              </p:cNvPr>
              <p:cNvGrpSpPr/>
              <p:nvPr/>
            </p:nvGrpSpPr>
            <p:grpSpPr>
              <a:xfrm>
                <a:off x="2223098" y="1246260"/>
                <a:ext cx="10077729" cy="1231276"/>
                <a:chOff x="2230619" y="1925519"/>
                <a:chExt cx="10077729" cy="1231276"/>
              </a:xfrm>
            </p:grpSpPr>
            <p:cxnSp>
              <p:nvCxnSpPr>
                <p:cNvPr id="31" name="Straight Arrow Connector 62">
                  <a:extLst>
                    <a:ext uri="{FF2B5EF4-FFF2-40B4-BE49-F238E27FC236}">
                      <a16:creationId xmlns:a16="http://schemas.microsoft.com/office/drawing/2014/main" id="{E88AE782-164C-1595-E991-074AB34CFD8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1002596" y="2678960"/>
                  <a:ext cx="0" cy="477835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  <a:effectLst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2" name="TextBox 1023">
                  <a:extLst>
                    <a:ext uri="{FF2B5EF4-FFF2-40B4-BE49-F238E27FC236}">
                      <a16:creationId xmlns:a16="http://schemas.microsoft.com/office/drawing/2014/main" id="{52F39354-10A4-8951-73BB-D6B5BF79566D}"/>
                    </a:ext>
                  </a:extLst>
                </p:cNvPr>
                <p:cNvSpPr txBox="1"/>
                <p:nvPr/>
              </p:nvSpPr>
              <p:spPr>
                <a:xfrm>
                  <a:off x="11296887" y="2255474"/>
                  <a:ext cx="1011461" cy="36862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noProof="0" dirty="0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physics</a:t>
                  </a:r>
                  <a:endParaRPr lang="en-US" noProof="0" dirty="0"/>
                </a:p>
              </p:txBody>
            </p:sp>
            <p:sp>
              <p:nvSpPr>
                <p:cNvPr id="33" name="TextBox 57">
                  <a:extLst>
                    <a:ext uri="{FF2B5EF4-FFF2-40B4-BE49-F238E27FC236}">
                      <a16:creationId xmlns:a16="http://schemas.microsoft.com/office/drawing/2014/main" id="{D8D30A9B-6366-FCD1-A2BA-26C04A4922FF}"/>
                    </a:ext>
                  </a:extLst>
                </p:cNvPr>
                <p:cNvSpPr txBox="1"/>
                <p:nvPr/>
              </p:nvSpPr>
              <p:spPr>
                <a:xfrm>
                  <a:off x="5005627" y="1925519"/>
                  <a:ext cx="3321651" cy="64633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noProof="0" dirty="0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TDR</a:t>
                  </a:r>
                </a:p>
                <a:p>
                  <a:r>
                    <a:rPr lang="en-US" noProof="0" dirty="0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experiment funding approval </a:t>
                  </a:r>
                  <a:endParaRPr lang="en-US" noProof="0" dirty="0"/>
                </a:p>
              </p:txBody>
            </p:sp>
            <p:sp>
              <p:nvSpPr>
                <p:cNvPr id="34" name="TextBox 58">
                  <a:extLst>
                    <a:ext uri="{FF2B5EF4-FFF2-40B4-BE49-F238E27FC236}">
                      <a16:creationId xmlns:a16="http://schemas.microsoft.com/office/drawing/2014/main" id="{7D265478-ACA8-47F9-1EE6-A4A94BF4A61E}"/>
                    </a:ext>
                  </a:extLst>
                </p:cNvPr>
                <p:cNvSpPr txBox="1"/>
                <p:nvPr/>
              </p:nvSpPr>
              <p:spPr>
                <a:xfrm>
                  <a:off x="8332600" y="2190585"/>
                  <a:ext cx="663732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noProof="0" dirty="0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EDR</a:t>
                  </a:r>
                  <a:endParaRPr lang="en-US" noProof="0" dirty="0"/>
                </a:p>
              </p:txBody>
            </p:sp>
            <p:sp>
              <p:nvSpPr>
                <p:cNvPr id="35" name="TextBox 61">
                  <a:extLst>
                    <a:ext uri="{FF2B5EF4-FFF2-40B4-BE49-F238E27FC236}">
                      <a16:creationId xmlns:a16="http://schemas.microsoft.com/office/drawing/2014/main" id="{79461462-DB43-34F9-5BC5-E908D791521E}"/>
                    </a:ext>
                  </a:extLst>
                </p:cNvPr>
                <p:cNvSpPr txBox="1"/>
                <p:nvPr/>
              </p:nvSpPr>
              <p:spPr>
                <a:xfrm>
                  <a:off x="2230619" y="2254770"/>
                  <a:ext cx="1770884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noProof="0" dirty="0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experiment </a:t>
                  </a:r>
                  <a:r>
                    <a:rPr lang="en-US" noProof="0" dirty="0" err="1">
                      <a:latin typeface="Avenir Next" panose="020B0503020202020204" pitchFamily="34" charset="0"/>
                      <a:ea typeface="Batang" panose="02030600000101010101" pitchFamily="18" charset="-127"/>
                      <a:cs typeface="Times New Roman" panose="02020603050405020304" pitchFamily="18" charset="0"/>
                    </a:rPr>
                    <a:t>LoI</a:t>
                  </a:r>
                  <a:endParaRPr lang="en-US" noProof="0" dirty="0">
                    <a:latin typeface="Avenir Next" panose="020B0503020202020204" pitchFamily="34" charset="0"/>
                    <a:ea typeface="Batang" panose="02030600000101010101" pitchFamily="18" charset="-127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28" name="TextBox 46">
                <a:extLst>
                  <a:ext uri="{FF2B5EF4-FFF2-40B4-BE49-F238E27FC236}">
                    <a16:creationId xmlns:a16="http://schemas.microsoft.com/office/drawing/2014/main" id="{97D4C8CF-63E7-5654-AE20-9BEDD919C1A9}"/>
                  </a:ext>
                </a:extLst>
              </p:cNvPr>
              <p:cNvSpPr txBox="1"/>
              <p:nvPr/>
            </p:nvSpPr>
            <p:spPr>
              <a:xfrm>
                <a:off x="3256424" y="2715081"/>
                <a:ext cx="3247327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noProof="0" dirty="0">
                    <a:latin typeface="Avenir Next" panose="020B0503020202020204" pitchFamily="34" charset="0"/>
                  </a:rPr>
                  <a:t>mature concepts</a:t>
                </a:r>
              </a:p>
              <a:p>
                <a:pPr algn="ctr"/>
                <a:r>
                  <a:rPr lang="en-US" noProof="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venir Next" panose="020B0503020202020204" pitchFamily="34" charset="0"/>
                  </a:rPr>
                  <a:t>Iterate different versions</a:t>
                </a:r>
              </a:p>
              <a:p>
                <a:pPr algn="ctr"/>
                <a:r>
                  <a:rPr lang="en-US" noProof="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venir Next" panose="020B0503020202020204" pitchFamily="34" charset="0"/>
                  </a:rPr>
                  <a:t>Scaling-up challenge</a:t>
                </a:r>
              </a:p>
            </p:txBody>
          </p:sp>
          <p:sp>
            <p:nvSpPr>
              <p:cNvPr id="29" name="TextBox 47">
                <a:extLst>
                  <a:ext uri="{FF2B5EF4-FFF2-40B4-BE49-F238E27FC236}">
                    <a16:creationId xmlns:a16="http://schemas.microsoft.com/office/drawing/2014/main" id="{74739159-45A8-0004-87ED-A00AFA4A9D58}"/>
                  </a:ext>
                </a:extLst>
              </p:cNvPr>
              <p:cNvSpPr txBox="1"/>
              <p:nvPr/>
            </p:nvSpPr>
            <p:spPr>
              <a:xfrm>
                <a:off x="6681531" y="2715081"/>
                <a:ext cx="3686286" cy="646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en-US" b="1" noProof="0" dirty="0">
                    <a:latin typeface="Avenir Next" panose="020B0503020202020204" pitchFamily="34" charset="0"/>
                  </a:rPr>
                  <a:t>final devices and systems</a:t>
                </a:r>
              </a:p>
              <a:p>
                <a:r>
                  <a:rPr lang="en-US" noProof="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venir Next" panose="020B0503020202020204" pitchFamily="34" charset="0"/>
                  </a:rPr>
                  <a:t>specific to experiment concepts </a:t>
                </a:r>
              </a:p>
            </p:txBody>
          </p:sp>
          <p:sp>
            <p:nvSpPr>
              <p:cNvPr id="30" name="TextBox 48">
                <a:extLst>
                  <a:ext uri="{FF2B5EF4-FFF2-40B4-BE49-F238E27FC236}">
                    <a16:creationId xmlns:a16="http://schemas.microsoft.com/office/drawing/2014/main" id="{17DE61F3-3C60-75BB-5719-0C70917AB077}"/>
                  </a:ext>
                </a:extLst>
              </p:cNvPr>
              <p:cNvSpPr txBox="1"/>
              <p:nvPr/>
            </p:nvSpPr>
            <p:spPr>
              <a:xfrm>
                <a:off x="1040464" y="2715081"/>
                <a:ext cx="213816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noProof="0" dirty="0">
                    <a:latin typeface="Avenir Next" panose="020B0503020202020204" pitchFamily="34" charset="0"/>
                  </a:rPr>
                  <a:t>game changers</a:t>
                </a:r>
              </a:p>
              <a:p>
                <a:pPr algn="ctr"/>
                <a:r>
                  <a:rPr lang="en-US" noProof="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venir Next" panose="020B0503020202020204" pitchFamily="34" charset="0"/>
                  </a:rPr>
                  <a:t>new technologies</a:t>
                </a:r>
              </a:p>
              <a:p>
                <a:pPr algn="ctr"/>
                <a:r>
                  <a:rPr lang="en-US" noProof="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venir Next" panose="020B0503020202020204" pitchFamily="34" charset="0"/>
                  </a:rPr>
                  <a:t>new paradigms</a:t>
                </a:r>
              </a:p>
            </p:txBody>
          </p:sp>
        </p:grpSp>
        <p:grpSp>
          <p:nvGrpSpPr>
            <p:cNvPr id="12" name="Group 1065">
              <a:extLst>
                <a:ext uri="{FF2B5EF4-FFF2-40B4-BE49-F238E27FC236}">
                  <a16:creationId xmlns:a16="http://schemas.microsoft.com/office/drawing/2014/main" id="{7353AF13-A3DA-2290-6D02-303B4ACD7B11}"/>
                </a:ext>
              </a:extLst>
            </p:cNvPr>
            <p:cNvGrpSpPr/>
            <p:nvPr/>
          </p:nvGrpSpPr>
          <p:grpSpPr>
            <a:xfrm>
              <a:off x="1001806" y="3119000"/>
              <a:ext cx="10569248" cy="599731"/>
              <a:chOff x="714420" y="1355177"/>
              <a:chExt cx="10569248" cy="599731"/>
            </a:xfrm>
          </p:grpSpPr>
          <p:sp>
            <p:nvSpPr>
              <p:cNvPr id="13" name="Hexagon 1036">
                <a:extLst>
                  <a:ext uri="{FF2B5EF4-FFF2-40B4-BE49-F238E27FC236}">
                    <a16:creationId xmlns:a16="http://schemas.microsoft.com/office/drawing/2014/main" id="{36B6743D-A07C-04EB-02A8-30345BEC6F86}"/>
                  </a:ext>
                </a:extLst>
              </p:cNvPr>
              <p:cNvSpPr/>
              <p:nvPr/>
            </p:nvSpPr>
            <p:spPr>
              <a:xfrm>
                <a:off x="717898" y="1355177"/>
                <a:ext cx="10565770" cy="599731"/>
              </a:xfrm>
              <a:prstGeom prst="hexagon">
                <a:avLst/>
              </a:prstGeom>
              <a:gradFill flip="none" rotWithShape="1">
                <a:gsLst>
                  <a:gs pos="0">
                    <a:schemeClr val="tx1"/>
                  </a:gs>
                  <a:gs pos="100000">
                    <a:schemeClr val="bg1">
                      <a:lumMod val="85000"/>
                    </a:schemeClr>
                  </a:gs>
                </a:gsLst>
                <a:lin ang="0" scaled="1"/>
                <a:tileRect/>
              </a:gradFill>
              <a:ln>
                <a:solidFill>
                  <a:schemeClr val="accent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grpSp>
            <p:nvGrpSpPr>
              <p:cNvPr id="14" name="Group 1064">
                <a:extLst>
                  <a:ext uri="{FF2B5EF4-FFF2-40B4-BE49-F238E27FC236}">
                    <a16:creationId xmlns:a16="http://schemas.microsoft.com/office/drawing/2014/main" id="{7105DB0B-0C44-7976-C6A7-2CF7ED412093}"/>
                  </a:ext>
                </a:extLst>
              </p:cNvPr>
              <p:cNvGrpSpPr/>
              <p:nvPr/>
            </p:nvGrpSpPr>
            <p:grpSpPr>
              <a:xfrm>
                <a:off x="714420" y="1355178"/>
                <a:ext cx="10565770" cy="576000"/>
                <a:chOff x="714420" y="1788929"/>
                <a:chExt cx="10565770" cy="576000"/>
              </a:xfrm>
            </p:grpSpPr>
            <p:sp>
              <p:nvSpPr>
                <p:cNvPr id="15" name="Hexagon 1043">
                  <a:extLst>
                    <a:ext uri="{FF2B5EF4-FFF2-40B4-BE49-F238E27FC236}">
                      <a16:creationId xmlns:a16="http://schemas.microsoft.com/office/drawing/2014/main" id="{5B35F045-94A1-E099-5849-18351814EBE3}"/>
                    </a:ext>
                  </a:extLst>
                </p:cNvPr>
                <p:cNvSpPr/>
                <p:nvPr/>
              </p:nvSpPr>
              <p:spPr>
                <a:xfrm>
                  <a:off x="714420" y="1788929"/>
                  <a:ext cx="2644053" cy="576000"/>
                </a:xfrm>
                <a:prstGeom prst="hexagon">
                  <a:avLst/>
                </a:prstGeom>
                <a:noFill/>
                <a:ln w="19050">
                  <a:solidFill>
                    <a:srgbClr val="FF0000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endParaRPr lang="en-US" sz="1600" noProof="0" dirty="0">
                    <a:solidFill>
                      <a:schemeClr val="tx1"/>
                    </a:solidFill>
                    <a:latin typeface="Avenir Next" panose="020B0503020202020204" pitchFamily="34" charset="0"/>
                  </a:endParaRPr>
                </a:p>
              </p:txBody>
            </p:sp>
            <p:grpSp>
              <p:nvGrpSpPr>
                <p:cNvPr id="16" name="Group 1063">
                  <a:extLst>
                    <a:ext uri="{FF2B5EF4-FFF2-40B4-BE49-F238E27FC236}">
                      <a16:creationId xmlns:a16="http://schemas.microsoft.com/office/drawing/2014/main" id="{B10E86EA-A389-E85F-E346-055A27D922DF}"/>
                    </a:ext>
                  </a:extLst>
                </p:cNvPr>
                <p:cNvGrpSpPr/>
                <p:nvPr/>
              </p:nvGrpSpPr>
              <p:grpSpPr>
                <a:xfrm>
                  <a:off x="741073" y="1788929"/>
                  <a:ext cx="10539117" cy="576000"/>
                  <a:chOff x="741073" y="1800652"/>
                  <a:chExt cx="10539117" cy="576000"/>
                </a:xfrm>
              </p:grpSpPr>
              <p:sp>
                <p:nvSpPr>
                  <p:cNvPr id="17" name="TextBox 1037">
                    <a:extLst>
                      <a:ext uri="{FF2B5EF4-FFF2-40B4-BE49-F238E27FC236}">
                        <a16:creationId xmlns:a16="http://schemas.microsoft.com/office/drawing/2014/main" id="{BD686CF7-3A72-4D99-4E0C-EE81D1DFBC01}"/>
                      </a:ext>
                    </a:extLst>
                  </p:cNvPr>
                  <p:cNvSpPr txBox="1"/>
                  <p:nvPr/>
                </p:nvSpPr>
                <p:spPr>
                  <a:xfrm>
                    <a:off x="741073" y="1923385"/>
                    <a:ext cx="1934981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“blue sky” R&amp;D</a:t>
                    </a:r>
                  </a:p>
                </p:txBody>
              </p:sp>
              <p:sp>
                <p:nvSpPr>
                  <p:cNvPr id="18" name="TextBox 1039">
                    <a:extLst>
                      <a:ext uri="{FF2B5EF4-FFF2-40B4-BE49-F238E27FC236}">
                        <a16:creationId xmlns:a16="http://schemas.microsoft.com/office/drawing/2014/main" id="{F37E702E-E6B6-511B-D7CD-8D7D2E2C7304}"/>
                      </a:ext>
                    </a:extLst>
                  </p:cNvPr>
                  <p:cNvSpPr txBox="1"/>
                  <p:nvPr/>
                </p:nvSpPr>
                <p:spPr>
                  <a:xfrm>
                    <a:off x="6052133" y="1923385"/>
                    <a:ext cx="148279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engineering</a:t>
                    </a:r>
                  </a:p>
                </p:txBody>
              </p:sp>
              <p:sp>
                <p:nvSpPr>
                  <p:cNvPr id="20" name="TextBox 1040">
                    <a:extLst>
                      <a:ext uri="{FF2B5EF4-FFF2-40B4-BE49-F238E27FC236}">
                        <a16:creationId xmlns:a16="http://schemas.microsoft.com/office/drawing/2014/main" id="{50C255E4-2E74-A127-145F-8759E8747499}"/>
                      </a:ext>
                    </a:extLst>
                  </p:cNvPr>
                  <p:cNvSpPr txBox="1"/>
                  <p:nvPr/>
                </p:nvSpPr>
                <p:spPr>
                  <a:xfrm>
                    <a:off x="8186741" y="1923385"/>
                    <a:ext cx="2782983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p</a:t>
                    </a:r>
                    <a:r>
                      <a:rPr lang="en-US" sz="1800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roduction/installation</a:t>
                    </a:r>
                  </a:p>
                </p:txBody>
              </p:sp>
              <p:sp>
                <p:nvSpPr>
                  <p:cNvPr id="21" name="TextBox 1042">
                    <a:extLst>
                      <a:ext uri="{FF2B5EF4-FFF2-40B4-BE49-F238E27FC236}">
                        <a16:creationId xmlns:a16="http://schemas.microsoft.com/office/drawing/2014/main" id="{0BB567CE-7B9C-0C5A-F107-872A5CF72E3A}"/>
                      </a:ext>
                    </a:extLst>
                  </p:cNvPr>
                  <p:cNvSpPr txBox="1"/>
                  <p:nvPr/>
                </p:nvSpPr>
                <p:spPr>
                  <a:xfrm>
                    <a:off x="5370429" y="1923385"/>
                    <a:ext cx="80788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TRL6</a:t>
                    </a:r>
                    <a:endParaRPr lang="en-US" noProof="0" dirty="0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2" name="TextBox 1061">
                    <a:extLst>
                      <a:ext uri="{FF2B5EF4-FFF2-40B4-BE49-F238E27FC236}">
                        <a16:creationId xmlns:a16="http://schemas.microsoft.com/office/drawing/2014/main" id="{4627FCF0-176E-930E-4CA4-B4F78002D4F8}"/>
                      </a:ext>
                    </a:extLst>
                  </p:cNvPr>
                  <p:cNvSpPr txBox="1"/>
                  <p:nvPr/>
                </p:nvSpPr>
                <p:spPr>
                  <a:xfrm>
                    <a:off x="3607241" y="1923385"/>
                    <a:ext cx="1565450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DRD</a:t>
                    </a:r>
                  </a:p>
                </p:txBody>
              </p:sp>
              <p:sp>
                <p:nvSpPr>
                  <p:cNvPr id="23" name="TextBox 1062">
                    <a:extLst>
                      <a:ext uri="{FF2B5EF4-FFF2-40B4-BE49-F238E27FC236}">
                        <a16:creationId xmlns:a16="http://schemas.microsoft.com/office/drawing/2014/main" id="{FBE53768-9232-79E0-C90C-B12F3095E6F5}"/>
                      </a:ext>
                    </a:extLst>
                  </p:cNvPr>
                  <p:cNvSpPr txBox="1"/>
                  <p:nvPr/>
                </p:nvSpPr>
                <p:spPr>
                  <a:xfrm>
                    <a:off x="2590268" y="1923385"/>
                    <a:ext cx="807889" cy="369332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noProof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</a:rPr>
                      <a:t>TRL3</a:t>
                    </a:r>
                    <a:endParaRPr lang="en-US" noProof="0" dirty="0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4" name="Hexagon 1045">
                    <a:extLst>
                      <a:ext uri="{FF2B5EF4-FFF2-40B4-BE49-F238E27FC236}">
                        <a16:creationId xmlns:a16="http://schemas.microsoft.com/office/drawing/2014/main" id="{497D2EAD-EA5A-D6D9-DF3A-D96D4B7EC822}"/>
                      </a:ext>
                    </a:extLst>
                  </p:cNvPr>
                  <p:cNvSpPr/>
                  <p:nvPr/>
                </p:nvSpPr>
                <p:spPr>
                  <a:xfrm>
                    <a:off x="7432764" y="1800652"/>
                    <a:ext cx="3847426" cy="576000"/>
                  </a:xfrm>
                  <a:prstGeom prst="hexagon">
                    <a:avLst/>
                  </a:prstGeom>
                  <a:noFill/>
                  <a:ln w="19050">
                    <a:solidFill>
                      <a:schemeClr val="bg1">
                        <a:lumMod val="75000"/>
                      </a:schemeClr>
                    </a:solidFill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600" noProof="0" dirty="0">
                      <a:solidFill>
                        <a:srgbClr val="C00000"/>
                      </a:solidFill>
                      <a:latin typeface="Avenir Next" panose="020B0503020202020204" pitchFamily="34" charset="0"/>
                    </a:endParaRPr>
                  </a:p>
                </p:txBody>
              </p:sp>
              <p:sp>
                <p:nvSpPr>
                  <p:cNvPr id="25" name="Hexagon 1044">
                    <a:extLst>
                      <a:ext uri="{FF2B5EF4-FFF2-40B4-BE49-F238E27FC236}">
                        <a16:creationId xmlns:a16="http://schemas.microsoft.com/office/drawing/2014/main" id="{F637FCA2-8B9E-A7F7-E76F-91F43650982C}"/>
                      </a:ext>
                    </a:extLst>
                  </p:cNvPr>
                  <p:cNvSpPr/>
                  <p:nvPr/>
                </p:nvSpPr>
                <p:spPr>
                  <a:xfrm>
                    <a:off x="5407431" y="1800652"/>
                    <a:ext cx="2718661" cy="576000"/>
                  </a:xfrm>
                  <a:prstGeom prst="hexagon">
                    <a:avLst/>
                  </a:prstGeom>
                  <a:noFill/>
                  <a:ln w="19050">
                    <a:solidFill>
                      <a:schemeClr val="bg1">
                        <a:lumMod val="65000"/>
                      </a:schemeClr>
                    </a:solidFill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600" noProof="0" dirty="0">
                      <a:solidFill>
                        <a:srgbClr val="C00000"/>
                      </a:solidFill>
                      <a:latin typeface="Avenir Next" panose="020B0503020202020204" pitchFamily="34" charset="0"/>
                    </a:endParaRPr>
                  </a:p>
                </p:txBody>
              </p:sp>
              <p:sp>
                <p:nvSpPr>
                  <p:cNvPr id="26" name="Hexagon 1058">
                    <a:extLst>
                      <a:ext uri="{FF2B5EF4-FFF2-40B4-BE49-F238E27FC236}">
                        <a16:creationId xmlns:a16="http://schemas.microsoft.com/office/drawing/2014/main" id="{3BDA0459-5FD0-144A-612E-8FA5EB247B7D}"/>
                      </a:ext>
                    </a:extLst>
                  </p:cNvPr>
                  <p:cNvSpPr/>
                  <p:nvPr/>
                </p:nvSpPr>
                <p:spPr>
                  <a:xfrm>
                    <a:off x="2623375" y="1800652"/>
                    <a:ext cx="3495213" cy="576000"/>
                  </a:xfrm>
                  <a:prstGeom prst="hexagon">
                    <a:avLst/>
                  </a:prstGeom>
                  <a:noFill/>
                  <a:ln w="31750">
                    <a:solidFill>
                      <a:srgbClr val="C00000"/>
                    </a:solidFill>
                  </a:ln>
                  <a:effectLst/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600" noProof="0" dirty="0">
                      <a:solidFill>
                        <a:srgbClr val="C00000"/>
                      </a:solidFill>
                      <a:latin typeface="Avenir Next" panose="020B0503020202020204" pitchFamily="34" charset="0"/>
                    </a:endParaRPr>
                  </a:p>
                </p:txBody>
              </p:sp>
            </p:grpSp>
          </p:grpSp>
        </p:grpSp>
      </p:grpSp>
      <p:sp>
        <p:nvSpPr>
          <p:cNvPr id="36" name="Eckige Klammer rechts 35">
            <a:extLst>
              <a:ext uri="{FF2B5EF4-FFF2-40B4-BE49-F238E27FC236}">
                <a16:creationId xmlns:a16="http://schemas.microsoft.com/office/drawing/2014/main" id="{03EAB78A-2B7B-54A9-F3F8-15FF7F427902}"/>
              </a:ext>
            </a:extLst>
          </p:cNvPr>
          <p:cNvSpPr/>
          <p:nvPr/>
        </p:nvSpPr>
        <p:spPr>
          <a:xfrm rot="5400000">
            <a:off x="4193608" y="4457729"/>
            <a:ext cx="365125" cy="3376079"/>
          </a:xfrm>
          <a:prstGeom prst="rightBracket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7" name="Textfeld 36">
            <a:extLst>
              <a:ext uri="{FF2B5EF4-FFF2-40B4-BE49-F238E27FC236}">
                <a16:creationId xmlns:a16="http://schemas.microsoft.com/office/drawing/2014/main" id="{83A2F1BB-BE11-0CEA-310B-B86FFDAB59EC}"/>
              </a:ext>
            </a:extLst>
          </p:cNvPr>
          <p:cNvSpPr txBox="1"/>
          <p:nvPr/>
        </p:nvSpPr>
        <p:spPr>
          <a:xfrm>
            <a:off x="1747049" y="6344713"/>
            <a:ext cx="2895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>
                <a:solidFill>
                  <a:srgbClr val="FF0000"/>
                </a:solidFill>
              </a:rPr>
              <a:t>DRD Collaborations coverage</a:t>
            </a:r>
          </a:p>
        </p:txBody>
      </p:sp>
      <p:sp>
        <p:nvSpPr>
          <p:cNvPr id="2" name="Eckige Klammer rechts 1">
            <a:extLst>
              <a:ext uri="{FF2B5EF4-FFF2-40B4-BE49-F238E27FC236}">
                <a16:creationId xmlns:a16="http://schemas.microsoft.com/office/drawing/2014/main" id="{CC5B9032-DD30-EAB9-B03E-3290776E0594}"/>
              </a:ext>
            </a:extLst>
          </p:cNvPr>
          <p:cNvSpPr/>
          <p:nvPr/>
        </p:nvSpPr>
        <p:spPr>
          <a:xfrm rot="5400000">
            <a:off x="1576620" y="5074585"/>
            <a:ext cx="365125" cy="2138160"/>
          </a:xfrm>
          <a:custGeom>
            <a:avLst/>
            <a:gdLst>
              <a:gd name="csX0" fmla="*/ 0 w 365125"/>
              <a:gd name="csY0" fmla="*/ 0 h 3376079"/>
              <a:gd name="csX1" fmla="*/ 365125 w 365125"/>
              <a:gd name="csY1" fmla="*/ 30426 h 3376079"/>
              <a:gd name="csX2" fmla="*/ 365125 w 365125"/>
              <a:gd name="csY2" fmla="*/ 3345653 h 3376079"/>
              <a:gd name="csX3" fmla="*/ 0 w 365125"/>
              <a:gd name="csY3" fmla="*/ 3376079 h 3376079"/>
              <a:gd name="csX4" fmla="*/ 0 w 365125"/>
              <a:gd name="csY4" fmla="*/ 0 h 3376079"/>
              <a:gd name="csX0" fmla="*/ 0 w 365125"/>
              <a:gd name="csY0" fmla="*/ 0 h 3376079"/>
              <a:gd name="csX1" fmla="*/ 365125 w 365125"/>
              <a:gd name="csY1" fmla="*/ 30426 h 3376079"/>
              <a:gd name="csX2" fmla="*/ 365125 w 365125"/>
              <a:gd name="csY2" fmla="*/ 3345653 h 3376079"/>
              <a:gd name="csX3" fmla="*/ 0 w 365125"/>
              <a:gd name="csY3" fmla="*/ 3376079 h 3376079"/>
              <a:gd name="csX0" fmla="*/ 0 w 365125"/>
              <a:gd name="csY0" fmla="*/ 0 h 3376079"/>
              <a:gd name="csX1" fmla="*/ 365125 w 365125"/>
              <a:gd name="csY1" fmla="*/ 30426 h 3376079"/>
              <a:gd name="csX2" fmla="*/ 365125 w 365125"/>
              <a:gd name="csY2" fmla="*/ 3345653 h 3376079"/>
              <a:gd name="csX3" fmla="*/ 0 w 365125"/>
              <a:gd name="csY3" fmla="*/ 3376079 h 3376079"/>
              <a:gd name="csX4" fmla="*/ 0 w 365125"/>
              <a:gd name="csY4" fmla="*/ 0 h 3376079"/>
              <a:gd name="csX0" fmla="*/ 365125 w 365125"/>
              <a:gd name="csY0" fmla="*/ 30426 h 3376079"/>
              <a:gd name="csX1" fmla="*/ 365125 w 365125"/>
              <a:gd name="csY1" fmla="*/ 3345653 h 3376079"/>
              <a:gd name="csX2" fmla="*/ 0 w 365125"/>
              <a:gd name="csY2" fmla="*/ 3376079 h 33760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365125" h="3376079" stroke="0" extrusionOk="0">
                <a:moveTo>
                  <a:pt x="0" y="0"/>
                </a:moveTo>
                <a:cubicBezTo>
                  <a:pt x="201653" y="0"/>
                  <a:pt x="365125" y="13622"/>
                  <a:pt x="365125" y="30426"/>
                </a:cubicBezTo>
                <a:lnTo>
                  <a:pt x="365125" y="3345653"/>
                </a:lnTo>
                <a:cubicBezTo>
                  <a:pt x="365125" y="3362457"/>
                  <a:pt x="201653" y="3376079"/>
                  <a:pt x="0" y="3376079"/>
                </a:cubicBezTo>
                <a:lnTo>
                  <a:pt x="0" y="0"/>
                </a:lnTo>
                <a:close/>
              </a:path>
              <a:path w="365125" h="3376079" fill="none">
                <a:moveTo>
                  <a:pt x="365125" y="30426"/>
                </a:moveTo>
                <a:lnTo>
                  <a:pt x="365125" y="3345653"/>
                </a:lnTo>
                <a:cubicBezTo>
                  <a:pt x="365125" y="3362457"/>
                  <a:pt x="201653" y="3376079"/>
                  <a:pt x="0" y="3376079"/>
                </a:cubicBezTo>
              </a:path>
            </a:pathLst>
          </a:custGeom>
          <a:ln w="3175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635548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>
            <a:extLst>
              <a:ext uri="{FF2B5EF4-FFF2-40B4-BE49-F238E27FC236}">
                <a16:creationId xmlns:a16="http://schemas.microsoft.com/office/drawing/2014/main" id="{4BD94218-972B-2642-A0AC-8B1137712F13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6082923" y="2517758"/>
            <a:ext cx="1832335" cy="1799875"/>
          </a:xfrm>
          <a:prstGeom prst="rect">
            <a:avLst/>
          </a:prstGeom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935D9BF0-5D15-A84A-B46D-817216563A5C}"/>
              </a:ext>
            </a:extLst>
          </p:cNvPr>
          <p:cNvSpPr txBox="1"/>
          <p:nvPr/>
        </p:nvSpPr>
        <p:spPr>
          <a:xfrm>
            <a:off x="6567580" y="2658875"/>
            <a:ext cx="10102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8” p-type </a:t>
            </a:r>
          </a:p>
          <a:p>
            <a:r>
              <a:rPr lang="en-US" sz="1600" dirty="0">
                <a:solidFill>
                  <a:schemeClr val="bg1"/>
                </a:solidFill>
              </a:rPr>
              <a:t>strips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8AA1DD9A-0781-534D-83B4-00951B254930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50334" y="5131568"/>
            <a:ext cx="1515866" cy="1460155"/>
          </a:xfrm>
          <a:prstGeom prst="rect">
            <a:avLst/>
          </a:prstGeom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9B2372DB-B1FE-4644-950E-80F5208A7C10}"/>
              </a:ext>
            </a:extLst>
          </p:cNvPr>
          <p:cNvSpPr txBox="1"/>
          <p:nvPr/>
        </p:nvSpPr>
        <p:spPr>
          <a:xfrm rot="16200000">
            <a:off x="6191033" y="5593649"/>
            <a:ext cx="1203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/>
              <a:t>6” CMS PS-S</a:t>
            </a:r>
          </a:p>
          <a:p>
            <a:pPr algn="ctr"/>
            <a:r>
              <a:rPr lang="en-US" sz="1600" dirty="0"/>
              <a:t>prototypes</a:t>
            </a:r>
          </a:p>
        </p:txBody>
      </p:sp>
      <p:grpSp>
        <p:nvGrpSpPr>
          <p:cNvPr id="30" name="Gruppierung 8">
            <a:extLst>
              <a:ext uri="{FF2B5EF4-FFF2-40B4-BE49-F238E27FC236}">
                <a16:creationId xmlns:a16="http://schemas.microsoft.com/office/drawing/2014/main" id="{AAC09900-9071-5248-BD27-A9B076285AD7}"/>
              </a:ext>
            </a:extLst>
          </p:cNvPr>
          <p:cNvGrpSpPr>
            <a:grpSpLocks noChangeAspect="1"/>
          </p:cNvGrpSpPr>
          <p:nvPr/>
        </p:nvGrpSpPr>
        <p:grpSpPr>
          <a:xfrm>
            <a:off x="8871223" y="1524630"/>
            <a:ext cx="2906126" cy="1834936"/>
            <a:chOff x="3563887" y="4293096"/>
            <a:chExt cx="3311575" cy="2146196"/>
          </a:xfrm>
        </p:grpSpPr>
        <p:pic>
          <p:nvPicPr>
            <p:cNvPr id="31" name="Grafik 19" descr="C:\Users\bergi\Desktop\2015-10-28-Infineon-Technologies-Visit-Group2.jpg">
              <a:extLst>
                <a:ext uri="{FF2B5EF4-FFF2-40B4-BE49-F238E27FC236}">
                  <a16:creationId xmlns:a16="http://schemas.microsoft.com/office/drawing/2014/main" id="{96633F13-9450-A84B-9709-C17A23483ACA}"/>
                </a:ext>
              </a:extLst>
            </p:cNvPr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7" y="4293096"/>
              <a:ext cx="3311575" cy="214619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" name="Titel 6">
              <a:extLst>
                <a:ext uri="{FF2B5EF4-FFF2-40B4-BE49-F238E27FC236}">
                  <a16:creationId xmlns:a16="http://schemas.microsoft.com/office/drawing/2014/main" id="{FE31623B-EC0A-AB4B-9D5A-3562C74A18CE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3563887" y="6097118"/>
              <a:ext cx="3299574" cy="342174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91437" tIns="45718" rIns="91437" bIns="45718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GB" sz="1050" b="0" dirty="0">
                  <a:solidFill>
                    <a:schemeClr val="bg1"/>
                  </a:solidFill>
                </a:rPr>
                <a:t>Infineon CEO together with HEPHY and CERN representatives</a:t>
              </a:r>
            </a:p>
          </p:txBody>
        </p:sp>
      </p:grpSp>
      <p:pic>
        <p:nvPicPr>
          <p:cNvPr id="22" name="Grafik 6">
            <a:extLst>
              <a:ext uri="{FF2B5EF4-FFF2-40B4-BE49-F238E27FC236}">
                <a16:creationId xmlns:a16="http://schemas.microsoft.com/office/drawing/2014/main" id="{71B88254-7C97-ED4E-A30F-0540797B543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6638" y="3156203"/>
            <a:ext cx="1810737" cy="1799894"/>
          </a:xfrm>
          <a:prstGeom prst="rect">
            <a:avLst/>
          </a:prstGeom>
        </p:spPr>
      </p:pic>
      <p:sp>
        <p:nvSpPr>
          <p:cNvPr id="27" name="Textfeld 26">
            <a:extLst>
              <a:ext uri="{FF2B5EF4-FFF2-40B4-BE49-F238E27FC236}">
                <a16:creationId xmlns:a16="http://schemas.microsoft.com/office/drawing/2014/main" id="{F2EE98EF-8687-7E40-A60D-5001298D5841}"/>
              </a:ext>
            </a:extLst>
          </p:cNvPr>
          <p:cNvSpPr txBox="1"/>
          <p:nvPr/>
        </p:nvSpPr>
        <p:spPr>
          <a:xfrm>
            <a:off x="6972840" y="4247889"/>
            <a:ext cx="1405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8” CMS HGCal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prototypes</a:t>
            </a:r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1844833B-AD6F-BCFF-E1D0-809B7B3E0C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03940" y="372911"/>
            <a:ext cx="9180945" cy="718822"/>
          </a:xfrm>
        </p:spPr>
        <p:txBody>
          <a:bodyPr/>
          <a:lstStyle/>
          <a:p>
            <a:r>
              <a:rPr lang="en-US" spc="-1" dirty="0">
                <a:solidFill>
                  <a:srgbClr val="000000"/>
                </a:solidFill>
                <a:latin typeface="Palatino Linotype"/>
              </a:rPr>
              <a:t>Collaboration Infineon - HEPHY</a:t>
            </a:r>
            <a:endParaRPr lang="en-US" spc="-1" dirty="0">
              <a:solidFill>
                <a:srgbClr val="000000"/>
              </a:solidFill>
              <a:latin typeface="Arial"/>
            </a:endParaRPr>
          </a:p>
          <a:p>
            <a:endParaRPr lang="de-DE" dirty="0"/>
          </a:p>
        </p:txBody>
      </p:sp>
      <p:sp>
        <p:nvSpPr>
          <p:cNvPr id="5" name="Inhaltsplatzhalter 2">
            <a:extLst>
              <a:ext uri="{FF2B5EF4-FFF2-40B4-BE49-F238E27FC236}">
                <a16:creationId xmlns:a16="http://schemas.microsoft.com/office/drawing/2014/main" id="{EA4FD0F1-9B99-54D7-5114-344DA32894D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4488" y="1301750"/>
            <a:ext cx="5618945" cy="5232400"/>
          </a:xfrm>
        </p:spPr>
        <p:txBody>
          <a:bodyPr anchor="t">
            <a:normAutofit fontScale="92500" lnSpcReduction="10000"/>
          </a:bodyPr>
          <a:lstStyle/>
          <a:p>
            <a:pPr algn="l">
              <a:lnSpc>
                <a:spcPct val="110000"/>
              </a:lnSpc>
              <a:spcBef>
                <a:spcPts val="200"/>
              </a:spcBef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We worked (under old name HEPHY) for almost a decade with Infineon on large-area planar Si sensors, targeting Phase-II Upgrades of LHC experiments at CERN</a:t>
            </a:r>
          </a:p>
          <a:p>
            <a:pPr marL="648890" indent="-320606" algn="l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Attracted a lot of attention (CERN, Infineon Austria CEO)</a:t>
            </a:r>
          </a:p>
          <a:p>
            <a:pPr marL="648890" indent="-320606" algn="l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Milestones:</a:t>
            </a:r>
            <a:endParaRPr lang="en-US" sz="3599" dirty="0">
              <a:latin typeface="Palatino" pitchFamily="2" charset="77"/>
              <a:ea typeface="Palatino" pitchFamily="2" charset="77"/>
            </a:endParaRPr>
          </a:p>
          <a:p>
            <a:pPr marL="1130758" lvl="1" indent="-322525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Palatino" pitchFamily="2" charset="77"/>
                <a:ea typeface="Palatino" pitchFamily="2" charset="77"/>
              </a:rPr>
              <a:t>2009: re-produce 6” p-on-n strip sensors</a:t>
            </a:r>
          </a:p>
          <a:p>
            <a:pPr marL="1130758" lvl="1" indent="-322525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Palatino" pitchFamily="2" charset="77"/>
                <a:ea typeface="Palatino" pitchFamily="2" charset="77"/>
              </a:rPr>
              <a:t>2015: First AC-coupled strip sensors on 8” wafers</a:t>
            </a:r>
          </a:p>
          <a:p>
            <a:pPr marL="1130758" lvl="1" indent="-322525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Palatino" pitchFamily="2" charset="77"/>
                <a:ea typeface="Palatino" pitchFamily="2" charset="77"/>
              </a:rPr>
              <a:t>2016/17: production of first 8” hexagonal HGCal sensors</a:t>
            </a:r>
          </a:p>
          <a:p>
            <a:pPr marL="1130758" lvl="1" indent="-322525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Palatino" pitchFamily="2" charset="77"/>
                <a:ea typeface="Palatino" pitchFamily="2" charset="77"/>
              </a:rPr>
              <a:t>2018: program stopped due to economic reasons</a:t>
            </a:r>
            <a:br>
              <a:rPr lang="en-US" sz="1600" b="1" dirty="0">
                <a:latin typeface="Palatino" pitchFamily="2" charset="77"/>
                <a:ea typeface="Palatino" pitchFamily="2" charset="77"/>
              </a:rPr>
            </a:br>
            <a:endParaRPr lang="en-US" sz="1600" b="1" dirty="0">
              <a:latin typeface="Palatino" pitchFamily="2" charset="77"/>
              <a:ea typeface="Palatino" pitchFamily="2" charset="77"/>
            </a:endParaRPr>
          </a:p>
          <a:p>
            <a:pPr>
              <a:lnSpc>
                <a:spcPct val="110000"/>
              </a:lnSpc>
              <a:spcBef>
                <a:spcPts val="200"/>
              </a:spcBef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Reason for termination of program before series production:</a:t>
            </a:r>
          </a:p>
          <a:p>
            <a:pPr marL="648890" indent="-320606" algn="l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Several more lots would have been necessary to mature the technology </a:t>
            </a:r>
          </a:p>
          <a:p>
            <a:pPr marL="648890" indent="-320606" algn="l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Palatino" pitchFamily="2" charset="77"/>
                <a:ea typeface="Palatino" pitchFamily="2" charset="77"/>
              </a:rPr>
              <a:t>No proper funding model</a:t>
            </a:r>
          </a:p>
          <a:p>
            <a:pPr marL="648890" lvl="1" indent="-320606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US" sz="300" dirty="0">
              <a:latin typeface="Palatino" pitchFamily="2" charset="77"/>
              <a:ea typeface="Palatino" pitchFamily="2" charset="77"/>
            </a:endParaRPr>
          </a:p>
          <a:p>
            <a:pPr marL="648890" lvl="1" indent="-320606">
              <a:lnSpc>
                <a:spcPct val="11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300" dirty="0">
                <a:latin typeface="Palatino" pitchFamily="2" charset="77"/>
                <a:ea typeface="Palatino" pitchFamily="2" charset="77"/>
              </a:rPr>
              <a:t> </a:t>
            </a:r>
          </a:p>
        </p:txBody>
      </p:sp>
      <p:pic>
        <p:nvPicPr>
          <p:cNvPr id="65" name="Bild 6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68" b="98387" l="938" r="99219"/>
                    </a14:imgEffect>
                    <a14:imgEffect>
                      <a14:sharpenSoften amount="35000"/>
                    </a14:imgEffect>
                    <a14:imgEffect>
                      <a14:brightnessContrast bright="50000" contrast="-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3911" y="1104657"/>
            <a:ext cx="1507257" cy="1460155"/>
          </a:xfrm>
          <a:prstGeom prst="rect">
            <a:avLst/>
          </a:prstGeom>
        </p:spPr>
      </p:pic>
      <p:sp>
        <p:nvSpPr>
          <p:cNvPr id="67" name="Textfeld 66"/>
          <p:cNvSpPr txBox="1"/>
          <p:nvPr/>
        </p:nvSpPr>
        <p:spPr>
          <a:xfrm>
            <a:off x="7389162" y="1480454"/>
            <a:ext cx="8787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400" dirty="0">
                <a:solidFill>
                  <a:schemeClr val="bg1"/>
                </a:solidFill>
              </a:rPr>
              <a:t>6“ p-on-</a:t>
            </a:r>
            <a:r>
              <a:rPr lang="de-DE" sz="1400" dirty="0" err="1">
                <a:solidFill>
                  <a:schemeClr val="bg1"/>
                </a:solidFill>
              </a:rPr>
              <a:t>n</a:t>
            </a:r>
            <a:endParaRPr lang="de-DE" sz="1400" dirty="0">
              <a:solidFill>
                <a:schemeClr val="bg1"/>
              </a:solidFill>
            </a:endParaRPr>
          </a:p>
          <a:p>
            <a:pPr algn="r"/>
            <a:r>
              <a:rPr lang="de-DE" sz="1400" dirty="0">
                <a:solidFill>
                  <a:schemeClr val="bg1"/>
                </a:solidFill>
              </a:rPr>
              <a:t>Wafer:</a:t>
            </a:r>
          </a:p>
        </p:txBody>
      </p:sp>
      <p:grpSp>
        <p:nvGrpSpPr>
          <p:cNvPr id="6" name="Gruppierung 12">
            <a:extLst>
              <a:ext uri="{FF2B5EF4-FFF2-40B4-BE49-F238E27FC236}">
                <a16:creationId xmlns:a16="http://schemas.microsoft.com/office/drawing/2014/main" id="{23FE6479-654C-BEB2-3A44-1D8BF8EDFF7B}"/>
              </a:ext>
            </a:extLst>
          </p:cNvPr>
          <p:cNvGrpSpPr>
            <a:grpSpLocks noChangeAspect="1"/>
          </p:cNvGrpSpPr>
          <p:nvPr/>
        </p:nvGrpSpPr>
        <p:grpSpPr>
          <a:xfrm>
            <a:off x="8841415" y="3991087"/>
            <a:ext cx="2935934" cy="1935267"/>
            <a:chOff x="3941666" y="4970838"/>
            <a:chExt cx="2286518" cy="1524345"/>
          </a:xfrm>
        </p:grpSpPr>
        <p:pic>
          <p:nvPicPr>
            <p:cNvPr id="7" name="Bild 11">
              <a:extLst>
                <a:ext uri="{FF2B5EF4-FFF2-40B4-BE49-F238E27FC236}">
                  <a16:creationId xmlns:a16="http://schemas.microsoft.com/office/drawing/2014/main" id="{3C57EA42-16E8-9D5C-45E4-C338ED830A6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41666" y="4970838"/>
              <a:ext cx="2286518" cy="1524345"/>
            </a:xfrm>
            <a:prstGeom prst="rect">
              <a:avLst/>
            </a:prstGeom>
          </p:spPr>
        </p:pic>
        <p:sp>
          <p:nvSpPr>
            <p:cNvPr id="8" name="Titel 6">
              <a:extLst>
                <a:ext uri="{FF2B5EF4-FFF2-40B4-BE49-F238E27FC236}">
                  <a16:creationId xmlns:a16="http://schemas.microsoft.com/office/drawing/2014/main" id="{CCEB4CC1-B897-DED6-50D9-B68B26D3A998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3941666" y="6097939"/>
              <a:ext cx="2286518" cy="397244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GB" sz="1050" b="0" dirty="0">
                  <a:solidFill>
                    <a:schemeClr val="bg1"/>
                  </a:solidFill>
                </a:rPr>
                <a:t>Former CERN DG R. Heuer with Infineon and HEPHY staff</a:t>
              </a:r>
            </a:p>
          </p:txBody>
        </p:sp>
      </p:grpSp>
      <p:sp>
        <p:nvSpPr>
          <p:cNvPr id="21" name="PlaceHolder 1">
            <a:extLst>
              <a:ext uri="{FF2B5EF4-FFF2-40B4-BE49-F238E27FC236}">
                <a16:creationId xmlns:a16="http://schemas.microsoft.com/office/drawing/2014/main" id="{42B425F0-8D72-F77F-6F48-34990FC7B9C5}"/>
              </a:ext>
            </a:extLst>
          </p:cNvPr>
          <p:cNvSpPr txBox="1">
            <a:spLocks/>
          </p:cNvSpPr>
          <p:nvPr/>
        </p:nvSpPr>
        <p:spPr>
          <a:xfrm>
            <a:off x="8701920" y="6564600"/>
            <a:ext cx="3413160" cy="360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defPPr>
              <a:defRPr lang="de-DE"/>
            </a:defPPr>
            <a:lvl1pPr indent="0" algn="r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0" algn="l"/>
              </a:tabLst>
              <a:defRPr lang="en-US" sz="900" b="0" u="none" strike="noStrike" kern="1200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fld id="{B4CCEFD3-8E0C-4B18-986B-BC8BA7DAE40F}" type="slidenum">
              <a:rPr lang="de-AT" smtClean="0"/>
              <a:pPr/>
              <a:t>25</a:t>
            </a:fld>
            <a:endParaRPr lang="de-AT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" name="Datumsplatzhalter 1">
            <a:extLst>
              <a:ext uri="{FF2B5EF4-FFF2-40B4-BE49-F238E27FC236}">
                <a16:creationId xmlns:a16="http://schemas.microsoft.com/office/drawing/2014/main" id="{A8624037-73C1-FA70-8C3B-1FFF3991A5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87325" y="6534150"/>
            <a:ext cx="2962275" cy="365125"/>
          </a:xfrm>
        </p:spPr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26" name="Fußzeilenplatzhalter 2">
            <a:extLst>
              <a:ext uri="{FF2B5EF4-FFF2-40B4-BE49-F238E27FC236}">
                <a16:creationId xmlns:a16="http://schemas.microsoft.com/office/drawing/2014/main" id="{C1019999-A937-9EFF-F034-3EA7B168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34080" y="6534150"/>
            <a:ext cx="4942840" cy="365125"/>
          </a:xfrm>
        </p:spPr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E05CDC06-9356-B419-B0C7-7B6C2AF38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25</a:t>
            </a:fld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14081746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849CE3E1-EF40-118F-61CC-13C1B9C58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18D76938-39AB-C4D3-5655-6523E82D2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3C9DFEC3-15B4-2F55-0192-4F780B3E7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26</a:t>
            </a:fld>
            <a:endParaRPr lang="en-US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2D6822EC-3C6B-C39D-EC07-2B699F912F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300"/>
              </a:spcBef>
              <a:buNone/>
            </a:pPr>
            <a:r>
              <a:rPr lang="en-US" noProof="1"/>
              <a:t>Detector R&amp;D is essential for realising future experimental research programmes. This effort is strengthened by the Detector R&amp;D (DRD) collaborations, which have recently been established in accordance with the ECFA Detector R&amp;D Roadmap as a result of the 2020 Strategy update. The roadmap outlined ten General Strategic Recommendations, including sustainable support of R&amp;D facilities, such as test beam and irradiation centres, promoting distributed R&amp;D activities and open science, maintaining engineering support and investing in blue-sky R&amp;D.</a:t>
            </a:r>
          </a:p>
          <a:p>
            <a:pPr>
              <a:lnSpc>
                <a:spcPct val="120000"/>
              </a:lnSpc>
              <a:spcBef>
                <a:spcPts val="300"/>
              </a:spcBef>
            </a:pPr>
            <a:endParaRPr lang="en-US" sz="500" noProof="1"/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i="1" noProof="1">
                <a:solidFill>
                  <a:srgbClr val="0070C0"/>
                </a:solidFill>
              </a:rPr>
              <a:t>E. For the DRD collaborations to address the requirements of future flagship projects, they </a:t>
            </a:r>
            <a:r>
              <a:rPr lang="en-US" b="1" i="1" noProof="1">
                <a:solidFill>
                  <a:srgbClr val="0070C0"/>
                </a:solidFill>
              </a:rPr>
              <a:t>must receive adequate funding</a:t>
            </a:r>
            <a:r>
              <a:rPr lang="en-US" i="1" noProof="1">
                <a:solidFill>
                  <a:srgbClr val="0070C0"/>
                </a:solidFill>
              </a:rPr>
              <a:t>. New R&amp;D topics and initiatives should be integrated in the DRD scheme. The </a:t>
            </a:r>
            <a:r>
              <a:rPr lang="en-US" b="1" i="1" noProof="1">
                <a:solidFill>
                  <a:srgbClr val="0070C0"/>
                </a:solidFill>
              </a:rPr>
              <a:t>General Strategic Recommendations </a:t>
            </a:r>
            <a:r>
              <a:rPr lang="en-US" i="1" noProof="1">
                <a:solidFill>
                  <a:srgbClr val="0070C0"/>
                </a:solidFill>
              </a:rPr>
              <a:t>in the roadmap must be fully addressed by dedicated initiatives coordinated across the DRD collaborations.</a:t>
            </a:r>
          </a:p>
          <a:p>
            <a:pPr>
              <a:lnSpc>
                <a:spcPct val="120000"/>
              </a:lnSpc>
              <a:spcBef>
                <a:spcPts val="300"/>
              </a:spcBef>
            </a:pPr>
            <a:endParaRPr lang="en-US" sz="400" i="1" noProof="1">
              <a:solidFill>
                <a:srgbClr val="0070C0"/>
              </a:solidFill>
            </a:endParaRPr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i="1" noProof="1">
                <a:solidFill>
                  <a:srgbClr val="0070C0"/>
                </a:solidFill>
              </a:rPr>
              <a:t>F. A coherent, strategic approach and sufficient resources to support </a:t>
            </a:r>
            <a:r>
              <a:rPr lang="en-US" b="1" i="1" noProof="1">
                <a:solidFill>
                  <a:srgbClr val="0070C0"/>
                </a:solidFill>
              </a:rPr>
              <a:t>close cooperation with industry </a:t>
            </a:r>
            <a:r>
              <a:rPr lang="en-US" i="1" noProof="1">
                <a:solidFill>
                  <a:srgbClr val="0070C0"/>
                </a:solidFill>
              </a:rPr>
              <a:t>are required to address the rising costs and growing complexity in engineering, particularly in </a:t>
            </a:r>
            <a:r>
              <a:rPr lang="en-US" b="1" i="1" noProof="1">
                <a:solidFill>
                  <a:srgbClr val="0070C0"/>
                </a:solidFill>
              </a:rPr>
              <a:t>microelectronics</a:t>
            </a:r>
            <a:r>
              <a:rPr lang="en-US" i="1" noProof="1">
                <a:solidFill>
                  <a:srgbClr val="0070C0"/>
                </a:solidFill>
              </a:rPr>
              <a:t>.</a:t>
            </a:r>
          </a:p>
          <a:p>
            <a:pPr>
              <a:lnSpc>
                <a:spcPct val="120000"/>
              </a:lnSpc>
              <a:spcBef>
                <a:spcPts val="300"/>
              </a:spcBef>
            </a:pPr>
            <a:endParaRPr lang="en-US" sz="400" i="1" noProof="1">
              <a:solidFill>
                <a:srgbClr val="0070C0"/>
              </a:solidFill>
            </a:endParaRPr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i="1" noProof="1">
                <a:solidFill>
                  <a:srgbClr val="0070C0"/>
                </a:solidFill>
              </a:rPr>
              <a:t>G. To enhance efficiency and align developments with global technology trends in other fields, </a:t>
            </a:r>
            <a:r>
              <a:rPr lang="en-US" b="1" i="1" noProof="1">
                <a:solidFill>
                  <a:srgbClr val="0070C0"/>
                </a:solidFill>
              </a:rPr>
              <a:t>standardised, off-the-shelf solutions </a:t>
            </a:r>
            <a:r>
              <a:rPr lang="en-US" i="1" noProof="1">
                <a:solidFill>
                  <a:srgbClr val="0070C0"/>
                </a:solidFill>
              </a:rPr>
              <a:t>should be prioritised over custom designs, where applicable.</a:t>
            </a:r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992558BB-988C-9D46-2BA7-03190159ED4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1"/>
              <a:t>Recommendations on Detectors</a:t>
            </a:r>
          </a:p>
        </p:txBody>
      </p:sp>
    </p:spTree>
    <p:extLst>
      <p:ext uri="{BB962C8B-B14F-4D97-AF65-F5344CB8AC3E}">
        <p14:creationId xmlns:p14="http://schemas.microsoft.com/office/powerpoint/2010/main" val="17676274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E90F62-5EE1-50D3-5079-22143022E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683626E3-3D5C-BA0F-628F-5B69F8741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06" y="1911144"/>
            <a:ext cx="11041988" cy="146835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b="1" noProof="0" dirty="0">
                <a:latin typeface="Palatino Linotype" panose="02040502050505030304" pitchFamily="18" charset="0"/>
              </a:rPr>
              <a:t>International</a:t>
            </a:r>
            <a:r>
              <a:rPr lang="en-US" noProof="0" dirty="0">
                <a:latin typeface="Palatino Linotype" panose="02040502050505030304" pitchFamily="18" charset="0"/>
              </a:rPr>
              <a:t> </a:t>
            </a:r>
            <a:r>
              <a:rPr lang="en-US" b="1" noProof="0" dirty="0">
                <a:latin typeface="Palatino Linotype" panose="02040502050505030304" pitchFamily="18" charset="0"/>
              </a:rPr>
              <a:t>coordination</a:t>
            </a:r>
            <a:r>
              <a:rPr lang="en-US" noProof="0" dirty="0">
                <a:latin typeface="Palatino Linotype" panose="02040502050505030304" pitchFamily="18" charset="0"/>
              </a:rPr>
              <a:t> and organization of R&amp;D activities (GSR 4)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Establish long-term strategic </a:t>
            </a:r>
            <a:r>
              <a:rPr lang="en-US" b="1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funding programs </a:t>
            </a:r>
            <a:r>
              <a:rPr lang="en-US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(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GSR 6)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  <a:sym typeface="Wingdings" pitchFamily="2" charset="2"/>
              </a:rPr>
              <a:t> ongoing</a:t>
            </a:r>
            <a:endParaRPr lang="en-US" b="1" noProof="0" dirty="0">
              <a:solidFill>
                <a:schemeClr val="bg2">
                  <a:lumMod val="50000"/>
                </a:schemeClr>
              </a:solidFill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Support “</a:t>
            </a:r>
            <a:r>
              <a:rPr lang="en-US" b="1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Blue-sky</a:t>
            </a:r>
            <a:r>
              <a:rPr lang="en-US" noProof="0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</a:rPr>
              <a:t>” R&amp;D (GSR 7)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Palatino Linotype" panose="02040502050505030304" pitchFamily="18" charset="0"/>
                <a:sym typeface="Wingdings" pitchFamily="2" charset="2"/>
              </a:rPr>
              <a:t> ongoing</a:t>
            </a:r>
            <a:endParaRPr lang="en-US" noProof="0" dirty="0">
              <a:solidFill>
                <a:schemeClr val="bg2">
                  <a:lumMod val="50000"/>
                </a:schemeClr>
              </a:solidFill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dirty="0">
              <a:highlight>
                <a:srgbClr val="C0C0C0"/>
              </a:highlight>
              <a:latin typeface="Palatino Linotype" panose="02040502050505030304" pitchFamily="18" charset="0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38CFEC71-D9C2-818A-8351-4B9129520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51EAFD10-2C6A-60DD-31FE-DF803EDDD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BD0D6EF-B899-C17E-EB8A-B1F6FD34D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27</a:t>
            </a:fld>
            <a:endParaRPr lang="en-US" noProof="0" dirty="0"/>
          </a:p>
        </p:txBody>
      </p:sp>
      <p:sp>
        <p:nvSpPr>
          <p:cNvPr id="7" name="Inhaltsplatzhalter 5">
            <a:extLst>
              <a:ext uri="{FF2B5EF4-FFF2-40B4-BE49-F238E27FC236}">
                <a16:creationId xmlns:a16="http://schemas.microsoft.com/office/drawing/2014/main" id="{3AA58819-22AA-0894-670C-DF2044F05F9E}"/>
              </a:ext>
            </a:extLst>
          </p:cNvPr>
          <p:cNvSpPr txBox="1">
            <a:spLocks/>
          </p:cNvSpPr>
          <p:nvPr/>
        </p:nvSpPr>
        <p:spPr>
          <a:xfrm>
            <a:off x="575006" y="3494724"/>
            <a:ext cx="11041988" cy="2886102"/>
          </a:xfrm>
          <a:prstGeom prst="rect">
            <a:avLst/>
          </a:prstGeom>
          <a:solidFill>
            <a:schemeClr val="bg1"/>
          </a:solidFill>
        </p:spPr>
        <p:txBody>
          <a:bodyPr vert="horz" lIns="110588" tIns="55294" rIns="110588" bIns="55294" rtlCol="0">
            <a:normAutofit fontScale="77500" lnSpcReduction="20000"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Supporting </a:t>
            </a:r>
            <a:r>
              <a:rPr lang="en-US" sz="2800" b="1" dirty="0">
                <a:latin typeface="Palatino Linotype" panose="02040502050505030304" pitchFamily="18" charset="0"/>
              </a:rPr>
              <a:t>R&amp;D facilities</a:t>
            </a:r>
            <a:r>
              <a:rPr lang="en-US" sz="2800" dirty="0">
                <a:latin typeface="Palatino Linotype" panose="02040502050505030304" pitchFamily="18" charset="0"/>
              </a:rPr>
              <a:t>: </a:t>
            </a:r>
            <a:r>
              <a:rPr lang="en-US" sz="2800" dirty="0"/>
              <a:t>test beams, large-scale prototyping, irradiation (GSR 1)</a:t>
            </a:r>
            <a:endParaRPr lang="en-US" sz="280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b="1" dirty="0">
                <a:latin typeface="Palatino Linotype" panose="02040502050505030304" pitchFamily="18" charset="0"/>
              </a:rPr>
              <a:t>Engineering support </a:t>
            </a:r>
            <a:r>
              <a:rPr lang="en-US" sz="2800" dirty="0">
                <a:latin typeface="Palatino Linotype" panose="02040502050505030304" pitchFamily="18" charset="0"/>
              </a:rPr>
              <a:t>for detector R&amp;D (GSR 2)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Specific </a:t>
            </a:r>
            <a:r>
              <a:rPr lang="en-US" sz="2800" b="1" dirty="0">
                <a:latin typeface="Palatino Linotype" panose="02040502050505030304" pitchFamily="18" charset="0"/>
              </a:rPr>
              <a:t>software</a:t>
            </a:r>
            <a:r>
              <a:rPr lang="en-US" sz="2800" dirty="0">
                <a:latin typeface="Palatino Linotype" panose="02040502050505030304" pitchFamily="18" charset="0"/>
              </a:rPr>
              <a:t> for instrumentation (GSR 3)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Distributed R&amp;D activities with </a:t>
            </a:r>
            <a:r>
              <a:rPr lang="en-US" sz="2800" b="1" dirty="0">
                <a:latin typeface="Palatino Linotype" panose="02040502050505030304" pitchFamily="18" charset="0"/>
              </a:rPr>
              <a:t>centralized facilities </a:t>
            </a:r>
            <a:r>
              <a:rPr lang="en-US" sz="2800" dirty="0">
                <a:latin typeface="Palatino Linotype" panose="02040502050505030304" pitchFamily="18" charset="0"/>
              </a:rPr>
              <a:t>(GSR 5)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Attract, nurture, recognize, and sustain the </a:t>
            </a:r>
            <a:r>
              <a:rPr lang="en-US" sz="2800" b="1" dirty="0">
                <a:latin typeface="Palatino Linotype" panose="02040502050505030304" pitchFamily="18" charset="0"/>
              </a:rPr>
              <a:t>careers of R&amp;D experts </a:t>
            </a:r>
            <a:r>
              <a:rPr lang="en-US" sz="2800" dirty="0">
                <a:latin typeface="Palatino Linotype" panose="02040502050505030304" pitchFamily="18" charset="0"/>
              </a:rPr>
              <a:t>(GSR 8)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Establish and maintain </a:t>
            </a:r>
            <a:r>
              <a:rPr lang="en-US" sz="2800" b="1" dirty="0">
                <a:latin typeface="Palatino Linotype" panose="02040502050505030304" pitchFamily="18" charset="0"/>
              </a:rPr>
              <a:t>Industrial</a:t>
            </a:r>
            <a:r>
              <a:rPr lang="en-US" sz="2800" dirty="0">
                <a:latin typeface="Palatino Linotype" panose="02040502050505030304" pitchFamily="18" charset="0"/>
              </a:rPr>
              <a:t> </a:t>
            </a:r>
            <a:r>
              <a:rPr lang="en-US" sz="2800" b="1" dirty="0">
                <a:latin typeface="Palatino Linotype" panose="02040502050505030304" pitchFamily="18" charset="0"/>
              </a:rPr>
              <a:t>partnerships</a:t>
            </a:r>
            <a:r>
              <a:rPr lang="en-US" sz="2800" dirty="0">
                <a:latin typeface="Palatino Linotype" panose="02040502050505030304" pitchFamily="18" charset="0"/>
              </a:rPr>
              <a:t> (GSR 9)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800" dirty="0">
                <a:latin typeface="Palatino Linotype" panose="02040502050505030304" pitchFamily="18" charset="0"/>
              </a:rPr>
              <a:t>Support </a:t>
            </a:r>
            <a:r>
              <a:rPr lang="en-US" sz="2800" b="1" dirty="0">
                <a:latin typeface="Palatino Linotype" panose="02040502050505030304" pitchFamily="18" charset="0"/>
              </a:rPr>
              <a:t>Open Science</a:t>
            </a:r>
            <a:r>
              <a:rPr lang="en-US" sz="2800" dirty="0">
                <a:latin typeface="Palatino Linotype" panose="02040502050505030304" pitchFamily="18" charset="0"/>
              </a:rPr>
              <a:t> (GSR 10)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8EB4819-65D9-E72C-40D1-F06A0C29DDCD}"/>
              </a:ext>
            </a:extLst>
          </p:cNvPr>
          <p:cNvSpPr txBox="1"/>
          <p:nvPr/>
        </p:nvSpPr>
        <p:spPr>
          <a:xfrm>
            <a:off x="9492310" y="2932830"/>
            <a:ext cx="205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i="1" noProof="0"/>
              <a:t>DRD Collaborations </a:t>
            </a:r>
          </a:p>
        </p:txBody>
      </p:sp>
      <p:sp>
        <p:nvSpPr>
          <p:cNvPr id="8" name="Inhaltsplatzhalter 5">
            <a:extLst>
              <a:ext uri="{FF2B5EF4-FFF2-40B4-BE49-F238E27FC236}">
                <a16:creationId xmlns:a16="http://schemas.microsoft.com/office/drawing/2014/main" id="{1F3E35D7-856B-C606-4A39-0163CEBAC3D5}"/>
              </a:ext>
            </a:extLst>
          </p:cNvPr>
          <p:cNvSpPr txBox="1">
            <a:spLocks/>
          </p:cNvSpPr>
          <p:nvPr/>
        </p:nvSpPr>
        <p:spPr>
          <a:xfrm>
            <a:off x="505692" y="1202272"/>
            <a:ext cx="11041988" cy="593653"/>
          </a:xfrm>
          <a:prstGeom prst="rect">
            <a:avLst/>
          </a:prstGeom>
          <a:solidFill>
            <a:schemeClr val="bg1"/>
          </a:solidFill>
        </p:spPr>
        <p:txBody>
          <a:bodyPr vert="horz" lIns="110588" tIns="55294" rIns="110588" bIns="55294" rtlCol="0">
            <a:normAutofit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2800" dirty="0">
                <a:latin typeface="Palatino Linotype" panose="02040502050505030304" pitchFamily="18" charset="0"/>
              </a:rPr>
              <a:t>Formulated in the ECFA Detector Roadmap as ten ”action items”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FB0021DC-8027-6A72-6B91-D1E56108AE25}"/>
              </a:ext>
            </a:extLst>
          </p:cNvPr>
          <p:cNvSpPr txBox="1"/>
          <p:nvPr/>
        </p:nvSpPr>
        <p:spPr>
          <a:xfrm rot="969601">
            <a:off x="9656595" y="4331709"/>
            <a:ext cx="1975156" cy="646331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All topics still valid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and highly relevant</a:t>
            </a:r>
          </a:p>
        </p:txBody>
      </p:sp>
      <p:sp>
        <p:nvSpPr>
          <p:cNvPr id="13" name="Titel 14">
            <a:extLst>
              <a:ext uri="{FF2B5EF4-FFF2-40B4-BE49-F238E27FC236}">
                <a16:creationId xmlns:a16="http://schemas.microsoft.com/office/drawing/2014/main" id="{64B5EA9E-8D8F-06CB-0AFE-A03F54E25F66}"/>
              </a:ext>
            </a:extLst>
          </p:cNvPr>
          <p:cNvSpPr txBox="1">
            <a:spLocks/>
          </p:cNvSpPr>
          <p:nvPr/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/>
              <a:t>Generic Strategic Recommendations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095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2168D-A233-9A56-9D09-384CF82F2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 descr="Ein Bild, das Text, Screenshot, Zahl, Schrift enthält.&#10;&#10;KI-generierte Inhalte können fehlerhaft sein.">
            <a:extLst>
              <a:ext uri="{FF2B5EF4-FFF2-40B4-BE49-F238E27FC236}">
                <a16:creationId xmlns:a16="http://schemas.microsoft.com/office/drawing/2014/main" id="{ADB04F4C-CE6E-6CF6-A8F1-52C57A88B6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9864" y="3864938"/>
            <a:ext cx="3718931" cy="2977768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D7C5B06-B777-DAF9-D2C8-80B25EFF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15E1D3D-014A-C722-320C-5583685C4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C59452D-A6BF-6584-C9C7-23B55A02C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28</a:t>
            </a:fld>
            <a:endParaRPr lang="en-US" noProof="0" dirty="0"/>
          </a:p>
        </p:txBody>
      </p:sp>
      <p:sp>
        <p:nvSpPr>
          <p:cNvPr id="3" name="Inhaltsplatzhalter 7">
            <a:extLst>
              <a:ext uri="{FF2B5EF4-FFF2-40B4-BE49-F238E27FC236}">
                <a16:creationId xmlns:a16="http://schemas.microsoft.com/office/drawing/2014/main" id="{5032C7C9-07B0-84C1-47F0-418B6B0AA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568" y="1391270"/>
            <a:ext cx="8098980" cy="51959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363"/>
              </a:spcBef>
            </a:pPr>
            <a:r>
              <a:rPr lang="en-US" sz="2056" b="1" dirty="0"/>
              <a:t>Superconducting Experimental Magnets (initial in TF8)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693" dirty="0"/>
              <a:t>Al-stabilized Nb-Ti conductor technology used &gt;20 years ago for LHC experiments, worldwide no vendor now, but ALICE3 and </a:t>
            </a:r>
            <a:r>
              <a:rPr lang="en-US" sz="1693" dirty="0" err="1"/>
              <a:t>ePIC</a:t>
            </a:r>
            <a:r>
              <a:rPr lang="en-US" sz="1693" dirty="0"/>
              <a:t> need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693" dirty="0"/>
              <a:t>Research aligned with CERN activities, see 2022 </a:t>
            </a:r>
            <a:r>
              <a:rPr lang="en-US" sz="1693" dirty="0">
                <a:hlinkClick r:id="rId3"/>
              </a:rPr>
              <a:t>workshop</a:t>
            </a:r>
            <a:r>
              <a:rPr lang="en-US" sz="1693" dirty="0"/>
              <a:t> and arXiv:2203.07799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693" dirty="0"/>
              <a:t>HTS as an alternative with possible synergy to accelerator magnet R&amp;D</a:t>
            </a:r>
            <a:br>
              <a:rPr lang="en-US" sz="1693" dirty="0"/>
            </a:br>
            <a:endParaRPr lang="en-US" sz="1693" dirty="0"/>
          </a:p>
          <a:p>
            <a:pPr>
              <a:lnSpc>
                <a:spcPct val="100000"/>
              </a:lnSpc>
              <a:spcBef>
                <a:spcPts val="363"/>
              </a:spcBef>
            </a:pPr>
            <a:r>
              <a:rPr lang="en-US" sz="2056" b="1" dirty="0"/>
              <a:t>Rare event detectors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693" dirty="0"/>
              <a:t>Several submissions (e.g. #112 proposing a high-TRL R&amp;D network)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693" dirty="0"/>
              <a:t>DRD5 would also provide a suitable host for e.g. bolometers</a:t>
            </a:r>
            <a:br>
              <a:rPr lang="en-US" sz="1693" dirty="0"/>
            </a:br>
            <a:endParaRPr lang="en-US" sz="1693" dirty="0"/>
          </a:p>
          <a:p>
            <a:pPr>
              <a:lnSpc>
                <a:spcPct val="100000"/>
              </a:lnSpc>
              <a:spcBef>
                <a:spcPts val="363"/>
              </a:spcBef>
            </a:pPr>
            <a:r>
              <a:rPr lang="en-US" sz="2093" b="1" dirty="0"/>
              <a:t>New TDAQ methods </a:t>
            </a:r>
            <a:r>
              <a:rPr lang="en-US" sz="2093" dirty="0"/>
              <a:t>with AI, intelligence on the detector</a:t>
            </a:r>
            <a:endParaRPr lang="en-US" sz="1368" dirty="0"/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729" dirty="0"/>
              <a:t>“triggerless” DAQ creates high data rate, throughput challenge (e.g. #127 )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729" dirty="0"/>
              <a:t>AI-RDs collaborations proposed as a parallel structure to DRDs (#167)</a:t>
            </a:r>
          </a:p>
          <a:p>
            <a:pPr lvl="1">
              <a:lnSpc>
                <a:spcPct val="100000"/>
              </a:lnSpc>
              <a:spcBef>
                <a:spcPts val="363"/>
              </a:spcBef>
            </a:pPr>
            <a:r>
              <a:rPr lang="en-US" sz="1729" dirty="0"/>
              <a:t>Personal comment: I would not create several AI-RDs, s</a:t>
            </a:r>
            <a:br>
              <a:rPr lang="en-US" sz="1729" dirty="0"/>
            </a:br>
            <a:endParaRPr lang="en-US" sz="1729" dirty="0"/>
          </a:p>
          <a:p>
            <a:pPr>
              <a:lnSpc>
                <a:spcPct val="100000"/>
              </a:lnSpc>
              <a:spcBef>
                <a:spcPts val="363"/>
              </a:spcBef>
            </a:pPr>
            <a:r>
              <a:rPr lang="en-US" sz="2056" dirty="0"/>
              <a:t>New approach in </a:t>
            </a:r>
            <a:r>
              <a:rPr lang="en-US" sz="2056" b="1" dirty="0"/>
              <a:t>microelectronics</a:t>
            </a:r>
            <a:br>
              <a:rPr lang="en-US" sz="2056" dirty="0"/>
            </a:br>
            <a:endParaRPr lang="en-US" sz="2056" dirty="0"/>
          </a:p>
          <a:p>
            <a:pPr>
              <a:lnSpc>
                <a:spcPct val="100000"/>
              </a:lnSpc>
              <a:spcBef>
                <a:spcPts val="363"/>
              </a:spcBef>
            </a:pPr>
            <a:r>
              <a:rPr lang="en-US" sz="2056" b="1" dirty="0"/>
              <a:t>Attracting more person power</a:t>
            </a:r>
            <a:r>
              <a:rPr lang="en-US" sz="2056" dirty="0"/>
              <a:t>, </a:t>
            </a:r>
            <a:r>
              <a:rPr lang="en-US" sz="2056" b="1" dirty="0"/>
              <a:t>funding</a:t>
            </a:r>
            <a:r>
              <a:rPr lang="en-US" sz="2056" dirty="0"/>
              <a:t>, and engaging new communities</a:t>
            </a: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7454C561-8881-B839-79C0-4AB2526D1C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10495550" y="2059425"/>
            <a:ext cx="1977176" cy="97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ADB60AA-82CD-16CB-D019-1C360C16E8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61527" y="5229373"/>
            <a:ext cx="3530261" cy="96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Grafik 13" descr="Ein Bild, das Stahl, Industrie, Bautechnik, Pfeife Flöte Rohr enthält.&#10;&#10;KI-generierte Inhalte können fehlerhaft sein.">
            <a:extLst>
              <a:ext uri="{FF2B5EF4-FFF2-40B4-BE49-F238E27FC236}">
                <a16:creationId xmlns:a16="http://schemas.microsoft.com/office/drawing/2014/main" id="{143365AC-026F-6D0F-92CD-A539A1DFE88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11482" y="1556051"/>
            <a:ext cx="1438637" cy="1977175"/>
          </a:xfrm>
          <a:prstGeom prst="rect">
            <a:avLst/>
          </a:prstGeom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34DEED05-6F71-2900-7E65-68795CC92518}"/>
              </a:ext>
            </a:extLst>
          </p:cNvPr>
          <p:cNvSpPr txBox="1"/>
          <p:nvPr/>
        </p:nvSpPr>
        <p:spPr>
          <a:xfrm>
            <a:off x="9119735" y="3506304"/>
            <a:ext cx="1879188" cy="297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30" dirty="0"/>
              <a:t>CMS Solenoid 2005</a:t>
            </a:r>
          </a:p>
        </p:txBody>
      </p:sp>
      <p:sp>
        <p:nvSpPr>
          <p:cNvPr id="8" name="Textplatzhalter 6">
            <a:extLst>
              <a:ext uri="{FF2B5EF4-FFF2-40B4-BE49-F238E27FC236}">
                <a16:creationId xmlns:a16="http://schemas.microsoft.com/office/drawing/2014/main" id="{C65FDB3A-6C65-5777-EB48-B3E1E0B4E9E2}"/>
              </a:ext>
            </a:extLst>
          </p:cNvPr>
          <p:cNvSpPr txBox="1">
            <a:spLocks/>
          </p:cNvSpPr>
          <p:nvPr/>
        </p:nvSpPr>
        <p:spPr>
          <a:xfrm>
            <a:off x="1514763" y="367029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What is beyond the current DRDs?</a:t>
            </a:r>
          </a:p>
        </p:txBody>
      </p:sp>
    </p:spTree>
    <p:extLst>
      <p:ext uri="{BB962C8B-B14F-4D97-AF65-F5344CB8AC3E}">
        <p14:creationId xmlns:p14="http://schemas.microsoft.com/office/powerpoint/2010/main" val="37027972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6">
            <a:extLst>
              <a:ext uri="{FF2B5EF4-FFF2-40B4-BE49-F238E27FC236}">
                <a16:creationId xmlns:a16="http://schemas.microsoft.com/office/drawing/2014/main" id="{7E3C7014-AAB5-C3FD-1827-D6C51BEA4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236" y="365127"/>
            <a:ext cx="8928955" cy="939286"/>
          </a:xfrm>
        </p:spPr>
        <p:txBody>
          <a:bodyPr anchor="t">
            <a:normAutofit/>
          </a:bodyPr>
          <a:lstStyle/>
          <a:p>
            <a:pPr algn="ctr"/>
            <a:r>
              <a:rPr lang="en-US" sz="4354" dirty="0">
                <a:latin typeface="Palatino" pitchFamily="2" charset="77"/>
                <a:ea typeface="Palatino" pitchFamily="2" charset="77"/>
              </a:rPr>
              <a:t>Microelectronics Challenge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AE1191A-9B49-9C01-7E4E-B96B76F10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8D3C577-B450-A6CC-E7CD-3BE2562C3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A08BA860-B70C-F045-B2BB-72C6CE787C80}"/>
              </a:ext>
            </a:extLst>
          </p:cNvPr>
          <p:cNvSpPr txBox="1"/>
          <p:nvPr/>
        </p:nvSpPr>
        <p:spPr>
          <a:xfrm>
            <a:off x="9628594" y="1204022"/>
            <a:ext cx="2451148" cy="31559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de-DE" sz="1451" dirty="0"/>
              <a:t>#161, GSR 2, GSR 5, GSR 9</a:t>
            </a:r>
          </a:p>
        </p:txBody>
      </p:sp>
      <p:sp>
        <p:nvSpPr>
          <p:cNvPr id="10" name="Inhaltsplatzhalter 7">
            <a:extLst>
              <a:ext uri="{FF2B5EF4-FFF2-40B4-BE49-F238E27FC236}">
                <a16:creationId xmlns:a16="http://schemas.microsoft.com/office/drawing/2014/main" id="{50D42EDA-BDBE-1228-4895-F9AD163DDED2}"/>
              </a:ext>
            </a:extLst>
          </p:cNvPr>
          <p:cNvSpPr txBox="1">
            <a:spLocks/>
          </p:cNvSpPr>
          <p:nvPr/>
        </p:nvSpPr>
        <p:spPr>
          <a:xfrm>
            <a:off x="367254" y="1539026"/>
            <a:ext cx="7927251" cy="4949154"/>
          </a:xfrm>
          <a:prstGeom prst="rect">
            <a:avLst/>
          </a:prstGeom>
        </p:spPr>
        <p:txBody>
          <a:bodyPr vert="horz" lIns="110588" tIns="55294" rIns="110588" bIns="55294" rtlCol="0">
            <a:normAutofit fontScale="92500" lnSpcReduction="10000"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US" sz="2000" dirty="0"/>
              <a:t>The </a:t>
            </a:r>
            <a:r>
              <a:rPr lang="en-US" sz="2000" b="1" dirty="0"/>
              <a:t>cost and complexity </a:t>
            </a:r>
            <a:r>
              <a:rPr lang="en-US" sz="2000" dirty="0"/>
              <a:t>of developing advanced CMOS technologies have risen dramatically. </a:t>
            </a:r>
            <a:r>
              <a:rPr lang="en-US" sz="2000" b="1" dirty="0"/>
              <a:t>HEP is now lagging behind commercial technology 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US" sz="1800" dirty="0"/>
              <a:t>In 1999: APV25 (CMS Tracker ASIC) and Pentium-III shared the </a:t>
            </a:r>
            <a:br>
              <a:rPr lang="en-US" sz="1800" dirty="0"/>
            </a:br>
            <a:r>
              <a:rPr lang="en-US" sz="1800" dirty="0"/>
              <a:t>same technology (250 nm)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US" sz="1800" dirty="0"/>
              <a:t>Now: 3 nm at TSMC (e.g. Apple M4) vs. 28 nm in FE-ASIC and 65 nm in MAPS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endParaRPr lang="en-US" sz="1800" dirty="0"/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US" sz="2000" dirty="0"/>
              <a:t>Mitigation by </a:t>
            </a:r>
            <a:r>
              <a:rPr lang="en-US" sz="2000" b="1" dirty="0"/>
              <a:t>seeking resources beyond HEP </a:t>
            </a:r>
            <a:r>
              <a:rPr lang="en-US" sz="2000" dirty="0"/>
              <a:t>and forming </a:t>
            </a:r>
            <a:r>
              <a:rPr lang="en-US" sz="2000" b="1" dirty="0"/>
              <a:t>broader collaborations</a:t>
            </a:r>
            <a:r>
              <a:rPr lang="en-US" sz="2000" dirty="0"/>
              <a:t>, actively encourages cross-disciplinary developments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US" sz="1800" b="1" dirty="0"/>
              <a:t>Fewer, common developments with higher volumes</a:t>
            </a:r>
            <a:endParaRPr lang="en-US" sz="1800" dirty="0">
              <a:sym typeface="Wingdings" pitchFamily="2" charset="2"/>
            </a:endParaRP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US" sz="1800" dirty="0">
                <a:sym typeface="Wingdings" pitchFamily="2" charset="2"/>
              </a:rPr>
              <a:t>Use modern technologies with standardized, common </a:t>
            </a:r>
            <a:r>
              <a:rPr lang="en-US" sz="1800" b="1" dirty="0" err="1">
                <a:sym typeface="Wingdings" pitchFamily="2" charset="2"/>
              </a:rPr>
              <a:t>chiplets</a:t>
            </a:r>
            <a:r>
              <a:rPr lang="en-US" sz="1800" dirty="0">
                <a:sym typeface="Wingdings" pitchFamily="2" charset="2"/>
              </a:rPr>
              <a:t> combined to chips tailored to different needs</a:t>
            </a:r>
          </a:p>
          <a:p>
            <a:pPr marL="378013" lvl="1" indent="0">
              <a:lnSpc>
                <a:spcPct val="120000"/>
              </a:lnSpc>
              <a:spcBef>
                <a:spcPts val="200"/>
              </a:spcBef>
              <a:buNone/>
            </a:pPr>
            <a:endParaRPr lang="en-US" sz="1693" dirty="0">
              <a:sym typeface="Wingdings" pitchFamily="2" charset="2"/>
            </a:endParaRPr>
          </a:p>
          <a:p>
            <a:pPr marL="0" indent="0">
              <a:lnSpc>
                <a:spcPct val="120000"/>
              </a:lnSpc>
              <a:spcBef>
                <a:spcPts val="200"/>
              </a:spcBef>
              <a:buNone/>
            </a:pPr>
            <a:r>
              <a:rPr lang="en-GB" sz="2000" dirty="0">
                <a:solidFill>
                  <a:srgbClr val="C00000"/>
                </a:solidFill>
              </a:rPr>
              <a:t>Recommendation: A </a:t>
            </a:r>
            <a:r>
              <a:rPr lang="en-GB" sz="2000" b="1" dirty="0">
                <a:solidFill>
                  <a:srgbClr val="C00000"/>
                </a:solidFill>
              </a:rPr>
              <a:t>strategic, coherent approach </a:t>
            </a:r>
            <a:r>
              <a:rPr lang="en-GB" sz="2000" dirty="0">
                <a:solidFill>
                  <a:srgbClr val="C00000"/>
                </a:solidFill>
              </a:rPr>
              <a:t>is needed to address the increasing costs and complexity in </a:t>
            </a:r>
            <a:r>
              <a:rPr lang="en-GB" sz="2000" b="1" dirty="0">
                <a:solidFill>
                  <a:srgbClr val="C00000"/>
                </a:solidFill>
              </a:rPr>
              <a:t>microelectronics and ASIC development</a:t>
            </a:r>
            <a:r>
              <a:rPr lang="en-GB" sz="2000" dirty="0">
                <a:solidFill>
                  <a:srgbClr val="C00000"/>
                </a:solidFill>
              </a:rPr>
              <a:t>.</a:t>
            </a:r>
            <a:endParaRPr lang="de-AT" sz="2000" dirty="0">
              <a:solidFill>
                <a:srgbClr val="C00000"/>
              </a:solidFill>
            </a:endParaRPr>
          </a:p>
        </p:txBody>
      </p:sp>
      <p:pic>
        <p:nvPicPr>
          <p:cNvPr id="12" name="Grafik 11" descr="Ein Bild, das Design enthält.&#10;&#10;KI-generierte Inhalte können fehlerhaft sein.">
            <a:extLst>
              <a:ext uri="{FF2B5EF4-FFF2-40B4-BE49-F238E27FC236}">
                <a16:creationId xmlns:a16="http://schemas.microsoft.com/office/drawing/2014/main" id="{3AC5119B-CE05-9269-C29D-CDA649E2A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0" t="4295" r="16801"/>
          <a:stretch>
            <a:fillRect/>
          </a:stretch>
        </p:blipFill>
        <p:spPr>
          <a:xfrm>
            <a:off x="9002877" y="4025731"/>
            <a:ext cx="3092628" cy="2470314"/>
          </a:xfrm>
          <a:prstGeom prst="rect">
            <a:avLst/>
          </a:prstGeom>
        </p:spPr>
      </p:pic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9554AC5-77EE-001B-601F-885090AAA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29</a:t>
            </a:fld>
            <a:endParaRPr lang="en-US" noProof="0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F4AEB850-5F8A-31C4-E219-C67F4FF1B348}"/>
              </a:ext>
            </a:extLst>
          </p:cNvPr>
          <p:cNvSpPr txBox="1"/>
          <p:nvPr/>
        </p:nvSpPr>
        <p:spPr>
          <a:xfrm>
            <a:off x="11075116" y="6104908"/>
            <a:ext cx="968535" cy="2597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88" dirty="0"/>
              <a:t>© Fraunhofer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0C79692-3AE6-9674-97CE-92F161A6C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797" y="1773639"/>
            <a:ext cx="3667991" cy="191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2EE5BC08-E746-9C2D-1EB7-7BBC81E5486F}"/>
              </a:ext>
            </a:extLst>
          </p:cNvPr>
          <p:cNvSpPr txBox="1"/>
          <p:nvPr/>
        </p:nvSpPr>
        <p:spPr>
          <a:xfrm>
            <a:off x="8847264" y="1839011"/>
            <a:ext cx="1814920" cy="4271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88" dirty="0"/>
              <a:t>Semiconductor Engineering, </a:t>
            </a:r>
            <a:br>
              <a:rPr lang="en-US" sz="1088" dirty="0"/>
            </a:br>
            <a:r>
              <a:rPr lang="en-US" sz="1088" dirty="0"/>
              <a:t>2023 / IBS 2018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04B0BA30-3C46-1B82-3A13-27500BD1FCE3}"/>
              </a:ext>
            </a:extLst>
          </p:cNvPr>
          <p:cNvSpPr txBox="1"/>
          <p:nvPr/>
        </p:nvSpPr>
        <p:spPr>
          <a:xfrm>
            <a:off x="8847265" y="2982327"/>
            <a:ext cx="805029" cy="352854"/>
          </a:xfrm>
          <a:prstGeom prst="rect">
            <a:avLst/>
          </a:prstGeom>
          <a:solidFill>
            <a:schemeClr val="bg1">
              <a:alpha val="72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693" dirty="0"/>
              <a:t>28 Mio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B1142B70-1B17-A800-7B48-7DBC8E224BF3}"/>
              </a:ext>
            </a:extLst>
          </p:cNvPr>
          <p:cNvSpPr txBox="1"/>
          <p:nvPr/>
        </p:nvSpPr>
        <p:spPr>
          <a:xfrm>
            <a:off x="8751923" y="3590277"/>
            <a:ext cx="692818" cy="35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93" dirty="0"/>
              <a:t>65nm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8C89D899-6DF0-14D3-B0C8-C09B3E19969C}"/>
              </a:ext>
            </a:extLst>
          </p:cNvPr>
          <p:cNvSpPr txBox="1"/>
          <p:nvPr/>
        </p:nvSpPr>
        <p:spPr>
          <a:xfrm>
            <a:off x="11351153" y="3590277"/>
            <a:ext cx="582211" cy="35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93" dirty="0"/>
              <a:t>5nm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8ED651E0-4926-6B58-17FD-155A35C47BBA}"/>
              </a:ext>
            </a:extLst>
          </p:cNvPr>
          <p:cNvSpPr txBox="1"/>
          <p:nvPr/>
        </p:nvSpPr>
        <p:spPr>
          <a:xfrm>
            <a:off x="10723394" y="1796779"/>
            <a:ext cx="915635" cy="352854"/>
          </a:xfrm>
          <a:prstGeom prst="rect">
            <a:avLst/>
          </a:prstGeom>
          <a:solidFill>
            <a:schemeClr val="bg1">
              <a:alpha val="72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693" dirty="0"/>
              <a:t>542 Mio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9F72FC74-CC53-08B5-E225-2DADC91CFDA3}"/>
              </a:ext>
            </a:extLst>
          </p:cNvPr>
          <p:cNvSpPr txBox="1"/>
          <p:nvPr/>
        </p:nvSpPr>
        <p:spPr>
          <a:xfrm>
            <a:off x="9879421" y="2408364"/>
            <a:ext cx="813043" cy="4646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19" dirty="0">
                <a:solidFill>
                  <a:srgbClr val="FF0000"/>
                </a:solidFill>
              </a:rPr>
              <a:t>⨉ 20</a:t>
            </a:r>
          </a:p>
        </p:txBody>
      </p:sp>
    </p:spTree>
    <p:extLst>
      <p:ext uri="{BB962C8B-B14F-4D97-AF65-F5344CB8AC3E}">
        <p14:creationId xmlns:p14="http://schemas.microsoft.com/office/powerpoint/2010/main" val="26958930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52E80D3-3279-25D6-DC5B-D15CFA51D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3A13E5C-9D17-8EA4-A267-7CF72B913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46290FA-B027-C765-F0F0-BA7FE802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30</a:t>
            </a:fld>
            <a:endParaRPr lang="en-US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4C63379-3E64-6D6F-582F-EE540BC148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432873"/>
            <a:ext cx="10977563" cy="4698687"/>
          </a:xfrm>
        </p:spPr>
        <p:txBody>
          <a:bodyPr>
            <a:normAutofit/>
          </a:bodyPr>
          <a:lstStyle/>
          <a:p>
            <a:r>
              <a:rPr lang="en-US" dirty="0"/>
              <a:t>New technologies and scientific fields have emerged in recent times, including quantum sensing/computing, and communication, as well as gravitational waves. However, the number of STEM students has not grown significantly</a:t>
            </a:r>
          </a:p>
          <a:p>
            <a:pPr lvl="1"/>
            <a:r>
              <a:rPr lang="en-US" dirty="0"/>
              <a:t>Attract, nurture, recognize, and sustain the careers of R&amp;D experts (GSR 8)</a:t>
            </a:r>
          </a:p>
          <a:p>
            <a:pPr lvl="1"/>
            <a:r>
              <a:rPr lang="en-US" b="1" dirty="0"/>
              <a:t>Biggest threat in my opinion!</a:t>
            </a:r>
          </a:p>
          <a:p>
            <a:pPr lvl="1"/>
            <a:endParaRPr lang="en-US" dirty="0"/>
          </a:p>
          <a:p>
            <a:r>
              <a:rPr lang="en-US" dirty="0"/>
              <a:t>Bring in disruptive ideas and technologies, e.g. in quantum sensing </a:t>
            </a:r>
            <a:r>
              <a:rPr lang="en-US" dirty="0">
                <a:sym typeface="Wingdings" pitchFamily="2" charset="2"/>
              </a:rPr>
              <a:t></a:t>
            </a:r>
            <a:r>
              <a:rPr lang="en-US" dirty="0"/>
              <a:t> Blue Sky funding (GSR 7)</a:t>
            </a:r>
          </a:p>
          <a:p>
            <a:r>
              <a:rPr lang="en-US" dirty="0"/>
              <a:t>Involve the industry early in R&amp;D processes and co-develop (GSR 9)</a:t>
            </a:r>
          </a:p>
          <a:p>
            <a:endParaRPr lang="en-US" dirty="0"/>
          </a:p>
          <a:p>
            <a:r>
              <a:rPr lang="en-US" dirty="0"/>
              <a:t>HEP needs to welcome expertise from outside the traditional domain: Chip design, material science, advanced manufacturing, mechanics, QA,…</a:t>
            </a:r>
          </a:p>
          <a:p>
            <a:r>
              <a:rPr lang="en-US" dirty="0"/>
              <a:t>Cooperate with overlapping domains: astro-particle, medical physics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D1F3FD14-F44D-32D2-DF47-205B3995DC5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3"/>
            <a:ext cx="9180945" cy="1014847"/>
          </a:xfrm>
        </p:spPr>
        <p:txBody>
          <a:bodyPr anchor="ctr"/>
          <a:lstStyle/>
          <a:p>
            <a:r>
              <a:rPr lang="en-US" dirty="0"/>
              <a:t>Broadening the community</a:t>
            </a:r>
          </a:p>
        </p:txBody>
      </p:sp>
    </p:spTree>
    <p:extLst>
      <p:ext uri="{BB962C8B-B14F-4D97-AF65-F5344CB8AC3E}">
        <p14:creationId xmlns:p14="http://schemas.microsoft.com/office/powerpoint/2010/main" val="17673665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C6AE7512-24FF-5BB8-3942-A5673F50BFB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DE" dirty="0"/>
              <a:t>Semiconductor </a:t>
            </a:r>
            <a:r>
              <a:rPr lang="de-DE" dirty="0" err="1"/>
              <a:t>Detectors</a:t>
            </a:r>
            <a:r>
              <a:rPr lang="de-DE" dirty="0"/>
              <a:t> at MBI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DCE5131-20E5-D9AA-9CD0-7D197D04BA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009679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494489-9B04-A8B1-A405-CCBAE98D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AT" smtClean="0"/>
              <a:pPr>
                <a:defRPr/>
              </a:pPr>
              <a:t>32</a:t>
            </a:fld>
            <a:endParaRPr lang="en-AT"/>
          </a:p>
        </p:txBody>
      </p:sp>
      <p:sp>
        <p:nvSpPr>
          <p:cNvPr id="3" name="Textfeld 14">
            <a:extLst>
              <a:ext uri="{FF2B5EF4-FFF2-40B4-BE49-F238E27FC236}">
                <a16:creationId xmlns:a16="http://schemas.microsoft.com/office/drawing/2014/main" id="{6EAAC0B8-A02C-84AE-2530-098FA8C70D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241" y="1808897"/>
            <a:ext cx="5619960" cy="4784350"/>
          </a:xfrm>
          <a:prstGeom prst="rect">
            <a:avLst/>
          </a:prstGeom>
          <a:noFill/>
          <a:ln w="9525">
            <a:solidFill>
              <a:schemeClr val="accent1">
                <a:shade val="1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180000" tIns="144000" rIns="180000" bIns="144000">
            <a:no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de-DE" sz="2600" b="1" dirty="0">
                <a:solidFill>
                  <a:srgbClr val="000000"/>
                </a:solidFill>
                <a:latin typeface="Palatino Linotype" panose="02040502050505030304" pitchFamily="18" charset="0"/>
              </a:rPr>
              <a:t>Monolithic Active Pixel Sensors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Sensor design becomes chip design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Applied to the planned Belle-VTX upgrade (OBELIX), FCC-ee vertex detector (OCTOPUS), and possibly ALICE3 OT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Using </a:t>
            </a:r>
            <a:r>
              <a:rPr lang="en-US" altLang="de-DE" sz="2000" dirty="0" err="1">
                <a:solidFill>
                  <a:srgbClr val="000000"/>
                </a:solidFill>
                <a:latin typeface="Palatino Linotype" panose="02040502050505030304" pitchFamily="18" charset="0"/>
              </a:rPr>
              <a:t>Towerjazz</a:t>
            </a: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 180 nm and </a:t>
            </a:r>
            <a:r>
              <a:rPr lang="en-US" altLang="de-DE" sz="2000" dirty="0" err="1">
                <a:solidFill>
                  <a:srgbClr val="000000"/>
                </a:solidFill>
                <a:latin typeface="Palatino Linotype" panose="02040502050505030304" pitchFamily="18" charset="0"/>
              </a:rPr>
              <a:t>TPSCo</a:t>
            </a: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 65nm processes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eaLnBrk="1" hangingPunct="1"/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eaLnBrk="1" hangingPunct="1"/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eaLnBrk="1" hangingPunct="1"/>
            <a:r>
              <a:rPr lang="en-US" altLang="de-DE" sz="2400" dirty="0">
                <a:solidFill>
                  <a:srgbClr val="000000"/>
                </a:solidFill>
                <a:latin typeface="Palatino Linotype" panose="02040502050505030304" pitchFamily="18" charset="0"/>
              </a:rPr>
              <a:t> </a:t>
            </a:r>
            <a:endParaRPr lang="en-US" altLang="de-DE" sz="28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4" name="Textfeld 14">
            <a:extLst>
              <a:ext uri="{FF2B5EF4-FFF2-40B4-BE49-F238E27FC236}">
                <a16:creationId xmlns:a16="http://schemas.microsoft.com/office/drawing/2014/main" id="{AEB72D91-BD80-C37B-0463-247AE7D0B0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040" y="1075817"/>
            <a:ext cx="1171596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de-DE" sz="3200" b="1" dirty="0">
                <a:solidFill>
                  <a:srgbClr val="0047BB"/>
                </a:solidFill>
                <a:latin typeface="Palatino Linotype" panose="02040502050505030304" pitchFamily="18" charset="0"/>
              </a:rPr>
              <a:t>Research topics at MBI on solid-state detectors:</a:t>
            </a:r>
          </a:p>
        </p:txBody>
      </p:sp>
      <p:sp>
        <p:nvSpPr>
          <p:cNvPr id="5" name="Textfeld 14">
            <a:extLst>
              <a:ext uri="{FF2B5EF4-FFF2-40B4-BE49-F238E27FC236}">
                <a16:creationId xmlns:a16="http://schemas.microsoft.com/office/drawing/2014/main" id="{6F16FBB6-B9D2-37E6-B0C3-A9C1B6DB7A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528" y="1808897"/>
            <a:ext cx="5619960" cy="4784350"/>
          </a:xfrm>
          <a:prstGeom prst="rect">
            <a:avLst/>
          </a:prstGeom>
          <a:noFill/>
          <a:ln w="9525">
            <a:solidFill>
              <a:schemeClr val="accent1">
                <a:shade val="1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180000" tIns="144000" rIns="180000" bIns="144000">
            <a:no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de-DE" sz="2800" b="1" dirty="0">
                <a:solidFill>
                  <a:srgbClr val="000000"/>
                </a:solidFill>
                <a:latin typeface="Palatino Linotype" panose="02040502050505030304" pitchFamily="18" charset="0"/>
              </a:rPr>
              <a:t>Wide-bandgap Semiconductor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Studies to better understand material properties (ionization energy, charge carrier mobility, rad. hardness,..)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Aim to develop HEP-compatible detector</a:t>
            </a:r>
          </a:p>
          <a:p>
            <a:pPr marL="457200" indent="-279400" eaLnBrk="1" hangingPunct="1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altLang="de-DE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Many applications outside HEP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US" altLang="de-DE" sz="24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  <a:p>
            <a:pPr eaLnBrk="1" hangingPunct="1"/>
            <a:r>
              <a:rPr lang="en-US" altLang="de-DE" sz="2400" dirty="0">
                <a:solidFill>
                  <a:srgbClr val="000000"/>
                </a:solidFill>
                <a:latin typeface="Palatino Linotype" panose="02040502050505030304" pitchFamily="18" charset="0"/>
              </a:rPr>
              <a:t> </a:t>
            </a:r>
            <a:endParaRPr lang="en-US" altLang="de-DE" sz="2800" dirty="0">
              <a:solidFill>
                <a:srgbClr val="000000"/>
              </a:solidFill>
              <a:latin typeface="Palatino Linotype" panose="02040502050505030304" pitchFamily="18" charset="0"/>
            </a:endParaRPr>
          </a:p>
        </p:txBody>
      </p:sp>
      <p:pic>
        <p:nvPicPr>
          <p:cNvPr id="6" name="Grafik 5" descr="Ein Bild, das Text, Screenshot, Farbigkeit, Display enthält.&#10;&#10;KI-generierte Inhalte können fehlerhaft sein.">
            <a:extLst>
              <a:ext uri="{FF2B5EF4-FFF2-40B4-BE49-F238E27FC236}">
                <a16:creationId xmlns:a16="http://schemas.microsoft.com/office/drawing/2014/main" id="{BAA92617-076B-1A8D-67C6-94D5D0E1944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7266" y="4275144"/>
            <a:ext cx="2511278" cy="2318103"/>
          </a:xfrm>
          <a:prstGeom prst="rect">
            <a:avLst/>
          </a:prstGeom>
        </p:spPr>
      </p:pic>
      <p:pic>
        <p:nvPicPr>
          <p:cNvPr id="7" name="Image 8">
            <a:extLst>
              <a:ext uri="{FF2B5EF4-FFF2-40B4-BE49-F238E27FC236}">
                <a16:creationId xmlns:a16="http://schemas.microsoft.com/office/drawing/2014/main" id="{D3DFDCBA-5756-22D9-618E-C73704EB06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595" y="4397960"/>
            <a:ext cx="2576536" cy="1867838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D5B0B11-842E-F954-C969-A6D486CA4C6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56869" y="4397960"/>
            <a:ext cx="1884238" cy="1884238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4AFA27B7-5528-9FC1-0C13-1C430B268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6776798" y="4397960"/>
            <a:ext cx="2710087" cy="1883792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8" name="Textplatzhalter 2">
            <a:extLst>
              <a:ext uri="{FF2B5EF4-FFF2-40B4-BE49-F238E27FC236}">
                <a16:creationId xmlns:a16="http://schemas.microsoft.com/office/drawing/2014/main" id="{5A28EB34-7C37-0A77-3F98-63E643A8983C}"/>
              </a:ext>
            </a:extLst>
          </p:cNvPr>
          <p:cNvSpPr txBox="1">
            <a:spLocks/>
          </p:cNvSpPr>
          <p:nvPr/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Detector Technologies at MBI</a:t>
            </a:r>
          </a:p>
        </p:txBody>
      </p:sp>
      <p:sp>
        <p:nvSpPr>
          <p:cNvPr id="9" name="Datumsplatzhalter 8">
            <a:extLst>
              <a:ext uri="{FF2B5EF4-FFF2-40B4-BE49-F238E27FC236}">
                <a16:creationId xmlns:a16="http://schemas.microsoft.com/office/drawing/2014/main" id="{D443DFEA-E3C2-BA13-E500-F5EFE533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12" name="Fußzeilenplatzhalter 11">
            <a:extLst>
              <a:ext uri="{FF2B5EF4-FFF2-40B4-BE49-F238E27FC236}">
                <a16:creationId xmlns:a16="http://schemas.microsoft.com/office/drawing/2014/main" id="{A68EE755-E447-EE44-77C4-26BA2E2DC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</p:spTree>
    <p:extLst>
      <p:ext uri="{BB962C8B-B14F-4D97-AF65-F5344CB8AC3E}">
        <p14:creationId xmlns:p14="http://schemas.microsoft.com/office/powerpoint/2010/main" val="26166962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9628D34C-9888-3D7A-DD26-120C5C16B6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753" y="969003"/>
            <a:ext cx="5628034" cy="5647274"/>
          </a:xfrm>
          <a:prstGeom prst="rect">
            <a:avLst/>
          </a:prstGeom>
        </p:spPr>
      </p:pic>
      <p:sp>
        <p:nvSpPr>
          <p:cNvPr id="20" name="Inhaltsplatzhalter 8">
            <a:extLst>
              <a:ext uri="{FF2B5EF4-FFF2-40B4-BE49-F238E27FC236}">
                <a16:creationId xmlns:a16="http://schemas.microsoft.com/office/drawing/2014/main" id="{B8C276B5-7C27-9930-AA34-9CEEC3261EDE}"/>
              </a:ext>
            </a:extLst>
          </p:cNvPr>
          <p:cNvSpPr txBox="1">
            <a:spLocks/>
          </p:cNvSpPr>
          <p:nvPr/>
        </p:nvSpPr>
        <p:spPr>
          <a:xfrm>
            <a:off x="239837" y="1477249"/>
            <a:ext cx="6323916" cy="147904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242"/>
              </a:spcBef>
            </a:pPr>
            <a:r>
              <a:rPr lang="en-US" sz="3507" b="1" noProof="0" dirty="0">
                <a:latin typeface="Palatino Linotype" panose="02040502050505030304" pitchFamily="18" charset="0"/>
              </a:rPr>
              <a:t>Detector R&amp;D Themes (DRDTs)</a:t>
            </a:r>
            <a:r>
              <a:rPr lang="en-US" sz="3507" noProof="0" dirty="0">
                <a:latin typeface="Palatino Linotype" panose="02040502050505030304" pitchFamily="18" charset="0"/>
              </a:rPr>
              <a:t> were formulated as high-level deliverables:</a:t>
            </a:r>
            <a:endParaRPr lang="en-US" sz="3386" noProof="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242"/>
              </a:spcBef>
            </a:pPr>
            <a:endParaRPr lang="en-US" sz="3386" noProof="0" dirty="0">
              <a:latin typeface="Palatino Linotype" panose="02040502050505030304" pitchFamily="18" charset="0"/>
            </a:endParaRPr>
          </a:p>
        </p:txBody>
      </p:sp>
      <p:sp>
        <p:nvSpPr>
          <p:cNvPr id="5" name="PlaceHolder 1">
            <a:extLst>
              <a:ext uri="{FF2B5EF4-FFF2-40B4-BE49-F238E27FC236}">
                <a16:creationId xmlns:a16="http://schemas.microsoft.com/office/drawing/2014/main" id="{91D1613D-568C-9123-AF08-BDCE3138D200}"/>
              </a:ext>
            </a:extLst>
          </p:cNvPr>
          <p:cNvSpPr txBox="1">
            <a:spLocks/>
          </p:cNvSpPr>
          <p:nvPr/>
        </p:nvSpPr>
        <p:spPr>
          <a:xfrm>
            <a:off x="595580" y="418948"/>
            <a:ext cx="10968739" cy="685709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354" spc="-1" noProof="0" dirty="0">
                <a:solidFill>
                  <a:srgbClr val="000000"/>
                </a:solidFill>
                <a:latin typeface="Palatino Linotype"/>
              </a:rPr>
              <a:t>DRD3 R&amp;D Topics and DRDTs</a:t>
            </a:r>
            <a:endParaRPr lang="en-US" sz="4354" spc="-1" noProof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Datumsplatzhalter 12">
            <a:extLst>
              <a:ext uri="{FF2B5EF4-FFF2-40B4-BE49-F238E27FC236}">
                <a16:creationId xmlns:a16="http://schemas.microsoft.com/office/drawing/2014/main" id="{51D05FF7-CA80-07AB-675C-53A23E223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14" name="Fußzeilenplatzhalter 13">
            <a:extLst>
              <a:ext uri="{FF2B5EF4-FFF2-40B4-BE49-F238E27FC236}">
                <a16:creationId xmlns:a16="http://schemas.microsoft.com/office/drawing/2014/main" id="{AB19F0DA-A13C-F28E-90E3-B26B2DBDB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A2C0BBC9-2507-C52A-0CFD-7D4BCBBCC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33</a:t>
            </a:fld>
            <a:endParaRPr lang="en-US" noProof="0" dirty="0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A5EAD3C9-92C3-944D-8D4E-C36F4AFF05DE}"/>
              </a:ext>
            </a:extLst>
          </p:cNvPr>
          <p:cNvGrpSpPr/>
          <p:nvPr/>
        </p:nvGrpSpPr>
        <p:grpSpPr>
          <a:xfrm>
            <a:off x="283070" y="3152938"/>
            <a:ext cx="6037536" cy="1430897"/>
            <a:chOff x="239631" y="4251706"/>
            <a:chExt cx="6037748" cy="1430947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9D7506E7-DF83-ACE5-4473-AEC5A8DCC8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7246"/>
            <a:stretch/>
          </p:blipFill>
          <p:spPr>
            <a:xfrm>
              <a:off x="239631" y="4251706"/>
              <a:ext cx="6037748" cy="1430947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4" name="Freihand 3">
                  <a:extLst>
                    <a:ext uri="{FF2B5EF4-FFF2-40B4-BE49-F238E27FC236}">
                      <a16:creationId xmlns:a16="http://schemas.microsoft.com/office/drawing/2014/main" id="{B5429B0F-F343-AF4E-16BD-02B83E6DD7D2}"/>
                    </a:ext>
                  </a:extLst>
                </p14:cNvPr>
                <p14:cNvContentPartPr/>
                <p14:nvPr/>
              </p14:nvContentPartPr>
              <p14:xfrm>
                <a:off x="1818084" y="4514223"/>
                <a:ext cx="1352167" cy="28972"/>
              </p14:xfrm>
            </p:contentPart>
          </mc:Choice>
          <mc:Fallback xmlns="">
            <p:pic>
              <p:nvPicPr>
                <p:cNvPr id="4" name="Freihand 3">
                  <a:extLst>
                    <a:ext uri="{FF2B5EF4-FFF2-40B4-BE49-F238E27FC236}">
                      <a16:creationId xmlns:a16="http://schemas.microsoft.com/office/drawing/2014/main" id="{B5429B0F-F343-AF4E-16BD-02B83E6DD7D2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764055" y="4405578"/>
                  <a:ext cx="1459865" cy="2459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6" name="Freihand 5">
                  <a:extLst>
                    <a:ext uri="{FF2B5EF4-FFF2-40B4-BE49-F238E27FC236}">
                      <a16:creationId xmlns:a16="http://schemas.microsoft.com/office/drawing/2014/main" id="{8D80B825-736D-BF41-38D3-ABCA1551DF20}"/>
                    </a:ext>
                  </a:extLst>
                </p14:cNvPr>
                <p14:cNvContentPartPr/>
                <p14:nvPr/>
              </p14:nvContentPartPr>
              <p14:xfrm>
                <a:off x="5341996" y="4319061"/>
                <a:ext cx="935383" cy="43458"/>
              </p14:xfrm>
            </p:contentPart>
          </mc:Choice>
          <mc:Fallback xmlns="">
            <p:pic>
              <p:nvPicPr>
                <p:cNvPr id="6" name="Freihand 5">
                  <a:extLst>
                    <a:ext uri="{FF2B5EF4-FFF2-40B4-BE49-F238E27FC236}">
                      <a16:creationId xmlns:a16="http://schemas.microsoft.com/office/drawing/2014/main" id="{8D80B825-736D-BF41-38D3-ABCA1551DF20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288011" y="4211314"/>
                  <a:ext cx="1042993" cy="25859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8" name="Freihand 7">
                  <a:extLst>
                    <a:ext uri="{FF2B5EF4-FFF2-40B4-BE49-F238E27FC236}">
                      <a16:creationId xmlns:a16="http://schemas.microsoft.com/office/drawing/2014/main" id="{BDE5F232-6028-38EE-AF70-F434CF9D63A5}"/>
                    </a:ext>
                  </a:extLst>
                </p14:cNvPr>
                <p14:cNvContentPartPr/>
                <p14:nvPr/>
              </p14:nvContentPartPr>
              <p14:xfrm>
                <a:off x="5341996" y="5022379"/>
                <a:ext cx="498319" cy="414"/>
              </p14:xfrm>
            </p:contentPart>
          </mc:Choice>
          <mc:Fallback xmlns="">
            <p:pic>
              <p:nvPicPr>
                <p:cNvPr id="8" name="Freihand 7">
                  <a:extLst>
                    <a:ext uri="{FF2B5EF4-FFF2-40B4-BE49-F238E27FC236}">
                      <a16:creationId xmlns:a16="http://schemas.microsoft.com/office/drawing/2014/main" id="{BDE5F232-6028-38EE-AF70-F434CF9D63A5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287909" y="4898179"/>
                  <a:ext cx="606132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" name="Freihand 8">
                  <a:extLst>
                    <a:ext uri="{FF2B5EF4-FFF2-40B4-BE49-F238E27FC236}">
                      <a16:creationId xmlns:a16="http://schemas.microsoft.com/office/drawing/2014/main" id="{4F84DCE5-A6F9-9307-3754-B24CBD5E855D}"/>
                    </a:ext>
                  </a:extLst>
                </p14:cNvPr>
                <p14:cNvContentPartPr/>
                <p14:nvPr/>
              </p14:nvContentPartPr>
              <p14:xfrm>
                <a:off x="1869886" y="5258001"/>
                <a:ext cx="546330" cy="24833"/>
              </p14:xfrm>
            </p:contentPart>
          </mc:Choice>
          <mc:Fallback xmlns="">
            <p:pic>
              <p:nvPicPr>
                <p:cNvPr id="9" name="Freihand 8">
                  <a:extLst>
                    <a:ext uri="{FF2B5EF4-FFF2-40B4-BE49-F238E27FC236}">
                      <a16:creationId xmlns:a16="http://schemas.microsoft.com/office/drawing/2014/main" id="{4F84DCE5-A6F9-9307-3754-B24CBD5E855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815901" y="5150031"/>
                  <a:ext cx="653940" cy="24041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0" name="Freihand 9">
                  <a:extLst>
                    <a:ext uri="{FF2B5EF4-FFF2-40B4-BE49-F238E27FC236}">
                      <a16:creationId xmlns:a16="http://schemas.microsoft.com/office/drawing/2014/main" id="{6F0912EA-8F2B-E2DE-B86F-1399532C16DC}"/>
                    </a:ext>
                  </a:extLst>
                </p14:cNvPr>
                <p14:cNvContentPartPr/>
                <p14:nvPr/>
              </p14:nvContentPartPr>
              <p14:xfrm>
                <a:off x="3993421" y="4624311"/>
                <a:ext cx="1960994" cy="87330"/>
              </p14:xfrm>
            </p:contentPart>
          </mc:Choice>
          <mc:Fallback xmlns="">
            <p:pic>
              <p:nvPicPr>
                <p:cNvPr id="10" name="Freihand 9">
                  <a:extLst>
                    <a:ext uri="{FF2B5EF4-FFF2-40B4-BE49-F238E27FC236}">
                      <a16:creationId xmlns:a16="http://schemas.microsoft.com/office/drawing/2014/main" id="{6F0912EA-8F2B-E2DE-B86F-1399532C16DC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939419" y="4516051"/>
                  <a:ext cx="2068638" cy="30349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1" name="Freihand 10">
                  <a:extLst>
                    <a:ext uri="{FF2B5EF4-FFF2-40B4-BE49-F238E27FC236}">
                      <a16:creationId xmlns:a16="http://schemas.microsoft.com/office/drawing/2014/main" id="{AA3F880F-E74F-6AAF-E6C3-79F95011E45B}"/>
                    </a:ext>
                  </a:extLst>
                </p14:cNvPr>
                <p14:cNvContentPartPr/>
                <p14:nvPr/>
              </p14:nvContentPartPr>
              <p14:xfrm>
                <a:off x="1839264" y="4867486"/>
                <a:ext cx="690776" cy="33111"/>
              </p14:xfrm>
            </p:contentPart>
          </mc:Choice>
          <mc:Fallback xmlns="">
            <p:pic>
              <p:nvPicPr>
                <p:cNvPr id="11" name="Freihand 10">
                  <a:extLst>
                    <a:ext uri="{FF2B5EF4-FFF2-40B4-BE49-F238E27FC236}">
                      <a16:creationId xmlns:a16="http://schemas.microsoft.com/office/drawing/2014/main" id="{AA3F880F-E74F-6AAF-E6C3-79F95011E45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785269" y="4760676"/>
                  <a:ext cx="798406" cy="24637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6" name="Freihand 15">
                  <a:extLst>
                    <a:ext uri="{FF2B5EF4-FFF2-40B4-BE49-F238E27FC236}">
                      <a16:creationId xmlns:a16="http://schemas.microsoft.com/office/drawing/2014/main" id="{2B1567B4-F844-DFC9-7432-C6B21ED892DE}"/>
                    </a:ext>
                  </a:extLst>
                </p14:cNvPr>
                <p14:cNvContentPartPr/>
                <p14:nvPr/>
              </p14:nvContentPartPr>
              <p14:xfrm>
                <a:off x="2512691" y="5452330"/>
                <a:ext cx="2133775" cy="45719"/>
              </p14:xfrm>
            </p:contentPart>
          </mc:Choice>
          <mc:Fallback xmlns="">
            <p:pic>
              <p:nvPicPr>
                <p:cNvPr id="16" name="Freihand 15">
                  <a:extLst>
                    <a:ext uri="{FF2B5EF4-FFF2-40B4-BE49-F238E27FC236}">
                      <a16:creationId xmlns:a16="http://schemas.microsoft.com/office/drawing/2014/main" id="{2B1567B4-F844-DFC9-7432-C6B21ED892DE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458662" y="5343475"/>
                  <a:ext cx="2241472" cy="263066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8" name="Rechteck 17">
            <a:extLst>
              <a:ext uri="{FF2B5EF4-FFF2-40B4-BE49-F238E27FC236}">
                <a16:creationId xmlns:a16="http://schemas.microsoft.com/office/drawing/2014/main" id="{A96AD082-B1BC-582E-9EC2-53D1C17FB153}"/>
              </a:ext>
            </a:extLst>
          </p:cNvPr>
          <p:cNvSpPr/>
          <p:nvPr/>
        </p:nvSpPr>
        <p:spPr>
          <a:xfrm rot="16200000">
            <a:off x="8785498" y="3619118"/>
            <a:ext cx="4618958" cy="2841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Inhaltsplatzhalter 5">
            <a:extLst>
              <a:ext uri="{FF2B5EF4-FFF2-40B4-BE49-F238E27FC236}">
                <a16:creationId xmlns:a16="http://schemas.microsoft.com/office/drawing/2014/main" id="{7392C8A6-9900-5167-F245-2D501F72E970}"/>
              </a:ext>
            </a:extLst>
          </p:cNvPr>
          <p:cNvSpPr txBox="1">
            <a:spLocks/>
          </p:cNvSpPr>
          <p:nvPr/>
        </p:nvSpPr>
        <p:spPr>
          <a:xfrm>
            <a:off x="253872" y="5674142"/>
            <a:ext cx="5781036" cy="793068"/>
          </a:xfrm>
          <a:prstGeom prst="rect">
            <a:avLst/>
          </a:prstGeom>
        </p:spPr>
        <p:txBody>
          <a:bodyPr/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noProof="0" dirty="0"/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8DAD6059-7C4F-BB6C-07FF-86D8B2963307}"/>
              </a:ext>
            </a:extLst>
          </p:cNvPr>
          <p:cNvSpPr txBox="1"/>
          <p:nvPr/>
        </p:nvSpPr>
        <p:spPr>
          <a:xfrm>
            <a:off x="262429" y="5512512"/>
            <a:ext cx="6099462" cy="1067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242"/>
              </a:spcBef>
            </a:pPr>
            <a:r>
              <a:rPr lang="en-US" sz="1800" noProof="0" dirty="0">
                <a:latin typeface="Palatino Linotype" panose="02040502050505030304" pitchFamily="18" charset="0"/>
              </a:rPr>
              <a:t>The most urgent R&amp;D topics are identified by </a:t>
            </a:r>
            <a:r>
              <a:rPr lang="en-US" sz="1800" b="1" noProof="0" dirty="0">
                <a:latin typeface="Palatino Linotype" panose="02040502050505030304" pitchFamily="18" charset="0"/>
              </a:rPr>
              <a:t>Detector Readiness Matrix </a:t>
            </a:r>
            <a:r>
              <a:rPr lang="en-US" sz="1800" noProof="0" dirty="0">
                <a:latin typeface="Palatino Linotype" panose="02040502050505030304" pitchFamily="18" charset="0"/>
              </a:rPr>
              <a:t>in the ECFA Detector roadmap</a:t>
            </a:r>
            <a:br>
              <a:rPr lang="en-US" sz="1800" noProof="0" dirty="0">
                <a:latin typeface="Palatino Linotype" panose="02040502050505030304" pitchFamily="18" charset="0"/>
              </a:rPr>
            </a:br>
            <a:endParaRPr lang="en-US" sz="1800" noProof="0" dirty="0">
              <a:latin typeface="Palatino Linotype" panose="02040502050505030304" pitchFamily="18" charset="0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544D2C59-2AC4-4769-E9F1-7C838B5FF393}"/>
              </a:ext>
            </a:extLst>
          </p:cNvPr>
          <p:cNvSpPr txBox="1"/>
          <p:nvPr/>
        </p:nvSpPr>
        <p:spPr>
          <a:xfrm>
            <a:off x="300164" y="4801278"/>
            <a:ext cx="5877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noProof="0" dirty="0">
                <a:latin typeface="Palatino" pitchFamily="2" charset="77"/>
                <a:ea typeface="Palatino" pitchFamily="2" charset="77"/>
              </a:rPr>
              <a:t>At MBI/DD we cover three of those</a:t>
            </a:r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7A12B80F-99B3-9645-0224-87C114BD4316}"/>
              </a:ext>
            </a:extLst>
          </p:cNvPr>
          <p:cNvSpPr/>
          <p:nvPr/>
        </p:nvSpPr>
        <p:spPr>
          <a:xfrm>
            <a:off x="1252728" y="3152938"/>
            <a:ext cx="5109163" cy="1076988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FD3EE93A-B16F-4CFA-C61B-D9BAD464ADEA}"/>
              </a:ext>
            </a:extLst>
          </p:cNvPr>
          <p:cNvSpPr/>
          <p:nvPr/>
        </p:nvSpPr>
        <p:spPr>
          <a:xfrm rot="16200000">
            <a:off x="9632813" y="3376215"/>
            <a:ext cx="648868" cy="20231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hteck 25">
            <a:extLst>
              <a:ext uri="{FF2B5EF4-FFF2-40B4-BE49-F238E27FC236}">
                <a16:creationId xmlns:a16="http://schemas.microsoft.com/office/drawing/2014/main" id="{777FCD06-CC71-CB26-999C-683A7E9DB1EB}"/>
              </a:ext>
            </a:extLst>
          </p:cNvPr>
          <p:cNvSpPr/>
          <p:nvPr/>
        </p:nvSpPr>
        <p:spPr>
          <a:xfrm rot="16200000">
            <a:off x="9267836" y="2336717"/>
            <a:ext cx="648868" cy="20231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E1B4D171-2CC4-BEA4-4017-04119BCFF36D}"/>
              </a:ext>
            </a:extLst>
          </p:cNvPr>
          <p:cNvSpPr txBox="1"/>
          <p:nvPr/>
        </p:nvSpPr>
        <p:spPr>
          <a:xfrm>
            <a:off x="8940512" y="2886929"/>
            <a:ext cx="81464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noProof="0" dirty="0"/>
              <a:t>Belle II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DF644937-8DC5-CFDE-1486-081E686EB7D1}"/>
              </a:ext>
            </a:extLst>
          </p:cNvPr>
          <p:cNvSpPr txBox="1"/>
          <p:nvPr/>
        </p:nvSpPr>
        <p:spPr>
          <a:xfrm>
            <a:off x="9249826" y="3828576"/>
            <a:ext cx="87876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noProof="0" dirty="0"/>
              <a:t>ALICE 3</a:t>
            </a: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593306DB-1ABF-6724-5B0B-F0A33EC5B78D}"/>
              </a:ext>
            </a:extLst>
          </p:cNvPr>
          <p:cNvSpPr txBox="1"/>
          <p:nvPr/>
        </p:nvSpPr>
        <p:spPr>
          <a:xfrm>
            <a:off x="10929542" y="1076730"/>
            <a:ext cx="83663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noProof="0" dirty="0"/>
              <a:t>FCC-ee</a:t>
            </a:r>
          </a:p>
        </p:txBody>
      </p:sp>
    </p:spTree>
    <p:extLst>
      <p:ext uri="{BB962C8B-B14F-4D97-AF65-F5344CB8AC3E}">
        <p14:creationId xmlns:p14="http://schemas.microsoft.com/office/powerpoint/2010/main" val="49577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  <p:bldP spid="22" grpId="0"/>
      <p:bldP spid="23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fik 30" descr="Ein Bild, das Screenshot, Display, Reihe, Farbigkeit enthält.&#10;&#10;KI-generierte Inhalte können fehlerhaft sein.">
            <a:extLst>
              <a:ext uri="{FF2B5EF4-FFF2-40B4-BE49-F238E27FC236}">
                <a16:creationId xmlns:a16="http://schemas.microsoft.com/office/drawing/2014/main" id="{D1EA84DD-D09B-C221-E998-3A1D67D03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0781" y="826602"/>
            <a:ext cx="1900328" cy="991591"/>
          </a:xfrm>
          <a:prstGeom prst="rect">
            <a:avLst/>
          </a:prstGeom>
        </p:spPr>
      </p:pic>
      <p:pic>
        <p:nvPicPr>
          <p:cNvPr id="26" name="Grafik 25" descr="Ein Bild, das Maschine, Bautechnik, Elektronik, Elektrische Leitungen enthält.&#10;&#10;KI-generierte Inhalte können fehlerhaft sein.">
            <a:extLst>
              <a:ext uri="{FF2B5EF4-FFF2-40B4-BE49-F238E27FC236}">
                <a16:creationId xmlns:a16="http://schemas.microsoft.com/office/drawing/2014/main" id="{DC5B8BE5-8131-1A14-9F53-7C1129E5C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5" t="24914" r="32178" b="22120"/>
          <a:stretch>
            <a:fillRect/>
          </a:stretch>
        </p:blipFill>
        <p:spPr>
          <a:xfrm>
            <a:off x="7625974" y="5410927"/>
            <a:ext cx="1604289" cy="1145876"/>
          </a:xfrm>
          <a:prstGeom prst="rect">
            <a:avLst/>
          </a:prstGeom>
        </p:spPr>
      </p:pic>
      <p:pic>
        <p:nvPicPr>
          <p:cNvPr id="19" name="Grafik 18" descr="Ein Bild, das Screenshot, Diagramm, Reihe enthält.&#10;&#10;KI-generierte Inhalte können fehlerhaft sein.">
            <a:extLst>
              <a:ext uri="{FF2B5EF4-FFF2-40B4-BE49-F238E27FC236}">
                <a16:creationId xmlns:a16="http://schemas.microsoft.com/office/drawing/2014/main" id="{F661F2A1-2283-1FE1-6E58-6AFFD2DFA9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175" y="907873"/>
            <a:ext cx="2295525" cy="1777795"/>
          </a:xfrm>
          <a:prstGeom prst="rect">
            <a:avLst/>
          </a:prstGeom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990B3516-31F0-BF7B-E076-66C7F7E71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D6C0AD7-558E-E8F4-6B12-570E9F8C5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532D711-A5EF-4F74-44B3-1DEA8EA1E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34</a:t>
            </a:fld>
            <a:endParaRPr lang="en-US" noProof="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1A5A217-4460-6EB5-ACAA-1C2212A8781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Our Sensor Development Cycle</a:t>
            </a:r>
          </a:p>
        </p:txBody>
      </p:sp>
      <p:graphicFrame>
        <p:nvGraphicFramePr>
          <p:cNvPr id="5" name="Diagramm 4">
            <a:extLst>
              <a:ext uri="{FF2B5EF4-FFF2-40B4-BE49-F238E27FC236}">
                <a16:creationId xmlns:a16="http://schemas.microsoft.com/office/drawing/2014/main" id="{66F65CD0-C285-4F88-95F0-C2D40121CF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8510149"/>
              </p:ext>
            </p:extLst>
          </p:nvPr>
        </p:nvGraphicFramePr>
        <p:xfrm>
          <a:off x="2907314" y="1748972"/>
          <a:ext cx="6167120" cy="3882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Grafik 9" descr="Ein Bild, das Schallplatte, Plattenspieler, Im Haus, Mischpult enthält.&#10;&#10;KI-generierte Inhalte können fehlerhaft sein.">
            <a:extLst>
              <a:ext uri="{FF2B5EF4-FFF2-40B4-BE49-F238E27FC236}">
                <a16:creationId xmlns:a16="http://schemas.microsoft.com/office/drawing/2014/main" id="{4C81838E-1970-5E8D-5A38-FD0B6280059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0" t="4464" r="11830" b="12225"/>
          <a:stretch>
            <a:fillRect/>
          </a:stretch>
        </p:blipFill>
        <p:spPr>
          <a:xfrm>
            <a:off x="8653360" y="3472281"/>
            <a:ext cx="1542098" cy="1332727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B460B43-E488-E7A7-6D19-9D1DAB0C916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/>
        </p:blipFill>
        <p:spPr>
          <a:xfrm>
            <a:off x="8428118" y="1493812"/>
            <a:ext cx="1437277" cy="1437277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2C779EC4-2410-D5C3-4842-9F5CAB9998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39"/>
          <a:stretch>
            <a:fillRect/>
          </a:stretch>
        </p:blipFill>
        <p:spPr bwMode="auto">
          <a:xfrm>
            <a:off x="10381627" y="5417172"/>
            <a:ext cx="1348985" cy="114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Grafik 3">
            <a:hlinkClick r:id="rId13"/>
            <a:extLst>
              <a:ext uri="{FF2B5EF4-FFF2-40B4-BE49-F238E27FC236}">
                <a16:creationId xmlns:a16="http://schemas.microsoft.com/office/drawing/2014/main" id="{36E8D09C-A05C-9FDE-3588-F86C11B316B5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76828" t="1874" b="21030"/>
          <a:stretch/>
        </p:blipFill>
        <p:spPr>
          <a:xfrm>
            <a:off x="9344853" y="5410927"/>
            <a:ext cx="850605" cy="1159947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F644D6E5-47F5-1084-F2E9-8A229428545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/>
        </p:blipFill>
        <p:spPr>
          <a:xfrm>
            <a:off x="6176701" y="5714508"/>
            <a:ext cx="839104" cy="744359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3" name="Grafik 22" descr="Ein Bild, das Maschine, Bautechnik, Stahl, Elektrische Leitungen enthält.&#10;&#10;KI-generierte Inhalte können fehlerhaft sein.">
            <a:extLst>
              <a:ext uri="{FF2B5EF4-FFF2-40B4-BE49-F238E27FC236}">
                <a16:creationId xmlns:a16="http://schemas.microsoft.com/office/drawing/2014/main" id="{EA031DFC-1BF5-B580-5A6C-2868AAAE5D7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804" y="4805008"/>
            <a:ext cx="2295525" cy="1721644"/>
          </a:xfrm>
          <a:prstGeom prst="rect">
            <a:avLst/>
          </a:prstGeom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DA476336-B444-C6EF-2AEC-152110DC9147}"/>
              </a:ext>
            </a:extLst>
          </p:cNvPr>
          <p:cNvGrpSpPr/>
          <p:nvPr/>
        </p:nvGrpSpPr>
        <p:grpSpPr>
          <a:xfrm>
            <a:off x="862152" y="3028837"/>
            <a:ext cx="2265467" cy="1529597"/>
            <a:chOff x="1288065" y="3089920"/>
            <a:chExt cx="2265467" cy="1529597"/>
          </a:xfrm>
        </p:grpSpPr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DE809586-DF44-D307-6B2E-72B68E4E2150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rcRect l="29709" t="41387" r="10226" b="-2420"/>
            <a:stretch>
              <a:fillRect/>
            </a:stretch>
          </p:blipFill>
          <p:spPr>
            <a:xfrm>
              <a:off x="1288065" y="3090053"/>
              <a:ext cx="2265467" cy="1529464"/>
            </a:xfrm>
            <a:prstGeom prst="rect">
              <a:avLst/>
            </a:prstGeom>
            <a:noFill/>
            <a:ln w="0">
              <a:noFill/>
            </a:ln>
          </p:spPr>
        </p:pic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1977124D-BFB1-37D8-C2BF-18E3589D6919}"/>
                </a:ext>
              </a:extLst>
            </p:cNvPr>
            <p:cNvSpPr txBox="1"/>
            <p:nvPr/>
          </p:nvSpPr>
          <p:spPr>
            <a:xfrm>
              <a:off x="1288065" y="3089920"/>
              <a:ext cx="1820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noProof="0" dirty="0">
                  <a:solidFill>
                    <a:schemeClr val="bg1"/>
                  </a:solidFill>
                </a:rPr>
                <a:t>Reactor @ TU Wien</a:t>
              </a:r>
            </a:p>
          </p:txBody>
        </p:sp>
      </p:grpSp>
      <p:sp>
        <p:nvSpPr>
          <p:cNvPr id="33" name="Textfeld 32">
            <a:extLst>
              <a:ext uri="{FF2B5EF4-FFF2-40B4-BE49-F238E27FC236}">
                <a16:creationId xmlns:a16="http://schemas.microsoft.com/office/drawing/2014/main" id="{4A0DAD9C-EE77-3671-B5FA-E6B8C4D1C09A}"/>
              </a:ext>
            </a:extLst>
          </p:cNvPr>
          <p:cNvSpPr txBox="1"/>
          <p:nvPr/>
        </p:nvSpPr>
        <p:spPr>
          <a:xfrm>
            <a:off x="2499437" y="6157320"/>
            <a:ext cx="1358192" cy="369332"/>
          </a:xfrm>
          <a:prstGeom prst="rect">
            <a:avLst/>
          </a:prstGeom>
          <a:solidFill>
            <a:schemeClr val="bg1">
              <a:alpha val="52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noProof="0" dirty="0"/>
              <a:t>MedAustron</a:t>
            </a:r>
          </a:p>
        </p:txBody>
      </p:sp>
      <p:pic>
        <p:nvPicPr>
          <p:cNvPr id="37" name="Grafik 36" descr="Ein Bild, das Maschine, Elektronik, Werkzeug, Bautechnik enthält.&#10;&#10;KI-generierte Inhalte können fehlerhaft sein.">
            <a:extLst>
              <a:ext uri="{FF2B5EF4-FFF2-40B4-BE49-F238E27FC236}">
                <a16:creationId xmlns:a16="http://schemas.microsoft.com/office/drawing/2014/main" id="{F6500CB9-8DCC-07DA-21A5-6F85DA84E1F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9" b="21101"/>
          <a:stretch>
            <a:fillRect/>
          </a:stretch>
        </p:blipFill>
        <p:spPr>
          <a:xfrm>
            <a:off x="5131841" y="5708343"/>
            <a:ext cx="839104" cy="771795"/>
          </a:xfrm>
          <a:prstGeom prst="rect">
            <a:avLst/>
          </a:prstGeom>
        </p:spPr>
      </p:pic>
      <p:pic>
        <p:nvPicPr>
          <p:cNvPr id="41" name="Grafik 40" descr="Ein Bild, das Im Haus, Wand, medizinische Ausrüstung, Tisch enthält.&#10;&#10;KI-generierte Inhalte können fehlerhaft sein.">
            <a:extLst>
              <a:ext uri="{FF2B5EF4-FFF2-40B4-BE49-F238E27FC236}">
                <a16:creationId xmlns:a16="http://schemas.microsoft.com/office/drawing/2014/main" id="{487EB133-DA87-01D1-F000-B374A7248D9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1579" y="3718858"/>
            <a:ext cx="1259363" cy="839575"/>
          </a:xfrm>
          <a:prstGeom prst="rect">
            <a:avLst/>
          </a:prstGeom>
        </p:spPr>
      </p:pic>
      <p:pic>
        <p:nvPicPr>
          <p:cNvPr id="42" name="Grafik 41" descr="Ein Bild, das Im Haus, Computer, Computermonitor, Wand enthält.&#10;&#10;KI-generierte Inhalte können fehlerhaft sein.">
            <a:extLst>
              <a:ext uri="{FF2B5EF4-FFF2-40B4-BE49-F238E27FC236}">
                <a16:creationId xmlns:a16="http://schemas.microsoft.com/office/drawing/2014/main" id="{0AEC9AFE-E2DE-CBA3-EC87-9C713D3793D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281" y="2685668"/>
            <a:ext cx="1418621" cy="94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701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8">
            <a:extLst>
              <a:ext uri="{FF2B5EF4-FFF2-40B4-BE49-F238E27FC236}">
                <a16:creationId xmlns:a16="http://schemas.microsoft.com/office/drawing/2014/main" id="{66CB8B8D-CE93-1AF9-2974-B52521EF478F}"/>
              </a:ext>
            </a:extLst>
          </p:cNvPr>
          <p:cNvSpPr txBox="1">
            <a:spLocks/>
          </p:cNvSpPr>
          <p:nvPr/>
        </p:nvSpPr>
        <p:spPr>
          <a:xfrm>
            <a:off x="379471" y="1297054"/>
            <a:ext cx="6424318" cy="3345631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US" sz="2400" b="1" noProof="0" dirty="0">
                <a:latin typeface="Palatino Linotype" panose="02040502050505030304" pitchFamily="18" charset="0"/>
              </a:rPr>
              <a:t>We are using high-level equipment for sensor characterization and module construction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endParaRPr lang="en-US" sz="600" noProof="0" dirty="0">
              <a:latin typeface="Palatino Linotype" panose="02040502050505030304" pitchFamily="18" charset="0"/>
            </a:endParaRP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Several custom probe stations for sensor tests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TCT Setup with lasers for signal generation (IR/UV)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Fully automatic thin-wire bonding machine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Climatic chamber, different Microscopes (</a:t>
            </a:r>
            <a:r>
              <a:rPr lang="en-US" sz="1693" noProof="0" dirty="0" err="1">
                <a:latin typeface="Palatino Linotype" panose="02040502050505030304" pitchFamily="18" charset="0"/>
              </a:rPr>
              <a:t>a.o.</a:t>
            </a:r>
            <a:r>
              <a:rPr lang="en-US" sz="1693" noProof="0" dirty="0">
                <a:latin typeface="Palatino Linotype" panose="02040502050505030304" pitchFamily="18" charset="0"/>
              </a:rPr>
              <a:t> 3D confocal laser)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DAQ Systems, Digitizers, HF Oscilloscopes, …….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Radioactive sources (Sr-90, Am-241, Tri-Alpha, Fe-55,..)</a:t>
            </a:r>
          </a:p>
          <a:p>
            <a:pPr marL="326387" lvl="1" indent="-272629">
              <a:lnSpc>
                <a:spcPct val="100000"/>
              </a:lnSpc>
              <a:spcBef>
                <a:spcPts val="300"/>
              </a:spcBef>
            </a:pPr>
            <a:r>
              <a:rPr lang="en-US" sz="1693" noProof="0" dirty="0">
                <a:latin typeface="Palatino Linotype" panose="02040502050505030304" pitchFamily="18" charset="0"/>
              </a:rPr>
              <a:t>Software for sensor, chip, and electronics design and simulation</a:t>
            </a:r>
          </a:p>
        </p:txBody>
      </p:sp>
      <p:grpSp>
        <p:nvGrpSpPr>
          <p:cNvPr id="3" name="Gruppierung 24">
            <a:extLst>
              <a:ext uri="{FF2B5EF4-FFF2-40B4-BE49-F238E27FC236}">
                <a16:creationId xmlns:a16="http://schemas.microsoft.com/office/drawing/2014/main" id="{B1D6A704-50DD-4F66-9890-EF79539E34B9}"/>
              </a:ext>
            </a:extLst>
          </p:cNvPr>
          <p:cNvGrpSpPr/>
          <p:nvPr/>
        </p:nvGrpSpPr>
        <p:grpSpPr>
          <a:xfrm>
            <a:off x="3659634" y="4835162"/>
            <a:ext cx="2495778" cy="1660235"/>
            <a:chOff x="4844540" y="4985670"/>
            <a:chExt cx="1636395" cy="1372768"/>
          </a:xfrm>
        </p:grpSpPr>
        <p:pic>
          <p:nvPicPr>
            <p:cNvPr id="4" name="Bild 1">
              <a:extLst>
                <a:ext uri="{FF2B5EF4-FFF2-40B4-BE49-F238E27FC236}">
                  <a16:creationId xmlns:a16="http://schemas.microsoft.com/office/drawing/2014/main" id="{E8E46BE0-2021-E6B5-A2A6-7F0984F87BE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844540" y="4985670"/>
              <a:ext cx="1636395" cy="1372768"/>
            </a:xfrm>
            <a:prstGeom prst="rect">
              <a:avLst/>
            </a:prstGeom>
          </p:spPr>
        </p:pic>
        <p:sp>
          <p:nvSpPr>
            <p:cNvPr id="5" name="Titel 6">
              <a:extLst>
                <a:ext uri="{FF2B5EF4-FFF2-40B4-BE49-F238E27FC236}">
                  <a16:creationId xmlns:a16="http://schemas.microsoft.com/office/drawing/2014/main" id="{C24FB24B-F416-080E-8893-3B0D29E26C27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844540" y="6125295"/>
              <a:ext cx="1636395" cy="233142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HF Shielding Box</a:t>
              </a:r>
            </a:p>
          </p:txBody>
        </p:sp>
      </p:grpSp>
      <p:grpSp>
        <p:nvGrpSpPr>
          <p:cNvPr id="8" name="Gruppierung 22">
            <a:extLst>
              <a:ext uri="{FF2B5EF4-FFF2-40B4-BE49-F238E27FC236}">
                <a16:creationId xmlns:a16="http://schemas.microsoft.com/office/drawing/2014/main" id="{C1C8CA48-9C7D-4A42-9A4B-7BD634DFC00E}"/>
              </a:ext>
            </a:extLst>
          </p:cNvPr>
          <p:cNvGrpSpPr/>
          <p:nvPr/>
        </p:nvGrpSpPr>
        <p:grpSpPr>
          <a:xfrm>
            <a:off x="7071027" y="2965952"/>
            <a:ext cx="2402447" cy="1796390"/>
            <a:chOff x="4371850" y="4907648"/>
            <a:chExt cx="1986468" cy="1485348"/>
          </a:xfrm>
        </p:grpSpPr>
        <p:pic>
          <p:nvPicPr>
            <p:cNvPr id="9" name="Bild 12">
              <a:extLst>
                <a:ext uri="{FF2B5EF4-FFF2-40B4-BE49-F238E27FC236}">
                  <a16:creationId xmlns:a16="http://schemas.microsoft.com/office/drawing/2014/main" id="{228C572F-85C1-0BB4-A9D8-BAF3BDD8C7F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89"/>
            <a:stretch/>
          </p:blipFill>
          <p:spPr>
            <a:xfrm>
              <a:off x="4385634" y="4907648"/>
              <a:ext cx="1972684" cy="1404040"/>
            </a:xfrm>
            <a:prstGeom prst="rect">
              <a:avLst/>
            </a:prstGeom>
          </p:spPr>
        </p:pic>
        <p:sp>
          <p:nvSpPr>
            <p:cNvPr id="10" name="Titel 6">
              <a:extLst>
                <a:ext uri="{FF2B5EF4-FFF2-40B4-BE49-F238E27FC236}">
                  <a16:creationId xmlns:a16="http://schemas.microsoft.com/office/drawing/2014/main" id="{B1A27F4F-01B1-41E6-4832-F3557A97D8D5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371850" y="6127451"/>
              <a:ext cx="1986467" cy="265545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Alpha/Vacuum Setup</a:t>
              </a:r>
            </a:p>
          </p:txBody>
        </p:sp>
      </p:grpSp>
      <p:grpSp>
        <p:nvGrpSpPr>
          <p:cNvPr id="11" name="Gruppierung 23">
            <a:extLst>
              <a:ext uri="{FF2B5EF4-FFF2-40B4-BE49-F238E27FC236}">
                <a16:creationId xmlns:a16="http://schemas.microsoft.com/office/drawing/2014/main" id="{1BE7D568-154E-EDC7-D79D-26B3174D54C1}"/>
              </a:ext>
            </a:extLst>
          </p:cNvPr>
          <p:cNvGrpSpPr/>
          <p:nvPr/>
        </p:nvGrpSpPr>
        <p:grpSpPr>
          <a:xfrm>
            <a:off x="9581984" y="3064524"/>
            <a:ext cx="2395188" cy="1697820"/>
            <a:chOff x="4377851" y="3388907"/>
            <a:chExt cx="1980466" cy="1403846"/>
          </a:xfrm>
        </p:grpSpPr>
        <p:pic>
          <p:nvPicPr>
            <p:cNvPr id="12" name="Bild 10">
              <a:extLst>
                <a:ext uri="{FF2B5EF4-FFF2-40B4-BE49-F238E27FC236}">
                  <a16:creationId xmlns:a16="http://schemas.microsoft.com/office/drawing/2014/main" id="{2AB8B475-E2BC-C4DA-40CD-A14F8FD4A9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377851" y="3388907"/>
              <a:ext cx="1980465" cy="1322341"/>
            </a:xfrm>
            <a:prstGeom prst="rect">
              <a:avLst/>
            </a:prstGeom>
          </p:spPr>
        </p:pic>
        <p:sp>
          <p:nvSpPr>
            <p:cNvPr id="13" name="Titel 6">
              <a:extLst>
                <a:ext uri="{FF2B5EF4-FFF2-40B4-BE49-F238E27FC236}">
                  <a16:creationId xmlns:a16="http://schemas.microsoft.com/office/drawing/2014/main" id="{BA2CC940-1297-5747-1DBD-301AC6CFF9F8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382597" y="4527208"/>
              <a:ext cx="1975720" cy="265545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UV/IR TCT Setup</a:t>
              </a:r>
            </a:p>
          </p:txBody>
        </p:sp>
      </p:grpSp>
      <p:grpSp>
        <p:nvGrpSpPr>
          <p:cNvPr id="14" name="Gruppierung 20">
            <a:extLst>
              <a:ext uri="{FF2B5EF4-FFF2-40B4-BE49-F238E27FC236}">
                <a16:creationId xmlns:a16="http://schemas.microsoft.com/office/drawing/2014/main" id="{E37C23BB-D7C1-B907-CC08-0B6A2FA5C89F}"/>
              </a:ext>
            </a:extLst>
          </p:cNvPr>
          <p:cNvGrpSpPr/>
          <p:nvPr/>
        </p:nvGrpSpPr>
        <p:grpSpPr>
          <a:xfrm>
            <a:off x="736598" y="4835161"/>
            <a:ext cx="2486526" cy="1660235"/>
            <a:chOff x="6550818" y="1112051"/>
            <a:chExt cx="2055989" cy="1372768"/>
          </a:xfrm>
        </p:grpSpPr>
        <p:pic>
          <p:nvPicPr>
            <p:cNvPr id="15" name="Bild 2">
              <a:extLst>
                <a:ext uri="{FF2B5EF4-FFF2-40B4-BE49-F238E27FC236}">
                  <a16:creationId xmlns:a16="http://schemas.microsoft.com/office/drawing/2014/main" id="{D501AFF2-B08E-1311-35D5-8D61CD4437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550818" y="1112051"/>
              <a:ext cx="2055989" cy="1372768"/>
            </a:xfrm>
            <a:prstGeom prst="rect">
              <a:avLst/>
            </a:prstGeom>
          </p:spPr>
        </p:pic>
        <p:sp>
          <p:nvSpPr>
            <p:cNvPr id="16" name="Titel 6">
              <a:extLst>
                <a:ext uri="{FF2B5EF4-FFF2-40B4-BE49-F238E27FC236}">
                  <a16:creationId xmlns:a16="http://schemas.microsoft.com/office/drawing/2014/main" id="{804BC3C7-F923-D909-6FED-8039B184764C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6561438" y="2219274"/>
              <a:ext cx="2045369" cy="265545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High-Frequency Oscilloscopes</a:t>
              </a:r>
            </a:p>
          </p:txBody>
        </p:sp>
      </p:grpSp>
      <p:grpSp>
        <p:nvGrpSpPr>
          <p:cNvPr id="17" name="Gruppierung 9">
            <a:extLst>
              <a:ext uri="{FF2B5EF4-FFF2-40B4-BE49-F238E27FC236}">
                <a16:creationId xmlns:a16="http://schemas.microsoft.com/office/drawing/2014/main" id="{3871C153-0AFD-F41D-77B9-9EF5756D3929}"/>
              </a:ext>
            </a:extLst>
          </p:cNvPr>
          <p:cNvGrpSpPr/>
          <p:nvPr/>
        </p:nvGrpSpPr>
        <p:grpSpPr>
          <a:xfrm>
            <a:off x="9598655" y="4922868"/>
            <a:ext cx="2389449" cy="1592966"/>
            <a:chOff x="6561439" y="2533388"/>
            <a:chExt cx="1975720" cy="1317147"/>
          </a:xfrm>
        </p:grpSpPr>
        <p:pic>
          <p:nvPicPr>
            <p:cNvPr id="18" name="Bild 3">
              <a:extLst>
                <a:ext uri="{FF2B5EF4-FFF2-40B4-BE49-F238E27FC236}">
                  <a16:creationId xmlns:a16="http://schemas.microsoft.com/office/drawing/2014/main" id="{78035225-9A54-79B0-4F40-C819387780A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562955" y="2533388"/>
              <a:ext cx="1972685" cy="1317147"/>
            </a:xfrm>
            <a:prstGeom prst="rect">
              <a:avLst/>
            </a:prstGeom>
          </p:spPr>
        </p:pic>
        <p:sp>
          <p:nvSpPr>
            <p:cNvPr id="19" name="Titel 6">
              <a:extLst>
                <a:ext uri="{FF2B5EF4-FFF2-40B4-BE49-F238E27FC236}">
                  <a16:creationId xmlns:a16="http://schemas.microsoft.com/office/drawing/2014/main" id="{C4749CBB-4A6B-CE54-553C-7C8BBE1B8E80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6561439" y="3573016"/>
              <a:ext cx="1975720" cy="277519"/>
            </a:xfrm>
            <a:prstGeom prst="rect">
              <a:avLst/>
            </a:prstGeom>
            <a:solidFill>
              <a:schemeClr val="tx1">
                <a:alpha val="3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Radioactive Sources</a:t>
              </a:r>
            </a:p>
          </p:txBody>
        </p:sp>
      </p:grpSp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B40C4795-0F63-3002-2641-6EC21D05575C}"/>
              </a:ext>
            </a:extLst>
          </p:cNvPr>
          <p:cNvGrpSpPr/>
          <p:nvPr/>
        </p:nvGrpSpPr>
        <p:grpSpPr>
          <a:xfrm>
            <a:off x="7075868" y="1232622"/>
            <a:ext cx="2403479" cy="1596581"/>
            <a:chOff x="5850517" y="1019196"/>
            <a:chExt cx="1987321" cy="1320136"/>
          </a:xfrm>
        </p:grpSpPr>
        <p:pic>
          <p:nvPicPr>
            <p:cNvPr id="23" name="Bild 25">
              <a:extLst>
                <a:ext uri="{FF2B5EF4-FFF2-40B4-BE49-F238E27FC236}">
                  <a16:creationId xmlns:a16="http://schemas.microsoft.com/office/drawing/2014/main" id="{C3469EC2-E9A8-119B-9B1A-F9823D715A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65154" y="1019196"/>
              <a:ext cx="1972684" cy="1317146"/>
            </a:xfrm>
            <a:prstGeom prst="rect">
              <a:avLst/>
            </a:prstGeom>
          </p:spPr>
        </p:pic>
        <p:sp>
          <p:nvSpPr>
            <p:cNvPr id="25" name="Titel 6">
              <a:extLst>
                <a:ext uri="{FF2B5EF4-FFF2-40B4-BE49-F238E27FC236}">
                  <a16:creationId xmlns:a16="http://schemas.microsoft.com/office/drawing/2014/main" id="{B1D1D618-E80B-1F47-C86A-1ABD751DF8C3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5850517" y="2129563"/>
              <a:ext cx="1982466" cy="209769"/>
            </a:xfrm>
            <a:prstGeom prst="rect">
              <a:avLst/>
            </a:prstGeom>
            <a:solidFill>
              <a:schemeClr val="tx1">
                <a:alpha val="6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Thin-wire bonding machine</a:t>
              </a:r>
            </a:p>
          </p:txBody>
        </p:sp>
      </p:grp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69081DC6-2E46-BCE6-513D-CA41114859A5}"/>
              </a:ext>
            </a:extLst>
          </p:cNvPr>
          <p:cNvGrpSpPr/>
          <p:nvPr/>
        </p:nvGrpSpPr>
        <p:grpSpPr>
          <a:xfrm>
            <a:off x="9602342" y="1228888"/>
            <a:ext cx="2397607" cy="1625313"/>
            <a:chOff x="5852516" y="2494919"/>
            <a:chExt cx="1982466" cy="1343893"/>
          </a:xfrm>
        </p:grpSpPr>
        <p:pic>
          <p:nvPicPr>
            <p:cNvPr id="24" name="Bild 26">
              <a:extLst>
                <a:ext uri="{FF2B5EF4-FFF2-40B4-BE49-F238E27FC236}">
                  <a16:creationId xmlns:a16="http://schemas.microsoft.com/office/drawing/2014/main" id="{4F8343F6-F89D-3F3D-75C9-ADA9C94A2B3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6407" y="2494919"/>
              <a:ext cx="1972685" cy="1317147"/>
            </a:xfrm>
            <a:prstGeom prst="rect">
              <a:avLst/>
            </a:prstGeom>
          </p:spPr>
        </p:pic>
        <p:sp>
          <p:nvSpPr>
            <p:cNvPr id="26" name="Titel 6">
              <a:extLst>
                <a:ext uri="{FF2B5EF4-FFF2-40B4-BE49-F238E27FC236}">
                  <a16:creationId xmlns:a16="http://schemas.microsoft.com/office/drawing/2014/main" id="{101AE06E-F647-DA1D-5954-A29B2CD39897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5852516" y="3629043"/>
              <a:ext cx="1982466" cy="209769"/>
            </a:xfrm>
            <a:prstGeom prst="rect">
              <a:avLst/>
            </a:prstGeom>
            <a:solidFill>
              <a:schemeClr val="tx1">
                <a:alpha val="62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110588" tIns="55294" rIns="110588" bIns="55294" numCol="1" anchor="ctr" anchorCtr="0" compatLnSpc="1">
              <a:prstTxWarp prst="textNoShape">
                <a:avLst/>
              </a:prstTxWarp>
            </a:bodyPr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+mj-lt"/>
                  <a:ea typeface="+mj-ea"/>
                  <a:cs typeface="ＭＳ Ｐゴシック" charset="0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3200" b="1">
                  <a:solidFill>
                    <a:srgbClr val="0061A0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70" b="0" noProof="0" dirty="0">
                  <a:solidFill>
                    <a:schemeClr val="bg1"/>
                  </a:solidFill>
                </a:rPr>
                <a:t>Climatic Chamber</a:t>
              </a:r>
            </a:p>
          </p:txBody>
        </p:sp>
      </p:grpSp>
      <p:sp>
        <p:nvSpPr>
          <p:cNvPr id="27" name="PlaceHolder 1">
            <a:extLst>
              <a:ext uri="{FF2B5EF4-FFF2-40B4-BE49-F238E27FC236}">
                <a16:creationId xmlns:a16="http://schemas.microsoft.com/office/drawing/2014/main" id="{1A3886CC-D11E-2DEB-B786-3C3EFDA4ECD0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354" spc="-1" noProof="0" dirty="0">
                <a:solidFill>
                  <a:srgbClr val="000000"/>
                </a:solidFill>
                <a:latin typeface="Palatino Linotype"/>
              </a:rPr>
              <a:t>Necessary Infrastructure</a:t>
            </a:r>
            <a:endParaRPr lang="en-US" sz="4354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364FDA24-795F-061B-CE4B-365761C4AA9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696" y="4922867"/>
            <a:ext cx="2385777" cy="1592965"/>
          </a:xfrm>
          <a:prstGeom prst="rect">
            <a:avLst/>
          </a:prstGeom>
        </p:spPr>
      </p:pic>
      <p:sp>
        <p:nvSpPr>
          <p:cNvPr id="21" name="Titel 6">
            <a:extLst>
              <a:ext uri="{FF2B5EF4-FFF2-40B4-BE49-F238E27FC236}">
                <a16:creationId xmlns:a16="http://schemas.microsoft.com/office/drawing/2014/main" id="{0E3B9A84-1C5B-2545-FF31-50EFD29B9421}"/>
              </a:ext>
            </a:extLst>
          </p:cNvPr>
          <p:cNvSpPr txBox="1">
            <a:spLocks/>
          </p:cNvSpPr>
          <p:nvPr/>
        </p:nvSpPr>
        <p:spPr bwMode="auto">
          <a:xfrm>
            <a:off x="7093570" y="6187440"/>
            <a:ext cx="2392747" cy="321152"/>
          </a:xfrm>
          <a:prstGeom prst="rect">
            <a:avLst/>
          </a:prstGeom>
          <a:solidFill>
            <a:schemeClr val="tx1">
              <a:alpha val="32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110588" tIns="55294" rIns="110588" bIns="55294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+mj-lt"/>
                <a:ea typeface="+mj-ea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70" b="0" noProof="0" dirty="0">
                <a:solidFill>
                  <a:schemeClr val="bg1"/>
                </a:solidFill>
              </a:rPr>
              <a:t>3D confocal microscope</a:t>
            </a:r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7A26E99B-D1C5-E70C-D863-267666848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94AC9721-21B0-AD1B-6995-FC9400994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29" name="Foliennummernplatzhalter 28">
            <a:extLst>
              <a:ext uri="{FF2B5EF4-FFF2-40B4-BE49-F238E27FC236}">
                <a16:creationId xmlns:a16="http://schemas.microsoft.com/office/drawing/2014/main" id="{0566DE4A-BB03-3973-C58B-421F43079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55856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D951F5E-E349-AB45-89FA-1C11C8DC96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1255" y="4719223"/>
            <a:ext cx="11175228" cy="186119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b="1" i="1" noProof="0" dirty="0">
                <a:latin typeface="Palatino Linotype" panose="02040502050505030304" pitchFamily="18" charset="0"/>
              </a:rPr>
              <a:t>(Depleted) Monolithic Active Pixel Sensors </a:t>
            </a:r>
            <a:r>
              <a:rPr lang="en-US" noProof="0" dirty="0">
                <a:latin typeface="Palatino Linotype" panose="02040502050505030304" pitchFamily="18" charset="0"/>
              </a:rPr>
              <a:t>(MAPS) merge charge-collecting electrodes and CMOS-based front-end electronics into one silicon die, which results in several advantages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Avoiding expensive and error-prone bump-bonding technology in hybrid pixel sensors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Lower material budget </a:t>
            </a:r>
            <a:r>
              <a:rPr lang="en-US" noProof="0" dirty="0">
                <a:latin typeface="Palatino Linotype" panose="02040502050505030304" pitchFamily="18" charset="0"/>
                <a:sym typeface="Wingdings" pitchFamily="2" charset="2"/>
              </a:rPr>
              <a:t> better tracking performance 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  <a:sym typeface="Wingdings" pitchFamily="2" charset="2"/>
              </a:rPr>
              <a:t>High granularity  high spatial resolution; Higher hit rate  higher luminosity</a:t>
            </a:r>
          </a:p>
        </p:txBody>
      </p:sp>
      <p:sp>
        <p:nvSpPr>
          <p:cNvPr id="9" name="PlaceHolder 1">
            <a:extLst>
              <a:ext uri="{FF2B5EF4-FFF2-40B4-BE49-F238E27FC236}">
                <a16:creationId xmlns:a16="http://schemas.microsoft.com/office/drawing/2014/main" id="{86572B36-83AE-1C8D-79CF-8DE70F0792D5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354" spc="-1" noProof="0" dirty="0">
                <a:solidFill>
                  <a:srgbClr val="000000"/>
                </a:solidFill>
                <a:latin typeface="Palatino Linotype"/>
              </a:rPr>
              <a:t>Monolithic Active Pixel Sensors</a:t>
            </a:r>
            <a:endParaRPr lang="en-US" sz="4354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1877A15E-7F4F-73F5-2B0F-BF938DC55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74974" y="1280794"/>
            <a:ext cx="4018616" cy="238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5F930258-5571-615A-E813-9ABA8AE9F612}"/>
              </a:ext>
            </a:extLst>
          </p:cNvPr>
          <p:cNvGrpSpPr/>
          <p:nvPr/>
        </p:nvGrpSpPr>
        <p:grpSpPr>
          <a:xfrm>
            <a:off x="561044" y="1428069"/>
            <a:ext cx="2210862" cy="2766362"/>
            <a:chOff x="491255" y="1566663"/>
            <a:chExt cx="2210862" cy="2766362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941EF81D-77C7-5E97-505E-FAC78BF882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0896" y="1566663"/>
              <a:ext cx="1841670" cy="2304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feld 4">
              <a:extLst>
                <a:ext uri="{FF2B5EF4-FFF2-40B4-BE49-F238E27FC236}">
                  <a16:creationId xmlns:a16="http://schemas.microsoft.com/office/drawing/2014/main" id="{59F1E351-DEE6-920D-F946-4121218E31C7}"/>
                </a:ext>
              </a:extLst>
            </p:cNvPr>
            <p:cNvSpPr txBox="1"/>
            <p:nvPr/>
          </p:nvSpPr>
          <p:spPr>
            <a:xfrm>
              <a:off x="491255" y="3963693"/>
              <a:ext cx="2210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>
                  <a:latin typeface="Palatino Linotype" panose="02040502050505030304" pitchFamily="18" charset="0"/>
                </a:rPr>
                <a:t>Hybrid pixel sensor</a:t>
              </a:r>
            </a:p>
          </p:txBody>
        </p:sp>
      </p:grpSp>
      <p:grpSp>
        <p:nvGrpSpPr>
          <p:cNvPr id="3" name="Gruppieren 2">
            <a:extLst>
              <a:ext uri="{FF2B5EF4-FFF2-40B4-BE49-F238E27FC236}">
                <a16:creationId xmlns:a16="http://schemas.microsoft.com/office/drawing/2014/main" id="{DCCCAD8B-A615-EBF4-020C-82B37020D8E6}"/>
              </a:ext>
            </a:extLst>
          </p:cNvPr>
          <p:cNvGrpSpPr/>
          <p:nvPr/>
        </p:nvGrpSpPr>
        <p:grpSpPr>
          <a:xfrm>
            <a:off x="3138106" y="1280794"/>
            <a:ext cx="4381328" cy="3035174"/>
            <a:chOff x="3101648" y="1482422"/>
            <a:chExt cx="4381328" cy="3035174"/>
          </a:xfrm>
        </p:grpSpPr>
        <p:pic>
          <p:nvPicPr>
            <p:cNvPr id="1030" name="Picture 6">
              <a:extLst>
                <a:ext uri="{FF2B5EF4-FFF2-40B4-BE49-F238E27FC236}">
                  <a16:creationId xmlns:a16="http://schemas.microsoft.com/office/drawing/2014/main" id="{379507B8-A72F-2534-ED16-8DB968A4436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3646" y="1482422"/>
              <a:ext cx="3889330" cy="2456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14D9FA26-7DCA-AE93-B2F2-87CB139F84A3}"/>
                </a:ext>
              </a:extLst>
            </p:cNvPr>
            <p:cNvSpPr txBox="1"/>
            <p:nvPr/>
          </p:nvSpPr>
          <p:spPr>
            <a:xfrm>
              <a:off x="3101648" y="3871265"/>
              <a:ext cx="438132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noProof="0" dirty="0">
                  <a:latin typeface="Palatino Linotype" panose="02040502050505030304" pitchFamily="18" charset="0"/>
                </a:rPr>
                <a:t>MAPS</a:t>
              </a:r>
              <a:r>
                <a:rPr lang="en-US" noProof="0" dirty="0">
                  <a:latin typeface="Palatino Linotype" panose="02040502050505030304" pitchFamily="18" charset="0"/>
                </a:rPr>
                <a:t>: ”low” HV ~6 V</a:t>
              </a:r>
              <a:br>
                <a:rPr lang="en-US" noProof="0" dirty="0">
                  <a:latin typeface="Palatino Linotype" panose="02040502050505030304" pitchFamily="18" charset="0"/>
                </a:rPr>
              </a:br>
              <a:r>
                <a:rPr lang="en-US" noProof="0" dirty="0">
                  <a:latin typeface="Palatino Linotype" panose="02040502050505030304" pitchFamily="18" charset="0"/>
                </a:rPr>
                <a:t>so that charge collection is drift/diffusion</a:t>
              </a:r>
            </a:p>
          </p:txBody>
        </p:sp>
      </p:grpSp>
      <p:sp>
        <p:nvSpPr>
          <p:cNvPr id="7" name="Textfeld 6">
            <a:extLst>
              <a:ext uri="{FF2B5EF4-FFF2-40B4-BE49-F238E27FC236}">
                <a16:creationId xmlns:a16="http://schemas.microsoft.com/office/drawing/2014/main" id="{1DA6CAD6-A8B9-7560-A53F-07341F3A6435}"/>
              </a:ext>
            </a:extLst>
          </p:cNvPr>
          <p:cNvSpPr txBox="1"/>
          <p:nvPr/>
        </p:nvSpPr>
        <p:spPr>
          <a:xfrm>
            <a:off x="8707374" y="3594266"/>
            <a:ext cx="23203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noProof="0" dirty="0">
                <a:latin typeface="Palatino Linotype" panose="02040502050505030304" pitchFamily="18" charset="0"/>
              </a:rPr>
              <a:t>Depleted MAPS:</a:t>
            </a:r>
          </a:p>
          <a:p>
            <a:pPr algn="ctr"/>
            <a:r>
              <a:rPr lang="en-US" noProof="0" dirty="0">
                <a:latin typeface="Palatino Linotype" panose="02040502050505030304" pitchFamily="18" charset="0"/>
              </a:rPr>
              <a:t>Fully depleted bulk</a:t>
            </a:r>
            <a:br>
              <a:rPr lang="en-US" noProof="0" dirty="0">
                <a:latin typeface="Palatino Linotype" panose="02040502050505030304" pitchFamily="18" charset="0"/>
              </a:rPr>
            </a:br>
            <a:r>
              <a:rPr lang="en-US" noProof="0" dirty="0">
                <a:latin typeface="Palatino Linotype" panose="02040502050505030304" pitchFamily="18" charset="0"/>
              </a:rPr>
              <a:t> “HV-CMOS” ~100 V</a:t>
            </a:r>
          </a:p>
        </p:txBody>
      </p:sp>
      <p:sp>
        <p:nvSpPr>
          <p:cNvPr id="8" name="Datumsplatzhalter 7">
            <a:extLst>
              <a:ext uri="{FF2B5EF4-FFF2-40B4-BE49-F238E27FC236}">
                <a16:creationId xmlns:a16="http://schemas.microsoft.com/office/drawing/2014/main" id="{6A694D7B-6B84-F57B-4C3D-84E5A7B66AA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10" name="Fußzeilenplatzhalter 9">
            <a:extLst>
              <a:ext uri="{FF2B5EF4-FFF2-40B4-BE49-F238E27FC236}">
                <a16:creationId xmlns:a16="http://schemas.microsoft.com/office/drawing/2014/main" id="{47C4863D-121B-ABD7-6F29-3BB309401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11" name="Foliennummernplatzhalter 10">
            <a:extLst>
              <a:ext uri="{FF2B5EF4-FFF2-40B4-BE49-F238E27FC236}">
                <a16:creationId xmlns:a16="http://schemas.microsoft.com/office/drawing/2014/main" id="{8F010F97-FAF0-3C8E-FFD3-562C3AED84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en-US" noProof="0" smtClean="0"/>
              <a:pPr>
                <a:defRPr/>
              </a:pPr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20354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5D17126A-FA25-8A8C-2C01-A33A5E3AE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B979D92-D7D6-9B8B-9A25-9ED49F32D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5E9706D-436A-2981-2AB9-C83B85285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en-US" noProof="0" smtClean="0"/>
              <a:pPr>
                <a:defRPr/>
              </a:pPr>
              <a:t>37</a:t>
            </a:fld>
            <a:endParaRPr lang="en-US" noProof="0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04215CA5-9BF6-A3F7-2519-92E9C3CD92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8036" y="1066229"/>
            <a:ext cx="10814400" cy="509474"/>
          </a:xfrm>
        </p:spPr>
        <p:txBody>
          <a:bodyPr/>
          <a:lstStyle/>
          <a:p>
            <a:pPr marL="0" indent="0" algn="ctr">
              <a:buNone/>
            </a:pPr>
            <a:r>
              <a:rPr lang="en-US" noProof="0" dirty="0"/>
              <a:t>Monolithic Active Pixel Sensors Projects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AB882AAC-54BB-F164-1434-9CF27308FF6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3" y="420110"/>
            <a:ext cx="9180945" cy="718822"/>
          </a:xfrm>
        </p:spPr>
        <p:txBody>
          <a:bodyPr/>
          <a:lstStyle/>
          <a:p>
            <a:r>
              <a:rPr lang="en-US" spc="-1" noProof="0" dirty="0">
                <a:solidFill>
                  <a:srgbClr val="000000"/>
                </a:solidFill>
                <a:latin typeface="Palatino Linotype"/>
              </a:rPr>
              <a:t>MAPS Projects at MBI</a:t>
            </a:r>
            <a:endParaRPr lang="en-US" noProof="0" dirty="0"/>
          </a:p>
        </p:txBody>
      </p: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042DC12D-4626-852B-C00B-67600C43271E}"/>
              </a:ext>
            </a:extLst>
          </p:cNvPr>
          <p:cNvGrpSpPr/>
          <p:nvPr/>
        </p:nvGrpSpPr>
        <p:grpSpPr>
          <a:xfrm>
            <a:off x="1496289" y="584084"/>
            <a:ext cx="9190182" cy="6273916"/>
            <a:chOff x="3275892" y="0"/>
            <a:chExt cx="8136178" cy="5418667"/>
          </a:xfrm>
        </p:grpSpPr>
        <p:graphicFrame>
          <p:nvGraphicFramePr>
            <p:cNvPr id="11" name="Diagramm 10">
              <a:extLst>
                <a:ext uri="{FF2B5EF4-FFF2-40B4-BE49-F238E27FC236}">
                  <a16:creationId xmlns:a16="http://schemas.microsoft.com/office/drawing/2014/main" id="{F9FF5A91-1CEC-9FAD-AB97-722BA6B173B2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699039416"/>
                </p:ext>
              </p:extLst>
            </p:nvPr>
          </p:nvGraphicFramePr>
          <p:xfrm>
            <a:off x="3284070" y="0"/>
            <a:ext cx="8128000" cy="541866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23CCB046-A7FE-5A77-64DC-3195208BB67F}"/>
                </a:ext>
              </a:extLst>
            </p:cNvPr>
            <p:cNvSpPr txBox="1"/>
            <p:nvPr/>
          </p:nvSpPr>
          <p:spPr>
            <a:xfrm>
              <a:off x="3275892" y="927694"/>
              <a:ext cx="2067146" cy="5050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/>
                <a:t>LFoundry 150 nm</a:t>
              </a:r>
            </a:p>
            <a:p>
              <a:pPr algn="ctr"/>
              <a:r>
                <a:rPr lang="en-US" sz="1400" noProof="0" dirty="0"/>
                <a:t>“large collection electrode”</a:t>
              </a:r>
              <a:endParaRPr lang="en-US" noProof="0" dirty="0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BED107EC-8ADB-BF52-3A08-6558E9237888}"/>
                </a:ext>
              </a:extLst>
            </p:cNvPr>
            <p:cNvSpPr txBox="1"/>
            <p:nvPr/>
          </p:nvSpPr>
          <p:spPr>
            <a:xfrm>
              <a:off x="6087823" y="927694"/>
              <a:ext cx="219919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/>
                <a:t>Tower 180 nm</a:t>
              </a:r>
            </a:p>
            <a:p>
              <a:pPr algn="ctr"/>
              <a:r>
                <a:rPr lang="en-US" sz="1400" noProof="0" dirty="0"/>
                <a:t>“small collection electrode”</a:t>
              </a:r>
              <a:endParaRPr lang="en-US" noProof="0" dirty="0"/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2A470825-0CE1-6D08-C928-8DEE79DB3AFF}"/>
                </a:ext>
              </a:extLst>
            </p:cNvPr>
            <p:cNvSpPr txBox="1"/>
            <p:nvPr/>
          </p:nvSpPr>
          <p:spPr>
            <a:xfrm>
              <a:off x="9051665" y="927694"/>
              <a:ext cx="2083381" cy="5050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 err="1"/>
                <a:t>TPSCo</a:t>
              </a:r>
              <a:r>
                <a:rPr lang="en-US" noProof="0" dirty="0"/>
                <a:t> 65 nm</a:t>
              </a:r>
            </a:p>
            <a:p>
              <a:pPr algn="ctr"/>
              <a:r>
                <a:rPr lang="en-US" sz="1400" noProof="0" dirty="0"/>
                <a:t>“small collection electrode”</a:t>
              </a:r>
              <a:endParaRPr lang="en-US" noProof="0" dirty="0"/>
            </a:p>
          </p:txBody>
        </p:sp>
      </p:grpSp>
      <p:sp>
        <p:nvSpPr>
          <p:cNvPr id="17" name="Textplatzhalter 8">
            <a:extLst>
              <a:ext uri="{FF2B5EF4-FFF2-40B4-BE49-F238E27FC236}">
                <a16:creationId xmlns:a16="http://schemas.microsoft.com/office/drawing/2014/main" id="{49988155-1ED6-3B75-085E-9F80A8EE5E22}"/>
              </a:ext>
            </a:extLst>
          </p:cNvPr>
          <p:cNvSpPr txBox="1">
            <a:spLocks/>
          </p:cNvSpPr>
          <p:nvPr/>
        </p:nvSpPr>
        <p:spPr>
          <a:xfrm>
            <a:off x="457315" y="5582919"/>
            <a:ext cx="10932917" cy="85497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noProof="0" dirty="0"/>
              <a:t>Our Expertise: Digital End-of-Column logic, digital Periphery (ASIC-side), </a:t>
            </a:r>
            <a:r>
              <a:rPr lang="en-US" noProof="0" dirty="0" err="1"/>
              <a:t>deserializer</a:t>
            </a:r>
            <a:r>
              <a:rPr lang="en-US" noProof="0" dirty="0"/>
              <a:t> (FPGA DAQ Side), DAQ System FPGA firmware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0D86E9A6-5563-8A33-379E-05C612894EA9}"/>
              </a:ext>
            </a:extLst>
          </p:cNvPr>
          <p:cNvSpPr txBox="1"/>
          <p:nvPr/>
        </p:nvSpPr>
        <p:spPr>
          <a:xfrm>
            <a:off x="2175838" y="4731922"/>
            <a:ext cx="13965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noProof="0" dirty="0"/>
              <a:t>C Irmler, B </a:t>
            </a:r>
            <a:r>
              <a:rPr lang="en-US" sz="1100" noProof="0" dirty="0" err="1"/>
              <a:t>Pilsl</a:t>
            </a:r>
            <a:r>
              <a:rPr lang="en-US" sz="1100" noProof="0" dirty="0"/>
              <a:t>, </a:t>
            </a:r>
            <a:br>
              <a:rPr lang="en-US" sz="1100" noProof="0" dirty="0"/>
            </a:br>
            <a:r>
              <a:rPr lang="en-US" sz="1100" noProof="0" dirty="0"/>
              <a:t>C Hahn, H. Steininger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96BFD9BD-E3B9-1475-66E6-434E19506F0E}"/>
              </a:ext>
            </a:extLst>
          </p:cNvPr>
          <p:cNvSpPr txBox="1"/>
          <p:nvPr/>
        </p:nvSpPr>
        <p:spPr>
          <a:xfrm>
            <a:off x="5130322" y="4617631"/>
            <a:ext cx="1636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noProof="0" dirty="0"/>
              <a:t>M. Babeluk </a:t>
            </a:r>
            <a:r>
              <a:rPr lang="en-US" sz="1200" noProof="0" dirty="0">
                <a:sym typeface="Wingdings" pitchFamily="2" charset="2"/>
              </a:rPr>
              <a:t> R. Russo</a:t>
            </a:r>
            <a:endParaRPr lang="en-US" sz="1200" noProof="0" dirty="0"/>
          </a:p>
          <a:p>
            <a:r>
              <a:rPr lang="en-US" sz="1200" noProof="0" dirty="0"/>
              <a:t>C Irmler, H. Steininger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E1523F6-5036-51E5-3701-9D3745CEAB59}"/>
              </a:ext>
            </a:extLst>
          </p:cNvPr>
          <p:cNvSpPr txBox="1"/>
          <p:nvPr/>
        </p:nvSpPr>
        <p:spPr>
          <a:xfrm>
            <a:off x="8671464" y="4848463"/>
            <a:ext cx="18165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noProof="0" dirty="0"/>
              <a:t>C Irmler, R Russo, J </a:t>
            </a:r>
            <a:r>
              <a:rPr lang="en-US" sz="1200" noProof="0" dirty="0" err="1"/>
              <a:t>Habala</a:t>
            </a:r>
            <a:endParaRPr lang="en-US" sz="1200" noProof="0" dirty="0"/>
          </a:p>
        </p:txBody>
      </p:sp>
    </p:spTree>
    <p:extLst>
      <p:ext uri="{BB962C8B-B14F-4D97-AF65-F5344CB8AC3E}">
        <p14:creationId xmlns:p14="http://schemas.microsoft.com/office/powerpoint/2010/main" val="17968224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>
            <a:extLst>
              <a:ext uri="{FF2B5EF4-FFF2-40B4-BE49-F238E27FC236}">
                <a16:creationId xmlns:a16="http://schemas.microsoft.com/office/drawing/2014/main" id="{7BE0B42A-7450-3211-49F1-5C1EED5C64C4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354" spc="-1" noProof="0" dirty="0">
                <a:solidFill>
                  <a:srgbClr val="000000"/>
                </a:solidFill>
                <a:latin typeface="Palatino Linotype"/>
              </a:rPr>
              <a:t>RD50 DMAPS Timeline</a:t>
            </a:r>
            <a:endParaRPr lang="en-US" sz="4354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E188E245-4BF5-03C5-0452-752891DD106C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963" y="1515453"/>
            <a:ext cx="2734920" cy="181370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331D1731-C792-FB0F-D139-FFAD934F729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9027" y="1382451"/>
            <a:ext cx="1606224" cy="2079709"/>
          </a:xfrm>
          <a:prstGeom prst="rect">
            <a:avLst/>
          </a:prstGeom>
        </p:spPr>
      </p:pic>
      <p:sp>
        <p:nvSpPr>
          <p:cNvPr id="7" name="Textfeld 3">
            <a:extLst>
              <a:ext uri="{FF2B5EF4-FFF2-40B4-BE49-F238E27FC236}">
                <a16:creationId xmlns:a16="http://schemas.microsoft.com/office/drawing/2014/main" id="{1808DF60-200B-B55F-4562-AB8A0FFE26E1}"/>
              </a:ext>
            </a:extLst>
          </p:cNvPr>
          <p:cNvSpPr txBox="1"/>
          <p:nvPr/>
        </p:nvSpPr>
        <p:spPr>
          <a:xfrm>
            <a:off x="709379" y="3369629"/>
            <a:ext cx="2145929" cy="613373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1693" noProof="0" dirty="0"/>
              <a:t>RD50-MPW1 </a:t>
            </a:r>
          </a:p>
          <a:p>
            <a:pPr algn="ctr"/>
            <a:r>
              <a:rPr lang="en-US" sz="1693" noProof="0" dirty="0"/>
              <a:t>(5mm x 5mm)</a:t>
            </a:r>
          </a:p>
        </p:txBody>
      </p:sp>
      <p:sp>
        <p:nvSpPr>
          <p:cNvPr id="9" name="Textfeld 4">
            <a:extLst>
              <a:ext uri="{FF2B5EF4-FFF2-40B4-BE49-F238E27FC236}">
                <a16:creationId xmlns:a16="http://schemas.microsoft.com/office/drawing/2014/main" id="{6AE886CC-CDD6-DFBE-DE33-D4D3C521BF13}"/>
              </a:ext>
            </a:extLst>
          </p:cNvPr>
          <p:cNvSpPr txBox="1"/>
          <p:nvPr/>
        </p:nvSpPr>
        <p:spPr>
          <a:xfrm>
            <a:off x="3242810" y="3400948"/>
            <a:ext cx="2463226" cy="613373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1693" noProof="0" dirty="0"/>
              <a:t>RD50-MPW2 (3.211mm x 2.120mm)</a:t>
            </a:r>
          </a:p>
        </p:txBody>
      </p:sp>
      <p:sp>
        <p:nvSpPr>
          <p:cNvPr id="10" name="Textfeld 5">
            <a:extLst>
              <a:ext uri="{FF2B5EF4-FFF2-40B4-BE49-F238E27FC236}">
                <a16:creationId xmlns:a16="http://schemas.microsoft.com/office/drawing/2014/main" id="{F9409597-C420-11EA-1491-C8DA72D4B26F}"/>
              </a:ext>
            </a:extLst>
          </p:cNvPr>
          <p:cNvSpPr txBox="1"/>
          <p:nvPr/>
        </p:nvSpPr>
        <p:spPr>
          <a:xfrm>
            <a:off x="6181126" y="3422371"/>
            <a:ext cx="1806079" cy="613373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1693" noProof="0" dirty="0"/>
              <a:t>RD50-MPW3</a:t>
            </a:r>
          </a:p>
          <a:p>
            <a:pPr algn="ctr"/>
            <a:r>
              <a:rPr lang="en-US" sz="1693" noProof="0" dirty="0"/>
              <a:t>5.1mm x 6.6mm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17501F8-6969-F3B1-0BE3-149EE4F51A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692" y="1506443"/>
            <a:ext cx="1845303" cy="1813706"/>
          </a:xfrm>
          <a:prstGeom prst="rect">
            <a:avLst/>
          </a:prstGeom>
        </p:spPr>
      </p:pic>
      <p:graphicFrame>
        <p:nvGraphicFramePr>
          <p:cNvPr id="13" name="Diagramm 12">
            <a:extLst>
              <a:ext uri="{FF2B5EF4-FFF2-40B4-BE49-F238E27FC236}">
                <a16:creationId xmlns:a16="http://schemas.microsoft.com/office/drawing/2014/main" id="{869E5810-0268-E70C-D6D6-81C993BDFA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0788582"/>
              </p:ext>
            </p:extLst>
          </p:nvPr>
        </p:nvGraphicFramePr>
        <p:xfrm>
          <a:off x="857666" y="4343174"/>
          <a:ext cx="10587081" cy="54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97FA6210-5C26-C063-F87F-21A4231E9EC8}"/>
              </a:ext>
            </a:extLst>
          </p:cNvPr>
          <p:cNvGrpSpPr/>
          <p:nvPr/>
        </p:nvGrpSpPr>
        <p:grpSpPr>
          <a:xfrm>
            <a:off x="1450464" y="3932075"/>
            <a:ext cx="144143" cy="442532"/>
            <a:chOff x="1403648" y="3878766"/>
            <a:chExt cx="123572" cy="486338"/>
          </a:xfrm>
          <a:solidFill>
            <a:srgbClr val="0070C0"/>
          </a:solidFill>
        </p:grpSpPr>
        <p:sp>
          <p:nvSpPr>
            <p:cNvPr id="21" name="Ellipse 18">
              <a:extLst>
                <a:ext uri="{FF2B5EF4-FFF2-40B4-BE49-F238E27FC236}">
                  <a16:creationId xmlns:a16="http://schemas.microsoft.com/office/drawing/2014/main" id="{23896C35-E273-48ED-90A7-700712FDE020}"/>
                </a:ext>
              </a:extLst>
            </p:cNvPr>
            <p:cNvSpPr/>
            <p:nvPr/>
          </p:nvSpPr>
          <p:spPr>
            <a:xfrm>
              <a:off x="1403648" y="4233869"/>
              <a:ext cx="123572" cy="131235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22" name="Gerade Verbindung mit Pfeil 21">
              <a:extLst>
                <a:ext uri="{FF2B5EF4-FFF2-40B4-BE49-F238E27FC236}">
                  <a16:creationId xmlns:a16="http://schemas.microsoft.com/office/drawing/2014/main" id="{362BADDC-DCB2-B71E-2E97-0964E02361F4}"/>
                </a:ext>
              </a:extLst>
            </p:cNvPr>
            <p:cNvCxnSpPr/>
            <p:nvPr/>
          </p:nvCxnSpPr>
          <p:spPr>
            <a:xfrm flipV="1">
              <a:off x="1457196" y="3878766"/>
              <a:ext cx="70024" cy="422233"/>
            </a:xfrm>
            <a:prstGeom prst="straightConnector1">
              <a:avLst/>
            </a:prstGeom>
            <a:grpFill/>
            <a:ln>
              <a:solidFill>
                <a:srgbClr val="0070C0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B795B5D8-401B-E666-CDEA-06B5AF76053F}"/>
              </a:ext>
            </a:extLst>
          </p:cNvPr>
          <p:cNvGrpSpPr/>
          <p:nvPr/>
        </p:nvGrpSpPr>
        <p:grpSpPr>
          <a:xfrm>
            <a:off x="6775602" y="4025122"/>
            <a:ext cx="280471" cy="411331"/>
            <a:chOff x="5810462" y="4078690"/>
            <a:chExt cx="240443" cy="314988"/>
          </a:xfrm>
        </p:grpSpPr>
        <p:sp>
          <p:nvSpPr>
            <p:cNvPr id="19" name="Ellipse 23">
              <a:extLst>
                <a:ext uri="{FF2B5EF4-FFF2-40B4-BE49-F238E27FC236}">
                  <a16:creationId xmlns:a16="http://schemas.microsoft.com/office/drawing/2014/main" id="{8C8B274B-B0C2-D5A2-6170-6B698FD696DE}"/>
                </a:ext>
              </a:extLst>
            </p:cNvPr>
            <p:cNvSpPr/>
            <p:nvPr/>
          </p:nvSpPr>
          <p:spPr>
            <a:xfrm>
              <a:off x="5810462" y="4281819"/>
              <a:ext cx="123571" cy="111859"/>
            </a:xfrm>
            <a:prstGeom prst="ellipse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20" name="Gerade Verbindung mit Pfeil 19">
              <a:extLst>
                <a:ext uri="{FF2B5EF4-FFF2-40B4-BE49-F238E27FC236}">
                  <a16:creationId xmlns:a16="http://schemas.microsoft.com/office/drawing/2014/main" id="{51C2C5C7-5BAD-101F-36D2-BCBB27CAB38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880887" y="4078690"/>
              <a:ext cx="170018" cy="243560"/>
            </a:xfrm>
            <a:prstGeom prst="straightConnector1">
              <a:avLst/>
            </a:prstGeom>
            <a:solidFill>
              <a:srgbClr val="996600"/>
            </a:solidFill>
            <a:ln>
              <a:solidFill>
                <a:srgbClr val="FF00FF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EA6653D5-327B-A46E-1970-977A664521D8}"/>
              </a:ext>
            </a:extLst>
          </p:cNvPr>
          <p:cNvGrpSpPr/>
          <p:nvPr/>
        </p:nvGrpSpPr>
        <p:grpSpPr>
          <a:xfrm>
            <a:off x="3855557" y="4002415"/>
            <a:ext cx="704702" cy="386774"/>
            <a:chOff x="1361489" y="3700809"/>
            <a:chExt cx="1383265" cy="715975"/>
          </a:xfrm>
          <a:solidFill>
            <a:srgbClr val="FFC000"/>
          </a:solidFill>
        </p:grpSpPr>
        <p:sp>
          <p:nvSpPr>
            <p:cNvPr id="17" name="Ellipse 26">
              <a:extLst>
                <a:ext uri="{FF2B5EF4-FFF2-40B4-BE49-F238E27FC236}">
                  <a16:creationId xmlns:a16="http://schemas.microsoft.com/office/drawing/2014/main" id="{848794A8-9BC0-1613-30EB-A54791A4C30E}"/>
                </a:ext>
              </a:extLst>
            </p:cNvPr>
            <p:cNvSpPr/>
            <p:nvPr/>
          </p:nvSpPr>
          <p:spPr>
            <a:xfrm>
              <a:off x="1361489" y="4186787"/>
              <a:ext cx="246179" cy="229997"/>
            </a:xfrm>
            <a:prstGeom prst="ellips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18" name="Gerade Verbindung mit Pfeil 17">
              <a:extLst>
                <a:ext uri="{FF2B5EF4-FFF2-40B4-BE49-F238E27FC236}">
                  <a16:creationId xmlns:a16="http://schemas.microsoft.com/office/drawing/2014/main" id="{24D5A03A-042D-A3E4-B49F-9406B0924109}"/>
                </a:ext>
              </a:extLst>
            </p:cNvPr>
            <p:cNvCxnSpPr/>
            <p:nvPr/>
          </p:nvCxnSpPr>
          <p:spPr>
            <a:xfrm flipV="1">
              <a:off x="1457196" y="3700809"/>
              <a:ext cx="1287558" cy="600189"/>
            </a:xfrm>
            <a:prstGeom prst="straightConnector1">
              <a:avLst/>
            </a:prstGeom>
            <a:grpFill/>
            <a:ln>
              <a:solidFill>
                <a:srgbClr val="FFC000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sp>
        <p:nvSpPr>
          <p:cNvPr id="24" name="Textfeld 23">
            <a:extLst>
              <a:ext uri="{FF2B5EF4-FFF2-40B4-BE49-F238E27FC236}">
                <a16:creationId xmlns:a16="http://schemas.microsoft.com/office/drawing/2014/main" id="{46E9A949-1B0B-2528-238F-99608BE037B9}"/>
              </a:ext>
            </a:extLst>
          </p:cNvPr>
          <p:cNvSpPr txBox="1"/>
          <p:nvPr/>
        </p:nvSpPr>
        <p:spPr>
          <a:xfrm>
            <a:off x="566141" y="5598759"/>
            <a:ext cx="1105971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14703" indent="-414703">
              <a:buFont typeface="Arial" panose="020B0604020202020204" pitchFamily="34" charset="0"/>
              <a:buChar char="•"/>
            </a:pPr>
            <a:r>
              <a:rPr lang="en-US" noProof="0" dirty="0">
                <a:latin typeface="Palatino Linotype" panose="02040502050505030304" pitchFamily="18" charset="0"/>
              </a:rPr>
              <a:t>RD50-MPW 1: started with DAQ System developments at HEPHY (backup slides)</a:t>
            </a:r>
          </a:p>
          <a:p>
            <a:pPr marL="414703" indent="-414703">
              <a:buFont typeface="Arial" panose="020B0604020202020204" pitchFamily="34" charset="0"/>
              <a:buChar char="•"/>
            </a:pPr>
            <a:r>
              <a:rPr lang="en-US" noProof="0" dirty="0">
                <a:latin typeface="Palatino Linotype" panose="02040502050505030304" pitchFamily="18" charset="0"/>
              </a:rPr>
              <a:t>RD50-MPW 2: lab measurements, performed beam tests (backup slides)</a:t>
            </a:r>
          </a:p>
          <a:p>
            <a:pPr marL="414703" indent="-414703">
              <a:buFont typeface="Arial" panose="020B0604020202020204" pitchFamily="34" charset="0"/>
              <a:buChar char="•"/>
            </a:pPr>
            <a:r>
              <a:rPr lang="en-US" noProof="0" dirty="0">
                <a:latin typeface="Palatino Linotype" panose="02040502050505030304" pitchFamily="18" charset="0"/>
              </a:rPr>
              <a:t>RD50-MPW 3 &amp; 4: designed digital periphery, firmware programming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5FDA2DD7-AB57-9EAF-810E-4489FDF8DF20}"/>
              </a:ext>
            </a:extLst>
          </p:cNvPr>
          <p:cNvSpPr txBox="1"/>
          <p:nvPr/>
        </p:nvSpPr>
        <p:spPr>
          <a:xfrm>
            <a:off x="9770626" y="4983602"/>
            <a:ext cx="2238642" cy="538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r"/>
            <a:r>
              <a:rPr lang="en-US" sz="1451" noProof="0" dirty="0"/>
              <a:t>Submission and delivery date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0ED6A35F-CD9D-EDC4-B523-2B11F8D37CB3}"/>
              </a:ext>
            </a:extLst>
          </p:cNvPr>
          <p:cNvGrpSpPr/>
          <p:nvPr/>
        </p:nvGrpSpPr>
        <p:grpSpPr>
          <a:xfrm>
            <a:off x="2497354" y="3896212"/>
            <a:ext cx="406623" cy="488143"/>
            <a:chOff x="1178627" y="3828639"/>
            <a:chExt cx="348593" cy="536465"/>
          </a:xfrm>
          <a:solidFill>
            <a:srgbClr val="0070C0"/>
          </a:solidFill>
        </p:grpSpPr>
        <p:sp>
          <p:nvSpPr>
            <p:cNvPr id="12" name="Ellipse 18">
              <a:extLst>
                <a:ext uri="{FF2B5EF4-FFF2-40B4-BE49-F238E27FC236}">
                  <a16:creationId xmlns:a16="http://schemas.microsoft.com/office/drawing/2014/main" id="{F724B55B-AA56-5D9E-A4BD-A47A28D7AE02}"/>
                </a:ext>
              </a:extLst>
            </p:cNvPr>
            <p:cNvSpPr/>
            <p:nvPr/>
          </p:nvSpPr>
          <p:spPr>
            <a:xfrm>
              <a:off x="1403648" y="4233869"/>
              <a:ext cx="123572" cy="131235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23" name="Gerade Verbindung mit Pfeil 22">
              <a:extLst>
                <a:ext uri="{FF2B5EF4-FFF2-40B4-BE49-F238E27FC236}">
                  <a16:creationId xmlns:a16="http://schemas.microsoft.com/office/drawing/2014/main" id="{D2613542-753A-18E1-D0F6-527552071C3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78627" y="3828639"/>
              <a:ext cx="278569" cy="472360"/>
            </a:xfrm>
            <a:prstGeom prst="straightConnector1">
              <a:avLst/>
            </a:prstGeom>
            <a:grpFill/>
            <a:ln>
              <a:solidFill>
                <a:srgbClr val="0070C0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4B7403BC-67D0-8274-A738-D621FC070DCD}"/>
              </a:ext>
            </a:extLst>
          </p:cNvPr>
          <p:cNvGrpSpPr/>
          <p:nvPr/>
        </p:nvGrpSpPr>
        <p:grpSpPr>
          <a:xfrm>
            <a:off x="7388342" y="4025113"/>
            <a:ext cx="144143" cy="406272"/>
            <a:chOff x="5785341" y="4122292"/>
            <a:chExt cx="123572" cy="311114"/>
          </a:xfrm>
        </p:grpSpPr>
        <p:sp>
          <p:nvSpPr>
            <p:cNvPr id="27" name="Ellipse 23">
              <a:extLst>
                <a:ext uri="{FF2B5EF4-FFF2-40B4-BE49-F238E27FC236}">
                  <a16:creationId xmlns:a16="http://schemas.microsoft.com/office/drawing/2014/main" id="{DB54FA41-5757-2331-0EA7-E507A3137AA9}"/>
                </a:ext>
              </a:extLst>
            </p:cNvPr>
            <p:cNvSpPr/>
            <p:nvPr/>
          </p:nvSpPr>
          <p:spPr>
            <a:xfrm>
              <a:off x="5785341" y="4321546"/>
              <a:ext cx="123572" cy="111860"/>
            </a:xfrm>
            <a:prstGeom prst="ellipse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28" name="Gerade Verbindung mit Pfeil 27">
              <a:extLst>
                <a:ext uri="{FF2B5EF4-FFF2-40B4-BE49-F238E27FC236}">
                  <a16:creationId xmlns:a16="http://schemas.microsoft.com/office/drawing/2014/main" id="{E71D3080-A354-4CF6-C91B-8F56E9DB146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847126" y="4122292"/>
              <a:ext cx="16883" cy="207281"/>
            </a:xfrm>
            <a:prstGeom prst="straightConnector1">
              <a:avLst/>
            </a:prstGeom>
            <a:solidFill>
              <a:srgbClr val="996600"/>
            </a:solidFill>
            <a:ln>
              <a:solidFill>
                <a:srgbClr val="FF00FF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1871F165-A63C-C9D7-1445-133A9760BD88}"/>
              </a:ext>
            </a:extLst>
          </p:cNvPr>
          <p:cNvGrpSpPr/>
          <p:nvPr/>
        </p:nvGrpSpPr>
        <p:grpSpPr>
          <a:xfrm>
            <a:off x="4829386" y="3996920"/>
            <a:ext cx="125415" cy="396465"/>
            <a:chOff x="1342141" y="3695713"/>
            <a:chExt cx="246179" cy="733915"/>
          </a:xfrm>
          <a:solidFill>
            <a:srgbClr val="FFC000"/>
          </a:solidFill>
        </p:grpSpPr>
        <p:sp>
          <p:nvSpPr>
            <p:cNvPr id="30" name="Ellipse 26">
              <a:extLst>
                <a:ext uri="{FF2B5EF4-FFF2-40B4-BE49-F238E27FC236}">
                  <a16:creationId xmlns:a16="http://schemas.microsoft.com/office/drawing/2014/main" id="{84CEE7FC-96CC-8FE0-B9EC-FF4821F74108}"/>
                </a:ext>
              </a:extLst>
            </p:cNvPr>
            <p:cNvSpPr/>
            <p:nvPr/>
          </p:nvSpPr>
          <p:spPr>
            <a:xfrm>
              <a:off x="1342141" y="4199631"/>
              <a:ext cx="246179" cy="229997"/>
            </a:xfrm>
            <a:prstGeom prst="ellips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31" name="Gerade Verbindung mit Pfeil 30">
              <a:extLst>
                <a:ext uri="{FF2B5EF4-FFF2-40B4-BE49-F238E27FC236}">
                  <a16:creationId xmlns:a16="http://schemas.microsoft.com/office/drawing/2014/main" id="{E07973A4-6C1E-BB04-414C-8F8EFECC60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457195" y="3695713"/>
              <a:ext cx="0" cy="605285"/>
            </a:xfrm>
            <a:prstGeom prst="straightConnector1">
              <a:avLst/>
            </a:prstGeom>
            <a:grpFill/>
            <a:ln>
              <a:solidFill>
                <a:srgbClr val="FFC000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sp>
        <p:nvSpPr>
          <p:cNvPr id="33" name="Textfeld 5">
            <a:extLst>
              <a:ext uri="{FF2B5EF4-FFF2-40B4-BE49-F238E27FC236}">
                <a16:creationId xmlns:a16="http://schemas.microsoft.com/office/drawing/2014/main" id="{0A6AD815-DC0C-D85B-DF60-FA4D688D09E9}"/>
              </a:ext>
            </a:extLst>
          </p:cNvPr>
          <p:cNvSpPr txBox="1"/>
          <p:nvPr/>
        </p:nvSpPr>
        <p:spPr>
          <a:xfrm>
            <a:off x="8123273" y="3601763"/>
            <a:ext cx="1806079" cy="352854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1693" noProof="0" dirty="0"/>
              <a:t>RD50-MPW4</a:t>
            </a:r>
          </a:p>
        </p:txBody>
      </p:sp>
      <p:pic>
        <p:nvPicPr>
          <p:cNvPr id="35" name="Grafik 34">
            <a:extLst>
              <a:ext uri="{FF2B5EF4-FFF2-40B4-BE49-F238E27FC236}">
                <a16:creationId xmlns:a16="http://schemas.microsoft.com/office/drawing/2014/main" id="{E854461C-B888-4D2E-3945-C6DA293440E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423" y="1474445"/>
            <a:ext cx="1559781" cy="2079709"/>
          </a:xfrm>
          <a:prstGeom prst="rect">
            <a:avLst/>
          </a:prstGeom>
        </p:spPr>
      </p:pic>
      <p:grpSp>
        <p:nvGrpSpPr>
          <p:cNvPr id="36" name="Gruppieren 35">
            <a:extLst>
              <a:ext uri="{FF2B5EF4-FFF2-40B4-BE49-F238E27FC236}">
                <a16:creationId xmlns:a16="http://schemas.microsoft.com/office/drawing/2014/main" id="{B5729349-DAD3-BF12-921D-C600D3673518}"/>
              </a:ext>
            </a:extLst>
          </p:cNvPr>
          <p:cNvGrpSpPr/>
          <p:nvPr/>
        </p:nvGrpSpPr>
        <p:grpSpPr>
          <a:xfrm>
            <a:off x="8629085" y="3924026"/>
            <a:ext cx="223688" cy="477535"/>
            <a:chOff x="5785341" y="4067721"/>
            <a:chExt cx="191765" cy="365685"/>
          </a:xfrm>
        </p:grpSpPr>
        <p:sp>
          <p:nvSpPr>
            <p:cNvPr id="37" name="Ellipse 23">
              <a:extLst>
                <a:ext uri="{FF2B5EF4-FFF2-40B4-BE49-F238E27FC236}">
                  <a16:creationId xmlns:a16="http://schemas.microsoft.com/office/drawing/2014/main" id="{BF14A75A-08DF-9F27-B147-F704995C3C53}"/>
                </a:ext>
              </a:extLst>
            </p:cNvPr>
            <p:cNvSpPr/>
            <p:nvPr/>
          </p:nvSpPr>
          <p:spPr>
            <a:xfrm>
              <a:off x="5785341" y="4321546"/>
              <a:ext cx="123572" cy="111860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38" name="Gerade Verbindung mit Pfeil 37">
              <a:extLst>
                <a:ext uri="{FF2B5EF4-FFF2-40B4-BE49-F238E27FC236}">
                  <a16:creationId xmlns:a16="http://schemas.microsoft.com/office/drawing/2014/main" id="{9969A527-522A-7A8B-9492-17852B27C79A}"/>
                </a:ext>
              </a:extLst>
            </p:cNvPr>
            <p:cNvCxnSpPr>
              <a:cxnSpLocks/>
              <a:stCxn id="37" idx="0"/>
            </p:cNvCxnSpPr>
            <p:nvPr/>
          </p:nvCxnSpPr>
          <p:spPr>
            <a:xfrm flipV="1">
              <a:off x="5847127" y="4067721"/>
              <a:ext cx="129979" cy="253825"/>
            </a:xfrm>
            <a:prstGeom prst="straightConnector1">
              <a:avLst/>
            </a:prstGeom>
            <a:solidFill>
              <a:srgbClr val="996600"/>
            </a:solidFill>
            <a:ln>
              <a:solidFill>
                <a:schemeClr val="accent1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42" name="Gruppieren 41">
            <a:extLst>
              <a:ext uri="{FF2B5EF4-FFF2-40B4-BE49-F238E27FC236}">
                <a16:creationId xmlns:a16="http://schemas.microsoft.com/office/drawing/2014/main" id="{5A406E3D-5E6B-1B62-A8D1-F6A20E38B254}"/>
              </a:ext>
            </a:extLst>
          </p:cNvPr>
          <p:cNvGrpSpPr/>
          <p:nvPr/>
        </p:nvGrpSpPr>
        <p:grpSpPr>
          <a:xfrm>
            <a:off x="9270479" y="3932080"/>
            <a:ext cx="144143" cy="468791"/>
            <a:chOff x="5785341" y="4074417"/>
            <a:chExt cx="123572" cy="358989"/>
          </a:xfrm>
        </p:grpSpPr>
        <p:sp>
          <p:nvSpPr>
            <p:cNvPr id="43" name="Ellipse 23">
              <a:extLst>
                <a:ext uri="{FF2B5EF4-FFF2-40B4-BE49-F238E27FC236}">
                  <a16:creationId xmlns:a16="http://schemas.microsoft.com/office/drawing/2014/main" id="{56E7CD63-9C59-8B7D-C653-A88DDC1F11FC}"/>
                </a:ext>
              </a:extLst>
            </p:cNvPr>
            <p:cNvSpPr/>
            <p:nvPr/>
          </p:nvSpPr>
          <p:spPr>
            <a:xfrm>
              <a:off x="5785341" y="4321546"/>
              <a:ext cx="123572" cy="111860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44" name="Gerade Verbindung mit Pfeil 43">
              <a:extLst>
                <a:ext uri="{FF2B5EF4-FFF2-40B4-BE49-F238E27FC236}">
                  <a16:creationId xmlns:a16="http://schemas.microsoft.com/office/drawing/2014/main" id="{85BF5A37-405A-AA31-299A-5557BB3B971B}"/>
                </a:ext>
              </a:extLst>
            </p:cNvPr>
            <p:cNvCxnSpPr>
              <a:cxnSpLocks/>
              <a:stCxn id="43" idx="0"/>
            </p:cNvCxnSpPr>
            <p:nvPr/>
          </p:nvCxnSpPr>
          <p:spPr>
            <a:xfrm flipH="1" flipV="1">
              <a:off x="5837750" y="4074417"/>
              <a:ext cx="9377" cy="247129"/>
            </a:xfrm>
            <a:prstGeom prst="straightConnector1">
              <a:avLst/>
            </a:prstGeom>
            <a:solidFill>
              <a:srgbClr val="996600"/>
            </a:solidFill>
            <a:ln>
              <a:solidFill>
                <a:schemeClr val="accent1"/>
              </a:solidFill>
              <a:tailEnd type="triangle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cxnSp>
        <p:nvCxnSpPr>
          <p:cNvPr id="49" name="Gerade Verbindung 48">
            <a:extLst>
              <a:ext uri="{FF2B5EF4-FFF2-40B4-BE49-F238E27FC236}">
                <a16:creationId xmlns:a16="http://schemas.microsoft.com/office/drawing/2014/main" id="{5463E2CC-466D-7C55-0B38-83C58C700C91}"/>
              </a:ext>
            </a:extLst>
          </p:cNvPr>
          <p:cNvCxnSpPr/>
          <p:nvPr/>
        </p:nvCxnSpPr>
        <p:spPr>
          <a:xfrm>
            <a:off x="3983238" y="4062363"/>
            <a:ext cx="0" cy="115731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feld 49">
            <a:extLst>
              <a:ext uri="{FF2B5EF4-FFF2-40B4-BE49-F238E27FC236}">
                <a16:creationId xmlns:a16="http://schemas.microsoft.com/office/drawing/2014/main" id="{DE550214-71A3-EF6F-AEB2-65B5813B5DE5}"/>
              </a:ext>
            </a:extLst>
          </p:cNvPr>
          <p:cNvSpPr txBox="1"/>
          <p:nvPr/>
        </p:nvSpPr>
        <p:spPr>
          <a:xfrm>
            <a:off x="3978120" y="4928135"/>
            <a:ext cx="5430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>
                <a:solidFill>
                  <a:srgbClr val="FF0000"/>
                </a:solidFill>
              </a:rPr>
              <a:t>HEPHY involvement started with PhD thesis (P. </a:t>
            </a:r>
            <a:r>
              <a:rPr lang="en-US" noProof="0" dirty="0" err="1">
                <a:solidFill>
                  <a:srgbClr val="FF0000"/>
                </a:solidFill>
              </a:rPr>
              <a:t>Sieberer</a:t>
            </a:r>
            <a:r>
              <a:rPr lang="en-US" noProof="0" dirty="0">
                <a:solidFill>
                  <a:srgbClr val="FF0000"/>
                </a:solidFill>
              </a:rPr>
              <a:t>)</a:t>
            </a:r>
          </a:p>
          <a:p>
            <a:r>
              <a:rPr lang="en-US" noProof="0" dirty="0">
                <a:solidFill>
                  <a:srgbClr val="FF0000"/>
                </a:solidFill>
              </a:rPr>
              <a:t>and Christian Irmler (Electronics group)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D5A0A7D8-994D-6B1B-8DB5-14913E5E9521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25" name="Fußzeilenplatzhalter 24">
            <a:extLst>
              <a:ext uri="{FF2B5EF4-FFF2-40B4-BE49-F238E27FC236}">
                <a16:creationId xmlns:a16="http://schemas.microsoft.com/office/drawing/2014/main" id="{EEEA052D-33FB-73A3-A561-CE50B8455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32" name="Foliennummernplatzhalter 31">
            <a:extLst>
              <a:ext uri="{FF2B5EF4-FFF2-40B4-BE49-F238E27FC236}">
                <a16:creationId xmlns:a16="http://schemas.microsoft.com/office/drawing/2014/main" id="{66B9E8E2-9818-F9C6-8F87-0F3E77C3EB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38</a:t>
            </a:fld>
            <a:endParaRPr lang="en-US" noProof="0" dirty="0"/>
          </a:p>
        </p:txBody>
      </p:sp>
      <p:sp>
        <p:nvSpPr>
          <p:cNvPr id="47" name="Textfeld 46">
            <a:extLst>
              <a:ext uri="{FF2B5EF4-FFF2-40B4-BE49-F238E27FC236}">
                <a16:creationId xmlns:a16="http://schemas.microsoft.com/office/drawing/2014/main" id="{C1008CAE-E1F1-839A-412A-DAA6EDBC865C}"/>
              </a:ext>
            </a:extLst>
          </p:cNvPr>
          <p:cNvSpPr txBox="1"/>
          <p:nvPr/>
        </p:nvSpPr>
        <p:spPr>
          <a:xfrm>
            <a:off x="10039212" y="1412005"/>
            <a:ext cx="1970056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/>
              <a:t>MPW3/4 specs: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noProof="0" dirty="0"/>
              <a:t>64x64 pixel matrix arranged in 32 FEI-3 style double columns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noProof="0" dirty="0"/>
              <a:t>Active area of 4x4mm²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noProof="0" dirty="0"/>
              <a:t>Pixel pitch of 62x62µm</a:t>
            </a:r>
            <a:r>
              <a:rPr lang="en-US" sz="1400" baseline="30000" noProof="0" dirty="0"/>
              <a:t>2</a:t>
            </a:r>
            <a:r>
              <a:rPr lang="en-US" sz="1400" noProof="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noProof="0" dirty="0"/>
              <a:t>8-bit timestamp based on 25ns clock</a:t>
            </a:r>
          </a:p>
        </p:txBody>
      </p:sp>
      <p:sp>
        <p:nvSpPr>
          <p:cNvPr id="48" name="Textfeld 47">
            <a:extLst>
              <a:ext uri="{FF2B5EF4-FFF2-40B4-BE49-F238E27FC236}">
                <a16:creationId xmlns:a16="http://schemas.microsoft.com/office/drawing/2014/main" id="{83CAAB2D-7AE9-BDDE-E17C-DF3F28AA3541}"/>
              </a:ext>
            </a:extLst>
          </p:cNvPr>
          <p:cNvSpPr txBox="1"/>
          <p:nvPr/>
        </p:nvSpPr>
        <p:spPr>
          <a:xfrm>
            <a:off x="6079948" y="1258432"/>
            <a:ext cx="6039174" cy="28313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97327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77D2403-7D34-F684-5530-5C3767AFC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300" y="1074392"/>
            <a:ext cx="3660496" cy="205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 flipH="1">
            <a:off x="1711105" y="146481"/>
            <a:ext cx="8779362" cy="807061"/>
          </a:xfrm>
          <a:prstGeom prst="rect">
            <a:avLst/>
          </a:prstGeom>
        </p:spPr>
        <p:txBody>
          <a:bodyPr vert="horz" wrap="square" lIns="0" tIns="250616" rIns="0" bIns="0" rtlCol="0" anchor="t">
            <a:spAutoFit/>
          </a:bodyPr>
          <a:lstStyle/>
          <a:p>
            <a:pPr marL="92057" algn="ctr">
              <a:lnSpc>
                <a:spcPct val="100000"/>
              </a:lnSpc>
              <a:spcBef>
                <a:spcPts val="0"/>
              </a:spcBef>
            </a:pPr>
            <a:r>
              <a:rPr lang="en-US" sz="3600" spc="-66" noProof="0" dirty="0">
                <a:latin typeface="Palatino Linotype" panose="02040502050505030304" pitchFamily="18" charset="0"/>
                <a:cs typeface="Liberation Sans"/>
              </a:rPr>
              <a:t>RD50-MPW4 Test-</a:t>
            </a:r>
            <a:r>
              <a:rPr lang="en-US" sz="3600" noProof="0" dirty="0">
                <a:latin typeface="Palatino Linotype" panose="02040502050505030304" pitchFamily="18" charset="0"/>
                <a:cs typeface="Liberation Sans"/>
              </a:rPr>
              <a:t>beam</a:t>
            </a:r>
            <a:r>
              <a:rPr lang="en-US" sz="3600" spc="-36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3600" noProof="0" dirty="0">
                <a:latin typeface="Palatino Linotype" panose="02040502050505030304" pitchFamily="18" charset="0"/>
                <a:cs typeface="Liberation Sans"/>
              </a:rPr>
              <a:t>performance</a:t>
            </a:r>
            <a:endParaRPr lang="en-US" sz="3600" spc="-12" noProof="0" dirty="0">
              <a:latin typeface="Palatino Linotype" panose="02040502050505030304" pitchFamily="18" charset="0"/>
              <a:cs typeface="Liberation San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7697" y="1201231"/>
            <a:ext cx="6092219" cy="2079213"/>
          </a:xfrm>
          <a:prstGeom prst="rect">
            <a:avLst/>
          </a:prstGeom>
        </p:spPr>
        <p:txBody>
          <a:bodyPr vert="horz" wrap="square" lIns="0" tIns="179505" rIns="0" bIns="0" rtlCol="0">
            <a:spAutoFit/>
          </a:bodyPr>
          <a:lstStyle/>
          <a:p>
            <a:pPr marL="46029">
              <a:spcBef>
                <a:spcPts val="1413"/>
              </a:spcBef>
            </a:pP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Various beam tests at MedAustron and DESY</a:t>
            </a:r>
          </a:p>
          <a:p>
            <a:pPr marL="388929" indent="-342900">
              <a:spcBef>
                <a:spcPts val="1413"/>
              </a:spcBef>
              <a:buFont typeface="Arial" panose="020B0604020202020204" pitchFamily="34" charset="0"/>
              <a:buChar char="•"/>
            </a:pP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Samples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got</a:t>
            </a:r>
            <a:r>
              <a:rPr lang="en-US" sz="2000" spc="-48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neutron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irradiated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spc="-30" noProof="0" dirty="0">
                <a:latin typeface="Palatino Linotype" panose="02040502050505030304" pitchFamily="18" charset="0"/>
                <a:cs typeface="Liberation Sans"/>
              </a:rPr>
              <a:t>to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fluences</a:t>
            </a:r>
            <a:r>
              <a:rPr lang="en-US" sz="2000" spc="-36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from</a:t>
            </a:r>
            <a:r>
              <a:rPr lang="en-US" sz="2000" spc="-30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1×10</a:t>
            </a:r>
            <a:r>
              <a:rPr lang="en-US" baseline="31746" noProof="0" dirty="0">
                <a:latin typeface="Palatino Linotype" panose="02040502050505030304" pitchFamily="18" charset="0"/>
                <a:cs typeface="Liberation Sans"/>
              </a:rPr>
              <a:t>14</a:t>
            </a:r>
            <a:r>
              <a:rPr lang="en-US" spc="290" baseline="31746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–</a:t>
            </a:r>
            <a:r>
              <a:rPr lang="en-US" sz="2000" spc="-36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spc="-12" noProof="0" dirty="0">
                <a:latin typeface="Palatino Linotype" panose="02040502050505030304" pitchFamily="18" charset="0"/>
                <a:cs typeface="Liberation Sans"/>
              </a:rPr>
              <a:t>1×10</a:t>
            </a:r>
            <a:r>
              <a:rPr lang="en-US" spc="-18" baseline="31746" noProof="0" dirty="0">
                <a:latin typeface="Palatino Linotype" panose="02040502050505030304" pitchFamily="18" charset="0"/>
                <a:cs typeface="Liberation Sans"/>
              </a:rPr>
              <a:t>16</a:t>
            </a:r>
            <a:endParaRPr lang="en-US" sz="2000" spc="-18" baseline="31746" noProof="0" dirty="0">
              <a:latin typeface="Palatino Linotype" panose="02040502050505030304" pitchFamily="18" charset="0"/>
              <a:cs typeface="Liberation Sans"/>
            </a:endParaRPr>
          </a:p>
          <a:p>
            <a:pPr marL="388929" indent="-342900">
              <a:spcBef>
                <a:spcPts val="1413"/>
              </a:spcBef>
              <a:buFont typeface="Arial" panose="020B0604020202020204" pitchFamily="34" charset="0"/>
              <a:buChar char="•"/>
            </a:pP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Irradiated devices need to be cooled: Peltier</a:t>
            </a:r>
            <a:r>
              <a:rPr lang="en-US" sz="2000" spc="-48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element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-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based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noProof="0" dirty="0">
                <a:latin typeface="Palatino Linotype" panose="02040502050505030304" pitchFamily="18" charset="0"/>
                <a:cs typeface="Liberation Sans"/>
              </a:rPr>
              <a:t>cooling</a:t>
            </a:r>
            <a:r>
              <a:rPr lang="en-US" sz="2000" spc="-42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2000" spc="-12" noProof="0" dirty="0">
                <a:latin typeface="Palatino Linotype" panose="02040502050505030304" pitchFamily="18" charset="0"/>
                <a:cs typeface="Liberation Sans"/>
              </a:rPr>
              <a:t>setup</a:t>
            </a:r>
            <a:endParaRPr lang="en-US" sz="2000" noProof="0" dirty="0">
              <a:latin typeface="Palatino Linotype" panose="02040502050505030304" pitchFamily="18" charset="0"/>
              <a:cs typeface="Liberation San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09358" y="5975928"/>
            <a:ext cx="4859258" cy="546406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388929" marR="36823" indent="-34290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600" noProof="0" dirty="0">
                <a:latin typeface="Palatino Linotype" panose="02040502050505030304" pitchFamily="18" charset="0"/>
                <a:cs typeface="Liberation Sans"/>
              </a:rPr>
              <a:t>Efficiency drops</a:t>
            </a:r>
            <a:r>
              <a:rPr lang="en-US" sz="1600" spc="-24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1600" noProof="0" dirty="0">
                <a:latin typeface="Palatino Linotype" panose="02040502050505030304" pitchFamily="18" charset="0"/>
                <a:cs typeface="Liberation Sans"/>
              </a:rPr>
              <a:t>to</a:t>
            </a:r>
            <a:r>
              <a:rPr lang="en-US" sz="1600" spc="-18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1600" noProof="0" dirty="0">
                <a:latin typeface="Palatino Linotype" panose="02040502050505030304" pitchFamily="18" charset="0"/>
                <a:cs typeface="Liberation Sans"/>
              </a:rPr>
              <a:t>~96%</a:t>
            </a:r>
            <a:r>
              <a:rPr lang="en-US" sz="1600" spc="-18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1600" noProof="0" dirty="0">
                <a:latin typeface="Palatino Linotype" panose="02040502050505030304" pitchFamily="18" charset="0"/>
                <a:cs typeface="Liberation Sans"/>
              </a:rPr>
              <a:t>at</a:t>
            </a:r>
            <a:r>
              <a:rPr lang="en-US" sz="1600" spc="-24" noProof="0" dirty="0">
                <a:latin typeface="Palatino Linotype" panose="02040502050505030304" pitchFamily="18" charset="0"/>
                <a:cs typeface="Liberation Sans"/>
              </a:rPr>
              <a:t> </a:t>
            </a:r>
            <a:r>
              <a:rPr lang="en-US" sz="1600" spc="-12" noProof="0" dirty="0">
                <a:latin typeface="Palatino Linotype" panose="02040502050505030304" pitchFamily="18" charset="0"/>
                <a:cs typeface="Liberation Sans"/>
              </a:rPr>
              <a:t>2×10</a:t>
            </a:r>
            <a:r>
              <a:rPr lang="en-US" sz="1400" spc="-18" baseline="31746" noProof="0" dirty="0">
                <a:latin typeface="Palatino Linotype" panose="02040502050505030304" pitchFamily="18" charset="0"/>
                <a:cs typeface="Liberation Sans"/>
              </a:rPr>
              <a:t>15 </a:t>
            </a:r>
          </a:p>
          <a:p>
            <a:pPr marL="388929" marR="36823" indent="-34290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600" noProof="0" dirty="0">
                <a:latin typeface="Palatino Linotype" panose="02040502050505030304" pitchFamily="18" charset="0"/>
                <a:cs typeface="Liberation Sans"/>
              </a:rPr>
              <a:t>Spatial resolution drops from 15.9µm to 17.9µm 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29916" y="6041530"/>
            <a:ext cx="145752" cy="266458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15343">
              <a:spcBef>
                <a:spcPts val="121"/>
              </a:spcBef>
            </a:pPr>
            <a:r>
              <a:rPr lang="en-US" sz="1631" spc="-60" noProof="0" dirty="0">
                <a:latin typeface="OpenSymbol"/>
                <a:cs typeface="OpenSymbol"/>
              </a:rPr>
              <a:t>–</a:t>
            </a:r>
            <a:endParaRPr lang="en-US" sz="1631" noProof="0" dirty="0">
              <a:latin typeface="OpenSymbol"/>
              <a:cs typeface="OpenSymbol"/>
            </a:endParaRPr>
          </a:p>
        </p:txBody>
      </p: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0F2353C8-B193-BDB2-5D05-3B12C8AE09B7}"/>
              </a:ext>
            </a:extLst>
          </p:cNvPr>
          <p:cNvGrpSpPr/>
          <p:nvPr/>
        </p:nvGrpSpPr>
        <p:grpSpPr>
          <a:xfrm>
            <a:off x="4173514" y="4994712"/>
            <a:ext cx="2448628" cy="1539598"/>
            <a:chOff x="4153540" y="5271731"/>
            <a:chExt cx="2448628" cy="1539598"/>
          </a:xfrm>
        </p:grpSpPr>
        <p:grpSp>
          <p:nvGrpSpPr>
            <p:cNvPr id="17" name="object 17"/>
            <p:cNvGrpSpPr/>
            <p:nvPr/>
          </p:nvGrpSpPr>
          <p:grpSpPr>
            <a:xfrm>
              <a:off x="4153540" y="5271731"/>
              <a:ext cx="2448628" cy="1539598"/>
              <a:chOff x="2431201" y="4259694"/>
              <a:chExt cx="2026920" cy="1274445"/>
            </a:xfrm>
          </p:grpSpPr>
          <p:pic>
            <p:nvPicPr>
              <p:cNvPr id="18" name="object 18"/>
              <p:cNvPicPr/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2431201" y="4259694"/>
                <a:ext cx="2026646" cy="1273911"/>
              </a:xfrm>
              <a:prstGeom prst="rect">
                <a:avLst/>
              </a:prstGeom>
            </p:spPr>
          </p:pic>
          <p:sp>
            <p:nvSpPr>
              <p:cNvPr id="19" name="object 19"/>
              <p:cNvSpPr/>
              <p:nvPr/>
            </p:nvSpPr>
            <p:spPr>
              <a:xfrm>
                <a:off x="3182759" y="4692959"/>
                <a:ext cx="609600" cy="283210"/>
              </a:xfrm>
              <a:custGeom>
                <a:avLst/>
                <a:gdLst/>
                <a:ahLst/>
                <a:cxnLst/>
                <a:rect l="l" t="t" r="r" b="b"/>
                <a:pathLst>
                  <a:path w="609600" h="283210">
                    <a:moveTo>
                      <a:pt x="609485" y="0"/>
                    </a:moveTo>
                    <a:lnTo>
                      <a:pt x="0" y="0"/>
                    </a:lnTo>
                    <a:lnTo>
                      <a:pt x="0" y="282600"/>
                    </a:lnTo>
                    <a:lnTo>
                      <a:pt x="304914" y="282600"/>
                    </a:lnTo>
                    <a:lnTo>
                      <a:pt x="609485" y="282600"/>
                    </a:lnTo>
                    <a:lnTo>
                      <a:pt x="609485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 lang="en-US" noProof="0" dirty="0"/>
              </a:p>
            </p:txBody>
          </p:sp>
        </p:grpSp>
        <p:sp>
          <p:nvSpPr>
            <p:cNvPr id="20" name="object 20"/>
            <p:cNvSpPr txBox="1"/>
            <p:nvPr/>
          </p:nvSpPr>
          <p:spPr>
            <a:xfrm>
              <a:off x="5061462" y="5795137"/>
              <a:ext cx="736430" cy="281114"/>
            </a:xfrm>
            <a:prstGeom prst="rect">
              <a:avLst/>
            </a:prstGeom>
            <a:ln w="12599">
              <a:solidFill>
                <a:srgbClr val="000000"/>
              </a:solidFill>
            </a:ln>
          </p:spPr>
          <p:txBody>
            <a:bodyPr vert="horz" wrap="square" lIns="0" tIns="20712" rIns="0" bIns="0" rtlCol="0">
              <a:spAutoFit/>
            </a:bodyPr>
            <a:lstStyle/>
            <a:p>
              <a:pPr marL="115839">
                <a:spcBef>
                  <a:spcPts val="163"/>
                </a:spcBef>
              </a:pPr>
              <a:r>
                <a:rPr lang="en-US" sz="1691" spc="-24" noProof="0" dirty="0">
                  <a:latin typeface="Liberation Sans"/>
                  <a:cs typeface="Liberation Sans"/>
                </a:rPr>
                <a:t>2E15</a:t>
              </a:r>
              <a:endParaRPr lang="en-US" sz="1691" noProof="0" dirty="0">
                <a:latin typeface="Liberation Sans"/>
                <a:cs typeface="Liberation Sans"/>
              </a:endParaRPr>
            </a:p>
          </p:txBody>
        </p:sp>
      </p:grp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C1507308-12CC-74D0-194F-CA40781399B7}"/>
              </a:ext>
            </a:extLst>
          </p:cNvPr>
          <p:cNvGrpSpPr/>
          <p:nvPr/>
        </p:nvGrpSpPr>
        <p:grpSpPr>
          <a:xfrm>
            <a:off x="4181288" y="3357701"/>
            <a:ext cx="2448628" cy="1549570"/>
            <a:chOff x="4153540" y="3666575"/>
            <a:chExt cx="2448628" cy="1549570"/>
          </a:xfrm>
        </p:grpSpPr>
        <p:grpSp>
          <p:nvGrpSpPr>
            <p:cNvPr id="14" name="object 14"/>
            <p:cNvGrpSpPr/>
            <p:nvPr/>
          </p:nvGrpSpPr>
          <p:grpSpPr>
            <a:xfrm>
              <a:off x="4153540" y="3666575"/>
              <a:ext cx="2448628" cy="1549570"/>
              <a:chOff x="181023" y="4251042"/>
              <a:chExt cx="2026920" cy="1282700"/>
            </a:xfrm>
          </p:grpSpPr>
          <p:pic>
            <p:nvPicPr>
              <p:cNvPr id="15" name="object 15"/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181023" y="4251042"/>
                <a:ext cx="2026874" cy="1282573"/>
              </a:xfrm>
              <a:prstGeom prst="rect">
                <a:avLst/>
              </a:prstGeom>
            </p:spPr>
          </p:pic>
          <p:sp>
            <p:nvSpPr>
              <p:cNvPr id="16" name="object 16"/>
              <p:cNvSpPr/>
              <p:nvPr/>
            </p:nvSpPr>
            <p:spPr>
              <a:xfrm>
                <a:off x="879119" y="4693328"/>
                <a:ext cx="609600" cy="283210"/>
              </a:xfrm>
              <a:custGeom>
                <a:avLst/>
                <a:gdLst/>
                <a:ahLst/>
                <a:cxnLst/>
                <a:rect l="l" t="t" r="r" b="b"/>
                <a:pathLst>
                  <a:path w="609600" h="283210">
                    <a:moveTo>
                      <a:pt x="609485" y="0"/>
                    </a:moveTo>
                    <a:lnTo>
                      <a:pt x="0" y="0"/>
                    </a:lnTo>
                    <a:lnTo>
                      <a:pt x="0" y="282600"/>
                    </a:lnTo>
                    <a:lnTo>
                      <a:pt x="304914" y="282600"/>
                    </a:lnTo>
                    <a:lnTo>
                      <a:pt x="609485" y="282600"/>
                    </a:lnTo>
                    <a:lnTo>
                      <a:pt x="609485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 lang="en-US" noProof="0" dirty="0"/>
              </a:p>
            </p:txBody>
          </p:sp>
        </p:grpSp>
        <p:sp>
          <p:nvSpPr>
            <p:cNvPr id="21" name="object 21"/>
            <p:cNvSpPr txBox="1"/>
            <p:nvPr/>
          </p:nvSpPr>
          <p:spPr>
            <a:xfrm>
              <a:off x="4996877" y="4200880"/>
              <a:ext cx="736430" cy="281114"/>
            </a:xfrm>
            <a:prstGeom prst="rect">
              <a:avLst/>
            </a:prstGeom>
            <a:ln w="12599">
              <a:solidFill>
                <a:srgbClr val="000000"/>
              </a:solidFill>
            </a:ln>
          </p:spPr>
          <p:txBody>
            <a:bodyPr vert="horz" wrap="square" lIns="0" tIns="20712" rIns="0" bIns="0" rtlCol="0">
              <a:spAutoFit/>
            </a:bodyPr>
            <a:lstStyle/>
            <a:p>
              <a:pPr marL="115839">
                <a:spcBef>
                  <a:spcPts val="163"/>
                </a:spcBef>
              </a:pPr>
              <a:r>
                <a:rPr lang="en-US" sz="1691" spc="-24" noProof="0" dirty="0">
                  <a:latin typeface="Liberation Sans"/>
                  <a:cs typeface="Liberation Sans"/>
                </a:rPr>
                <a:t>1E15</a:t>
              </a:r>
              <a:endParaRPr lang="en-US" sz="1691" noProof="0" dirty="0">
                <a:latin typeface="Liberation Sans"/>
                <a:cs typeface="Liberation Sans"/>
              </a:endParaRPr>
            </a:p>
          </p:txBody>
        </p:sp>
      </p:grpSp>
      <p:pic>
        <p:nvPicPr>
          <p:cNvPr id="27" name="object 21">
            <a:extLst>
              <a:ext uri="{FF2B5EF4-FFF2-40B4-BE49-F238E27FC236}">
                <a16:creationId xmlns:a16="http://schemas.microsoft.com/office/drawing/2014/main" id="{ABA6BE16-94F1-904E-AFF3-E5ED7C9D5EDC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309" y="3429000"/>
            <a:ext cx="2620108" cy="1647947"/>
          </a:xfrm>
          <a:prstGeom prst="rect">
            <a:avLst/>
          </a:prstGeom>
        </p:spPr>
      </p:pic>
      <p:pic>
        <p:nvPicPr>
          <p:cNvPr id="28" name="object 19">
            <a:extLst>
              <a:ext uri="{FF2B5EF4-FFF2-40B4-BE49-F238E27FC236}">
                <a16:creationId xmlns:a16="http://schemas.microsoft.com/office/drawing/2014/main" id="{4CF8AD51-35DD-B1A7-2E88-C037686A7B67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891438" y="1074392"/>
            <a:ext cx="2099157" cy="2788564"/>
          </a:xfrm>
          <a:prstGeom prst="rect">
            <a:avLst/>
          </a:prstGeom>
        </p:spPr>
      </p:pic>
      <p:grpSp>
        <p:nvGrpSpPr>
          <p:cNvPr id="30" name="object 10">
            <a:extLst>
              <a:ext uri="{FF2B5EF4-FFF2-40B4-BE49-F238E27FC236}">
                <a16:creationId xmlns:a16="http://schemas.microsoft.com/office/drawing/2014/main" id="{57FCC3A3-5063-FAF1-1C05-58D74DCE637B}"/>
              </a:ext>
            </a:extLst>
          </p:cNvPr>
          <p:cNvGrpSpPr/>
          <p:nvPr/>
        </p:nvGrpSpPr>
        <p:grpSpPr>
          <a:xfrm>
            <a:off x="7109358" y="3280444"/>
            <a:ext cx="4428740" cy="2579808"/>
            <a:chOff x="5182781" y="3083129"/>
            <a:chExt cx="4375150" cy="2357755"/>
          </a:xfrm>
        </p:grpSpPr>
        <p:pic>
          <p:nvPicPr>
            <p:cNvPr id="31" name="object 11">
              <a:extLst>
                <a:ext uri="{FF2B5EF4-FFF2-40B4-BE49-F238E27FC236}">
                  <a16:creationId xmlns:a16="http://schemas.microsoft.com/office/drawing/2014/main" id="{95B67F5A-C0F5-065A-B29A-1950BFABF990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182781" y="3083129"/>
              <a:ext cx="4375120" cy="2357337"/>
            </a:xfrm>
            <a:prstGeom prst="rect">
              <a:avLst/>
            </a:prstGeom>
          </p:spPr>
        </p:pic>
        <p:sp>
          <p:nvSpPr>
            <p:cNvPr id="32" name="object 12">
              <a:extLst>
                <a:ext uri="{FF2B5EF4-FFF2-40B4-BE49-F238E27FC236}">
                  <a16:creationId xmlns:a16="http://schemas.microsoft.com/office/drawing/2014/main" id="{FD013155-332F-3BB0-8AE0-7888383B44AA}"/>
                </a:ext>
              </a:extLst>
            </p:cNvPr>
            <p:cNvSpPr/>
            <p:nvPr/>
          </p:nvSpPr>
          <p:spPr>
            <a:xfrm>
              <a:off x="7602118" y="4725001"/>
              <a:ext cx="1085215" cy="302895"/>
            </a:xfrm>
            <a:custGeom>
              <a:avLst/>
              <a:gdLst/>
              <a:ahLst/>
              <a:cxnLst/>
              <a:rect l="l" t="t" r="r" b="b"/>
              <a:pathLst>
                <a:path w="1085215" h="302895">
                  <a:moveTo>
                    <a:pt x="1084681" y="0"/>
                  </a:moveTo>
                  <a:lnTo>
                    <a:pt x="0" y="0"/>
                  </a:lnTo>
                  <a:lnTo>
                    <a:pt x="0" y="302399"/>
                  </a:lnTo>
                  <a:lnTo>
                    <a:pt x="542518" y="302399"/>
                  </a:lnTo>
                  <a:lnTo>
                    <a:pt x="1084681" y="302399"/>
                  </a:lnTo>
                  <a:lnTo>
                    <a:pt x="108468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noProof="0" dirty="0"/>
            </a:p>
          </p:txBody>
        </p:sp>
      </p:grp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0BD46C8A-0C49-F0E5-3696-8925DA62E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935C77E-3E06-F10D-6DD3-2A356ABE0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70FCD85-4B83-DDC0-8964-BAEA8AD4D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39</a:t>
            </a:fld>
            <a:endParaRPr lang="en-US" noProof="0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90E13B5-1558-0C0D-32E0-6E20962B70DA}"/>
              </a:ext>
            </a:extLst>
          </p:cNvPr>
          <p:cNvSpPr txBox="1"/>
          <p:nvPr/>
        </p:nvSpPr>
        <p:spPr>
          <a:xfrm>
            <a:off x="1711105" y="1258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noProof="0" dirty="0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6DD2E7F6-0DEB-5E04-C205-1FD26DFFD82C}"/>
              </a:ext>
            </a:extLst>
          </p:cNvPr>
          <p:cNvSpPr txBox="1"/>
          <p:nvPr/>
        </p:nvSpPr>
        <p:spPr>
          <a:xfrm>
            <a:off x="7109358" y="2705152"/>
            <a:ext cx="653064" cy="369332"/>
          </a:xfrm>
          <a:prstGeom prst="rect">
            <a:avLst/>
          </a:prstGeom>
          <a:solidFill>
            <a:schemeClr val="bg2">
              <a:lumMod val="25000"/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noProof="0" dirty="0">
                <a:solidFill>
                  <a:schemeClr val="bg1"/>
                </a:solidFill>
              </a:rPr>
              <a:t>DESY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2BCC29D5-1E4E-E4CC-1B31-D39E929A4A7B}"/>
              </a:ext>
            </a:extLst>
          </p:cNvPr>
          <p:cNvSpPr txBox="1"/>
          <p:nvPr/>
        </p:nvSpPr>
        <p:spPr>
          <a:xfrm>
            <a:off x="9939700" y="1129551"/>
            <a:ext cx="1358192" cy="369332"/>
          </a:xfrm>
          <a:prstGeom prst="rect">
            <a:avLst/>
          </a:prstGeom>
          <a:solidFill>
            <a:schemeClr val="bg2">
              <a:lumMod val="25000"/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noProof="0" dirty="0">
                <a:solidFill>
                  <a:schemeClr val="bg1"/>
                </a:solidFill>
              </a:rPr>
              <a:t>MedAustron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72DDB30E-DE32-91A8-824D-7708BD51E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48" y="4848577"/>
            <a:ext cx="2962275" cy="180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feld 21">
            <a:extLst>
              <a:ext uri="{FF2B5EF4-FFF2-40B4-BE49-F238E27FC236}">
                <a16:creationId xmlns:a16="http://schemas.microsoft.com/office/drawing/2014/main" id="{0AE8E119-5512-64C9-FE6E-2D5A15807DD7}"/>
              </a:ext>
            </a:extLst>
          </p:cNvPr>
          <p:cNvSpPr txBox="1"/>
          <p:nvPr/>
        </p:nvSpPr>
        <p:spPr>
          <a:xfrm>
            <a:off x="1114927" y="5020718"/>
            <a:ext cx="1370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Time resolution </a:t>
            </a:r>
          </a:p>
          <a:p>
            <a:r>
              <a:rPr lang="en-US" sz="1400" noProof="0" dirty="0"/>
              <a:t>~10 ns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E1AC3CCE-B3F6-57CE-D01C-0BFED81F5402}"/>
              </a:ext>
            </a:extLst>
          </p:cNvPr>
          <p:cNvSpPr txBox="1"/>
          <p:nvPr/>
        </p:nvSpPr>
        <p:spPr>
          <a:xfrm>
            <a:off x="443620" y="953542"/>
            <a:ext cx="4382675" cy="276999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B </a:t>
            </a:r>
            <a:r>
              <a:rPr lang="en-US" sz="1200" noProof="0" dirty="0" err="1"/>
              <a:t>Pilsl</a:t>
            </a:r>
            <a:r>
              <a:rPr lang="en-US" sz="1200" noProof="0" dirty="0"/>
              <a:t>, H. </a:t>
            </a:r>
            <a:r>
              <a:rPr lang="en-US" sz="1200" noProof="0" dirty="0" err="1"/>
              <a:t>Handerkas</a:t>
            </a:r>
            <a:r>
              <a:rPr lang="en-US" sz="1200" noProof="0" dirty="0"/>
              <a:t>, C. Irmler et. Al [</a:t>
            </a:r>
            <a:r>
              <a:rPr lang="en-US" sz="1200" noProof="0" dirty="0">
                <a:hlinkClick r:id="rId9"/>
              </a:rPr>
              <a:t>NIMA (2025)</a:t>
            </a:r>
            <a:r>
              <a:rPr lang="en-US" sz="1200" noProof="0" dirty="0"/>
              <a:t>, </a:t>
            </a:r>
            <a:r>
              <a:rPr lang="en-US" sz="1200" noProof="0" dirty="0">
                <a:hlinkClick r:id="rId10"/>
              </a:rPr>
              <a:t>NIMA (2024)</a:t>
            </a:r>
            <a:r>
              <a:rPr lang="en-US" sz="1200" noProof="0" dirty="0"/>
              <a:t>,..] 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8CDAE04B-512C-B24F-9168-FD131F9369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102" y="1657302"/>
            <a:ext cx="6986012" cy="481836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Caribou DAQ System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Consists of </a:t>
            </a:r>
            <a:r>
              <a:rPr lang="en-US" noProof="0" dirty="0"/>
              <a:t>a commercial </a:t>
            </a:r>
            <a:r>
              <a:rPr lang="en-US" noProof="0" dirty="0">
                <a:latin typeface="Palatino Linotype" panose="02040502050505030304" pitchFamily="18" charset="0"/>
              </a:rPr>
              <a:t>FPGA evaluation board, self-made “</a:t>
            </a:r>
            <a:r>
              <a:rPr lang="en-US" noProof="0" dirty="0" err="1">
                <a:latin typeface="Palatino Linotype" panose="02040502050505030304" pitchFamily="18" charset="0"/>
              </a:rPr>
              <a:t>CaR</a:t>
            </a:r>
            <a:r>
              <a:rPr lang="en-US" noProof="0" dirty="0">
                <a:latin typeface="Palatino Linotype" panose="02040502050505030304" pitchFamily="18" charset="0"/>
              </a:rPr>
              <a:t>” main board, ASIC-specific chipboard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We proposed to use the Caribou system for the readout of MPW1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Baseline DAQ system for OCTOPUS, possibly also for MANTA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endParaRPr lang="en-US" noProof="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HEPHY contribution: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Custom FPGA firmware for low-level chip debugging (electronics engineer)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Software development on integration in EUDAQ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Implemented fast data path: FPGA dispatches UDP packages, dedicated EUDAQ producer</a:t>
            </a:r>
          </a:p>
          <a:p>
            <a:pPr lvl="1">
              <a:lnSpc>
                <a:spcPct val="120000"/>
              </a:lnSpc>
              <a:spcBef>
                <a:spcPts val="242"/>
              </a:spcBef>
            </a:pPr>
            <a:endParaRPr lang="en-US" noProof="0" dirty="0">
              <a:latin typeface="Palatino Linotype" panose="02040502050505030304" pitchFamily="18" charset="0"/>
            </a:endParaRPr>
          </a:p>
          <a:p>
            <a:pPr lvl="1">
              <a:lnSpc>
                <a:spcPct val="120000"/>
              </a:lnSpc>
              <a:spcBef>
                <a:spcPts val="242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Porting to new FPGA evaluation board (Peary), S-curve, Trim-DAQ implementation</a:t>
            </a:r>
          </a:p>
        </p:txBody>
      </p:sp>
      <p:pic>
        <p:nvPicPr>
          <p:cNvPr id="2051" name="Picture 3" descr="page9image1815629840">
            <a:extLst>
              <a:ext uri="{FF2B5EF4-FFF2-40B4-BE49-F238E27FC236}">
                <a16:creationId xmlns:a16="http://schemas.microsoft.com/office/drawing/2014/main" id="{4B57D69B-5647-9943-A2A8-6711D2405A1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95999" y="1108534"/>
            <a:ext cx="3425017" cy="273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16FBA13-D28D-E648-ADEA-482AA45C76A8}"/>
              </a:ext>
            </a:extLst>
          </p:cNvPr>
          <p:cNvSpPr txBox="1"/>
          <p:nvPr/>
        </p:nvSpPr>
        <p:spPr>
          <a:xfrm>
            <a:off x="7889424" y="1295458"/>
            <a:ext cx="1636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Caribou System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4BE001D2-4592-4B47-AE33-B8DE6032E244}"/>
              </a:ext>
            </a:extLst>
          </p:cNvPr>
          <p:cNvSpPr txBox="1"/>
          <p:nvPr/>
        </p:nvSpPr>
        <p:spPr>
          <a:xfrm>
            <a:off x="7782416" y="1791517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RD50 MPW1 </a:t>
            </a:r>
          </a:p>
          <a:p>
            <a:r>
              <a:rPr lang="en-US" sz="1400" noProof="0" dirty="0"/>
              <a:t>chipboard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C90EB099-CA21-0342-9E9E-DFFC313C8E7E}"/>
              </a:ext>
            </a:extLst>
          </p:cNvPr>
          <p:cNvSpPr txBox="1"/>
          <p:nvPr/>
        </p:nvSpPr>
        <p:spPr>
          <a:xfrm>
            <a:off x="9323471" y="1657302"/>
            <a:ext cx="107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noProof="0" dirty="0"/>
              <a:t>Main board </a:t>
            </a:r>
            <a:br>
              <a:rPr lang="en-US" sz="1400" noProof="0" dirty="0"/>
            </a:br>
            <a:r>
              <a:rPr lang="en-US" sz="1400" noProof="0" dirty="0"/>
              <a:t>(</a:t>
            </a:r>
            <a:r>
              <a:rPr lang="en-US" sz="1400" noProof="0" dirty="0" err="1"/>
              <a:t>CaR</a:t>
            </a:r>
            <a:r>
              <a:rPr lang="en-US" sz="1400" noProof="0" dirty="0"/>
              <a:t>)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FDA55004-460B-E645-9189-D3E85219EC79}"/>
              </a:ext>
            </a:extLst>
          </p:cNvPr>
          <p:cNvSpPr txBox="1"/>
          <p:nvPr/>
        </p:nvSpPr>
        <p:spPr>
          <a:xfrm>
            <a:off x="10000243" y="1091332"/>
            <a:ext cx="185538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400" noProof="0" dirty="0"/>
              <a:t>FPGA evaluation board</a:t>
            </a:r>
          </a:p>
        </p:txBody>
      </p:sp>
      <p:sp>
        <p:nvSpPr>
          <p:cNvPr id="12" name="PlaceHolder 1">
            <a:extLst>
              <a:ext uri="{FF2B5EF4-FFF2-40B4-BE49-F238E27FC236}">
                <a16:creationId xmlns:a16="http://schemas.microsoft.com/office/drawing/2014/main" id="{EC61672A-6D02-B8C4-EB76-5D02E27A2A9B}"/>
              </a:ext>
            </a:extLst>
          </p:cNvPr>
          <p:cNvSpPr txBox="1">
            <a:spLocks/>
          </p:cNvSpPr>
          <p:nvPr/>
        </p:nvSpPr>
        <p:spPr>
          <a:xfrm>
            <a:off x="611438" y="326351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000" spc="-1" noProof="0" dirty="0">
                <a:solidFill>
                  <a:srgbClr val="000000"/>
                </a:solidFill>
                <a:latin typeface="Palatino Linotype"/>
              </a:rPr>
              <a:t>DAQ Systems for DMAPS</a:t>
            </a:r>
            <a:endParaRPr lang="en-US" sz="4000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2A53AB6-D265-E568-D80C-3E27BB93F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26025" y="4033102"/>
            <a:ext cx="2292487" cy="131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ject 28">
            <a:extLst>
              <a:ext uri="{FF2B5EF4-FFF2-40B4-BE49-F238E27FC236}">
                <a16:creationId xmlns:a16="http://schemas.microsoft.com/office/drawing/2014/main" id="{2793FF95-D9BD-65CA-ECE5-76BC96E8D55D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28252" y="4222306"/>
            <a:ext cx="1356986" cy="2216852"/>
          </a:xfrm>
          <a:prstGeom prst="rect">
            <a:avLst/>
          </a:prstGeom>
        </p:spPr>
      </p:pic>
      <p:pic>
        <p:nvPicPr>
          <p:cNvPr id="5" name="object 27">
            <a:extLst>
              <a:ext uri="{FF2B5EF4-FFF2-40B4-BE49-F238E27FC236}">
                <a16:creationId xmlns:a16="http://schemas.microsoft.com/office/drawing/2014/main" id="{E4351523-F8A0-26F1-684B-9B38C62D7134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456541" y="5484367"/>
            <a:ext cx="2431453" cy="1312302"/>
          </a:xfrm>
          <a:prstGeom prst="rect">
            <a:avLst/>
          </a:prstGeom>
        </p:spPr>
      </p:pic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9DE73C3-A697-1324-8C8C-647C3B8CDDE7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E6E8A39F-0CCF-5F98-AC90-CC6A80008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681F77B4-B65B-5A50-A759-1B8BBC39EDF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en-US" noProof="0" smtClean="0"/>
              <a:pPr>
                <a:defRPr/>
              </a:pPr>
              <a:t>40</a:t>
            </a:fld>
            <a:endParaRPr lang="en-US" noProof="0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1C125C40-751E-4C6B-C853-83663FCA8D39}"/>
              </a:ext>
            </a:extLst>
          </p:cNvPr>
          <p:cNvSpPr txBox="1"/>
          <p:nvPr/>
        </p:nvSpPr>
        <p:spPr>
          <a:xfrm>
            <a:off x="251473" y="1091331"/>
            <a:ext cx="3889013" cy="30777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/>
              <a:t>C. Hahn / B. </a:t>
            </a:r>
            <a:r>
              <a:rPr lang="en-US" sz="1400" noProof="0" dirty="0" err="1"/>
              <a:t>Pilsl</a:t>
            </a:r>
            <a:r>
              <a:rPr lang="en-US" sz="1400" noProof="0" dirty="0"/>
              <a:t> (recent </a:t>
            </a:r>
            <a:r>
              <a:rPr lang="en-US" sz="1400" noProof="0" dirty="0">
                <a:hlinkClick r:id="rId6"/>
              </a:rPr>
              <a:t>talk</a:t>
            </a:r>
            <a:r>
              <a:rPr lang="en-US" sz="1400" noProof="0" dirty="0"/>
              <a:t> at OCTOPUS Meeting)</a:t>
            </a:r>
          </a:p>
        </p:txBody>
      </p:sp>
    </p:spTree>
    <p:extLst>
      <p:ext uri="{BB962C8B-B14F-4D97-AF65-F5344CB8AC3E}">
        <p14:creationId xmlns:p14="http://schemas.microsoft.com/office/powerpoint/2010/main" val="24773132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5BFFFF9-8E3D-8C6A-118E-B02F4455B0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-1282" b="-311"/>
          <a:stretch/>
        </p:blipFill>
        <p:spPr bwMode="auto">
          <a:xfrm>
            <a:off x="7868466" y="3217295"/>
            <a:ext cx="4323321" cy="350558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laceHolder 1">
            <a:extLst>
              <a:ext uri="{FF2B5EF4-FFF2-40B4-BE49-F238E27FC236}">
                <a16:creationId xmlns:a16="http://schemas.microsoft.com/office/drawing/2014/main" id="{BFD76088-6E5B-4B35-3267-289C192D9BF2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dirty="0">
                <a:solidFill>
                  <a:srgbClr val="000000"/>
                </a:solidFill>
                <a:latin typeface="Palatino Linotype"/>
              </a:rPr>
              <a:t>Belle II Experiment at </a:t>
            </a:r>
            <a:r>
              <a:rPr lang="en-US" sz="4112" spc="-1" dirty="0" err="1">
                <a:solidFill>
                  <a:srgbClr val="000000"/>
                </a:solidFill>
                <a:latin typeface="Palatino Linotype"/>
              </a:rPr>
              <a:t>SuperKEKB</a:t>
            </a:r>
            <a:endParaRPr lang="en-US" sz="4112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5ACDF56-4C24-9655-E969-20221CC47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279" y="1283460"/>
            <a:ext cx="8341262" cy="193383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Belle II searches for new physics beyond standard model at luminosity frontier</a:t>
            </a:r>
            <a:br>
              <a:rPr lang="en-US" noProof="0" dirty="0">
                <a:latin typeface="Palatino Linotype" panose="02040502050505030304" pitchFamily="18" charset="0"/>
              </a:rPr>
            </a:br>
            <a:endParaRPr lang="en-US" noProof="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 err="1">
                <a:latin typeface="Palatino Linotype" panose="02040502050505030304" pitchFamily="18" charset="0"/>
              </a:rPr>
              <a:t>SuperKEKB</a:t>
            </a:r>
            <a:r>
              <a:rPr lang="en-US" noProof="0" dirty="0">
                <a:latin typeface="Palatino Linotype" panose="02040502050505030304" pitchFamily="18" charset="0"/>
              </a:rPr>
              <a:t> collider: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A</a:t>
            </a:r>
            <a:r>
              <a:rPr lang="en-US" noProof="0" dirty="0">
                <a:latin typeface="Palatino Linotype" panose="02040502050505030304" pitchFamily="18" charset="0"/>
              </a:rPr>
              <a:t>symmetric </a:t>
            </a:r>
            <a:r>
              <a:rPr lang="en-US" noProof="0" dirty="0" err="1">
                <a:latin typeface="Palatino Linotype" panose="02040502050505030304" pitchFamily="18" charset="0"/>
              </a:rPr>
              <a:t>e</a:t>
            </a:r>
            <a:r>
              <a:rPr lang="en-US" baseline="30000" noProof="0" dirty="0" err="1">
                <a:latin typeface="Palatino Linotype" panose="02040502050505030304" pitchFamily="18" charset="0"/>
              </a:rPr>
              <a:t>+</a:t>
            </a:r>
            <a:r>
              <a:rPr lang="en-US" noProof="0" dirty="0" err="1">
                <a:latin typeface="Palatino Linotype" panose="02040502050505030304" pitchFamily="18" charset="0"/>
              </a:rPr>
              <a:t>e</a:t>
            </a:r>
            <a:r>
              <a:rPr lang="en-US" baseline="30000" noProof="0" dirty="0">
                <a:latin typeface="Palatino Linotype" panose="02040502050505030304" pitchFamily="18" charset="0"/>
              </a:rPr>
              <a:t>− </a:t>
            </a:r>
            <a:r>
              <a:rPr lang="en-US" noProof="0" dirty="0">
                <a:latin typeface="Palatino Linotype" panose="02040502050505030304" pitchFamily="18" charset="0"/>
              </a:rPr>
              <a:t>collisions at </a:t>
            </a:r>
            <a:r>
              <a:rPr lang="en-US" noProof="0" dirty="0" err="1">
                <a:latin typeface="Palatino Linotype" panose="02040502050505030304" pitchFamily="18" charset="0"/>
              </a:rPr>
              <a:t>Υ</a:t>
            </a:r>
            <a:r>
              <a:rPr lang="en-US" noProof="0" dirty="0">
                <a:latin typeface="Palatino Linotype" panose="02040502050505030304" pitchFamily="18" charset="0"/>
              </a:rPr>
              <a:t> (4S) resonance at 10.58 GeV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Long shutdown 2022/23, Run2 since 2024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Achieved luminosity 575 fb</a:t>
            </a:r>
            <a:r>
              <a:rPr lang="en-US" baseline="30000" noProof="0" dirty="0">
                <a:latin typeface="Palatino Linotype" panose="02040502050505030304" pitchFamily="18" charset="0"/>
              </a:rPr>
              <a:t>-1</a:t>
            </a:r>
            <a:r>
              <a:rPr lang="en-US" noProof="0" dirty="0">
                <a:latin typeface="Palatino Linotype" panose="02040502050505030304" pitchFamily="18" charset="0"/>
              </a:rPr>
              <a:t> with 4.7E34 cm</a:t>
            </a:r>
            <a:r>
              <a:rPr lang="en-US" baseline="30000" noProof="0" dirty="0">
                <a:latin typeface="Palatino Linotype" panose="02040502050505030304" pitchFamily="18" charset="0"/>
              </a:rPr>
              <a:t>-2</a:t>
            </a:r>
            <a:r>
              <a:rPr lang="en-US" noProof="0" dirty="0">
                <a:latin typeface="Palatino Linotype" panose="02040502050505030304" pitchFamily="18" charset="0"/>
              </a:rPr>
              <a:t>s</a:t>
            </a:r>
            <a:r>
              <a:rPr lang="en-US" baseline="30000" noProof="0" dirty="0">
                <a:latin typeface="Palatino Linotype" panose="02040502050505030304" pitchFamily="18" charset="0"/>
              </a:rPr>
              <a:t>-1</a:t>
            </a:r>
            <a:r>
              <a:rPr lang="en-US" noProof="0" dirty="0">
                <a:latin typeface="Palatino Linotype" panose="02040502050505030304" pitchFamily="18" charset="0"/>
              </a:rPr>
              <a:t> (</a:t>
            </a:r>
            <a:r>
              <a:rPr lang="en-US" b="1" noProof="0" dirty="0">
                <a:latin typeface="Palatino Linotype" panose="02040502050505030304" pitchFamily="18" charset="0"/>
              </a:rPr>
              <a:t>target: 50 ab</a:t>
            </a:r>
            <a:r>
              <a:rPr lang="en-US" b="1" baseline="30000" noProof="0" dirty="0">
                <a:latin typeface="Palatino Linotype" panose="02040502050505030304" pitchFamily="18" charset="0"/>
              </a:rPr>
              <a:t>-1</a:t>
            </a:r>
            <a:r>
              <a:rPr lang="en-US" b="1" noProof="0" dirty="0">
                <a:latin typeface="Palatino Linotype" panose="02040502050505030304" pitchFamily="18" charset="0"/>
              </a:rPr>
              <a:t> , 6E35 cm</a:t>
            </a:r>
            <a:r>
              <a:rPr lang="en-US" b="1" baseline="30000" noProof="0" dirty="0">
                <a:latin typeface="Palatino Linotype" panose="02040502050505030304" pitchFamily="18" charset="0"/>
              </a:rPr>
              <a:t>-2</a:t>
            </a:r>
            <a:r>
              <a:rPr lang="en-US" b="1" noProof="0" dirty="0">
                <a:latin typeface="Palatino Linotype" panose="02040502050505030304" pitchFamily="18" charset="0"/>
              </a:rPr>
              <a:t>s</a:t>
            </a:r>
            <a:r>
              <a:rPr lang="en-US" b="1" baseline="30000" noProof="0" dirty="0">
                <a:latin typeface="Palatino Linotype" panose="02040502050505030304" pitchFamily="18" charset="0"/>
              </a:rPr>
              <a:t>-1</a:t>
            </a:r>
            <a:r>
              <a:rPr lang="en-US" b="1" noProof="0" dirty="0">
                <a:latin typeface="Palatino Linotype" panose="02040502050505030304" pitchFamily="18" charset="0"/>
              </a:rPr>
              <a:t> </a:t>
            </a:r>
            <a:r>
              <a:rPr lang="en-US" noProof="0" dirty="0">
                <a:latin typeface="Palatino Linotype" panose="02040502050505030304" pitchFamily="18" charset="0"/>
              </a:rPr>
              <a:t>)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6EF8C8BE-0B3A-07CE-74EE-8727F259C8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22"/>
          <a:stretch/>
        </p:blipFill>
        <p:spPr>
          <a:xfrm>
            <a:off x="9045550" y="1104575"/>
            <a:ext cx="3098418" cy="2237296"/>
          </a:xfrm>
          <a:prstGeom prst="rect">
            <a:avLst/>
          </a:prstGeom>
        </p:spPr>
      </p:pic>
      <p:sp>
        <p:nvSpPr>
          <p:cNvPr id="10" name="Inhaltsplatzhalter 2">
            <a:extLst>
              <a:ext uri="{FF2B5EF4-FFF2-40B4-BE49-F238E27FC236}">
                <a16:creationId xmlns:a16="http://schemas.microsoft.com/office/drawing/2014/main" id="{803DA1AC-CB7D-2499-923E-E9981A8939D8}"/>
              </a:ext>
            </a:extLst>
          </p:cNvPr>
          <p:cNvSpPr txBox="1">
            <a:spLocks/>
          </p:cNvSpPr>
          <p:nvPr/>
        </p:nvSpPr>
        <p:spPr>
          <a:xfrm>
            <a:off x="5013865" y="3396180"/>
            <a:ext cx="2847667" cy="3042979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sz="3386" dirty="0"/>
              <a:t>Belle II: FWD - BWD asymmetric onion-shaped detector 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K</a:t>
            </a:r>
            <a:r>
              <a:rPr lang="en-US" sz="3386" baseline="-25000" dirty="0"/>
              <a:t>L</a:t>
            </a:r>
            <a:r>
              <a:rPr lang="en-US" sz="3386" dirty="0"/>
              <a:t> and Muon Detector 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EM Calorimeter 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Particle ID Detector 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Central Drift chamber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Vertex Detector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73BCFFBC-86E7-4021-FF80-F3054BD78D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84" y="3217295"/>
            <a:ext cx="4669585" cy="3658853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96C349E2-C623-8350-3562-1603A505FE25}"/>
              </a:ext>
            </a:extLst>
          </p:cNvPr>
          <p:cNvSpPr txBox="1"/>
          <p:nvPr/>
        </p:nvSpPr>
        <p:spPr>
          <a:xfrm>
            <a:off x="756103" y="4294630"/>
            <a:ext cx="987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Run1</a:t>
            </a:r>
          </a:p>
          <a:p>
            <a:r>
              <a:rPr lang="en-US" b="1" i="0" u="none" strike="noStrike" noProof="0" dirty="0">
                <a:solidFill>
                  <a:srgbClr val="010101"/>
                </a:solidFill>
                <a:effectLst/>
                <a:latin typeface="Arial" panose="020B0604020202020204" pitchFamily="34" charset="0"/>
              </a:rPr>
              <a:t>424 fb</a:t>
            </a:r>
            <a:r>
              <a:rPr lang="en-US" b="1" i="0" u="none" strike="noStrike" baseline="30000" noProof="0" dirty="0">
                <a:solidFill>
                  <a:srgbClr val="010101"/>
                </a:solidFill>
                <a:effectLst/>
                <a:latin typeface="Arial" panose="020B0604020202020204" pitchFamily="34" charset="0"/>
              </a:rPr>
              <a:t>-1</a:t>
            </a:r>
            <a:endParaRPr lang="en-US" baseline="30000" noProof="0" dirty="0"/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CA75F8C2-A47E-E686-E0AA-B47DE669DC52}"/>
              </a:ext>
            </a:extLst>
          </p:cNvPr>
          <p:cNvSpPr txBox="1"/>
          <p:nvPr/>
        </p:nvSpPr>
        <p:spPr>
          <a:xfrm>
            <a:off x="3558082" y="4294629"/>
            <a:ext cx="906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noProof="0" dirty="0"/>
              <a:t>Run2</a:t>
            </a: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5604414B-D17D-6C1C-E663-67D86C8DD5C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35E76DF-0903-4613-4203-1D13331D5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0C8E2A5-1503-B1E5-1B56-8029DDC256B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de-AT" smtClean="0"/>
              <a:pPr>
                <a:defRPr/>
              </a:pPr>
              <a:t>41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34749091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6BDB9-9426-D3DD-A8B9-9F14F42E4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>
            <a:extLst>
              <a:ext uri="{FF2B5EF4-FFF2-40B4-BE49-F238E27FC236}">
                <a16:creationId xmlns:a16="http://schemas.microsoft.com/office/drawing/2014/main" id="{DF2986C6-C80D-A41E-9E12-624AE8A7049C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dirty="0">
                <a:solidFill>
                  <a:srgbClr val="000000"/>
                </a:solidFill>
                <a:latin typeface="Palatino Linotype"/>
              </a:rPr>
              <a:t>Motivation for Upgrade (1)</a:t>
            </a:r>
            <a:endParaRPr lang="en-US" sz="4112" spc="-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537984F-BD38-4813-578F-52A4C2F57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763" y="1335576"/>
            <a:ext cx="7436478" cy="285667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Large uncertainty on background extrapolation at target luminosity and with a possible upgrade of the IR: 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MDI design: Final focusing quadrupole QCS inside detector, actually consisting of several magnets (correctors, field cancel magnet,..)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Possible background mitigation scenarios [ref. </a:t>
            </a:r>
            <a:r>
              <a:rPr lang="en-US" noProof="0" dirty="0">
                <a:latin typeface="Palatino Linotype" panose="02040502050505030304" pitchFamily="18" charset="0"/>
                <a:hlinkClick r:id="rId2"/>
              </a:rPr>
              <a:t>CDR</a:t>
            </a:r>
            <a:r>
              <a:rPr lang="en-US" noProof="0" dirty="0">
                <a:latin typeface="Palatino Linotype" panose="02040502050505030304" pitchFamily="18" charset="0"/>
              </a:rPr>
              <a:t>]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Limited safety margin and performance degradation in high background scenario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PXD layer 1: up to 2% occupancy (32 MHz/cm</a:t>
            </a:r>
            <a:r>
              <a:rPr lang="en-US" baseline="30000" noProof="0" dirty="0">
                <a:latin typeface="Palatino Linotype" panose="02040502050505030304" pitchFamily="18" charset="0"/>
              </a:rPr>
              <a:t>2</a:t>
            </a:r>
            <a:r>
              <a:rPr lang="en-US" noProof="0" dirty="0">
                <a:latin typeface="Palatino Linotype" panose="02040502050505030304" pitchFamily="18" charset="0"/>
              </a:rPr>
              <a:t>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SVD layer 3 up to 9% occupancy (9 MHz/cm</a:t>
            </a:r>
            <a:r>
              <a:rPr lang="en-US" baseline="30000" noProof="0" dirty="0">
                <a:latin typeface="Palatino Linotype" panose="02040502050505030304" pitchFamily="18" charset="0"/>
              </a:rPr>
              <a:t>2</a:t>
            </a:r>
            <a:r>
              <a:rPr lang="en-US" noProof="0" dirty="0">
                <a:latin typeface="Palatino Linotype" panose="02040502050505030304" pitchFamily="18" charset="0"/>
              </a:rPr>
              <a:t>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endParaRPr lang="en-US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noProof="0" dirty="0">
              <a:latin typeface="Palatino Linotype" panose="02040502050505030304" pitchFamily="18" charset="0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391591C9-0199-DC7F-21AA-1D4748C836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840" t="34486" r="32764"/>
          <a:stretch/>
        </p:blipFill>
        <p:spPr>
          <a:xfrm>
            <a:off x="8547692" y="1104576"/>
            <a:ext cx="2702593" cy="3087676"/>
          </a:xfrm>
          <a:prstGeom prst="rect">
            <a:avLst/>
          </a:prstGeom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399D40C1-E090-8DBF-DCD0-50690838C186}"/>
              </a:ext>
            </a:extLst>
          </p:cNvPr>
          <p:cNvSpPr txBox="1"/>
          <p:nvPr/>
        </p:nvSpPr>
        <p:spPr>
          <a:xfrm>
            <a:off x="8059138" y="6001632"/>
            <a:ext cx="4082080" cy="5575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sz="1693" dirty="0">
                <a:latin typeface="ElsevierSans"/>
              </a:rPr>
              <a:t>QCS superconducting final focussing magnet</a:t>
            </a:r>
            <a:endParaRPr lang="de-AT" sz="1693" dirty="0">
              <a:latin typeface="ElsevierSans"/>
              <a:hlinkClick r:id="rId4" tooltip="Persistent link using digital object identifier"/>
            </a:endParaRPr>
          </a:p>
          <a:p>
            <a:r>
              <a:rPr lang="de-AT" sz="1330" dirty="0">
                <a:latin typeface="ElsevierSans"/>
                <a:hlinkClick r:id="rId4" tooltip="Persistent link using digital object identifier"/>
              </a:rPr>
              <a:t>https://doi.org/10.1016/j.nima.2021.165930</a:t>
            </a:r>
            <a:endParaRPr lang="de-DE" sz="1330" dirty="0"/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E24E9CB9-6284-B471-32F3-29092635A4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59526" y="4423252"/>
            <a:ext cx="3278924" cy="149753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BA30AC2F-6636-2BEF-AF17-436EC70EC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676" y="4423252"/>
            <a:ext cx="3787329" cy="214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E57A030E-60B1-EF5E-0AF9-C5F6D7476194}"/>
              </a:ext>
            </a:extLst>
          </p:cNvPr>
          <p:cNvSpPr txBox="1">
            <a:spLocks/>
          </p:cNvSpPr>
          <p:nvPr/>
        </p:nvSpPr>
        <p:spPr>
          <a:xfrm>
            <a:off x="522173" y="4492411"/>
            <a:ext cx="3056272" cy="2015906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386" dirty="0"/>
              <a:t>At target luminosity we may reach the limits of current detector </a:t>
            </a:r>
            <a:br>
              <a:rPr lang="en-US" sz="3386" dirty="0"/>
            </a:br>
            <a:r>
              <a:rPr lang="en-US" sz="3386" dirty="0"/>
              <a:t>⇒ need higher granularity and time resolution in all layers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sz="3386" dirty="0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08899CBC-6243-0363-B347-E9DA1B02EBAC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BC40B62-DD68-7F1D-5269-DADCF2748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1070ADA-45F8-85F7-AB71-3B8EE8505C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de-AT" smtClean="0"/>
              <a:pPr>
                <a:defRPr/>
              </a:pPr>
              <a:t>42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7179121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1B4AC579-BC43-7A09-84ED-3F98736E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00" y="1419050"/>
            <a:ext cx="5246726" cy="302060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b="1" noProof="0" dirty="0">
                <a:latin typeface="Palatino Linotype" panose="02040502050505030304" pitchFamily="18" charset="0"/>
              </a:rPr>
              <a:t>Replace SVD+PXD with full MAPS detector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Six straight layers with DMAPS CMOS pixel sensors, separated in two regions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 err="1"/>
              <a:t>iVTX</a:t>
            </a:r>
            <a:r>
              <a:rPr lang="en-US" noProof="0" dirty="0"/>
              <a:t> (2 layers) + </a:t>
            </a:r>
            <a:r>
              <a:rPr lang="en-US" noProof="0" dirty="0" err="1"/>
              <a:t>oVTX</a:t>
            </a:r>
            <a:r>
              <a:rPr lang="en-US" noProof="0" dirty="0"/>
              <a:t> (4 layers)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Reduce occupancy to improve tracking in high background using: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500" noProof="0" dirty="0"/>
              <a:t>Spatial resolution &lt;15µm results </a:t>
            </a:r>
            <a:br>
              <a:rPr lang="en-US" sz="2500" noProof="0" dirty="0"/>
            </a:br>
            <a:r>
              <a:rPr lang="en-US" sz="2500" noProof="0" dirty="0"/>
              <a:t>in 30 - 40 </a:t>
            </a:r>
            <a:r>
              <a:rPr lang="en-US" sz="2500" noProof="0" dirty="0" err="1"/>
              <a:t>μm</a:t>
            </a:r>
            <a:r>
              <a:rPr lang="en-US" sz="2500" noProof="0" dirty="0"/>
              <a:t> pixel pitch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500" noProof="0" dirty="0"/>
              <a:t>25 - 100 ns timestamp resolution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500" noProof="0" dirty="0"/>
              <a:t>120 MHz/cm² hit rate</a:t>
            </a:r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endParaRPr lang="en-US" noProof="0" dirty="0"/>
          </a:p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endParaRPr lang="en-US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noProof="0" dirty="0">
              <a:latin typeface="Palatino Linotype" panose="02040502050505030304" pitchFamily="18" charset="0"/>
            </a:endParaRPr>
          </a:p>
        </p:txBody>
      </p:sp>
      <p:sp>
        <p:nvSpPr>
          <p:cNvPr id="11" name="PlaceHolder 1">
            <a:extLst>
              <a:ext uri="{FF2B5EF4-FFF2-40B4-BE49-F238E27FC236}">
                <a16:creationId xmlns:a16="http://schemas.microsoft.com/office/drawing/2014/main" id="{BFD76088-6E5B-4B35-3267-289C192D9BF2}"/>
              </a:ext>
            </a:extLst>
          </p:cNvPr>
          <p:cNvSpPr txBox="1">
            <a:spLocks/>
          </p:cNvSpPr>
          <p:nvPr/>
        </p:nvSpPr>
        <p:spPr>
          <a:xfrm>
            <a:off x="595386" y="36140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noProof="0" dirty="0">
                <a:solidFill>
                  <a:srgbClr val="000000"/>
                </a:solidFill>
                <a:latin typeface="Palatino Linotype"/>
              </a:rPr>
              <a:t>Belle II VTX Upgrade</a:t>
            </a:r>
            <a:endParaRPr lang="en-US" sz="4112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" name="Image 29">
            <a:extLst>
              <a:ext uri="{FF2B5EF4-FFF2-40B4-BE49-F238E27FC236}">
                <a16:creationId xmlns:a16="http://schemas.microsoft.com/office/drawing/2014/main" id="{7DE9DDBA-7222-24BA-D8F1-8A665B83CC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AFAF9"/>
              </a:clrFrom>
              <a:clrTo>
                <a:srgbClr val="FAFAF9">
                  <a:alpha val="0"/>
                </a:srgbClr>
              </a:clrTo>
            </a:clrChange>
          </a:blip>
          <a:srcRect l="47606"/>
          <a:stretch/>
        </p:blipFill>
        <p:spPr>
          <a:xfrm>
            <a:off x="6079948" y="1261740"/>
            <a:ext cx="2235122" cy="1617234"/>
          </a:xfrm>
          <a:prstGeom prst="rect">
            <a:avLst/>
          </a:prstGeom>
        </p:spPr>
      </p:pic>
      <p:pic>
        <p:nvPicPr>
          <p:cNvPr id="20" name="Image 8">
            <a:extLst>
              <a:ext uri="{FF2B5EF4-FFF2-40B4-BE49-F238E27FC236}">
                <a16:creationId xmlns:a16="http://schemas.microsoft.com/office/drawing/2014/main" id="{4CCA5E2D-13EA-A61A-26CE-2975464B6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343" y="3019713"/>
            <a:ext cx="2235122" cy="1620333"/>
          </a:xfrm>
          <a:prstGeom prst="rect">
            <a:avLst/>
          </a:prstGeom>
        </p:spPr>
      </p:pic>
      <p:pic>
        <p:nvPicPr>
          <p:cNvPr id="34" name="Grafik 33">
            <a:extLst>
              <a:ext uri="{FF2B5EF4-FFF2-40B4-BE49-F238E27FC236}">
                <a16:creationId xmlns:a16="http://schemas.microsoft.com/office/drawing/2014/main" id="{ECFDDD3C-2ADE-E33D-CA6F-3A9D528AAE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0026" y="4859756"/>
            <a:ext cx="3291974" cy="1737895"/>
          </a:xfrm>
          <a:prstGeom prst="rect">
            <a:avLst/>
          </a:prstGeom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2A6F0634-7B38-3293-A011-C64EA125769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77E7B09A-7A79-B8B5-4867-0CF5E9BAA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A172B30-BD02-208F-2314-1D8507864B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43</a:t>
            </a:fld>
            <a:endParaRPr lang="en-US" noProof="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9C4E638-928A-A943-ABB0-C047DDCFA1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666" y="4705812"/>
            <a:ext cx="3131560" cy="177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FA2786FF-62AA-DA7E-A344-9A714A678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6572" y="2987262"/>
            <a:ext cx="2844362" cy="1745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fik 9" descr="Ein Bild, das Bautechnik, Design enthält.&#10;&#10;KI-generierte Inhalte können fehlerhaft sein.">
            <a:extLst>
              <a:ext uri="{FF2B5EF4-FFF2-40B4-BE49-F238E27FC236}">
                <a16:creationId xmlns:a16="http://schemas.microsoft.com/office/drawing/2014/main" id="{16457318-7A19-EEE4-1FDC-706C68E201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2592" y="1194827"/>
            <a:ext cx="3594466" cy="2019598"/>
          </a:xfrm>
          <a:prstGeom prst="rect">
            <a:avLst/>
          </a:prstGeom>
        </p:spPr>
      </p:pic>
      <p:pic>
        <p:nvPicPr>
          <p:cNvPr id="13" name="Grafik 12" descr="Ein Bild, das Kreis, Screenshot, Kunst enthält.&#10;&#10;KI-generierte Inhalte können fehlerhaft sein.">
            <a:extLst>
              <a:ext uri="{FF2B5EF4-FFF2-40B4-BE49-F238E27FC236}">
                <a16:creationId xmlns:a16="http://schemas.microsoft.com/office/drawing/2014/main" id="{E371FC35-537D-3433-F5B5-2D734315A4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105" y="4758870"/>
            <a:ext cx="2485053" cy="193035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50AC9DD2-ECB7-922D-0ED1-36AD0D99C8F2}"/>
              </a:ext>
            </a:extLst>
          </p:cNvPr>
          <p:cNvSpPr txBox="1"/>
          <p:nvPr/>
        </p:nvSpPr>
        <p:spPr>
          <a:xfrm>
            <a:off x="383458" y="10471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noProof="0" dirty="0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881085E8-1AC4-763C-DA66-8BB8275A7A0E}"/>
              </a:ext>
            </a:extLst>
          </p:cNvPr>
          <p:cNvSpPr txBox="1"/>
          <p:nvPr/>
        </p:nvSpPr>
        <p:spPr>
          <a:xfrm>
            <a:off x="10128029" y="1099285"/>
            <a:ext cx="2023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Possible VTX design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32D5BE2C-6D35-9F68-FB9B-72727532BF37}"/>
              </a:ext>
            </a:extLst>
          </p:cNvPr>
          <p:cNvSpPr txBox="1"/>
          <p:nvPr/>
        </p:nvSpPr>
        <p:spPr>
          <a:xfrm>
            <a:off x="11071653" y="4815967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/>
              <a:t>oVTX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8064079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>
            <a:extLst>
              <a:ext uri="{FF2B5EF4-FFF2-40B4-BE49-F238E27FC236}">
                <a16:creationId xmlns:a16="http://schemas.microsoft.com/office/drawing/2014/main" id="{BFD76088-6E5B-4B35-3267-289C192D9BF2}"/>
              </a:ext>
            </a:extLst>
          </p:cNvPr>
          <p:cNvSpPr txBox="1">
            <a:spLocks/>
          </p:cNvSpPr>
          <p:nvPr/>
        </p:nvSpPr>
        <p:spPr>
          <a:xfrm>
            <a:off x="611438" y="31581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noProof="0" dirty="0">
                <a:solidFill>
                  <a:srgbClr val="000000"/>
                </a:solidFill>
                <a:latin typeface="Palatino Linotype"/>
              </a:rPr>
              <a:t>TJ-Monopix2 characterization</a:t>
            </a:r>
            <a:endParaRPr lang="en-US" sz="4112" spc="-1" noProof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1B4AC579-BC43-7A09-84ED-3F98736E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91" y="1449934"/>
            <a:ext cx="5258896" cy="244059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b="1" noProof="0" dirty="0"/>
              <a:t>TJ-Monopix2</a:t>
            </a:r>
            <a:r>
              <a:rPr lang="en-US" noProof="0" dirty="0"/>
              <a:t> as starting point of Belle II VTX Upgrade MAPS chip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dirty="0"/>
              <a:t>R&amp;D chip, designed </a:t>
            </a:r>
            <a:r>
              <a:rPr lang="en-US" noProof="0" dirty="0"/>
              <a:t>initially for ATLAS ITK outer layers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noProof="0" dirty="0" err="1"/>
              <a:t>TowerJazz</a:t>
            </a:r>
            <a:r>
              <a:rPr lang="en-US" noProof="0" dirty="0"/>
              <a:t> 180 nm process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Small collection electrode design, modified process with deep n-implant </a:t>
            </a:r>
          </a:p>
        </p:txBody>
      </p:sp>
      <p:pic>
        <p:nvPicPr>
          <p:cNvPr id="4" name="Image 35">
            <a:extLst>
              <a:ext uri="{FF2B5EF4-FFF2-40B4-BE49-F238E27FC236}">
                <a16:creationId xmlns:a16="http://schemas.microsoft.com/office/drawing/2014/main" id="{C5E00AE8-8969-E7D9-4C1C-8201D38A6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4158" y="1437688"/>
            <a:ext cx="5873656" cy="2181413"/>
          </a:xfrm>
          <a:prstGeom prst="rect">
            <a:avLst/>
          </a:prstGeom>
        </p:spPr>
      </p:pic>
      <p:pic>
        <p:nvPicPr>
          <p:cNvPr id="5" name="Image 5">
            <a:extLst>
              <a:ext uri="{FF2B5EF4-FFF2-40B4-BE49-F238E27FC236}">
                <a16:creationId xmlns:a16="http://schemas.microsoft.com/office/drawing/2014/main" id="{12AE027C-2346-4D33-2038-8E43ED6B7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660" y="3871704"/>
            <a:ext cx="1660762" cy="1229602"/>
          </a:xfrm>
          <a:prstGeom prst="rect">
            <a:avLst/>
          </a:prstGeom>
        </p:spPr>
      </p:pic>
      <p:pic>
        <p:nvPicPr>
          <p:cNvPr id="6" name="Image 9">
            <a:extLst>
              <a:ext uri="{FF2B5EF4-FFF2-40B4-BE49-F238E27FC236}">
                <a16:creationId xmlns:a16="http://schemas.microsoft.com/office/drawing/2014/main" id="{1991BC26-56CB-CAED-C7C5-4D974BCA91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88198" y="5209556"/>
            <a:ext cx="1663115" cy="1229602"/>
          </a:xfrm>
          <a:prstGeom prst="rect">
            <a:avLst/>
          </a:prstGeom>
        </p:spPr>
      </p:pic>
      <p:sp>
        <p:nvSpPr>
          <p:cNvPr id="8" name="Rectangle 10">
            <a:extLst>
              <a:ext uri="{FF2B5EF4-FFF2-40B4-BE49-F238E27FC236}">
                <a16:creationId xmlns:a16="http://schemas.microsoft.com/office/drawing/2014/main" id="{0DB0FDF4-58A2-FFD2-C5E6-62F874CB791F}"/>
              </a:ext>
            </a:extLst>
          </p:cNvPr>
          <p:cNvSpPr/>
          <p:nvPr/>
        </p:nvSpPr>
        <p:spPr>
          <a:xfrm>
            <a:off x="11138921" y="4209506"/>
            <a:ext cx="12777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i="1" noProof="0" dirty="0"/>
              <a:t>Noise distribution</a:t>
            </a: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B468FA1F-1250-82C6-F7F7-6068E4E14EC1}"/>
              </a:ext>
            </a:extLst>
          </p:cNvPr>
          <p:cNvSpPr/>
          <p:nvPr/>
        </p:nvSpPr>
        <p:spPr>
          <a:xfrm>
            <a:off x="11295729" y="5472106"/>
            <a:ext cx="8962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i="1" noProof="0" dirty="0"/>
              <a:t>Threshold </a:t>
            </a:r>
          </a:p>
          <a:p>
            <a:r>
              <a:rPr lang="en-US" sz="1200" i="1" noProof="0" dirty="0"/>
              <a:t>distribution</a:t>
            </a:r>
          </a:p>
        </p:txBody>
      </p:sp>
      <p:pic>
        <p:nvPicPr>
          <p:cNvPr id="12" name="Grafik 11" descr="Ein Bild, das Text, Screenshot, Farbigkeit, Display enthält.&#10;&#10;KI-generierte Inhalte können fehlerhaft sein.">
            <a:extLst>
              <a:ext uri="{FF2B5EF4-FFF2-40B4-BE49-F238E27FC236}">
                <a16:creationId xmlns:a16="http://schemas.microsoft.com/office/drawing/2014/main" id="{D01363D5-0AD0-3464-0996-0397258843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077" y="3871704"/>
            <a:ext cx="2876215" cy="2654968"/>
          </a:xfrm>
          <a:prstGeom prst="rect">
            <a:avLst/>
          </a:prstGeom>
        </p:spPr>
      </p:pic>
      <p:pic>
        <p:nvPicPr>
          <p:cNvPr id="13" name="Image 22">
            <a:extLst>
              <a:ext uri="{FF2B5EF4-FFF2-40B4-BE49-F238E27FC236}">
                <a16:creationId xmlns:a16="http://schemas.microsoft.com/office/drawing/2014/main" id="{9C46DE65-01F8-1147-F561-40531776C5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11" y="3947943"/>
            <a:ext cx="2318015" cy="2289572"/>
          </a:xfrm>
          <a:prstGeom prst="rect">
            <a:avLst/>
          </a:prstGeom>
        </p:spPr>
      </p:pic>
      <p:sp>
        <p:nvSpPr>
          <p:cNvPr id="14" name="Rectangle 29">
            <a:extLst>
              <a:ext uri="{FF2B5EF4-FFF2-40B4-BE49-F238E27FC236}">
                <a16:creationId xmlns:a16="http://schemas.microsoft.com/office/drawing/2014/main" id="{903AA083-0EFF-1873-A91B-F8DA83980341}"/>
              </a:ext>
            </a:extLst>
          </p:cNvPr>
          <p:cNvSpPr/>
          <p:nvPr/>
        </p:nvSpPr>
        <p:spPr>
          <a:xfrm>
            <a:off x="4931792" y="6262967"/>
            <a:ext cx="27620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i="1" noProof="0" dirty="0"/>
              <a:t>Layout of TJMP2 sensor: divided in 4 regions with different FE</a:t>
            </a:r>
          </a:p>
        </p:txBody>
      </p:sp>
      <p:pic>
        <p:nvPicPr>
          <p:cNvPr id="3" name="Picture 220">
            <a:extLst>
              <a:ext uri="{FF2B5EF4-FFF2-40B4-BE49-F238E27FC236}">
                <a16:creationId xmlns:a16="http://schemas.microsoft.com/office/drawing/2014/main" id="{C86426EC-6845-2F98-57D8-A02C271B935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276" y="3807544"/>
            <a:ext cx="2733214" cy="2917088"/>
          </a:xfrm>
          <a:prstGeom prst="rect">
            <a:avLst/>
          </a:prstGeom>
        </p:spPr>
      </p:pic>
      <p:pic>
        <p:nvPicPr>
          <p:cNvPr id="10" name="Grafik 9" descr="Ein Bild, das Text, Schrift, Screenshot, Zahl enthält.&#10;&#10;KI-generierte Inhalte können fehlerhaft sein.">
            <a:extLst>
              <a:ext uri="{FF2B5EF4-FFF2-40B4-BE49-F238E27FC236}">
                <a16:creationId xmlns:a16="http://schemas.microsoft.com/office/drawing/2014/main" id="{E3392315-579B-8E9D-ADE6-F2A45B830A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047" y="5439840"/>
            <a:ext cx="2233045" cy="769033"/>
          </a:xfrm>
          <a:prstGeom prst="rect">
            <a:avLst/>
          </a:prstGeom>
        </p:spPr>
      </p:pic>
      <p:sp>
        <p:nvSpPr>
          <p:cNvPr id="15" name="Datumsplatzhalter 14">
            <a:extLst>
              <a:ext uri="{FF2B5EF4-FFF2-40B4-BE49-F238E27FC236}">
                <a16:creationId xmlns:a16="http://schemas.microsoft.com/office/drawing/2014/main" id="{E83DE55A-D51F-807E-41EA-65F77075AE4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16" name="Fußzeilenplatzhalter 15">
            <a:extLst>
              <a:ext uri="{FF2B5EF4-FFF2-40B4-BE49-F238E27FC236}">
                <a16:creationId xmlns:a16="http://schemas.microsoft.com/office/drawing/2014/main" id="{A2E8BA96-5D05-CB27-2201-506B73522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17" name="Foliennummernplatzhalter 16">
            <a:extLst>
              <a:ext uri="{FF2B5EF4-FFF2-40B4-BE49-F238E27FC236}">
                <a16:creationId xmlns:a16="http://schemas.microsoft.com/office/drawing/2014/main" id="{E89AF4A2-5BA6-0476-19FC-331C9F265F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44</a:t>
            </a:fld>
            <a:endParaRPr lang="en-US" noProof="0" dirty="0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4FB92A56-9D06-0FCD-999E-481E5F1A153A}"/>
              </a:ext>
            </a:extLst>
          </p:cNvPr>
          <p:cNvSpPr txBox="1"/>
          <p:nvPr/>
        </p:nvSpPr>
        <p:spPr>
          <a:xfrm>
            <a:off x="346587" y="1104575"/>
            <a:ext cx="4488986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M. Babeluk, J. </a:t>
            </a:r>
            <a:r>
              <a:rPr lang="en-US" sz="1200" noProof="0" dirty="0" err="1"/>
              <a:t>Habala</a:t>
            </a:r>
            <a:r>
              <a:rPr lang="en-US" sz="1200" noProof="0" dirty="0"/>
              <a:t>, C. Irmler [</a:t>
            </a:r>
            <a:r>
              <a:rPr lang="en-US" sz="1200" noProof="0" dirty="0">
                <a:hlinkClick r:id="rId9"/>
              </a:rPr>
              <a:t>NIMA (2025)</a:t>
            </a:r>
            <a:r>
              <a:rPr lang="en-US" sz="1200" noProof="0" dirty="0"/>
              <a:t>, </a:t>
            </a:r>
            <a:r>
              <a:rPr lang="en-US" sz="1200" noProof="0" dirty="0">
                <a:hlinkClick r:id="rId10"/>
              </a:rPr>
              <a:t>M Babeluk PhD thesis</a:t>
            </a:r>
            <a:r>
              <a:rPr lang="en-US" sz="1200" noProof="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747304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1B4AC579-BC43-7A09-84ED-3F98736E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388" y="1466334"/>
            <a:ext cx="6709520" cy="3225981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363"/>
              </a:spcBef>
              <a:buNone/>
            </a:pPr>
            <a:r>
              <a:rPr lang="en-US" noProof="0" dirty="0">
                <a:latin typeface="Palatino Linotype" panose="02040502050505030304" pitchFamily="18" charset="0"/>
              </a:rPr>
              <a:t>Analog matrix inherit from TJ-Monopix2 with Belle-II-specific adaptions like: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00" noProof="0" dirty="0"/>
              <a:t>Geometry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00" noProof="0" dirty="0"/>
              <a:t>Trigger logic and buffer memory 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Allows ~10 µs trigger latency at 30kHz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b="1" noProof="0" dirty="0">
                <a:solidFill>
                  <a:schemeClr val="accent1"/>
                </a:solidFill>
              </a:rPr>
              <a:t>TTT: Trigger output ~10 ns resolution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00" noProof="0" dirty="0"/>
              <a:t>Powering (on-chip LDO voltage regulators)</a:t>
            </a:r>
            <a:endParaRPr lang="en-US" sz="3100" noProof="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00" noProof="0" dirty="0"/>
              <a:t>Time stamping: 50 to 100 ns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b="1" noProof="0" dirty="0">
                <a:solidFill>
                  <a:schemeClr val="accent1"/>
                </a:solidFill>
                <a:latin typeface="Palatino Linotype" panose="02040502050505030304" pitchFamily="18" charset="0"/>
              </a:rPr>
              <a:t>PTD: Fine time stamping ~5ns</a:t>
            </a:r>
          </a:p>
          <a:p>
            <a:pPr>
              <a:lnSpc>
                <a:spcPct val="120000"/>
              </a:lnSpc>
              <a:spcBef>
                <a:spcPts val="363"/>
              </a:spcBef>
            </a:pPr>
            <a:endParaRPr lang="en-US" noProof="0" dirty="0">
              <a:latin typeface="Palatino Linotype" panose="02040502050505030304" pitchFamily="18" charset="0"/>
            </a:endParaRPr>
          </a:p>
          <a:p>
            <a:pPr lvl="1">
              <a:lnSpc>
                <a:spcPct val="120000"/>
              </a:lnSpc>
              <a:spcBef>
                <a:spcPts val="363"/>
              </a:spcBef>
            </a:pPr>
            <a:endParaRPr lang="en-US" baseline="30000" noProof="0" dirty="0">
              <a:latin typeface="Palatino Linotype" panose="02040502050505030304" pitchFamily="18" charset="0"/>
            </a:endParaRPr>
          </a:p>
        </p:txBody>
      </p:sp>
      <p:sp>
        <p:nvSpPr>
          <p:cNvPr id="11" name="PlaceHolder 1">
            <a:extLst>
              <a:ext uri="{FF2B5EF4-FFF2-40B4-BE49-F238E27FC236}">
                <a16:creationId xmlns:a16="http://schemas.microsoft.com/office/drawing/2014/main" id="{BFD76088-6E5B-4B35-3267-289C192D9BF2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363"/>
              </a:spcBef>
            </a:pPr>
            <a:r>
              <a:rPr lang="en-US" sz="4112" noProof="0" dirty="0">
                <a:solidFill>
                  <a:srgbClr val="FF0000"/>
                </a:solidFill>
                <a:latin typeface="Palatino Linotype" panose="02040502050505030304" pitchFamily="18" charset="0"/>
              </a:rPr>
              <a:t>O</a:t>
            </a:r>
            <a:r>
              <a:rPr lang="en-US" sz="4112" noProof="0" dirty="0">
                <a:latin typeface="Palatino Linotype" panose="02040502050505030304" pitchFamily="18" charset="0"/>
              </a:rPr>
              <a:t>ptimized </a:t>
            </a:r>
            <a:r>
              <a:rPr lang="en-US" sz="4112" noProof="0" dirty="0" err="1">
                <a:solidFill>
                  <a:srgbClr val="FF0000"/>
                </a:solidFill>
                <a:latin typeface="Palatino Linotype" panose="02040502050505030304" pitchFamily="18" charset="0"/>
              </a:rPr>
              <a:t>BEL</a:t>
            </a:r>
            <a:r>
              <a:rPr lang="en-US" sz="4112" noProof="0" dirty="0" err="1">
                <a:latin typeface="Palatino Linotype" panose="02040502050505030304" pitchFamily="18" charset="0"/>
              </a:rPr>
              <a:t>le</a:t>
            </a:r>
            <a:r>
              <a:rPr lang="en-US" sz="4112" noProof="0" dirty="0">
                <a:latin typeface="Palatino Linotype" panose="02040502050505030304" pitchFamily="18" charset="0"/>
              </a:rPr>
              <a:t> II </a:t>
            </a:r>
            <a:r>
              <a:rPr lang="en-US" sz="4112" noProof="0" dirty="0" err="1">
                <a:latin typeface="Palatino Linotype" panose="02040502050505030304" pitchFamily="18" charset="0"/>
              </a:rPr>
              <a:t>p</a:t>
            </a:r>
            <a:r>
              <a:rPr lang="en-US" sz="4112" noProof="0" dirty="0" err="1">
                <a:solidFill>
                  <a:srgbClr val="FF0000"/>
                </a:solidFill>
                <a:latin typeface="Palatino Linotype" panose="02040502050505030304" pitchFamily="18" charset="0"/>
              </a:rPr>
              <a:t>IX</a:t>
            </a:r>
            <a:r>
              <a:rPr lang="en-US" sz="4112" noProof="0" dirty="0" err="1">
                <a:latin typeface="Palatino Linotype" panose="02040502050505030304" pitchFamily="18" charset="0"/>
              </a:rPr>
              <a:t>el</a:t>
            </a:r>
            <a:r>
              <a:rPr lang="en-US" sz="4112" noProof="0" dirty="0">
                <a:latin typeface="Palatino Linotype" panose="02040502050505030304" pitchFamily="18" charset="0"/>
              </a:rPr>
              <a:t> sensor</a:t>
            </a:r>
          </a:p>
        </p:txBody>
      </p:sp>
      <p:pic>
        <p:nvPicPr>
          <p:cNvPr id="2" name="object 29">
            <a:extLst>
              <a:ext uri="{FF2B5EF4-FFF2-40B4-BE49-F238E27FC236}">
                <a16:creationId xmlns:a16="http://schemas.microsoft.com/office/drawing/2014/main" id="{0DDE2384-4CD6-070F-7AAB-38FE5EE12BB6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26509" y="3857726"/>
            <a:ext cx="3872476" cy="2739925"/>
          </a:xfrm>
          <a:prstGeom prst="rect">
            <a:avLst/>
          </a:prstGeom>
        </p:spPr>
      </p:pic>
      <p:sp>
        <p:nvSpPr>
          <p:cNvPr id="5" name="Rechteck 4">
            <a:extLst>
              <a:ext uri="{FF2B5EF4-FFF2-40B4-BE49-F238E27FC236}">
                <a16:creationId xmlns:a16="http://schemas.microsoft.com/office/drawing/2014/main" id="{28A926AD-BA84-2F0C-FEEA-59111B109C58}"/>
              </a:ext>
            </a:extLst>
          </p:cNvPr>
          <p:cNvSpPr/>
          <p:nvPr/>
        </p:nvSpPr>
        <p:spPr>
          <a:xfrm>
            <a:off x="5775159" y="2652323"/>
            <a:ext cx="1419726" cy="77002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 b="1" noProof="0" dirty="0">
                <a:solidFill>
                  <a:schemeClr val="accent1"/>
                </a:solidFill>
              </a:rPr>
              <a:t>Optional features to be enabled </a:t>
            </a:r>
            <a:br>
              <a:rPr lang="en-US" sz="1300" b="1" noProof="0" dirty="0">
                <a:solidFill>
                  <a:schemeClr val="accent1"/>
                </a:solidFill>
              </a:rPr>
            </a:br>
            <a:r>
              <a:rPr lang="en-US" sz="1300" b="1" noProof="0" dirty="0">
                <a:solidFill>
                  <a:schemeClr val="accent1"/>
                </a:solidFill>
              </a:rPr>
              <a:t>on outer layers</a:t>
            </a:r>
          </a:p>
        </p:txBody>
      </p:sp>
      <p:pic>
        <p:nvPicPr>
          <p:cNvPr id="6" name="Grafik 5" descr="Ein Bild, das Text, Schrift, Screenshot, Zahl enthält.&#10;&#10;KI-generierte Inhalte können fehlerhaft sein.">
            <a:extLst>
              <a:ext uri="{FF2B5EF4-FFF2-40B4-BE49-F238E27FC236}">
                <a16:creationId xmlns:a16="http://schemas.microsoft.com/office/drawing/2014/main" id="{45FDD180-127A-CECE-F711-0DCB2D4F37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26" y="4802768"/>
            <a:ext cx="6221142" cy="1525940"/>
          </a:xfrm>
          <a:prstGeom prst="rect">
            <a:avLst/>
          </a:prstGeom>
        </p:spPr>
      </p:pic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904908DA-E6A4-F410-F876-6BBA8C2796A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78DC275-8041-5D66-1BE6-CFED1E0A5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6FF26A9C-AA7D-2351-A6B1-EF8C4DD2F1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45</a:t>
            </a:fld>
            <a:endParaRPr lang="en-US" noProof="0" dirty="0"/>
          </a:p>
        </p:txBody>
      </p:sp>
      <p:pic>
        <p:nvPicPr>
          <p:cNvPr id="13" name="Grafik 12" descr="Ein Bild, das Text, Screenshot, Rechteck, Design enthält.&#10;&#10;KI-generierte Inhalte können fehlerhaft sein.">
            <a:extLst>
              <a:ext uri="{FF2B5EF4-FFF2-40B4-BE49-F238E27FC236}">
                <a16:creationId xmlns:a16="http://schemas.microsoft.com/office/drawing/2014/main" id="{8E8C8673-69D2-8F84-50B1-45672F2718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6509" y="1152626"/>
            <a:ext cx="3886200" cy="2444750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1A2F52CC-5E17-B3B1-654A-1DC6F5DBEA45}"/>
              </a:ext>
            </a:extLst>
          </p:cNvPr>
          <p:cNvSpPr txBox="1"/>
          <p:nvPr/>
        </p:nvSpPr>
        <p:spPr>
          <a:xfrm rot="16200000">
            <a:off x="11383348" y="2118049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Floorplan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0F72D33D-8BE9-1D83-780F-35242EDFA916}"/>
              </a:ext>
            </a:extLst>
          </p:cNvPr>
          <p:cNvSpPr txBox="1"/>
          <p:nvPr/>
        </p:nvSpPr>
        <p:spPr>
          <a:xfrm rot="16200000">
            <a:off x="11001117" y="4934884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Logical Structure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5FC4F6AF-29D6-029A-A633-519DEABC0B0A}"/>
              </a:ext>
            </a:extLst>
          </p:cNvPr>
          <p:cNvSpPr txBox="1"/>
          <p:nvPr/>
        </p:nvSpPr>
        <p:spPr>
          <a:xfrm>
            <a:off x="346587" y="1104575"/>
            <a:ext cx="4488986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noProof="0" dirty="0"/>
              <a:t>M. Babeluk</a:t>
            </a:r>
            <a:r>
              <a:rPr lang="en-US" sz="1200" noProof="0" dirty="0"/>
              <a:t>, J. </a:t>
            </a:r>
            <a:r>
              <a:rPr lang="en-US" sz="1200" noProof="0" dirty="0" err="1"/>
              <a:t>Habala</a:t>
            </a:r>
            <a:r>
              <a:rPr lang="en-US" sz="1200" noProof="0" dirty="0"/>
              <a:t>, C. Irmler [</a:t>
            </a:r>
            <a:r>
              <a:rPr lang="en-US" sz="1200" noProof="0" dirty="0">
                <a:hlinkClick r:id="rId5"/>
              </a:rPr>
              <a:t>NIMA (2025)</a:t>
            </a:r>
            <a:r>
              <a:rPr lang="en-US" sz="1200" noProof="0" dirty="0"/>
              <a:t>, </a:t>
            </a:r>
            <a:r>
              <a:rPr lang="en-US" sz="1200" noProof="0" dirty="0">
                <a:hlinkClick r:id="rId6"/>
              </a:rPr>
              <a:t>M Babeluk PhD thesis</a:t>
            </a:r>
            <a:r>
              <a:rPr lang="en-US" sz="1200" noProof="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8755349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133B9-BADF-0A90-53F6-D67D735F9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2CCBF598-54CD-D3AB-C5B5-FDE11CAB5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846" y="1220443"/>
            <a:ext cx="5564679" cy="3899787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44" noProof="0" dirty="0"/>
              <a:t>CERN </a:t>
            </a:r>
            <a:r>
              <a:rPr lang="en-US" sz="3144" noProof="0" dirty="0" err="1"/>
              <a:t>lpGPT</a:t>
            </a:r>
            <a:r>
              <a:rPr lang="en-US" sz="3144" noProof="0" dirty="0"/>
              <a:t> is considered as transceiver for transmission of DAQ, Trigger and slow control (including VTRX+ optical transceiver)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2661" noProof="0" dirty="0"/>
              <a:t>Data with 5.12 or 10.24 Gbps (for uplinks),  2.56 Gbps (for downlinks)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2661" noProof="0" dirty="0"/>
              <a:t>I2C, GPIO, 10bit ADC, different DACs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2661" noProof="0" dirty="0"/>
              <a:t>Designed for 200Mrad TID</a:t>
            </a:r>
            <a:br>
              <a:rPr lang="en-US" sz="2661" noProof="0" dirty="0"/>
            </a:br>
            <a:endParaRPr lang="en-US" sz="2661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3144" noProof="0" dirty="0"/>
              <a:t>Will be used at </a:t>
            </a:r>
            <a:r>
              <a:rPr lang="en-US" sz="3144" dirty="0"/>
              <a:t>a different </a:t>
            </a:r>
            <a:r>
              <a:rPr lang="en-US" sz="3144" noProof="0" dirty="0"/>
              <a:t>clock at Belle-II rather intended (LHC)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2419" noProof="0" dirty="0"/>
              <a:t>We want to operate at </a:t>
            </a:r>
            <a:r>
              <a:rPr lang="en-US" sz="2419" noProof="0" dirty="0" err="1"/>
              <a:t>SuperKEKB</a:t>
            </a:r>
            <a:r>
              <a:rPr lang="en-US" sz="2419" noProof="0" dirty="0"/>
              <a:t> RF clock / 12 </a:t>
            </a:r>
            <a:br>
              <a:rPr lang="en-US" sz="2419" noProof="0" dirty="0"/>
            </a:br>
            <a:r>
              <a:rPr lang="en-US" sz="2419" noProof="0" dirty="0"/>
              <a:t>= 508.887 MHz / 12 = </a:t>
            </a:r>
            <a:r>
              <a:rPr lang="en-US" sz="2419" b="1" noProof="0" dirty="0"/>
              <a:t>42.40725 MHz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sz="2419" noProof="0" dirty="0"/>
              <a:t>Outside specs from CERN developers (40 +/- 1 MHz)</a:t>
            </a:r>
            <a:endParaRPr lang="en-US" sz="2661" noProof="0" dirty="0"/>
          </a:p>
        </p:txBody>
      </p:sp>
      <p:sp>
        <p:nvSpPr>
          <p:cNvPr id="11" name="PlaceHolder 1">
            <a:extLst>
              <a:ext uri="{FF2B5EF4-FFF2-40B4-BE49-F238E27FC236}">
                <a16:creationId xmlns:a16="http://schemas.microsoft.com/office/drawing/2014/main" id="{70BA4A1F-B008-BD20-AFAD-1BDD1E865B39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noProof="0" dirty="0">
                <a:solidFill>
                  <a:srgbClr val="000000"/>
                </a:solidFill>
                <a:latin typeface="Palatino Linotype"/>
              </a:rPr>
              <a:t>OBELIX DAQ Chain</a:t>
            </a:r>
            <a:endParaRPr lang="en-US" sz="4112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" name="Content Placeholder 7">
            <a:extLst>
              <a:ext uri="{FF2B5EF4-FFF2-40B4-BE49-F238E27FC236}">
                <a16:creationId xmlns:a16="http://schemas.microsoft.com/office/drawing/2014/main" id="{5737CE7E-FF4C-465A-0B26-09A0EE72221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85" b="35687"/>
          <a:stretch/>
        </p:blipFill>
        <p:spPr bwMode="auto">
          <a:xfrm>
            <a:off x="6167478" y="4558463"/>
            <a:ext cx="5811811" cy="1736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5A68243-8462-A43A-3357-6CA8F9F43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4440" y="1438261"/>
            <a:ext cx="2333937" cy="16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fik 3" descr="Ein Bild, das Text, Diagramm, Schrift, Reihe enthält.&#10;&#10;KI-generierte Inhalte können fehlerhaft sein.">
            <a:extLst>
              <a:ext uri="{FF2B5EF4-FFF2-40B4-BE49-F238E27FC236}">
                <a16:creationId xmlns:a16="http://schemas.microsoft.com/office/drawing/2014/main" id="{6EB26AB7-11B8-4FC0-1A05-99A2ADD073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999865"/>
            <a:ext cx="5883289" cy="3224914"/>
          </a:xfrm>
          <a:prstGeom prst="round2DiagRect">
            <a:avLst/>
          </a:prstGeom>
        </p:spPr>
      </p:pic>
      <p:sp>
        <p:nvSpPr>
          <p:cNvPr id="8" name="TextBox 9">
            <a:extLst>
              <a:ext uri="{FF2B5EF4-FFF2-40B4-BE49-F238E27FC236}">
                <a16:creationId xmlns:a16="http://schemas.microsoft.com/office/drawing/2014/main" id="{63C5EB99-A498-250A-6694-AAE87F794410}"/>
              </a:ext>
            </a:extLst>
          </p:cNvPr>
          <p:cNvSpPr txBox="1"/>
          <p:nvPr/>
        </p:nvSpPr>
        <p:spPr>
          <a:xfrm>
            <a:off x="10236023" y="6106689"/>
            <a:ext cx="1084721" cy="315599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en-US" sz="1451" noProof="0" dirty="0"/>
              <a:t>“Front-end”</a:t>
            </a: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5F5966ED-379A-1DDF-DC36-EF35882AA855}"/>
              </a:ext>
            </a:extLst>
          </p:cNvPr>
          <p:cNvSpPr txBox="1"/>
          <p:nvPr/>
        </p:nvSpPr>
        <p:spPr>
          <a:xfrm>
            <a:off x="6414610" y="6148711"/>
            <a:ext cx="1035283" cy="315599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en-US" sz="1451" noProof="0" dirty="0"/>
              <a:t>“Back-end”</a:t>
            </a: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5EDBCBC1-3036-2D5D-BE06-EB85A4526CFF}"/>
              </a:ext>
            </a:extLst>
          </p:cNvPr>
          <p:cNvSpPr txBox="1"/>
          <p:nvPr/>
        </p:nvSpPr>
        <p:spPr>
          <a:xfrm>
            <a:off x="8229351" y="6166184"/>
            <a:ext cx="1145698" cy="315599"/>
          </a:xfrm>
          <a:prstGeom prst="rect">
            <a:avLst/>
          </a:prstGeom>
          <a:solidFill>
            <a:srgbClr val="FFFFFF"/>
          </a:solidFill>
        </p:spPr>
        <p:txBody>
          <a:bodyPr wrap="none" rtlCol="0">
            <a:spAutoFit/>
          </a:bodyPr>
          <a:lstStyle/>
          <a:p>
            <a:r>
              <a:rPr lang="en-US" sz="1451" noProof="0" dirty="0"/>
              <a:t>Optical Fiber</a:t>
            </a:r>
          </a:p>
        </p:txBody>
      </p:sp>
      <p:sp>
        <p:nvSpPr>
          <p:cNvPr id="13" name="Inhaltsplatzhalter 1">
            <a:extLst>
              <a:ext uri="{FF2B5EF4-FFF2-40B4-BE49-F238E27FC236}">
                <a16:creationId xmlns:a16="http://schemas.microsoft.com/office/drawing/2014/main" id="{55EB1996-63A5-830C-EA58-D04F823184DA}"/>
              </a:ext>
            </a:extLst>
          </p:cNvPr>
          <p:cNvSpPr txBox="1">
            <a:spLocks/>
          </p:cNvSpPr>
          <p:nvPr/>
        </p:nvSpPr>
        <p:spPr>
          <a:xfrm>
            <a:off x="6167478" y="4282618"/>
            <a:ext cx="6634643" cy="258916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935" noProof="0" dirty="0">
                <a:latin typeface="Arial" panose="020B0604020202020204" pitchFamily="34" charset="0"/>
                <a:cs typeface="Arial" panose="020B0604020202020204" pitchFamily="34" charset="0"/>
              </a:rPr>
              <a:t>Test setup at HEPHY: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726FD061-0329-1B9D-F1D9-E08EC935AF45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6B2EBE97-908A-DD73-52C8-DD646C4CC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14" name="Foliennummernplatzhalter 13">
            <a:extLst>
              <a:ext uri="{FF2B5EF4-FFF2-40B4-BE49-F238E27FC236}">
                <a16:creationId xmlns:a16="http://schemas.microsoft.com/office/drawing/2014/main" id="{8F1D18B7-2142-AC75-A31F-9FC39ECB9D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46</a:t>
            </a:fld>
            <a:endParaRPr lang="en-US" noProof="0" dirty="0"/>
          </a:p>
        </p:txBody>
      </p:sp>
      <p:pic>
        <p:nvPicPr>
          <p:cNvPr id="16" name="Grafik 15" descr="Ein Bild, das Text, Screenshot, Reihe, Diagramm enthält.&#10;&#10;KI-generierte Inhalte können fehlerhaft sein.">
            <a:extLst>
              <a:ext uri="{FF2B5EF4-FFF2-40B4-BE49-F238E27FC236}">
                <a16:creationId xmlns:a16="http://schemas.microsoft.com/office/drawing/2014/main" id="{34B9E650-E1B9-E522-D1F2-93E38D7724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229" y="4921226"/>
            <a:ext cx="3309931" cy="1870414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FAA8CA80-543E-D627-2D4D-121275D43143}"/>
              </a:ext>
            </a:extLst>
          </p:cNvPr>
          <p:cNvSpPr txBox="1"/>
          <p:nvPr/>
        </p:nvSpPr>
        <p:spPr>
          <a:xfrm>
            <a:off x="1223433" y="722257"/>
            <a:ext cx="1613199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M. Friedl, H. Steininger</a:t>
            </a:r>
          </a:p>
        </p:txBody>
      </p:sp>
    </p:spTree>
    <p:extLst>
      <p:ext uri="{BB962C8B-B14F-4D97-AF65-F5344CB8AC3E}">
        <p14:creationId xmlns:p14="http://schemas.microsoft.com/office/powerpoint/2010/main" val="4917249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CD74C943-435B-BE90-CB02-ED293BBD0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47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E4140E48-8AF9-9E41-F7C9-485E4388B5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574227"/>
            <a:ext cx="5719129" cy="398131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US" b="1" noProof="0" dirty="0"/>
              <a:t>Main aim: Develop full-size MAPS for FCC-ee vertex detector on the long term</a:t>
            </a: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endParaRPr lang="en-US" b="1" noProof="0" dirty="0"/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US" b="1" noProof="0" dirty="0"/>
              <a:t>Staged approach</a:t>
            </a:r>
            <a:r>
              <a:rPr lang="en-US" noProof="0" dirty="0"/>
              <a:t>: 1</a:t>
            </a:r>
            <a:r>
              <a:rPr lang="en-US" baseline="30000" noProof="0" dirty="0"/>
              <a:t>st</a:t>
            </a:r>
            <a:r>
              <a:rPr lang="en-US" noProof="0" dirty="0"/>
              <a:t> submission to provide sensors called “WOLFI”, suitable e.g. for a beam telescope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Full column height, small number of columns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Pixel pitch of &lt;=20x20μm</a:t>
            </a:r>
            <a:r>
              <a:rPr lang="en-US" baseline="30000" noProof="0" dirty="0"/>
              <a:t>2</a:t>
            </a:r>
            <a:r>
              <a:rPr lang="en-US" noProof="0" dirty="0"/>
              <a:t> 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FE based on MOSAIX (ALICE ITS3)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APA (Asynchronous Priority Arbiter) readout of matrix with pixel grouping </a:t>
            </a:r>
            <a:r>
              <a:rPr lang="en-US" noProof="0" dirty="0">
                <a:sym typeface="Wingdings" pitchFamily="2" charset="2"/>
              </a:rPr>
              <a:t> proof-of-concept prototype SPARC</a:t>
            </a:r>
            <a:endParaRPr lang="en-US" noProof="0" dirty="0"/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Submission planning for ER3 and MPR2 (2026)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719EA58-18B8-CBA6-9E72-C916DEB1F94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DRD3 OCTOPUS Project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BA5705E9-E118-AF20-9003-06A1C6AA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35C99128-82A0-214D-AF33-AFE347A0E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38F6777-B133-8CBA-7DA8-1FC209314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768506"/>
            <a:ext cx="5719128" cy="483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EE1FB6EB-D999-6798-7303-1812AB7858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302" y="771667"/>
            <a:ext cx="975573" cy="9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A47E63FF-6A0A-FA8C-68B3-25FADEA2E507}"/>
              </a:ext>
            </a:extLst>
          </p:cNvPr>
          <p:cNvSpPr txBox="1"/>
          <p:nvPr/>
        </p:nvSpPr>
        <p:spPr>
          <a:xfrm>
            <a:off x="1769367" y="1092971"/>
            <a:ext cx="8272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noProof="0" dirty="0" err="1">
                <a:latin typeface="Palatino" pitchFamily="2" charset="77"/>
                <a:ea typeface="Palatino" pitchFamily="2" charset="77"/>
              </a:rPr>
              <a:t>O</a:t>
            </a:r>
            <a:r>
              <a:rPr lang="en-US" noProof="0" dirty="0" err="1">
                <a:latin typeface="Palatino" pitchFamily="2" charset="77"/>
                <a:ea typeface="Palatino" pitchFamily="2" charset="77"/>
              </a:rPr>
              <a:t>ptimised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 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C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MOS 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T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echnology f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o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r 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P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recision in 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U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ltra-thin </a:t>
            </a:r>
            <a:r>
              <a:rPr lang="en-US" b="1" noProof="0" dirty="0">
                <a:latin typeface="Palatino" pitchFamily="2" charset="77"/>
                <a:ea typeface="Palatino" pitchFamily="2" charset="77"/>
              </a:rPr>
              <a:t>S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ilicon (</a:t>
            </a:r>
            <a:r>
              <a:rPr lang="en-US" noProof="0" dirty="0" err="1">
                <a:latin typeface="Palatino" pitchFamily="2" charset="77"/>
                <a:ea typeface="Palatino" pitchFamily="2" charset="77"/>
              </a:rPr>
              <a:t>TPSCo</a:t>
            </a:r>
            <a:r>
              <a:rPr lang="en-US" noProof="0" dirty="0">
                <a:latin typeface="Palatino" pitchFamily="2" charset="77"/>
                <a:ea typeface="Palatino" pitchFamily="2" charset="77"/>
              </a:rPr>
              <a:t> 65 nm)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3EA0A0B2-09B0-F0BC-218F-0F4F8A947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57" y="5555544"/>
            <a:ext cx="4221013" cy="10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9B5B8826-FFE8-27E2-EF1F-3BE250F1023F}"/>
              </a:ext>
            </a:extLst>
          </p:cNvPr>
          <p:cNvSpPr txBox="1"/>
          <p:nvPr/>
        </p:nvSpPr>
        <p:spPr>
          <a:xfrm>
            <a:off x="10079655" y="1768506"/>
            <a:ext cx="19602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200" noProof="0" dirty="0"/>
              <a:t>https://</a:t>
            </a:r>
            <a:r>
              <a:rPr lang="en-US" sz="1200" noProof="0" dirty="0" err="1"/>
              <a:t>octopus.web.cern.ch</a:t>
            </a:r>
            <a:endParaRPr lang="en-US" sz="1200" noProof="0" dirty="0"/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E098B2C8-A498-B8F2-EC10-780A4CC00C4B}"/>
              </a:ext>
            </a:extLst>
          </p:cNvPr>
          <p:cNvSpPr txBox="1"/>
          <p:nvPr/>
        </p:nvSpPr>
        <p:spPr>
          <a:xfrm>
            <a:off x="218939" y="780092"/>
            <a:ext cx="2905924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C. Irmler, R. Russo, J. </a:t>
            </a:r>
            <a:r>
              <a:rPr lang="en-US" sz="1200" noProof="0" dirty="0" err="1"/>
              <a:t>Habala</a:t>
            </a:r>
            <a:r>
              <a:rPr lang="en-US" sz="1200" noProof="0" dirty="0"/>
              <a:t>, H. Steininger,..</a:t>
            </a:r>
          </a:p>
        </p:txBody>
      </p:sp>
    </p:spTree>
    <p:extLst>
      <p:ext uri="{BB962C8B-B14F-4D97-AF65-F5344CB8AC3E}">
        <p14:creationId xmlns:p14="http://schemas.microsoft.com/office/powerpoint/2010/main" val="33237681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58FEABA0-9170-B54B-CF29-63CF21F0C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48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BDCABFC-4553-00E2-F44B-EBA408C0D8D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4267" y="1139459"/>
            <a:ext cx="7682653" cy="3239555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Aims to develop “Versatile MAPS” sensor </a:t>
            </a:r>
            <a:r>
              <a:rPr lang="en-US" sz="2400" noProof="0" dirty="0"/>
              <a:t>for multiple tracking applications in </a:t>
            </a:r>
            <a:r>
              <a:rPr lang="en-US" sz="2400" noProof="0" dirty="0" err="1"/>
              <a:t>TPSCo</a:t>
            </a:r>
            <a:r>
              <a:rPr lang="en-US" sz="2400" noProof="0" dirty="0"/>
              <a:t> 65nm</a:t>
            </a:r>
            <a:endParaRPr lang="en-US" noProof="0" dirty="0"/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MAPS have mostly been used for ”small” vertex detectors, but how about scaling up to trackers? (ALICE3 OT: 65 m</a:t>
            </a:r>
            <a:r>
              <a:rPr lang="en-US" baseline="30000" noProof="0" dirty="0"/>
              <a:t>2</a:t>
            </a:r>
            <a:r>
              <a:rPr lang="en-US" noProof="0" dirty="0"/>
              <a:t> silicon)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Approach: Configure MAPS chip to </a:t>
            </a:r>
            <a:r>
              <a:rPr lang="en-US" b="1" noProof="0" dirty="0"/>
              <a:t>combine pixels to reduce power consumption and bandwidth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based on position in the detector or even dynamically based on occupancy</a:t>
            </a:r>
            <a:r>
              <a:rPr lang="en-US" b="1" noProof="0" dirty="0"/>
              <a:t> </a:t>
            </a:r>
            <a:r>
              <a:rPr lang="en-US" noProof="0" dirty="0"/>
              <a:t>(an idea TB already had years ago)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noProof="0" dirty="0"/>
              <a:t>Where to combine? Connect multiple diodes/pixel before/after first pre-amplifier stage or after ADC, at arbiter level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endParaRPr lang="en-US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DD6F2C1-70C4-D92E-EDA6-0440375E8DB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DRD3 MANTA Project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AF1C417D-9075-79B2-5DEC-099D1578D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9CB3CF3C-07A3-BBBD-F2D3-1C3050ECC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BC9C4FC5-ACD4-3BDE-1E55-DD1011D2EE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0261" y="4783203"/>
            <a:ext cx="7772400" cy="1346759"/>
          </a:xfrm>
          <a:prstGeom prst="rect">
            <a:avLst/>
          </a:prstGeom>
        </p:spPr>
      </p:pic>
      <p:graphicFrame>
        <p:nvGraphicFramePr>
          <p:cNvPr id="8" name="Object 8">
            <a:extLst>
              <a:ext uri="{FF2B5EF4-FFF2-40B4-BE49-F238E27FC236}">
                <a16:creationId xmlns:a16="http://schemas.microsoft.com/office/drawing/2014/main" id="{2F2AE128-2816-59C5-1C4E-FF2EF96F509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4843170"/>
              </p:ext>
            </p:extLst>
          </p:nvPr>
        </p:nvGraphicFramePr>
        <p:xfrm>
          <a:off x="8411461" y="3730843"/>
          <a:ext cx="4189827" cy="3198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5789960" imgH="4420228" progId="Origin95.Graph">
                  <p:embed/>
                </p:oleObj>
              </mc:Choice>
              <mc:Fallback>
                <p:oleObj name="Graph" r:id="rId4" imgW="5789960" imgH="4420228" progId="Origin95.Graph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43058F18-65A7-F428-3BD8-F1A0F21C67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411461" y="3730843"/>
                        <a:ext cx="4189827" cy="31989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>
            <a:extLst>
              <a:ext uri="{FF2B5EF4-FFF2-40B4-BE49-F238E27FC236}">
                <a16:creationId xmlns:a16="http://schemas.microsoft.com/office/drawing/2014/main" id="{2261CAE8-3C29-9F08-832C-B8B90498A3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9038419" y="813794"/>
            <a:ext cx="2935912" cy="2837226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A3956564-0DC0-2480-0738-A87A89A1A4A9}"/>
              </a:ext>
            </a:extLst>
          </p:cNvPr>
          <p:cNvSpPr txBox="1"/>
          <p:nvPr/>
        </p:nvSpPr>
        <p:spPr>
          <a:xfrm>
            <a:off x="10410984" y="4309533"/>
            <a:ext cx="14093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 noProof="0" dirty="0"/>
              <a:t>Also overlap </a:t>
            </a:r>
          </a:p>
          <a:p>
            <a:pPr algn="r"/>
            <a:r>
              <a:rPr lang="en-US" sz="1600" noProof="0" dirty="0"/>
              <a:t>with OCTOPUS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0612EE0-EA7B-6585-2F87-DC0C36582871}"/>
              </a:ext>
            </a:extLst>
          </p:cNvPr>
          <p:cNvSpPr txBox="1"/>
          <p:nvPr/>
        </p:nvSpPr>
        <p:spPr>
          <a:xfrm>
            <a:off x="218939" y="780092"/>
            <a:ext cx="1931426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C. Irmler, R. Russo, J. </a:t>
            </a:r>
            <a:r>
              <a:rPr lang="en-US" sz="1200" noProof="0" dirty="0" err="1"/>
              <a:t>Habala</a:t>
            </a:r>
            <a:endParaRPr lang="en-US" sz="1200" noProof="0" dirty="0"/>
          </a:p>
        </p:txBody>
      </p:sp>
    </p:spTree>
    <p:extLst>
      <p:ext uri="{BB962C8B-B14F-4D97-AF65-F5344CB8AC3E}">
        <p14:creationId xmlns:p14="http://schemas.microsoft.com/office/powerpoint/2010/main" val="10883327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8C605-F00A-BBDA-3F31-7D5718C31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B4E66FB1-6C8F-BBEF-8BA1-A3864EDAFAD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DE" dirty="0"/>
              <a:t>Silicon Carbide </a:t>
            </a:r>
            <a:r>
              <a:rPr lang="de-DE" dirty="0" err="1"/>
              <a:t>Detectors</a:t>
            </a:r>
            <a:r>
              <a:rPr lang="de-DE" dirty="0"/>
              <a:t> and Medical </a:t>
            </a:r>
            <a:r>
              <a:rPr lang="de-DE" dirty="0" err="1"/>
              <a:t>Applications</a:t>
            </a: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700AFA2-5C76-15CD-BEF3-78CBA59260B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0629839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rafik 326"/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-1" y="3479188"/>
            <a:ext cx="4862945" cy="3380252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28" name="PlaceHolder 55"/>
          <p:cNvSpPr/>
          <p:nvPr/>
        </p:nvSpPr>
        <p:spPr>
          <a:xfrm>
            <a:off x="345600" y="1187640"/>
            <a:ext cx="6494040" cy="417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marL="228600" indent="-228600" defTabSz="914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Insensitive to visible light (E</a:t>
            </a:r>
            <a:r>
              <a:rPr lang="en-US" sz="2100" b="0" u="none" strike="noStrike" baseline="-8000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g</a:t>
            </a: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 = 3.26 eV)</a:t>
            </a:r>
            <a:endParaRPr lang="de-CH" sz="21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Can work at high temperatures (&gt; 600 °C)</a:t>
            </a:r>
            <a:endParaRPr lang="de-CH" sz="21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No need for cooling, even after irradiation</a:t>
            </a:r>
            <a:endParaRPr lang="de-CH" sz="21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Middle of the road between</a:t>
            </a:r>
            <a:r>
              <a:rPr lang="en-US" sz="2100" b="0" u="none" strike="noStrike" dirty="0">
                <a:solidFill>
                  <a:srgbClr val="000000"/>
                </a:solidFill>
                <a:effectLst/>
                <a:uFillTx/>
                <a:latin typeface="Arial"/>
                <a:ea typeface="DejaVu Sans"/>
              </a:rPr>
              <a:t> </a:t>
            </a:r>
            <a:r>
              <a:rPr lang="en-US" sz="21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silicon and diamond</a:t>
            </a:r>
            <a:endParaRPr lang="de-CH" sz="21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9" name="PlaceHolder 56"/>
          <p:cNvSpPr/>
          <p:nvPr/>
        </p:nvSpPr>
        <p:spPr>
          <a:xfrm>
            <a:off x="7951173" y="1318830"/>
            <a:ext cx="3785400" cy="1663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fontScale="92500" lnSpcReduction="20000"/>
          </a:bodyPr>
          <a:lstStyle/>
          <a:p>
            <a:pPr defTabSz="914400">
              <a:lnSpc>
                <a:spcPct val="120000"/>
              </a:lnSpc>
              <a:spcBef>
                <a:spcPts val="1001"/>
              </a:spcBef>
            </a:pPr>
            <a:r>
              <a:rPr lang="en-US" sz="22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However:</a:t>
            </a:r>
            <a:endParaRPr lang="de-CH" sz="2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Lower signal yield than Si</a:t>
            </a:r>
            <a:endParaRPr lang="de-CH" sz="2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0" lvl="1" indent="-266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2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Thickness limitations of epi</a:t>
            </a:r>
          </a:p>
          <a:p>
            <a:pPr marL="0" lvl="1" indent="-266400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200" dirty="0">
                <a:solidFill>
                  <a:schemeClr val="dk1"/>
                </a:solidFill>
                <a:latin typeface="Palatino Linotype"/>
              </a:rPr>
              <a:t>Radiation hardness </a:t>
            </a:r>
            <a:r>
              <a:rPr lang="en-US" sz="2200" dirty="0" err="1">
                <a:solidFill>
                  <a:schemeClr val="dk1"/>
                </a:solidFill>
                <a:latin typeface="Palatino Linotype"/>
              </a:rPr>
              <a:t>t.b.c</a:t>
            </a:r>
            <a:r>
              <a:rPr lang="en-US" sz="2200" dirty="0">
                <a:solidFill>
                  <a:schemeClr val="dk1"/>
                </a:solidFill>
                <a:latin typeface="Palatino Linotype"/>
              </a:rPr>
              <a:t>.</a:t>
            </a:r>
            <a:endParaRPr lang="de-CH" sz="2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20000"/>
              </a:lnSpc>
              <a:spcBef>
                <a:spcPts val="1001"/>
              </a:spcBef>
            </a:pPr>
            <a:endParaRPr lang="de-CH" sz="17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0" name="PlaceHolder 1"/>
          <p:cNvSpPr>
            <a:spLocks noGrp="1"/>
          </p:cNvSpPr>
          <p:nvPr>
            <p:ph/>
          </p:nvPr>
        </p:nvSpPr>
        <p:spPr>
          <a:xfrm>
            <a:off x="1515240" y="26064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>
                <a:solidFill>
                  <a:schemeClr val="dk1"/>
                </a:solidFill>
                <a:effectLst/>
                <a:uFillTx/>
                <a:latin typeface="Palatino Linotype"/>
              </a:rPr>
              <a:t>Why 4H Silicon Carbide?</a:t>
            </a:r>
            <a:endParaRPr lang="de-CH" sz="4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31" name="Grafik 330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985164" y="3548303"/>
            <a:ext cx="6205156" cy="3307897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1EB48C9D-BA93-26A2-9889-013B14D0F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64983053-8797-A96A-D52F-C3884E1DA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6BE47D8-5C1C-56E1-03A6-B28E1F7A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50</a:t>
            </a:fld>
            <a:endParaRPr lang="de-AT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3" name="Grafik 542"/>
          <p:cNvPicPr/>
          <p:nvPr/>
        </p:nvPicPr>
        <p:blipFill>
          <a:blip r:embed="rId2"/>
          <a:stretch/>
        </p:blipFill>
        <p:spPr>
          <a:xfrm>
            <a:off x="7809185" y="706339"/>
            <a:ext cx="4301669" cy="3076559"/>
          </a:xfrm>
          <a:prstGeom prst="rect">
            <a:avLst/>
          </a:prstGeom>
          <a:ln w="0">
            <a:noFill/>
          </a:ln>
        </p:spPr>
      </p:pic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C2EAEF4-E262-5F33-B365-688790F60CE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Why </a:t>
            </a:r>
            <a:r>
              <a:rPr lang="en-US" noProof="0" dirty="0">
                <a:solidFill>
                  <a:srgbClr val="000000"/>
                </a:solidFill>
                <a:latin typeface="Palatino Linotype"/>
              </a:rPr>
              <a:t>SiC for Detectors?</a:t>
            </a:r>
            <a:endParaRPr lang="en-US" noProof="0" dirty="0"/>
          </a:p>
        </p:txBody>
      </p:sp>
      <p:sp>
        <p:nvSpPr>
          <p:cNvPr id="544" name="PlaceHolder 28"/>
          <p:cNvSpPr/>
          <p:nvPr/>
        </p:nvSpPr>
        <p:spPr>
          <a:xfrm>
            <a:off x="543072" y="1097832"/>
            <a:ext cx="7123873" cy="546679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fontScale="92500" lnSpcReduction="10000"/>
          </a:bodyPr>
          <a:lstStyle/>
          <a:p>
            <a:pPr marL="276469" indent="-276469" defTabSz="1105875">
              <a:lnSpc>
                <a:spcPct val="120000"/>
              </a:lnSpc>
              <a:spcBef>
                <a:spcPts val="1392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SiC has a </a:t>
            </a:r>
            <a:r>
              <a:rPr lang="en-US" sz="2177" noProof="0" dirty="0">
                <a:solidFill>
                  <a:srgbClr val="00B000"/>
                </a:solidFill>
                <a:latin typeface="Palatino Linotype"/>
                <a:ea typeface="DejaVu Sans"/>
              </a:rPr>
              <a:t>wide bandgap</a:t>
            </a: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 :</a:t>
            </a:r>
            <a:br>
              <a:rPr lang="en-US" sz="2177" noProof="0" dirty="0"/>
            </a:b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→ no cooling / </a:t>
            </a:r>
            <a:r>
              <a:rPr lang="en-US" sz="2177" noProof="0" dirty="0" err="1">
                <a:solidFill>
                  <a:schemeClr val="dk1"/>
                </a:solidFill>
                <a:latin typeface="Palatino Linotype"/>
                <a:ea typeface="DejaVu Sans"/>
              </a:rPr>
              <a:t>pA</a:t>
            </a: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 currents even after irradiation, allows more lightweight detector design, insensitive to visible light</a:t>
            </a:r>
            <a:endParaRPr lang="en-US" sz="2177" noProof="0" dirty="0">
              <a:solidFill>
                <a:srgbClr val="000000"/>
              </a:solidFill>
              <a:latin typeface="Arial"/>
            </a:endParaRPr>
          </a:p>
          <a:p>
            <a:pPr marL="276469" indent="-276469" defTabSz="1105875">
              <a:lnSpc>
                <a:spcPct val="120000"/>
              </a:lnSpc>
              <a:spcBef>
                <a:spcPts val="1392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77" noProof="0" dirty="0">
                <a:solidFill>
                  <a:srgbClr val="00B000"/>
                </a:solidFill>
                <a:latin typeface="Palatino Linotype"/>
                <a:ea typeface="DejaVu Sans"/>
              </a:rPr>
              <a:t>High V</a:t>
            </a:r>
            <a:r>
              <a:rPr lang="en-US" sz="2177" baseline="-8000" noProof="0" dirty="0">
                <a:solidFill>
                  <a:srgbClr val="00B000"/>
                </a:solidFill>
                <a:latin typeface="Palatino Linotype"/>
                <a:ea typeface="DejaVu Sans"/>
              </a:rPr>
              <a:t>BD</a:t>
            </a:r>
            <a:r>
              <a:rPr lang="en-US" sz="2177" noProof="0" dirty="0">
                <a:solidFill>
                  <a:srgbClr val="00B000"/>
                </a:solidFill>
                <a:latin typeface="Palatino Linotype"/>
                <a:ea typeface="DejaVu Sans"/>
              </a:rPr>
              <a:t>, high </a:t>
            </a:r>
            <a:r>
              <a:rPr lang="en-US" sz="2177" noProof="0" dirty="0" err="1">
                <a:solidFill>
                  <a:srgbClr val="00B000"/>
                </a:solidFill>
                <a:latin typeface="Palatino Linotype"/>
                <a:ea typeface="DejaVu Sans"/>
              </a:rPr>
              <a:t>v</a:t>
            </a:r>
            <a:r>
              <a:rPr lang="en-US" sz="2177" baseline="-8000" noProof="0" dirty="0" err="1">
                <a:solidFill>
                  <a:srgbClr val="00B000"/>
                </a:solidFill>
                <a:latin typeface="Palatino Linotype"/>
                <a:ea typeface="DejaVu Sans"/>
              </a:rPr>
              <a:t>sat</a:t>
            </a: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 :</a:t>
            </a:r>
            <a:br>
              <a:rPr lang="en-US" sz="2177" noProof="0" dirty="0"/>
            </a:b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→ high voltages, fast signals → good for timing</a:t>
            </a:r>
            <a:endParaRPr lang="en-US" sz="2177" noProof="0" dirty="0">
              <a:solidFill>
                <a:srgbClr val="000000"/>
              </a:solidFill>
              <a:latin typeface="Arial"/>
            </a:endParaRPr>
          </a:p>
          <a:p>
            <a:pPr marL="276469" indent="-276469" defTabSz="1105875">
              <a:lnSpc>
                <a:spcPct val="120000"/>
              </a:lnSpc>
              <a:spcBef>
                <a:spcPts val="1392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77" noProof="0" dirty="0">
                <a:solidFill>
                  <a:srgbClr val="00B000"/>
                </a:solidFill>
                <a:latin typeface="Palatino Linotype"/>
                <a:ea typeface="DejaVu Sans"/>
              </a:rPr>
              <a:t>Best industrial availability </a:t>
            </a: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of wide-bandgap materials </a:t>
            </a:r>
            <a:b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</a:b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DejaVu Sans"/>
              </a:rPr>
              <a:t>(due to compatibility with silicon processing)</a:t>
            </a:r>
            <a:endParaRPr lang="en-US" sz="2177" noProof="0" dirty="0">
              <a:solidFill>
                <a:srgbClr val="000000"/>
              </a:solidFill>
              <a:latin typeface="Arial"/>
            </a:endParaRPr>
          </a:p>
          <a:p>
            <a:pPr marL="276469" indent="-276469" defTabSz="1105875">
              <a:lnSpc>
                <a:spcPct val="120000"/>
              </a:lnSpc>
              <a:spcBef>
                <a:spcPts val="1392"/>
              </a:spcBef>
              <a:buClr>
                <a:srgbClr val="000000"/>
              </a:buClr>
              <a:buFont typeface="Arial"/>
              <a:buChar char="•"/>
            </a:pPr>
            <a:r>
              <a:rPr lang="en-US" sz="2177" noProof="0" dirty="0">
                <a:solidFill>
                  <a:srgbClr val="DC0000"/>
                </a:solidFill>
                <a:latin typeface="Palatino Linotype"/>
                <a:ea typeface="DejaVu Sans"/>
              </a:rPr>
              <a:t>High ionization energy</a:t>
            </a:r>
            <a:r>
              <a:rPr lang="en-US" sz="2177" noProof="0" dirty="0">
                <a:solidFill>
                  <a:srgbClr val="DC0000"/>
                </a:solidFill>
                <a:latin typeface="Palatino Linotype"/>
                <a:ea typeface="Palatino Linotype"/>
              </a:rPr>
              <a:t>, low epi thicknesses available</a:t>
            </a: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 </a:t>
            </a:r>
            <a:br>
              <a:rPr lang="en-US" sz="2177" noProof="0" dirty="0">
                <a:solidFill>
                  <a:schemeClr val="dk1"/>
                </a:solidFill>
                <a:latin typeface="Palatino Linotype"/>
                <a:ea typeface="Palatino Linotype"/>
              </a:rPr>
            </a:b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→ small signals</a:t>
            </a:r>
            <a:br>
              <a:rPr lang="en-US" sz="2177" noProof="0" dirty="0"/>
            </a:br>
            <a:r>
              <a:rPr lang="en-US" sz="2177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→ Improve SNR with </a:t>
            </a:r>
            <a:r>
              <a:rPr lang="en-US" sz="2177" b="1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SiC-LGADs </a:t>
            </a:r>
            <a:r>
              <a:rPr lang="en-US" sz="1900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(sensor with internal gain)</a:t>
            </a:r>
            <a:endParaRPr lang="en-US" sz="2177" noProof="0" dirty="0">
              <a:solidFill>
                <a:schemeClr val="dk1"/>
              </a:solidFill>
              <a:latin typeface="Palatino Linotype"/>
              <a:ea typeface="Palatino Linotype"/>
            </a:endParaRPr>
          </a:p>
          <a:p>
            <a:pPr marL="276469" indent="-276469" defTabSz="1105875">
              <a:lnSpc>
                <a:spcPct val="120000"/>
              </a:lnSpc>
              <a:spcBef>
                <a:spcPts val="1392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noProof="0" dirty="0">
                <a:solidFill>
                  <a:srgbClr val="DC0000"/>
                </a:solidFill>
                <a:latin typeface="Palatino Linotype"/>
              </a:rPr>
              <a:t>SiC less known in literature </a:t>
            </a:r>
            <a:br>
              <a:rPr lang="en-US" sz="2200" noProof="0" dirty="0">
                <a:solidFill>
                  <a:srgbClr val="DC0000"/>
                </a:solidFill>
                <a:latin typeface="Palatino Linotype"/>
              </a:rPr>
            </a:br>
            <a:r>
              <a:rPr lang="en-US" sz="2400" noProof="0" dirty="0">
                <a:solidFill>
                  <a:schemeClr val="dk1"/>
                </a:solidFill>
                <a:latin typeface="Palatino Linotype"/>
                <a:ea typeface="Palatino Linotype"/>
              </a:rPr>
              <a:t>→ mix-up of different polytypes, many parameters only based on single measurements</a:t>
            </a:r>
            <a:endParaRPr lang="en-US" sz="2200" noProof="0" dirty="0">
              <a:solidFill>
                <a:srgbClr val="DC0000"/>
              </a:solidFill>
              <a:latin typeface="Palatino Linotype"/>
            </a:endParaRPr>
          </a:p>
          <a:p>
            <a:pPr defTabSz="1105875">
              <a:lnSpc>
                <a:spcPct val="120000"/>
              </a:lnSpc>
              <a:spcBef>
                <a:spcPts val="521"/>
              </a:spcBef>
            </a:pPr>
            <a:endParaRPr lang="en-US" sz="2177" noProof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59C6B40-AF1E-EF92-083B-09BEBE117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FB972F6-9325-D7F4-AE1F-C8CDBBB13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5AB5595-0FCD-1267-4FA9-CDBEFF568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51</a:t>
            </a:fld>
            <a:endParaRPr lang="en-US" noProof="0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2BFE01B-7D21-53CC-7E58-34A23E537DE4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7618038" y="4046441"/>
            <a:ext cx="4438302" cy="2487709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PlaceHolder 1"/>
          <p:cNvSpPr>
            <a:spLocks noGrp="1"/>
          </p:cNvSpPr>
          <p:nvPr>
            <p:ph type="sldNum" idx="22"/>
          </p:nvPr>
        </p:nvSpPr>
        <p:spPr>
          <a:xfrm>
            <a:off x="8573985" y="6548247"/>
            <a:ext cx="3413160" cy="360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5E084F9C-6E8E-4562-A294-A47675961EE8}" type="slidenum">
              <a:rPr lang="en-US" sz="900" b="0" u="none" strike="noStrike" noProof="0" smtClean="0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52</a:t>
            </a:fld>
            <a:endParaRPr lang="en-US" sz="900" b="0" u="none" strike="noStrike" noProof="0" dirty="0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664" name="PlaceHolder 2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SiC Productions @ CNM</a:t>
            </a:r>
            <a:endParaRPr lang="en-US" sz="4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9DCA1526-0B84-D79A-EF23-E1292DDB2D81}"/>
              </a:ext>
            </a:extLst>
          </p:cNvPr>
          <p:cNvGrpSpPr/>
          <p:nvPr/>
        </p:nvGrpSpPr>
        <p:grpSpPr>
          <a:xfrm>
            <a:off x="4989148" y="4949294"/>
            <a:ext cx="2005705" cy="1526629"/>
            <a:chOff x="6787828" y="4825930"/>
            <a:chExt cx="2005705" cy="1526629"/>
          </a:xfrm>
        </p:grpSpPr>
        <p:pic>
          <p:nvPicPr>
            <p:cNvPr id="665" name="Grafik 664"/>
            <p:cNvPicPr>
              <a:picLocks noChangeAspect="1"/>
            </p:cNvPicPr>
            <p:nvPr/>
          </p:nvPicPr>
          <p:blipFill>
            <a:blip r:embed="rId2"/>
            <a:srcRect l="14579"/>
            <a:stretch>
              <a:fillRect/>
            </a:stretch>
          </p:blipFill>
          <p:spPr>
            <a:xfrm>
              <a:off x="7054212" y="4825930"/>
              <a:ext cx="1739321" cy="1526629"/>
            </a:xfrm>
            <a:prstGeom prst="rect">
              <a:avLst/>
            </a:prstGeom>
            <a:noFill/>
            <a:ln w="0">
              <a:noFill/>
            </a:ln>
          </p:spPr>
        </p:pic>
        <p:sp>
          <p:nvSpPr>
            <p:cNvPr id="669" name="Rechteck 668"/>
            <p:cNvSpPr/>
            <p:nvPr/>
          </p:nvSpPr>
          <p:spPr>
            <a:xfrm>
              <a:off x="6787828" y="5412918"/>
              <a:ext cx="1583436" cy="547414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square" lIns="90000" tIns="45000" rIns="90000" bIns="45000" anchor="t" anchorCtr="1">
              <a:spAutoFit/>
            </a:bodyPr>
            <a:lstStyle/>
            <a:p>
              <a:pPr algn="ctr">
                <a:lnSpc>
                  <a:spcPct val="100000"/>
                </a:lnSpc>
                <a:spcBef>
                  <a:spcPts val="200"/>
                </a:spcBef>
              </a:pPr>
              <a:r>
                <a:rPr lang="en-US" sz="1400" b="1" u="none" strike="noStrike" noProof="0" dirty="0">
                  <a:solidFill>
                    <a:srgbClr val="000000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Run 1  </a:t>
              </a:r>
              <a:r>
                <a:rPr lang="en-US" sz="1400" b="0" u="none" strike="noStrike" noProof="0" dirty="0">
                  <a:solidFill>
                    <a:srgbClr val="000000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(2024)</a:t>
              </a:r>
              <a:endParaRPr lang="en-US" sz="1400" b="0" u="none" strike="noStrike" noProof="0" dirty="0">
                <a:solidFill>
                  <a:srgbClr val="000000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ct val="100000"/>
                </a:lnSpc>
                <a:spcBef>
                  <a:spcPts val="200"/>
                </a:spcBef>
              </a:pPr>
              <a:r>
                <a:rPr lang="en-US" sz="1400" b="0" u="none" strike="noStrike" noProof="0" dirty="0">
                  <a:solidFill>
                    <a:srgbClr val="000000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Molten metal</a:t>
              </a:r>
              <a:endParaRPr lang="en-US" sz="1400" b="0" u="none" strike="noStrike" noProof="0" dirty="0">
                <a:solidFill>
                  <a:srgbClr val="000000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52978B49-B80C-BD7D-74E5-6E349240940A}"/>
              </a:ext>
            </a:extLst>
          </p:cNvPr>
          <p:cNvGrpSpPr/>
          <p:nvPr/>
        </p:nvGrpSpPr>
        <p:grpSpPr>
          <a:xfrm>
            <a:off x="7261237" y="4743788"/>
            <a:ext cx="2395435" cy="1732135"/>
            <a:chOff x="9059917" y="4620424"/>
            <a:chExt cx="2395435" cy="1732135"/>
          </a:xfrm>
        </p:grpSpPr>
        <p:pic>
          <p:nvPicPr>
            <p:cNvPr id="667" name="Grafik 666"/>
            <p:cNvPicPr>
              <a:picLocks noChangeAspect="1"/>
            </p:cNvPicPr>
            <p:nvPr/>
          </p:nvPicPr>
          <p:blipFill>
            <a:blip r:embed="rId3"/>
            <a:srcRect r="22254"/>
            <a:stretch>
              <a:fillRect/>
            </a:stretch>
          </p:blipFill>
          <p:spPr>
            <a:xfrm>
              <a:off x="9059917" y="4620424"/>
              <a:ext cx="2395435" cy="1732135"/>
            </a:xfrm>
            <a:prstGeom prst="rect">
              <a:avLst/>
            </a:prstGeom>
            <a:noFill/>
            <a:ln w="0">
              <a:noFill/>
            </a:ln>
          </p:spPr>
        </p:pic>
        <p:sp>
          <p:nvSpPr>
            <p:cNvPr id="670" name="Rechteck 669"/>
            <p:cNvSpPr/>
            <p:nvPr/>
          </p:nvSpPr>
          <p:spPr>
            <a:xfrm>
              <a:off x="9236119" y="5780689"/>
              <a:ext cx="2219233" cy="547414"/>
            </a:xfrm>
            <a:prstGeom prst="rect">
              <a:avLst/>
            </a:prstGeom>
            <a:solidFill>
              <a:schemeClr val="tx1">
                <a:alpha val="49366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square" lIns="90000" tIns="45000" rIns="90000" bIns="45000" anchor="t" anchorCtr="1">
              <a:spAutoFit/>
            </a:bodyPr>
            <a:lstStyle/>
            <a:p>
              <a:pPr algn="r">
                <a:lnSpc>
                  <a:spcPct val="100000"/>
                </a:lnSpc>
                <a:spcBef>
                  <a:spcPts val="200"/>
                </a:spcBef>
              </a:pPr>
              <a:r>
                <a:rPr lang="en-US" sz="1400" b="1" u="none" strike="noStrike" noProof="0" dirty="0">
                  <a:solidFill>
                    <a:schemeClr val="bg1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Run 2  </a:t>
              </a:r>
              <a:r>
                <a:rPr lang="en-US" sz="1400" b="0" u="none" strike="noStrike" noProof="0" dirty="0">
                  <a:solidFill>
                    <a:schemeClr val="bg1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(2025)</a:t>
              </a:r>
              <a:endParaRPr lang="en-US" sz="1400" b="0" u="none" strike="noStrike" noProof="0" dirty="0">
                <a:solidFill>
                  <a:schemeClr val="bg1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r">
                <a:lnSpc>
                  <a:spcPct val="100000"/>
                </a:lnSpc>
                <a:spcBef>
                  <a:spcPts val="200"/>
                </a:spcBef>
              </a:pPr>
              <a:r>
                <a:rPr lang="en-US" sz="1400" b="0" u="none" strike="noStrike" noProof="0" dirty="0">
                  <a:solidFill>
                    <a:schemeClr val="bg1"/>
                  </a:solidFill>
                  <a:effectLst/>
                  <a:uFillTx/>
                  <a:latin typeface="Arial" panose="020B0604020202020204" pitchFamily="34" charset="0"/>
                  <a:ea typeface="DejaVu Sans"/>
                  <a:cs typeface="Arial" panose="020B0604020202020204" pitchFamily="34" charset="0"/>
                </a:rPr>
                <a:t>Passivation below Metal2</a:t>
              </a:r>
              <a:endParaRPr lang="en-US" sz="1400" b="0" u="none" strike="noStrike" noProof="0" dirty="0">
                <a:solidFill>
                  <a:schemeClr val="bg1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B2E74C9-FB0D-3E6D-978D-1487C026D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DB76456-DEA6-4BBD-2F8E-A2C6002C9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6CEBE616-61B0-FFB4-D639-0DAD009DC3D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61" t="1444" r="15575"/>
          <a:stretch/>
        </p:blipFill>
        <p:spPr>
          <a:xfrm>
            <a:off x="9212415" y="3088858"/>
            <a:ext cx="2902663" cy="1642161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5EB4F40-D3BB-C784-34D6-9C66C459A8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9895846" y="885015"/>
            <a:ext cx="2124994" cy="2124994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B85C7709-81D4-0191-6CEC-7EBB9E29CC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7488616" y="2972679"/>
            <a:ext cx="1456174" cy="17583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C06185B1-75AD-B5B5-3F57-6D7589C43661}"/>
              </a:ext>
            </a:extLst>
          </p:cNvPr>
          <p:cNvSpPr/>
          <p:nvPr/>
        </p:nvSpPr>
        <p:spPr>
          <a:xfrm>
            <a:off x="452673" y="4870764"/>
            <a:ext cx="4478091" cy="17264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ADE11343-6D35-0864-B8AB-25897898BC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8" t="10593" r="9644" b="11765"/>
          <a:stretch>
            <a:fillRect/>
          </a:stretch>
        </p:blipFill>
        <p:spPr bwMode="auto">
          <a:xfrm>
            <a:off x="670435" y="4981448"/>
            <a:ext cx="1782583" cy="147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C96D4416-67A3-4BE4-5356-86D81EBA9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552" y="4981449"/>
            <a:ext cx="2107047" cy="150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76E5E95A-4F54-84A6-FFD1-3E4B7B61B3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51008" y="4904748"/>
            <a:ext cx="2036137" cy="1615720"/>
          </a:xfrm>
          <a:prstGeom prst="rect">
            <a:avLst/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62070DAC-75EE-A77B-FF9B-A336F22BB341}"/>
              </a:ext>
            </a:extLst>
          </p:cNvPr>
          <p:cNvSpPr txBox="1"/>
          <p:nvPr/>
        </p:nvSpPr>
        <p:spPr>
          <a:xfrm>
            <a:off x="10167042" y="5712608"/>
            <a:ext cx="1652504" cy="646331"/>
          </a:xfrm>
          <a:prstGeom prst="rect">
            <a:avLst/>
          </a:prstGeom>
          <a:solidFill>
            <a:schemeClr val="bg1">
              <a:alpha val="62042"/>
            </a:schemeClr>
          </a:solidFill>
        </p:spPr>
        <p:txBody>
          <a:bodyPr wrap="none" rtlCol="0">
            <a:spAutoFit/>
          </a:bodyPr>
          <a:lstStyle/>
          <a:p>
            <a:r>
              <a:rPr lang="en-US" noProof="0" dirty="0"/>
              <a:t>Run3: SiC-LGAD</a:t>
            </a:r>
          </a:p>
          <a:p>
            <a:r>
              <a:rPr lang="en-US" noProof="0" dirty="0"/>
              <a:t>Not yet started</a:t>
            </a:r>
          </a:p>
        </p:txBody>
      </p:sp>
      <p:sp>
        <p:nvSpPr>
          <p:cNvPr id="19" name="Textplatzhalter 4">
            <a:extLst>
              <a:ext uri="{FF2B5EF4-FFF2-40B4-BE49-F238E27FC236}">
                <a16:creationId xmlns:a16="http://schemas.microsoft.com/office/drawing/2014/main" id="{7DE30C57-739A-76B1-551A-E1F9E8CD3C63}"/>
              </a:ext>
            </a:extLst>
          </p:cNvPr>
          <p:cNvSpPr txBox="1">
            <a:spLocks/>
          </p:cNvSpPr>
          <p:nvPr/>
        </p:nvSpPr>
        <p:spPr>
          <a:xfrm>
            <a:off x="565757" y="1085205"/>
            <a:ext cx="8985650" cy="3458684"/>
          </a:xfrm>
          <a:prstGeom prst="rect">
            <a:avLst/>
          </a:prstGeom>
        </p:spPr>
        <p:txBody>
          <a:bodyPr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3080" indent="-343080"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noProof="0" dirty="0">
                <a:solidFill>
                  <a:schemeClr val="dk1"/>
                </a:solidFill>
              </a:rPr>
              <a:t>HEPHY-CNM Collaboration to </a:t>
            </a:r>
            <a:r>
              <a:rPr lang="en-US" sz="2200" b="1" noProof="0" dirty="0">
                <a:solidFill>
                  <a:schemeClr val="dk1"/>
                </a:solidFill>
              </a:rPr>
              <a:t>develop SiC-LGAD sensor</a:t>
            </a:r>
            <a:r>
              <a:rPr lang="en-US" sz="2200" noProof="0" dirty="0">
                <a:solidFill>
                  <a:schemeClr val="dk1"/>
                </a:solidFill>
              </a:rPr>
              <a:t> (2022ff)</a:t>
            </a:r>
            <a:endParaRPr lang="en-US" sz="2200" noProof="0" dirty="0">
              <a:solidFill>
                <a:srgbClr val="000000"/>
              </a:solidFill>
            </a:endParaRPr>
          </a:p>
          <a:p>
            <a:pPr marL="864000" lvl="1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noProof="0" dirty="0">
                <a:solidFill>
                  <a:srgbClr val="000000"/>
                </a:solidFill>
              </a:rPr>
              <a:t>RD50 common project</a:t>
            </a:r>
          </a:p>
          <a:p>
            <a:pPr marL="864000" lvl="1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noProof="0" dirty="0">
                <a:solidFill>
                  <a:srgbClr val="000000"/>
                </a:solidFill>
              </a:rPr>
              <a:t>Planar run 1: March 2024, Run 2: May 2025 (necessary due to production problems, now has its own issues)</a:t>
            </a:r>
          </a:p>
          <a:p>
            <a:pPr marL="864000" lvl="1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noProof="0" dirty="0">
                <a:solidFill>
                  <a:srgbClr val="000000"/>
                </a:solidFill>
              </a:rPr>
              <a:t>SiC-LGADs still pending (Run3)</a:t>
            </a:r>
            <a:br>
              <a:rPr lang="en-US" sz="1800" noProof="0" dirty="0">
                <a:solidFill>
                  <a:srgbClr val="000000"/>
                </a:solidFill>
              </a:rPr>
            </a:br>
            <a:endParaRPr lang="en-US" sz="1100" noProof="0" dirty="0">
              <a:solidFill>
                <a:srgbClr val="000000"/>
              </a:solidFill>
            </a:endParaRPr>
          </a:p>
          <a:p>
            <a:pPr marL="864000" lvl="1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endParaRPr lang="en-US" sz="600" noProof="0" dirty="0">
              <a:solidFill>
                <a:srgbClr val="000000"/>
              </a:solidFill>
            </a:endParaRPr>
          </a:p>
          <a:p>
            <a:pPr marL="343080" indent="-343080"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noProof="0" dirty="0">
                <a:solidFill>
                  <a:schemeClr val="dk1"/>
                </a:solidFill>
                <a:ea typeface="DejaVu Sans"/>
              </a:rPr>
              <a:t>Meanwhile, first SiC-LGADs demonstrated ~1 year ago: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sz="1400" b="1" noProof="0" dirty="0" err="1">
                <a:solidFill>
                  <a:srgbClr val="000000"/>
                </a:solidFill>
                <a:ea typeface="DejaVu Sans"/>
              </a:rPr>
              <a:t>OnSemi</a:t>
            </a:r>
            <a:r>
              <a:rPr lang="en-US" sz="1400" b="1" noProof="0" dirty="0">
                <a:solidFill>
                  <a:srgbClr val="000000"/>
                </a:solidFill>
                <a:ea typeface="DejaVu Sans"/>
              </a:rPr>
              <a:t> and Czech Universities</a:t>
            </a:r>
            <a:r>
              <a:rPr lang="en-US" sz="1400" b="1" noProof="0" dirty="0">
                <a:solidFill>
                  <a:srgbClr val="000000"/>
                </a:solidFill>
              </a:rPr>
              <a:t> </a:t>
            </a:r>
            <a:r>
              <a:rPr lang="en-US" sz="1400" noProof="0" dirty="0">
                <a:solidFill>
                  <a:srgbClr val="0563C1"/>
                </a:solidFill>
                <a:ea typeface="DejaVu Sans"/>
                <a:hlinkClick r:id="rId10"/>
              </a:rPr>
              <a:t>arXiv:2503.07490</a:t>
            </a:r>
            <a:endParaRPr lang="en-US" sz="1400" noProof="0" dirty="0">
              <a:solidFill>
                <a:srgbClr val="0563C1"/>
              </a:solidFill>
              <a:ea typeface="DejaVu Sans"/>
            </a:endParaRP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sz="1400" b="1" noProof="0" dirty="0">
                <a:solidFill>
                  <a:srgbClr val="000000"/>
                </a:solidFill>
                <a:ea typeface="DejaVu Sans"/>
              </a:rPr>
              <a:t>LBNL / NCSU / BNL</a:t>
            </a:r>
            <a:r>
              <a:rPr lang="en-US" sz="1400" b="1" noProof="0" dirty="0">
                <a:solidFill>
                  <a:srgbClr val="000000"/>
                </a:solidFill>
              </a:rPr>
              <a:t> </a:t>
            </a:r>
            <a:r>
              <a:rPr lang="en-US" sz="1400" noProof="0" dirty="0">
                <a:solidFill>
                  <a:srgbClr val="0563C1"/>
                </a:solidFill>
                <a:ea typeface="DejaVu Sans"/>
                <a:hlinkClick r:id="rId11"/>
              </a:rPr>
              <a:t>10.1109/LED.2025.3548509</a:t>
            </a:r>
            <a:endParaRPr lang="en-US" sz="1400" noProof="0" dirty="0">
              <a:solidFill>
                <a:srgbClr val="0563C1"/>
              </a:solidFill>
              <a:ea typeface="DejaVu Sans"/>
            </a:endParaRP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US" sz="1400" b="1" noProof="0" dirty="0">
                <a:solidFill>
                  <a:srgbClr val="000000"/>
                </a:solidFill>
                <a:ea typeface="DejaVu Sans"/>
              </a:rPr>
              <a:t>IHEP / Jilin Univ.</a:t>
            </a:r>
            <a:r>
              <a:rPr lang="en-US" sz="1400" b="1" noProof="0" dirty="0">
                <a:solidFill>
                  <a:srgbClr val="000000"/>
                </a:solidFill>
              </a:rPr>
              <a:t> </a:t>
            </a:r>
            <a:r>
              <a:rPr lang="en-US" sz="1400" noProof="0" dirty="0">
                <a:solidFill>
                  <a:srgbClr val="0563C1"/>
                </a:solidFill>
                <a:ea typeface="DejaVu Sans"/>
                <a:hlinkClick r:id="rId12"/>
              </a:rPr>
              <a:t>10.1109/TNS.2024.3471863</a:t>
            </a:r>
            <a:endParaRPr lang="en-US" sz="1400" noProof="0" dirty="0">
              <a:solidFill>
                <a:srgbClr val="0563C1"/>
              </a:solidFill>
              <a:ea typeface="DejaVu Sans"/>
            </a:endParaRPr>
          </a:p>
          <a:p>
            <a:pPr marL="343080" indent="-343080"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noProof="0" dirty="0">
                <a:solidFill>
                  <a:schemeClr val="dk1"/>
                </a:solidFill>
              </a:rPr>
              <a:t>Large community interest – united in DRD3</a:t>
            </a:r>
          </a:p>
          <a:p>
            <a:pPr marL="864000" lvl="1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600" noProof="0" dirty="0">
                <a:solidFill>
                  <a:srgbClr val="000000"/>
                </a:solidFill>
              </a:rPr>
              <a:t>We study e.g. </a:t>
            </a:r>
            <a:r>
              <a:rPr lang="en-US" sz="1600" noProof="0" dirty="0" err="1">
                <a:solidFill>
                  <a:srgbClr val="000000"/>
                </a:solidFill>
              </a:rPr>
              <a:t>OnSemi</a:t>
            </a:r>
            <a:r>
              <a:rPr lang="en-US" sz="1600" noProof="0" dirty="0">
                <a:solidFill>
                  <a:srgbClr val="000000"/>
                </a:solidFill>
              </a:rPr>
              <a:t> SiC-LGAD samples 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lang="en-US" sz="1400" noProof="0" dirty="0">
              <a:solidFill>
                <a:srgbClr val="0563C1"/>
              </a:solidFill>
              <a:ea typeface="DejaVu Sans"/>
            </a:endParaRP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lang="en-US" sz="1400" noProof="0" dirty="0">
              <a:solidFill>
                <a:srgbClr val="000000"/>
              </a:solidFill>
            </a:endParaRPr>
          </a:p>
          <a:p>
            <a:pPr marL="800280" lvl="1" indent="-343080"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endParaRPr lang="en-US" noProof="0" dirty="0">
              <a:solidFill>
                <a:srgbClr val="000000"/>
              </a:solidFill>
            </a:endParaRPr>
          </a:p>
          <a:p>
            <a:pPr marL="406800" indent="-324000"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endParaRPr lang="en-US" noProof="0" dirty="0">
              <a:solidFill>
                <a:srgbClr val="000000"/>
              </a:solidFill>
            </a:endParaRPr>
          </a:p>
          <a:p>
            <a:pPr>
              <a:spcBef>
                <a:spcPts val="300"/>
              </a:spcBef>
            </a:pPr>
            <a:endParaRPr lang="en-US" noProof="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" name="Grafik 1"/>
          <p:cNvPicPr/>
          <p:nvPr/>
        </p:nvPicPr>
        <p:blipFill>
          <a:blip r:embed="rId2"/>
          <a:srcRect b="12061"/>
          <a:stretch/>
        </p:blipFill>
        <p:spPr>
          <a:xfrm>
            <a:off x="7010767" y="1888624"/>
            <a:ext cx="4972320" cy="37792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41" name="PlaceHolder 1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>
                <a:solidFill>
                  <a:schemeClr val="dk1"/>
                </a:solidFill>
                <a:effectLst/>
                <a:uFillTx/>
                <a:latin typeface="Palatino Linotype"/>
              </a:rPr>
              <a:t>4H-SiC PiN diodes</a:t>
            </a:r>
            <a:endParaRPr lang="de-CH" sz="4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42" name="Grafik 341"/>
          <p:cNvPicPr/>
          <p:nvPr/>
        </p:nvPicPr>
        <p:blipFill>
          <a:blip r:embed="rId3"/>
          <a:stretch/>
        </p:blipFill>
        <p:spPr>
          <a:xfrm>
            <a:off x="10800000" y="7531200"/>
            <a:ext cx="5039640" cy="27550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43" name="Gerade Verbindung 342"/>
          <p:cNvSpPr/>
          <p:nvPr/>
        </p:nvSpPr>
        <p:spPr>
          <a:xfrm flipV="1">
            <a:off x="8670727" y="3395584"/>
            <a:ext cx="1652400" cy="2520"/>
          </a:xfrm>
          <a:prstGeom prst="line">
            <a:avLst/>
          </a:prstGeom>
          <a:ln w="38160">
            <a:solidFill>
              <a:srgbClr val="000000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-28080" rIns="108720" bIns="-2808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4" name="Gerade Verbindung 343"/>
          <p:cNvSpPr/>
          <p:nvPr/>
        </p:nvSpPr>
        <p:spPr>
          <a:xfrm flipH="1">
            <a:off x="8465887" y="3543904"/>
            <a:ext cx="10440" cy="1737720"/>
          </a:xfrm>
          <a:prstGeom prst="line">
            <a:avLst/>
          </a:prstGeom>
          <a:ln w="38160">
            <a:solidFill>
              <a:srgbClr val="000000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720" tIns="-28080" rIns="108720" bIns="-2808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5" name="PlaceHolder 8"/>
          <p:cNvSpPr/>
          <p:nvPr/>
        </p:nvSpPr>
        <p:spPr>
          <a:xfrm>
            <a:off x="360000" y="8100000"/>
            <a:ext cx="11244240" cy="1243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3x3 mm</a:t>
            </a:r>
            <a:r>
              <a:rPr lang="en-US" sz="2600" b="0" u="none" strike="noStrike" baseline="33000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2</a:t>
            </a: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, 50-100 </a:t>
            </a: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Arial"/>
              </a:rPr>
              <a:t>μm epi</a:t>
            </a:r>
            <a:endParaRPr lang="de-CH" sz="2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Arial"/>
              </a:rPr>
              <a:t>Based on power electronics process</a:t>
            </a:r>
            <a:endParaRPr lang="de-CH" sz="2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46" name="Grafik 345"/>
          <p:cNvPicPr>
            <a:picLocks noChangeAspect="1"/>
          </p:cNvPicPr>
          <p:nvPr/>
        </p:nvPicPr>
        <p:blipFill>
          <a:blip r:embed="rId4"/>
          <a:srcRect l="4114" t="-1484"/>
          <a:stretch/>
        </p:blipFill>
        <p:spPr>
          <a:xfrm>
            <a:off x="458103" y="839880"/>
            <a:ext cx="6061438" cy="31906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49" name="Rechteck 348"/>
          <p:cNvSpPr/>
          <p:nvPr/>
        </p:nvSpPr>
        <p:spPr>
          <a:xfrm>
            <a:off x="7653367" y="3778264"/>
            <a:ext cx="89820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u="none" strike="noStrike"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Palatino Linotype"/>
                <a:ea typeface="DejaVu Sans"/>
              </a:rPr>
              <a:t>3 mm</a:t>
            </a: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0" name="Rechteck 349"/>
          <p:cNvSpPr/>
          <p:nvPr/>
        </p:nvSpPr>
        <p:spPr>
          <a:xfrm>
            <a:off x="8008687" y="2955664"/>
            <a:ext cx="317700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u="none" strike="noStrike"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Palatino Linotype"/>
                <a:ea typeface="DejaVu Sans"/>
              </a:rPr>
              <a:t>3 mm</a:t>
            </a:r>
            <a:endParaRPr lang="de-CH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F07D01D5-D1B6-CBD8-0255-FEAEF938696A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1539740" y="4030560"/>
            <a:ext cx="4820040" cy="2686320"/>
          </a:xfrm>
          <a:prstGeom prst="rect">
            <a:avLst/>
          </a:prstGeom>
          <a:ln w="0">
            <a:noFill/>
          </a:ln>
        </p:spPr>
      </p:pic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F22B5C2-F44E-DD1B-4B4D-C22A2F4E0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5AF2CFD-9B00-1CF6-2ABF-731C2460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2B9AE3FA-D0AC-B590-03DB-60928D00E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53</a:t>
            </a:fld>
            <a:endParaRPr lang="en-US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PlaceHolder 1"/>
          <p:cNvSpPr>
            <a:spLocks noGrp="1"/>
          </p:cNvSpPr>
          <p:nvPr>
            <p:ph/>
          </p:nvPr>
        </p:nvSpPr>
        <p:spPr>
          <a:xfrm>
            <a:off x="360000" y="1308600"/>
            <a:ext cx="7560000" cy="2547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343080" indent="-34308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Quantify yield, measure process parameters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Input to TCAD simulations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2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SiC presents special challenges: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864000" lvl="1" indent="-32400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2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Very low currents (&lt; 100fA/ mm²)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864000" lvl="1" indent="-32400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2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and very high voltages 3 kV) at the same time</a:t>
            </a:r>
          </a:p>
          <a:p>
            <a:pPr marL="406800" indent="-32400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noProof="0" dirty="0">
                <a:solidFill>
                  <a:schemeClr val="dk1"/>
                </a:solidFill>
                <a:latin typeface="Palatino Linotype"/>
              </a:rPr>
              <a:t>Use of Semiconductor analyzer (ÖAW Innovation Fund)</a:t>
            </a:r>
            <a:endParaRPr lang="en-US" sz="2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5" name="PlaceHolder 2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Electrical Characterization</a:t>
            </a:r>
            <a:endParaRPr lang="en-US" sz="4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56" name="Grafik 355"/>
          <p:cNvPicPr/>
          <p:nvPr/>
        </p:nvPicPr>
        <p:blipFill>
          <a:blip r:embed="rId2"/>
          <a:stretch/>
        </p:blipFill>
        <p:spPr>
          <a:xfrm>
            <a:off x="7920000" y="3780000"/>
            <a:ext cx="4138200" cy="29160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57" name="Grafik 356"/>
          <p:cNvPicPr/>
          <p:nvPr/>
        </p:nvPicPr>
        <p:blipFill>
          <a:blip r:embed="rId3"/>
          <a:stretch/>
        </p:blipFill>
        <p:spPr>
          <a:xfrm>
            <a:off x="8173440" y="976320"/>
            <a:ext cx="3704760" cy="26467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58" name="Grafik 357"/>
          <p:cNvPicPr/>
          <p:nvPr/>
        </p:nvPicPr>
        <p:blipFill>
          <a:blip r:embed="rId4"/>
          <a:srcRect t="1130" r="291"/>
          <a:stretch/>
        </p:blipFill>
        <p:spPr>
          <a:xfrm>
            <a:off x="360000" y="4314960"/>
            <a:ext cx="3186000" cy="23810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59" name="Grafik 358"/>
          <p:cNvPicPr/>
          <p:nvPr/>
        </p:nvPicPr>
        <p:blipFill>
          <a:blip r:embed="rId5"/>
          <a:stretch/>
        </p:blipFill>
        <p:spPr>
          <a:xfrm>
            <a:off x="3871440" y="4393080"/>
            <a:ext cx="3045600" cy="2280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60" name="Rechteck 359"/>
          <p:cNvSpPr/>
          <p:nvPr/>
        </p:nvSpPr>
        <p:spPr>
          <a:xfrm>
            <a:off x="4474800" y="4059000"/>
            <a:ext cx="2824920" cy="1018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5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Extracted Doping Profile</a:t>
            </a:r>
            <a:endParaRPr lang="en-US" sz="15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1" name="Rechteck 360"/>
          <p:cNvSpPr/>
          <p:nvPr/>
        </p:nvSpPr>
        <p:spPr>
          <a:xfrm>
            <a:off x="908640" y="4059000"/>
            <a:ext cx="2418120" cy="676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5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Leakage Current</a:t>
            </a:r>
            <a:endParaRPr lang="en-US" sz="15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CEC8BB1F-B145-A43D-ABFB-B18745367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7FECF538-E076-CB7E-095D-DD9F72B09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59F82D7-FADC-68CC-D928-3F9AC607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54</a:t>
            </a:fld>
            <a:endParaRPr lang="en-US" noProof="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PlaceHolder 1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36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</a:rPr>
              <a:t>Setups using Ionizing Radiation at MBI</a:t>
            </a:r>
            <a:endParaRPr lang="de-CH" sz="3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63" name="Grafik 362"/>
          <p:cNvPicPr/>
          <p:nvPr/>
        </p:nvPicPr>
        <p:blipFill>
          <a:blip r:embed="rId2"/>
          <a:stretch/>
        </p:blipFill>
        <p:spPr>
          <a:xfrm>
            <a:off x="9360360" y="4587480"/>
            <a:ext cx="1978200" cy="19796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64" name="Grafik 363"/>
          <p:cNvPicPr/>
          <p:nvPr/>
        </p:nvPicPr>
        <p:blipFill>
          <a:blip r:embed="rId3"/>
          <a:stretch/>
        </p:blipFill>
        <p:spPr>
          <a:xfrm>
            <a:off x="5307120" y="4678920"/>
            <a:ext cx="2344680" cy="1900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65" name="Rechteck 364"/>
          <p:cNvSpPr/>
          <p:nvPr/>
        </p:nvSpPr>
        <p:spPr>
          <a:xfrm>
            <a:off x="9180360" y="4140000"/>
            <a:ext cx="6478200" cy="332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  <a:ea typeface="DejaVu Sans"/>
            </a:endParaRPr>
          </a:p>
        </p:txBody>
      </p:sp>
      <p:pic>
        <p:nvPicPr>
          <p:cNvPr id="366" name="Grafik 3">
            <a:hlinkClick r:id="rId4"/>
          </p:cNvPr>
          <p:cNvPicPr/>
          <p:nvPr/>
        </p:nvPicPr>
        <p:blipFill>
          <a:blip r:embed="rId5"/>
          <a:srcRect l="76828" t="1874" b="21030"/>
          <a:stretch/>
        </p:blipFill>
        <p:spPr>
          <a:xfrm>
            <a:off x="9467640" y="1564200"/>
            <a:ext cx="1764000" cy="24055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67" name="Grafik 14">
            <a:hlinkClick r:id="rId4"/>
          </p:cNvPr>
          <p:cNvPicPr/>
          <p:nvPr/>
        </p:nvPicPr>
        <p:blipFill>
          <a:blip r:embed="rId5"/>
          <a:srcRect l="53316" t="2226" r="23026" b="19382"/>
          <a:stretch/>
        </p:blipFill>
        <p:spPr>
          <a:xfrm>
            <a:off x="5593680" y="1564200"/>
            <a:ext cx="1771560" cy="2405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68" name="Rechteck 367"/>
          <p:cNvSpPr/>
          <p:nvPr/>
        </p:nvSpPr>
        <p:spPr>
          <a:xfrm>
            <a:off x="4320360" y="1038240"/>
            <a:ext cx="431856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High-Energy </a:t>
            </a: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Protons</a:t>
            </a: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 (MedAustron)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9" name="Rechteck 368"/>
          <p:cNvSpPr/>
          <p:nvPr/>
        </p:nvSpPr>
        <p:spPr>
          <a:xfrm>
            <a:off x="8820360" y="1014840"/>
            <a:ext cx="305856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Picosecond pulsed</a:t>
            </a: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 UV laser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0" name="Rechteck 369"/>
          <p:cNvSpPr/>
          <p:nvPr/>
        </p:nvSpPr>
        <p:spPr>
          <a:xfrm>
            <a:off x="4770360" y="4140000"/>
            <a:ext cx="34185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u="none" strike="noStrike">
                <a:solidFill>
                  <a:srgbClr val="0000FF"/>
                </a:solidFill>
                <a:effectLst/>
                <a:highlight>
                  <a:srgbClr val="D0D0D0"/>
                </a:highlight>
                <a:uFillTx/>
                <a:latin typeface="Palatino Linotype"/>
                <a:ea typeface="DejaVu Sans"/>
              </a:rPr>
              <a:t>NIM A 10.1016/j.nima.2022.167218</a:t>
            </a:r>
            <a:endParaRPr lang="de-CH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1" name="Rechteck 370"/>
          <p:cNvSpPr/>
          <p:nvPr/>
        </p:nvSpPr>
        <p:spPr>
          <a:xfrm>
            <a:off x="8910360" y="4140000"/>
            <a:ext cx="28785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u="none" strike="noStrike">
                <a:solidFill>
                  <a:srgbClr val="0000FF"/>
                </a:solidFill>
                <a:effectLst/>
                <a:highlight>
                  <a:srgbClr val="D0D0D0"/>
                </a:highlight>
                <a:uFillTx/>
                <a:latin typeface="Palatino Linotype"/>
                <a:ea typeface="DejaVu Sans"/>
              </a:rPr>
              <a:t>PoS 10.22323/1.468.0103</a:t>
            </a:r>
            <a:endParaRPr lang="de-CH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372" name="Grafik 174">
            <a:hlinkClick r:id="rId4"/>
          </p:cNvPr>
          <p:cNvPicPr/>
          <p:nvPr/>
        </p:nvPicPr>
        <p:blipFill>
          <a:blip r:embed="rId5"/>
          <a:srcRect r="47094" b="19382"/>
          <a:stretch/>
        </p:blipFill>
        <p:spPr>
          <a:xfrm>
            <a:off x="524160" y="1564200"/>
            <a:ext cx="3836520" cy="23943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73" name="Grafik 372"/>
          <p:cNvPicPr/>
          <p:nvPr/>
        </p:nvPicPr>
        <p:blipFill>
          <a:blip r:embed="rId6"/>
          <a:stretch/>
        </p:blipFill>
        <p:spPr>
          <a:xfrm>
            <a:off x="828000" y="4678920"/>
            <a:ext cx="3229200" cy="19342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74" name="Rechteck 373"/>
          <p:cNvSpPr/>
          <p:nvPr/>
        </p:nvSpPr>
        <p:spPr>
          <a:xfrm>
            <a:off x="553320" y="1038240"/>
            <a:ext cx="377856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Alpha</a:t>
            </a: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 spectroscopy in vacuum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5" name="Rechteck 374"/>
          <p:cNvSpPr/>
          <p:nvPr/>
        </p:nvSpPr>
        <p:spPr>
          <a:xfrm>
            <a:off x="360000" y="4140000"/>
            <a:ext cx="416520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u="none" strike="noStrike">
                <a:solidFill>
                  <a:srgbClr val="0000FF"/>
                </a:solidFill>
                <a:effectLst/>
                <a:highlight>
                  <a:srgbClr val="D0D0D0"/>
                </a:highlight>
                <a:uFillTx/>
                <a:latin typeface="Palatino Linotype"/>
                <a:ea typeface="DejaVu Sans"/>
              </a:rPr>
              <a:t>Jinst 10.1088/1748-0221/18/01/C01042</a:t>
            </a:r>
            <a:endParaRPr lang="de-CH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C7B5E572-0C10-F48D-3792-25FFB1E0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C4A8583-94FB-D278-F5C0-8C0D650ED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8D40CC7-C1BE-4585-6B46-8399D2D33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55</a:t>
            </a:fld>
            <a:endParaRPr 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PlaceHolder 1"/>
          <p:cNvSpPr>
            <a:spLocks noGrp="1"/>
          </p:cNvSpPr>
          <p:nvPr>
            <p:ph type="title"/>
          </p:nvPr>
        </p:nvSpPr>
        <p:spPr>
          <a:xfrm>
            <a:off x="614703" y="267951"/>
            <a:ext cx="10962593" cy="67920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596" noProof="0" dirty="0">
                <a:solidFill>
                  <a:srgbClr val="000000"/>
                </a:solidFill>
                <a:latin typeface="Palatino Linotype"/>
              </a:rPr>
              <a:t>4H-SiC Material Properties</a:t>
            </a:r>
            <a:endParaRPr lang="en-US" sz="4596" noProof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PlaceHolder 20"/>
          <p:cNvSpPr/>
          <p:nvPr/>
        </p:nvSpPr>
        <p:spPr>
          <a:xfrm>
            <a:off x="360086" y="1519115"/>
            <a:ext cx="6979678" cy="225509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>
              <a:spcBef>
                <a:spcPts val="871"/>
              </a:spcBef>
              <a:buClr>
                <a:srgbClr val="000000"/>
              </a:buClr>
              <a:tabLst>
                <a:tab pos="0" algn="l"/>
              </a:tabLst>
            </a:pPr>
            <a:r>
              <a:rPr lang="en-US" b="1" noProof="0" dirty="0">
                <a:solidFill>
                  <a:srgbClr val="000000"/>
                </a:solidFill>
                <a:latin typeface="Palatino Linotype"/>
                <a:ea typeface="DejaVu Sans"/>
              </a:rPr>
              <a:t>4H-SiC material parameters vary significantly in literature and between different manufacturers</a:t>
            </a:r>
            <a:endParaRPr lang="en-US" b="1" noProof="0" dirty="0">
              <a:solidFill>
                <a:srgbClr val="000000"/>
              </a:solidFill>
              <a:latin typeface="Arial"/>
            </a:endParaRPr>
          </a:p>
          <a:p>
            <a:pPr marL="261230" indent="-261230">
              <a:spcBef>
                <a:spcPts val="871"/>
              </a:spcBef>
              <a:buClr>
                <a:srgbClr val="000000"/>
              </a:buClr>
              <a:buFont typeface="Symbol" charset="2"/>
              <a:buChar char=""/>
              <a:tabLst>
                <a:tab pos="0" algn="l"/>
              </a:tabLst>
            </a:pPr>
            <a:r>
              <a:rPr lang="en-US" sz="1600" b="1" noProof="0" dirty="0">
                <a:solidFill>
                  <a:srgbClr val="000000"/>
                </a:solidFill>
                <a:latin typeface="Palatino Linotype"/>
                <a:ea typeface="DejaVu Sans"/>
              </a:rPr>
              <a:t>Extensive literature review </a:t>
            </a:r>
            <a:r>
              <a:rPr lang="en-US" sz="1600" noProof="0" dirty="0">
                <a:solidFill>
                  <a:srgbClr val="000000"/>
                </a:solidFill>
                <a:latin typeface="Palatino Linotype"/>
                <a:ea typeface="DejaVu Sans"/>
              </a:rPr>
              <a:t>to understand origin of commonly used values of TCAD parameters (231 pages, 939 references) within FFG </a:t>
            </a:r>
            <a:r>
              <a:rPr lang="en-US" sz="1600" noProof="0" dirty="0" err="1">
                <a:solidFill>
                  <a:srgbClr val="000000"/>
                </a:solidFill>
                <a:latin typeface="Palatino Linotype"/>
                <a:ea typeface="DejaVu Sans"/>
              </a:rPr>
              <a:t>RadHardDetSim</a:t>
            </a:r>
            <a:r>
              <a:rPr lang="en-US" sz="1600" noProof="0" dirty="0">
                <a:solidFill>
                  <a:srgbClr val="000000"/>
                </a:solidFill>
                <a:latin typeface="Palatino Linotype"/>
                <a:ea typeface="DejaVu Sans"/>
              </a:rPr>
              <a:t> project</a:t>
            </a:r>
            <a:endParaRPr lang="en-US" sz="1600" noProof="0" dirty="0">
              <a:solidFill>
                <a:srgbClr val="000000"/>
              </a:solidFill>
              <a:latin typeface="Arial"/>
            </a:endParaRPr>
          </a:p>
          <a:p>
            <a:pPr>
              <a:spcBef>
                <a:spcPts val="350"/>
              </a:spcBef>
              <a:tabLst>
                <a:tab pos="0" algn="l"/>
              </a:tabLst>
            </a:pPr>
            <a:endParaRPr lang="en-US" sz="1600" noProof="0" dirty="0">
              <a:solidFill>
                <a:srgbClr val="000000"/>
              </a:solidFill>
              <a:latin typeface="Arial"/>
            </a:endParaRPr>
          </a:p>
          <a:p>
            <a:pPr>
              <a:spcBef>
                <a:spcPts val="350"/>
              </a:spcBef>
              <a:tabLst>
                <a:tab pos="0" algn="l"/>
              </a:tabLst>
            </a:pPr>
            <a:r>
              <a:rPr lang="en-US" sz="1600" noProof="0" dirty="0">
                <a:solidFill>
                  <a:srgbClr val="000000"/>
                </a:solidFill>
                <a:latin typeface="Palatino Linotype"/>
                <a:ea typeface="Source Han Sans CN"/>
              </a:rPr>
              <a:t>Additionally, measure material parameters for existing samples (for ex. </a:t>
            </a:r>
            <a:r>
              <a:rPr lang="en-US" sz="1600" noProof="0" dirty="0" err="1">
                <a:solidFill>
                  <a:srgbClr val="000000"/>
                </a:solidFill>
                <a:latin typeface="Palatino Linotype"/>
                <a:ea typeface="Palatino Linotype"/>
              </a:rPr>
              <a:t>ε</a:t>
            </a:r>
            <a:r>
              <a:rPr lang="en-US" sz="1600" baseline="-8000" noProof="0" dirty="0" err="1">
                <a:solidFill>
                  <a:srgbClr val="000000"/>
                </a:solidFill>
                <a:latin typeface="Palatino Linotype"/>
                <a:ea typeface="Palatino Linotype"/>
              </a:rPr>
              <a:t>i</a:t>
            </a:r>
            <a:r>
              <a:rPr lang="en-US" sz="1600" noProof="0" dirty="0">
                <a:solidFill>
                  <a:srgbClr val="000000"/>
                </a:solidFill>
                <a:latin typeface="Palatino Linotype"/>
                <a:ea typeface="Palatino Linotype"/>
              </a:rPr>
              <a:t>)</a:t>
            </a:r>
            <a:endParaRPr lang="en-US" sz="1600" noProof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Rechteck 568"/>
          <p:cNvSpPr/>
          <p:nvPr/>
        </p:nvSpPr>
        <p:spPr>
          <a:xfrm>
            <a:off x="7773714" y="5575115"/>
            <a:ext cx="4119987" cy="68821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847" tIns="54423" rIns="108847" bIns="54423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451" noProof="0" dirty="0">
                <a:solidFill>
                  <a:srgbClr val="000000"/>
                </a:solidFill>
                <a:latin typeface="Palatino Linotype"/>
                <a:ea typeface="DejaVu Sans"/>
              </a:rPr>
              <a:t>Literature Review of 4H-SiC model parameters</a:t>
            </a:r>
            <a:endParaRPr lang="en-US" sz="1451" noProof="0" dirty="0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lang="en-US" sz="1451" noProof="0" dirty="0">
                <a:solidFill>
                  <a:srgbClr val="0000FF"/>
                </a:solidFill>
                <a:latin typeface="Palatino Linotype"/>
                <a:ea typeface="DejaVu Sans"/>
                <a:hlinkClick r:id="rId2"/>
              </a:rPr>
              <a:t>https://arxiv.org/abs/2410.06798</a:t>
            </a:r>
            <a:endParaRPr lang="en-US" sz="145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70" name="Grafik 569"/>
          <p:cNvPicPr/>
          <p:nvPr/>
        </p:nvPicPr>
        <p:blipFill>
          <a:blip r:embed="rId3"/>
          <a:srcRect r="2484"/>
          <a:stretch/>
        </p:blipFill>
        <p:spPr>
          <a:xfrm>
            <a:off x="7858937" y="1384433"/>
            <a:ext cx="4028194" cy="3933716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grpSp>
        <p:nvGrpSpPr>
          <p:cNvPr id="571" name="Gruppieren 570"/>
          <p:cNvGrpSpPr>
            <a:grpSpLocks/>
          </p:cNvGrpSpPr>
          <p:nvPr/>
        </p:nvGrpSpPr>
        <p:grpSpPr>
          <a:xfrm>
            <a:off x="357229" y="3765884"/>
            <a:ext cx="6839051" cy="2103124"/>
            <a:chOff x="472679" y="3876120"/>
            <a:chExt cx="4277521" cy="1137240"/>
          </a:xfrm>
        </p:grpSpPr>
        <p:pic>
          <p:nvPicPr>
            <p:cNvPr id="572" name="Grafik 571"/>
            <p:cNvPicPr/>
            <p:nvPr/>
          </p:nvPicPr>
          <p:blipFill>
            <a:blip r:embed="rId4"/>
            <a:srcRect l="1306" t="2668" r="3529"/>
            <a:stretch/>
          </p:blipFill>
          <p:spPr>
            <a:xfrm>
              <a:off x="2922120" y="3876120"/>
              <a:ext cx="1828080" cy="113724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73" name="Grafik 572"/>
            <p:cNvPicPr/>
            <p:nvPr/>
          </p:nvPicPr>
          <p:blipFill>
            <a:blip r:embed="rId5"/>
            <a:stretch/>
          </p:blipFill>
          <p:spPr>
            <a:xfrm>
              <a:off x="472679" y="4066920"/>
              <a:ext cx="2402715" cy="852577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574" name="Rechteck 573"/>
            <p:cNvSpPr/>
            <p:nvPr/>
          </p:nvSpPr>
          <p:spPr>
            <a:xfrm>
              <a:off x="472679" y="4286556"/>
              <a:ext cx="1925640" cy="75240"/>
            </a:xfrm>
            <a:prstGeom prst="rect">
              <a:avLst/>
            </a:prstGeom>
            <a:noFill/>
            <a:ln w="1260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116248" tIns="40056" rIns="116248" bIns="40056" anchor="ctr">
              <a:noAutofit/>
            </a:bodyPr>
            <a:lstStyle/>
            <a:p>
              <a:pPr>
                <a:lnSpc>
                  <a:spcPct val="100000"/>
                </a:lnSpc>
              </a:pPr>
              <a:endParaRPr lang="en-US" sz="2177" noProof="0" dirty="0">
                <a:solidFill>
                  <a:srgbClr val="000000"/>
                </a:solidFill>
                <a:latin typeface="Arial"/>
                <a:ea typeface="DejaVu Sans"/>
              </a:endParaRPr>
            </a:p>
          </p:txBody>
        </p:sp>
      </p:grpSp>
      <p:sp>
        <p:nvSpPr>
          <p:cNvPr id="575" name="Rechteck 574"/>
          <p:cNvSpPr/>
          <p:nvPr/>
        </p:nvSpPr>
        <p:spPr>
          <a:xfrm>
            <a:off x="1390402" y="6267386"/>
            <a:ext cx="5946507" cy="58167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08847" tIns="54423" rIns="108847" bIns="54423" anchor="t">
            <a:noAutofit/>
          </a:bodyPr>
          <a:lstStyle/>
          <a:p>
            <a:pPr>
              <a:lnSpc>
                <a:spcPct val="100000"/>
              </a:lnSpc>
            </a:pPr>
            <a:endParaRPr lang="en-US" sz="1693" noProof="0" dirty="0">
              <a:solidFill>
                <a:srgbClr val="000000"/>
              </a:solidFill>
              <a:latin typeface="Arial"/>
              <a:ea typeface="DejaVu Sans"/>
            </a:endParaRP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5BAC399E-61A8-7BA6-F1E3-C36342EBEF1B}"/>
              </a:ext>
            </a:extLst>
          </p:cNvPr>
          <p:cNvSpPr txBox="1"/>
          <p:nvPr/>
        </p:nvSpPr>
        <p:spPr>
          <a:xfrm>
            <a:off x="298299" y="5955552"/>
            <a:ext cx="3561681" cy="30777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>
                <a:latin typeface="Palatino" pitchFamily="2" charset="77"/>
                <a:ea typeface="Palatino" pitchFamily="2" charset="77"/>
              </a:rPr>
              <a:t>A Gsponer, M. Knopf et al.: </a:t>
            </a:r>
            <a:r>
              <a:rPr lang="en-US" sz="1400" b="1" noProof="0" dirty="0">
                <a:latin typeface="Palatino" pitchFamily="2" charset="77"/>
                <a:ea typeface="Palatino" pitchFamily="2" charset="77"/>
              </a:rPr>
              <a:t>[</a:t>
            </a:r>
            <a:r>
              <a:rPr lang="en-US" sz="1400" b="1" noProof="0" dirty="0">
                <a:solidFill>
                  <a:srgbClr val="CB6D04"/>
                </a:solidFill>
                <a:latin typeface="Palatino" pitchFamily="2" charset="77"/>
                <a:ea typeface="Palatino" pitchFamily="2" charset="77"/>
                <a:hlinkClick r:id="rId6"/>
              </a:rPr>
              <a:t>NIMA</a:t>
            </a:r>
            <a:r>
              <a:rPr lang="en-US" sz="1400" b="1" noProof="0" dirty="0">
                <a:solidFill>
                  <a:srgbClr val="CB6D04"/>
                </a:solidFill>
                <a:latin typeface="Palatino" pitchFamily="2" charset="77"/>
                <a:ea typeface="Palatino" pitchFamily="2" charset="77"/>
              </a:rPr>
              <a:t> </a:t>
            </a:r>
            <a:r>
              <a:rPr lang="en-US" sz="1400" b="1" noProof="0" dirty="0">
                <a:latin typeface="Palatino" pitchFamily="2" charset="77"/>
                <a:ea typeface="Palatino" pitchFamily="2" charset="77"/>
              </a:rPr>
              <a:t>(2024)]</a:t>
            </a: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0B1E5D7-8B14-0A9D-8169-5C9D133F7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689835EC-7660-162E-609E-41D0245B4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0BD63F8-7CF3-5831-0B08-08F59C4EA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56</a:t>
            </a:fld>
            <a:endParaRPr lang="en-US" noProof="0" dirty="0"/>
          </a:p>
        </p:txBody>
      </p:sp>
      <p:pic>
        <p:nvPicPr>
          <p:cNvPr id="9" name="Grafik 8" descr="Ein Bild, das Schrift, Kalligrafie, Typografie, Handschrift enthält.&#10;&#10;KI-generierte Inhalte können fehlerhaft sein.">
            <a:extLst>
              <a:ext uri="{FF2B5EF4-FFF2-40B4-BE49-F238E27FC236}">
                <a16:creationId xmlns:a16="http://schemas.microsoft.com/office/drawing/2014/main" id="{F99F1B6F-3357-016C-CF50-9D19256FB0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05" y="3518315"/>
            <a:ext cx="3534108" cy="585737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8E9F6534-672C-8208-437A-C2229F920331}"/>
              </a:ext>
            </a:extLst>
          </p:cNvPr>
          <p:cNvSpPr txBox="1"/>
          <p:nvPr/>
        </p:nvSpPr>
        <p:spPr>
          <a:xfrm>
            <a:off x="5195915" y="5867090"/>
            <a:ext cx="1572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/>
              <a:t>Tri</a:t>
            </a:r>
            <a:r>
              <a:rPr lang="de-DE" sz="1400" dirty="0"/>
              <a:t>-Alpha </a:t>
            </a:r>
            <a:r>
              <a:rPr lang="de-DE" sz="1400" dirty="0" err="1"/>
              <a:t>spectrum</a:t>
            </a:r>
            <a:endParaRPr lang="de-DE" sz="1400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307AEA75-A980-C2CE-8C41-1A4D3631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57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8C579B0-3D87-B990-0F5A-C540CC3C94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3986" y="1172034"/>
            <a:ext cx="6121790" cy="277815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High-frequency readout board developed (10GHz)</a:t>
            </a:r>
          </a:p>
          <a:p>
            <a:pPr lvl="1"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Tiny sensor for low capacitance and ultra-short bond wire required </a:t>
            </a:r>
          </a:p>
          <a:p>
            <a:pPr lvl="1"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Take advantage of all the high-level equipment we have: TCT/Laser setup, HF Oscilloscope, electronics workshop, wire bonding</a:t>
            </a:r>
          </a:p>
          <a:p>
            <a:pPr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Directly measure </a:t>
            </a:r>
            <a:r>
              <a:rPr lang="en-US" b="1" noProof="0" dirty="0"/>
              <a:t>electron and hole mobility </a:t>
            </a:r>
            <a:r>
              <a:rPr lang="en-US" noProof="0" dirty="0"/>
              <a:t>in thin 4H-SiC PIN detectors</a:t>
            </a:r>
            <a:r>
              <a:rPr lang="en-US" dirty="0"/>
              <a:t> by carrier drift time</a:t>
            </a:r>
            <a:endParaRPr lang="en-US" noProof="0" dirty="0"/>
          </a:p>
          <a:p>
            <a:pPr lvl="1"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Parameters not well known in literature</a:t>
            </a:r>
          </a:p>
          <a:p>
            <a:pPr lvl="1">
              <a:lnSpc>
                <a:spcPct val="120000"/>
              </a:lnSpc>
              <a:spcBef>
                <a:spcPts val="200"/>
              </a:spcBef>
            </a:pPr>
            <a:r>
              <a:rPr lang="en-US" noProof="0" dirty="0"/>
              <a:t>Input to TCAD and Allpix2 models </a:t>
            </a:r>
          </a:p>
          <a:p>
            <a:pPr>
              <a:lnSpc>
                <a:spcPct val="120000"/>
              </a:lnSpc>
              <a:spcBef>
                <a:spcPts val="200"/>
              </a:spcBef>
            </a:pPr>
            <a:endParaRPr lang="en-US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1F4DB11-BA66-44B5-F03E-48A41A5459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3" y="292063"/>
            <a:ext cx="9180945" cy="718822"/>
          </a:xfrm>
        </p:spPr>
        <p:txBody>
          <a:bodyPr/>
          <a:lstStyle/>
          <a:p>
            <a:r>
              <a:rPr lang="en-US" sz="3800" noProof="0" dirty="0"/>
              <a:t>HF-Readout and Charge Carrier mobility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7AF5D52D-309E-9857-3B47-851784D29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A57E4223-974A-6603-677C-7DB7608AF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7174" name="Picture 6">
            <a:extLst>
              <a:ext uri="{FF2B5EF4-FFF2-40B4-BE49-F238E27FC236}">
                <a16:creationId xmlns:a16="http://schemas.microsoft.com/office/drawing/2014/main" id="{4382E314-E6E7-6526-CA46-622516173E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9426" y="4645712"/>
            <a:ext cx="2352564" cy="176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>
            <a:extLst>
              <a:ext uri="{FF2B5EF4-FFF2-40B4-BE49-F238E27FC236}">
                <a16:creationId xmlns:a16="http://schemas.microsoft.com/office/drawing/2014/main" id="{2437E9BD-4B58-85F8-9628-321B46EE0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954" y="2028373"/>
            <a:ext cx="2540974" cy="225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>
            <a:extLst>
              <a:ext uri="{FF2B5EF4-FFF2-40B4-BE49-F238E27FC236}">
                <a16:creationId xmlns:a16="http://schemas.microsoft.com/office/drawing/2014/main" id="{3F16492E-9CBD-883E-2ED4-1E58AAD5E4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24" t="14276" r="10896" b="6891"/>
          <a:stretch>
            <a:fillRect/>
          </a:stretch>
        </p:blipFill>
        <p:spPr bwMode="auto">
          <a:xfrm rot="16200000">
            <a:off x="6679374" y="1280590"/>
            <a:ext cx="2693097" cy="227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5C0668D7-3CAC-4EC6-11E8-3CC894F4EA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31" y="3959700"/>
            <a:ext cx="4149653" cy="2574450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A1A0D2AE-3112-B3F0-199D-3F9D5060A9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876" y="4010680"/>
            <a:ext cx="3417888" cy="2553950"/>
          </a:xfrm>
          <a:prstGeom prst="rect">
            <a:avLst/>
          </a:prstGeom>
        </p:spPr>
      </p:pic>
      <p:pic>
        <p:nvPicPr>
          <p:cNvPr id="14" name="Grafik 3">
            <a:hlinkClick r:id="rId7"/>
            <a:extLst>
              <a:ext uri="{FF2B5EF4-FFF2-40B4-BE49-F238E27FC236}">
                <a16:creationId xmlns:a16="http://schemas.microsoft.com/office/drawing/2014/main" id="{D3853335-E643-B5B5-AD67-32A44F25B338}"/>
              </a:ext>
            </a:extLst>
          </p:cNvPr>
          <p:cNvPicPr/>
          <p:nvPr/>
        </p:nvPicPr>
        <p:blipFill>
          <a:blip r:embed="rId8"/>
          <a:srcRect l="76828" t="1874" b="21030"/>
          <a:stretch/>
        </p:blipFill>
        <p:spPr>
          <a:xfrm>
            <a:off x="7634764" y="4002779"/>
            <a:ext cx="1764000" cy="24055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32E98330-765F-52DE-15A1-AF8C7BDD24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/>
        </p:blipFill>
        <p:spPr>
          <a:xfrm>
            <a:off x="4923283" y="3950186"/>
            <a:ext cx="2711481" cy="588944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" name="Pfeil nach rechts 18">
            <a:extLst>
              <a:ext uri="{FF2B5EF4-FFF2-40B4-BE49-F238E27FC236}">
                <a16:creationId xmlns:a16="http://schemas.microsoft.com/office/drawing/2014/main" id="{D016D315-BC00-DA95-147E-9094E9A36AF4}"/>
              </a:ext>
            </a:extLst>
          </p:cNvPr>
          <p:cNvSpPr/>
          <p:nvPr/>
        </p:nvSpPr>
        <p:spPr>
          <a:xfrm rot="1852895">
            <a:off x="8859040" y="2402123"/>
            <a:ext cx="1259639" cy="7572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7820866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PlaceHolder 1"/>
          <p:cNvSpPr>
            <a:spLocks noGrp="1"/>
          </p:cNvSpPr>
          <p:nvPr>
            <p:ph type="sldNum" idx="9"/>
          </p:nvPr>
        </p:nvSpPr>
        <p:spPr>
          <a:xfrm>
            <a:off x="9289800" y="6537240"/>
            <a:ext cx="3669840" cy="3877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B0AE8AD0-BED9-476B-A45D-FC6CEAAACE2E}" type="slidenum">
              <a: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58</a:t>
            </a:fld>
            <a:endParaRPr lang="de-CH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13" name="PlaceHolder 2"/>
          <p:cNvSpPr>
            <a:spLocks noGrp="1"/>
          </p:cNvSpPr>
          <p:nvPr>
            <p:ph/>
          </p:nvPr>
        </p:nvSpPr>
        <p:spPr>
          <a:xfrm>
            <a:off x="1260000" y="720000"/>
            <a:ext cx="10259640" cy="25189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5400" b="0" u="none" strike="noStrike">
                <a:solidFill>
                  <a:schemeClr val="dk1"/>
                </a:solidFill>
                <a:effectLst/>
                <a:uFillTx/>
                <a:latin typeface="Palatino Linotype"/>
              </a:rPr>
              <a:t>High Energy Physics: Radiation Hardness &amp; Timing Resolution</a:t>
            </a:r>
            <a:endParaRPr lang="de-CH" sz="5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414" name="Grafik 413"/>
          <p:cNvPicPr/>
          <p:nvPr/>
        </p:nvPicPr>
        <p:blipFill>
          <a:blip r:embed="rId2"/>
          <a:stretch/>
        </p:blipFill>
        <p:spPr>
          <a:xfrm>
            <a:off x="2898720" y="2700000"/>
            <a:ext cx="6393960" cy="3599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BBCAB2D-A579-2E00-6289-F1F2C22EB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584E6F0-4C7C-61D3-2170-0B684D407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PlaceHolder 1"/>
          <p:cNvSpPr>
            <a:spLocks noGrp="1"/>
          </p:cNvSpPr>
          <p:nvPr>
            <p:ph type="sldNum" idx="10"/>
          </p:nvPr>
        </p:nvSpPr>
        <p:spPr>
          <a:xfrm>
            <a:off x="8701920" y="6564600"/>
            <a:ext cx="3413160" cy="360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7A28E1DD-C38E-4500-9525-86DC77511E71}" type="slidenum">
              <a:rPr lang="en-US" sz="900" b="0" u="none" strike="noStrike" noProof="0" smtClean="0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59</a:t>
            </a:fld>
            <a:endParaRPr lang="en-US" sz="900" b="0" u="none" strike="noStrike" noProof="0" dirty="0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29" name="PlaceHolder 2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Irradiation Campaigns</a:t>
            </a:r>
            <a:endParaRPr lang="en-US" sz="4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430" name="Grafik 429"/>
          <p:cNvPicPr/>
          <p:nvPr/>
        </p:nvPicPr>
        <p:blipFill>
          <a:blip r:embed="rId2"/>
          <a:stretch/>
        </p:blipFill>
        <p:spPr>
          <a:xfrm>
            <a:off x="645120" y="2601360"/>
            <a:ext cx="5293080" cy="35168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31" name="Grafik 430"/>
          <p:cNvPicPr/>
          <p:nvPr/>
        </p:nvPicPr>
        <p:blipFill>
          <a:blip r:embed="rId3"/>
          <a:stretch/>
        </p:blipFill>
        <p:spPr>
          <a:xfrm>
            <a:off x="6630120" y="2746800"/>
            <a:ext cx="4528080" cy="3380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32" name="Rechteck 431"/>
          <p:cNvSpPr/>
          <p:nvPr/>
        </p:nvSpPr>
        <p:spPr>
          <a:xfrm>
            <a:off x="1080000" y="1702080"/>
            <a:ext cx="4318200" cy="837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  <a:spcBef>
                <a:spcPts val="850"/>
              </a:spcBef>
            </a:pP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ATI 2021 : 5 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·10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14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 – 1 · 10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16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 </a:t>
            </a:r>
            <a:r>
              <a:rPr lang="en-US" sz="2100" b="0" u="none" strike="noStrike" noProof="0" dirty="0" err="1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n</a:t>
            </a:r>
            <a:r>
              <a:rPr lang="en-US" sz="2100" b="0" u="none" strike="noStrike" baseline="-8000" noProof="0" dirty="0" err="1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eq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/cm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2</a:t>
            </a:r>
            <a:endParaRPr lang="en-US" sz="21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850"/>
              </a:spcBef>
            </a:pP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Source Han Sans CN"/>
              </a:rPr>
              <a:t>JSI  2024 : 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 · 10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18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 </a:t>
            </a:r>
            <a:r>
              <a:rPr lang="en-US" sz="2100" b="0" u="none" strike="noStrike" noProof="0" dirty="0" err="1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n</a:t>
            </a:r>
            <a:r>
              <a:rPr lang="en-US" sz="2100" b="0" u="none" strike="noStrike" baseline="-8000" noProof="0" dirty="0" err="1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eq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/cm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2</a:t>
            </a:r>
            <a:endParaRPr lang="en-US" sz="21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3" name="Rechteck 432"/>
          <p:cNvSpPr/>
          <p:nvPr/>
        </p:nvSpPr>
        <p:spPr>
          <a:xfrm>
            <a:off x="604800" y="1153440"/>
            <a:ext cx="5273640" cy="424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200" b="1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Neutron Irradiation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4" name="Rechteck 433"/>
          <p:cNvSpPr/>
          <p:nvPr/>
        </p:nvSpPr>
        <p:spPr>
          <a:xfrm>
            <a:off x="6618600" y="1934280"/>
            <a:ext cx="4943160" cy="40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  <a:spcBef>
                <a:spcPts val="850"/>
              </a:spcBef>
            </a:pP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MedAustron 2025: 5 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·10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10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 – 3 · 10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13</a:t>
            </a:r>
            <a:r>
              <a:rPr lang="en-US" sz="21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 p/cm</a:t>
            </a:r>
            <a:r>
              <a:rPr lang="en-US" sz="2100" b="0" u="none" strike="noStrike" baseline="33000" noProof="0" dirty="0">
                <a:solidFill>
                  <a:srgbClr val="000000"/>
                </a:solidFill>
                <a:effectLst/>
                <a:uFillTx/>
                <a:latin typeface="Palatino Linotype"/>
                <a:ea typeface="Arial"/>
              </a:rPr>
              <a:t>2</a:t>
            </a:r>
            <a:endParaRPr lang="en-US" sz="21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5" name="Rechteck 434"/>
          <p:cNvSpPr/>
          <p:nvPr/>
        </p:nvSpPr>
        <p:spPr>
          <a:xfrm>
            <a:off x="6576480" y="1153440"/>
            <a:ext cx="4605480" cy="424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200" b="1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Proton Irradiation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857463C6-2EB1-E926-9ACF-5DAE78BB5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1E1EE48-F06B-EEE9-230B-181F2B696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0E8A6496-8E54-BEFA-FEB7-24D39096C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8376920" y="3697696"/>
            <a:ext cx="3743008" cy="3049496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6FDDD9E3-75F4-4336-23C0-0B9F8A41D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60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4FB2217-F9E1-7CC3-B575-D83D74F714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75081"/>
            <a:ext cx="7245313" cy="256919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700"/>
              </a:spcBef>
            </a:pPr>
            <a:r>
              <a:rPr lang="en-US" noProof="0" dirty="0"/>
              <a:t>Several irradiation campaigns with Neutrons (ATI, Ljubljana) and protons (MedAustron) performed</a:t>
            </a:r>
          </a:p>
          <a:p>
            <a:pPr>
              <a:lnSpc>
                <a:spcPct val="120000"/>
              </a:lnSpc>
              <a:spcBef>
                <a:spcPts val="700"/>
              </a:spcBef>
            </a:pPr>
            <a:r>
              <a:rPr lang="en-US" noProof="0" dirty="0"/>
              <a:t>CCE drops, but still growing with       ; not saturated up to 1.1kV </a:t>
            </a:r>
            <a:r>
              <a:rPr lang="en-US" noProof="0" dirty="0">
                <a:sym typeface="Wingdings" pitchFamily="2" charset="2"/>
              </a:rPr>
              <a:t> higher voltages needed to study</a:t>
            </a:r>
          </a:p>
          <a:p>
            <a:pPr>
              <a:lnSpc>
                <a:spcPct val="120000"/>
              </a:lnSpc>
              <a:spcBef>
                <a:spcPts val="700"/>
              </a:spcBef>
            </a:pPr>
            <a:r>
              <a:rPr lang="en-US" noProof="0" dirty="0">
                <a:sym typeface="Wingdings" pitchFamily="2" charset="2"/>
              </a:rPr>
              <a:t>Interesting effects observed: loss of rectifying function of </a:t>
            </a:r>
            <a:r>
              <a:rPr lang="en-US" noProof="0" dirty="0" err="1">
                <a:sym typeface="Wingdings" pitchFamily="2" charset="2"/>
              </a:rPr>
              <a:t>pn</a:t>
            </a:r>
            <a:r>
              <a:rPr lang="en-US" noProof="0" dirty="0">
                <a:sym typeface="Wingdings" pitchFamily="2" charset="2"/>
              </a:rPr>
              <a:t>-junction, material becomes intrinsic</a:t>
            </a:r>
          </a:p>
          <a:p>
            <a:pPr>
              <a:lnSpc>
                <a:spcPct val="120000"/>
              </a:lnSpc>
              <a:spcBef>
                <a:spcPts val="700"/>
              </a:spcBef>
            </a:pPr>
            <a:r>
              <a:rPr lang="en-US" noProof="0" dirty="0">
                <a:sym typeface="Wingdings" pitchFamily="2" charset="2"/>
              </a:rPr>
              <a:t>Developed TCAD irradiation model with 5 trap levels and studied donor removal rate</a:t>
            </a:r>
            <a:endParaRPr lang="en-US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C3B292E-C498-73D3-1B71-44ECAE147D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Study of SiC Radiation Hardness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D96D5A39-FBB2-5355-CF44-8686891F2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5F8F3D12-A5E5-6563-EA99-14BC78F3B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F4DA5960-EAAC-FC03-3C4B-83675A443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325660" y="937449"/>
            <a:ext cx="3794267" cy="2569196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C3AC791D-5493-ACA7-81DE-6B04FC213823}"/>
              </a:ext>
            </a:extLst>
          </p:cNvPr>
          <p:cNvSpPr txBox="1"/>
          <p:nvPr/>
        </p:nvSpPr>
        <p:spPr>
          <a:xfrm>
            <a:off x="361176" y="890452"/>
            <a:ext cx="6899068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P. Gaggl, J. Burin, A. Gsponer, S. Onder, D. Radmanovac, M. Knopf [</a:t>
            </a:r>
            <a:r>
              <a:rPr lang="en-US" sz="1200" noProof="0" dirty="0">
                <a:hlinkClick r:id="rId4"/>
              </a:rPr>
              <a:t>arxiv</a:t>
            </a:r>
            <a:r>
              <a:rPr lang="en-US" sz="1200" noProof="0" dirty="0"/>
              <a:t> (2025), </a:t>
            </a:r>
            <a:r>
              <a:rPr lang="en-US" sz="1200" noProof="0" dirty="0">
                <a:hlinkClick r:id="rId5"/>
              </a:rPr>
              <a:t>NIMA</a:t>
            </a:r>
            <a:r>
              <a:rPr lang="en-US" sz="1200" noProof="0" dirty="0"/>
              <a:t> (2025), </a:t>
            </a:r>
            <a:r>
              <a:rPr lang="en-US" sz="1200" noProof="0" dirty="0">
                <a:hlinkClick r:id="rId6"/>
              </a:rPr>
              <a:t>JINST</a:t>
            </a:r>
            <a:r>
              <a:rPr lang="en-US" sz="1200" noProof="0" dirty="0"/>
              <a:t> (2024),..]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59064C4-8AAB-D391-BCBA-A5B2354904AF}"/>
              </a:ext>
            </a:extLst>
          </p:cNvPr>
          <p:cNvPicPr/>
          <p:nvPr/>
        </p:nvPicPr>
        <p:blipFill>
          <a:blip r:embed="rId7"/>
          <a:stretch/>
        </p:blipFill>
        <p:spPr>
          <a:xfrm>
            <a:off x="4316962" y="1935892"/>
            <a:ext cx="370368" cy="285497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F4B0EF41-FE6B-77B3-B7B7-765CACC4D7D0}"/>
              </a:ext>
            </a:extLst>
          </p:cNvPr>
          <p:cNvPicPr/>
          <p:nvPr/>
        </p:nvPicPr>
        <p:blipFill>
          <a:blip r:embed="rId8"/>
          <a:stretch/>
        </p:blipFill>
        <p:spPr>
          <a:xfrm>
            <a:off x="790601" y="3739313"/>
            <a:ext cx="2783494" cy="1608228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9516CDE5-01BA-5A87-BA19-3CD29FCC6A8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8782" y="5291817"/>
            <a:ext cx="3253185" cy="1463073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D32B2ACF-2F27-DDBE-A17A-4EE8F1A6DCF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603" y="3697696"/>
            <a:ext cx="3005681" cy="2796567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0A138306-D794-614B-B2F8-22BFAFEDE65C}"/>
              </a:ext>
            </a:extLst>
          </p:cNvPr>
          <p:cNvSpPr txBox="1"/>
          <p:nvPr/>
        </p:nvSpPr>
        <p:spPr>
          <a:xfrm>
            <a:off x="6355412" y="4272743"/>
            <a:ext cx="1809663" cy="646331"/>
          </a:xfrm>
          <a:prstGeom prst="rect">
            <a:avLst/>
          </a:prstGeom>
          <a:solidFill>
            <a:schemeClr val="bg1">
              <a:alpha val="66673"/>
            </a:schemeClr>
          </a:solidFill>
        </p:spPr>
        <p:txBody>
          <a:bodyPr wrap="none" rtlCol="0">
            <a:spAutoFit/>
          </a:bodyPr>
          <a:lstStyle/>
          <a:p>
            <a:pPr algn="r"/>
            <a:r>
              <a:rPr lang="en-US" noProof="0" dirty="0"/>
              <a:t>In-situ Irradiation</a:t>
            </a:r>
          </a:p>
          <a:p>
            <a:pPr algn="r"/>
            <a:r>
              <a:rPr lang="en-US" noProof="0" dirty="0"/>
              <a:t>at MedAustron</a:t>
            </a:r>
          </a:p>
        </p:txBody>
      </p:sp>
    </p:spTree>
    <p:extLst>
      <p:ext uri="{BB962C8B-B14F-4D97-AF65-F5344CB8AC3E}">
        <p14:creationId xmlns:p14="http://schemas.microsoft.com/office/powerpoint/2010/main" val="63006979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PlaceHolder 1"/>
          <p:cNvSpPr>
            <a:spLocks noGrp="1"/>
          </p:cNvSpPr>
          <p:nvPr>
            <p:ph type="sldNum" idx="14"/>
          </p:nvPr>
        </p:nvSpPr>
        <p:spPr>
          <a:xfrm>
            <a:off x="8701920" y="6564600"/>
            <a:ext cx="3413160" cy="360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87770F16-2E4B-4C83-8AC8-4CDEBA35DC9D}" type="slidenum">
              <a: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61</a:t>
            </a:fld>
            <a:endParaRPr lang="de-CH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81" name="PlaceHolder 2"/>
          <p:cNvSpPr>
            <a:spLocks noGrp="1"/>
          </p:cNvSpPr>
          <p:nvPr>
            <p:ph/>
          </p:nvPr>
        </p:nvSpPr>
        <p:spPr>
          <a:xfrm>
            <a:off x="619920" y="1275120"/>
            <a:ext cx="11244240" cy="48517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343080" indent="-343080"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</a:rPr>
              <a:t>SNR </a:t>
            </a:r>
            <a:r>
              <a:rPr lang="en-US" sz="2600" dirty="0">
                <a:solidFill>
                  <a:schemeClr val="dk1"/>
                </a:solidFill>
                <a:latin typeface="Palatino Linotype"/>
              </a:rPr>
              <a:t>is limited </a:t>
            </a:r>
            <a:r>
              <a:rPr lang="en-US" sz="26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</a:rPr>
              <a:t>by </a:t>
            </a:r>
            <a:r>
              <a:rPr lang="en-US" sz="2600" b="0" u="none" strike="noStrike" dirty="0" err="1">
                <a:solidFill>
                  <a:schemeClr val="dk1"/>
                </a:solidFill>
                <a:effectLst/>
                <a:uFillTx/>
                <a:latin typeface="Palatino Linotype"/>
                <a:ea typeface="Segoe UI"/>
              </a:rPr>
              <a:t>ε</a:t>
            </a:r>
            <a:r>
              <a:rPr lang="en-US" sz="2600" b="0" u="none" strike="noStrike" baseline="-8000" dirty="0" err="1">
                <a:solidFill>
                  <a:schemeClr val="dk1"/>
                </a:solidFill>
                <a:effectLst/>
                <a:uFillTx/>
                <a:latin typeface="Palatino Linotype"/>
                <a:ea typeface="Segoe UI"/>
              </a:rPr>
              <a:t>i</a:t>
            </a:r>
            <a:r>
              <a:rPr lang="en-US" sz="2600" b="0" u="none" strike="noStrike" baseline="-8000" dirty="0">
                <a:solidFill>
                  <a:schemeClr val="dk1"/>
                </a:solidFill>
                <a:effectLst/>
                <a:uFillTx/>
                <a:latin typeface="Palatino Linotype"/>
                <a:ea typeface="Segoe UI"/>
              </a:rPr>
              <a:t> </a:t>
            </a:r>
            <a:r>
              <a:rPr lang="en-US" sz="26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Segoe UI"/>
              </a:rPr>
              <a:t> and low epi thickness. </a:t>
            </a:r>
            <a:r>
              <a:rPr lang="en-US" sz="2600">
                <a:solidFill>
                  <a:schemeClr val="dk1"/>
                </a:solidFill>
                <a:latin typeface="Palatino Linotype"/>
                <a:ea typeface="Segoe UI"/>
              </a:rPr>
              <a:t>Signal 57e</a:t>
            </a:r>
            <a:r>
              <a:rPr lang="en-US" sz="2600" baseline="30000">
                <a:solidFill>
                  <a:schemeClr val="dk1"/>
                </a:solidFill>
                <a:latin typeface="Palatino Linotype"/>
                <a:ea typeface="Segoe UI"/>
              </a:rPr>
              <a:t>-</a:t>
            </a:r>
            <a:r>
              <a:rPr lang="en-US" sz="2600">
                <a:solidFill>
                  <a:schemeClr val="dk1"/>
                </a:solidFill>
                <a:latin typeface="Palatino Linotype"/>
                <a:ea typeface="Segoe UI"/>
              </a:rPr>
              <a:t>/</a:t>
            </a:r>
            <a:r>
              <a:rPr lang="en-US" sz="2600" dirty="0">
                <a:solidFill>
                  <a:schemeClr val="dk1"/>
                </a:solidFill>
                <a:latin typeface="Palatino Linotype"/>
                <a:ea typeface="Segoe UI"/>
              </a:rPr>
              <a:t>µm * 50µm~3000e</a:t>
            </a:r>
            <a:r>
              <a:rPr lang="en-US" sz="2600" baseline="30000" dirty="0">
                <a:solidFill>
                  <a:schemeClr val="dk1"/>
                </a:solidFill>
                <a:latin typeface="Palatino Linotype"/>
                <a:ea typeface="Segoe UI"/>
              </a:rPr>
              <a:t>-</a:t>
            </a:r>
            <a:endParaRPr lang="de-CH" sz="2600" b="0" u="none" strike="noStrike" baseline="30000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 dirty="0">
                <a:solidFill>
                  <a:schemeClr val="dk1"/>
                </a:solidFill>
                <a:effectLst/>
                <a:uFillTx/>
                <a:latin typeface="Palatino Linotype"/>
                <a:ea typeface="Segoe UI"/>
              </a:rPr>
              <a:t>SiC-LGADs are a key technology for future 4H-SiC detectors to internally amplify signal by factor 5-30</a:t>
            </a:r>
            <a:endParaRPr lang="de-CH" sz="2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2" name="PlaceHolder 3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>
                <a:solidFill>
                  <a:schemeClr val="dk1"/>
                </a:solidFill>
                <a:effectLst/>
                <a:uFillTx/>
                <a:latin typeface="Palatino Linotype"/>
              </a:rPr>
              <a:t>4H-SiC Low Gain Avalanche Diodes</a:t>
            </a:r>
            <a:endParaRPr lang="de-CH" sz="4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483" name="Grafik 482"/>
          <p:cNvPicPr/>
          <p:nvPr/>
        </p:nvPicPr>
        <p:blipFill>
          <a:blip r:embed="rId2"/>
          <a:stretch/>
        </p:blipFill>
        <p:spPr>
          <a:xfrm>
            <a:off x="393480" y="2784960"/>
            <a:ext cx="4005360" cy="35762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84" name="Grafik 483"/>
          <p:cNvPicPr/>
          <p:nvPr/>
        </p:nvPicPr>
        <p:blipFill>
          <a:blip r:embed="rId3"/>
          <a:stretch/>
        </p:blipFill>
        <p:spPr>
          <a:xfrm>
            <a:off x="6449760" y="2876400"/>
            <a:ext cx="4529880" cy="34232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85" name="Rechteck 484"/>
          <p:cNvSpPr/>
          <p:nvPr/>
        </p:nvSpPr>
        <p:spPr>
          <a:xfrm>
            <a:off x="7887960" y="4840200"/>
            <a:ext cx="2566440" cy="638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FBK TI-LGAD</a:t>
            </a:r>
            <a:br>
              <a:rPr sz="1800"/>
            </a:br>
            <a:r>
              <a:rPr lang="en-US" sz="1800" b="0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W3, IR-TCT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6" name="Rechteck 485"/>
          <p:cNvSpPr/>
          <p:nvPr/>
        </p:nvSpPr>
        <p:spPr>
          <a:xfrm>
            <a:off x="7380000" y="2520000"/>
            <a:ext cx="2699640" cy="373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spAutoFit/>
          </a:bodyPr>
          <a:lstStyle/>
          <a:p>
            <a:pPr algn="ctr">
              <a:lnSpc>
                <a:spcPct val="100000"/>
              </a:lnSpc>
            </a:pPr>
            <a:r>
              <a:rPr lang="de-CH" sz="2200" b="0" u="none" strike="noStrike">
                <a:solidFill>
                  <a:srgbClr val="000000"/>
                </a:solidFill>
                <a:effectLst/>
                <a:uFillTx/>
                <a:latin typeface="Palatino Linotype"/>
              </a:rPr>
              <a:t>Silicon LGAD</a:t>
            </a:r>
            <a:endParaRPr lang="de-CH" sz="2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00C382D-BD23-88BC-87DB-65B652C6B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4DE4911-6BE5-5BA5-FA3C-1E06175D2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PlaceHolder 78"/>
          <p:cNvSpPr/>
          <p:nvPr/>
        </p:nvSpPr>
        <p:spPr>
          <a:xfrm>
            <a:off x="1515240" y="260640"/>
            <a:ext cx="9176400" cy="714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pPr algn="ctr">
              <a:lnSpc>
                <a:spcPct val="90000"/>
              </a:lnSpc>
              <a:spcBef>
                <a:spcPts val="1417"/>
              </a:spcBef>
              <a:tabLst>
                <a:tab pos="0" algn="l"/>
              </a:tabLst>
            </a:pPr>
            <a:r>
              <a:rPr lang="en-US" sz="40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Towards SiC-LGADs</a:t>
            </a:r>
            <a:endParaRPr lang="de-CH" sz="4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488" name="Grafik 487"/>
          <p:cNvPicPr/>
          <p:nvPr/>
        </p:nvPicPr>
        <p:blipFill>
          <a:blip r:embed="rId2"/>
          <a:srcRect t="3100"/>
          <a:stretch/>
        </p:blipFill>
        <p:spPr>
          <a:xfrm>
            <a:off x="6026760" y="4242600"/>
            <a:ext cx="2835720" cy="2236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89" name="Rechteck 488"/>
          <p:cNvSpPr/>
          <p:nvPr/>
        </p:nvSpPr>
        <p:spPr>
          <a:xfrm>
            <a:off x="6156000" y="2880000"/>
            <a:ext cx="2798640" cy="851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RD50-SiC-LGAD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HEPHY, CNM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400" b="0" u="none" strike="noStrike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3"/>
              </a:rPr>
              <a:t>DRD3 Talk</a:t>
            </a: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0" name="Rechteck 489"/>
          <p:cNvSpPr/>
          <p:nvPr/>
        </p:nvSpPr>
        <p:spPr>
          <a:xfrm>
            <a:off x="3120480" y="2880000"/>
            <a:ext cx="2506320" cy="1339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OnSemi and</a:t>
            </a:r>
            <a:br>
              <a:rPr sz="1800"/>
            </a:b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Czech Universities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400" b="0" u="none" strike="noStrike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4"/>
              </a:rPr>
              <a:t>PIXEL 2024</a:t>
            </a: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400" b="0" u="none" strike="noStrike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5"/>
              </a:rPr>
              <a:t>arXiv:2503.07490</a:t>
            </a: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1" name="Rechteck 490"/>
          <p:cNvSpPr/>
          <p:nvPr/>
        </p:nvSpPr>
        <p:spPr>
          <a:xfrm>
            <a:off x="307800" y="2880000"/>
            <a:ext cx="2810880" cy="790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LBNL / NCSU / BNL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400" b="0" u="none" strike="noStrike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6"/>
              </a:rPr>
              <a:t>10.1109/LED.2025.3548509</a:t>
            </a: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2" name="Rechteck 491"/>
          <p:cNvSpPr/>
          <p:nvPr/>
        </p:nvSpPr>
        <p:spPr>
          <a:xfrm>
            <a:off x="9153360" y="2880000"/>
            <a:ext cx="2725560" cy="790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1" u="none" strike="noStrike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IHEP / Jilin Univ.</a:t>
            </a:r>
            <a:endParaRPr lang="de-CH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400" b="0" u="none" strike="noStrike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7"/>
              </a:rPr>
              <a:t>10.1109/TNS.2024.3471863</a:t>
            </a:r>
            <a:endParaRPr lang="de-CH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493" name="Grafik 492"/>
          <p:cNvPicPr/>
          <p:nvPr/>
        </p:nvPicPr>
        <p:blipFill>
          <a:blip r:embed="rId8"/>
          <a:stretch/>
        </p:blipFill>
        <p:spPr>
          <a:xfrm>
            <a:off x="3187800" y="4242600"/>
            <a:ext cx="2244240" cy="21448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94" name="Grafik 493"/>
          <p:cNvPicPr/>
          <p:nvPr/>
        </p:nvPicPr>
        <p:blipFill>
          <a:blip r:embed="rId9"/>
          <a:srcRect t="10194"/>
          <a:stretch/>
        </p:blipFill>
        <p:spPr>
          <a:xfrm>
            <a:off x="375840" y="4242600"/>
            <a:ext cx="2254320" cy="21805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495" name="Grafik 494"/>
          <p:cNvPicPr/>
          <p:nvPr/>
        </p:nvPicPr>
        <p:blipFill>
          <a:blip r:embed="rId10"/>
          <a:srcRect t="3850" b="13567"/>
          <a:stretch/>
        </p:blipFill>
        <p:spPr>
          <a:xfrm>
            <a:off x="9271080" y="4242600"/>
            <a:ext cx="2351160" cy="21906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96" name="PlaceHolder 17"/>
          <p:cNvSpPr/>
          <p:nvPr/>
        </p:nvSpPr>
        <p:spPr>
          <a:xfrm>
            <a:off x="620280" y="1275120"/>
            <a:ext cx="11244240" cy="4851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First SiC-LGADs have been demonstrated ~1 year ago</a:t>
            </a:r>
            <a:endParaRPr lang="de-CH" sz="2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600" b="0" u="none" strike="noStrike">
                <a:solidFill>
                  <a:schemeClr val="dk1"/>
                </a:solidFill>
                <a:effectLst/>
                <a:uFillTx/>
                <a:latin typeface="Palatino Linotype"/>
                <a:ea typeface="DejaVu Sans"/>
              </a:rPr>
              <a:t>Very large community interest</a:t>
            </a:r>
            <a:endParaRPr lang="de-CH" sz="2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0F42C560-ABE0-FE8D-42A3-5249B483D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5B66AA14-AAA9-4711-2AAC-E255D1B6B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D633E53-7834-47F6-B9E9-6CA3E88C7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62</a:t>
            </a:fld>
            <a:endParaRPr lang="en-US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6577" y="4376524"/>
            <a:ext cx="4197513" cy="2245809"/>
          </a:xfrm>
          <a:prstGeom prst="rect">
            <a:avLst/>
          </a:prstGeom>
        </p:spPr>
      </p:pic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DE39001B-DADF-037E-7721-65BFAFD811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1"/>
              <a:t>SiC-LGAD Gain Layer TCAD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8528" y="2225214"/>
            <a:ext cx="8444392" cy="2085283"/>
          </a:xfrm>
          <a:prstGeom prst="rect">
            <a:avLst/>
          </a:prstGeom>
        </p:spPr>
        <p:txBody>
          <a:bodyPr vert="horz" wrap="square" lIns="0" tIns="138081" rIns="0" bIns="0" rtlCol="0">
            <a:spAutoFit/>
          </a:bodyPr>
          <a:lstStyle/>
          <a:p>
            <a:pPr marL="959697" indent="-345982">
              <a:spcBef>
                <a:spcPts val="1087"/>
              </a:spcBef>
              <a:buFont typeface="Symbol"/>
              <a:buChar char=""/>
              <a:tabLst>
                <a:tab pos="959697" algn="l"/>
              </a:tabLst>
            </a:pPr>
            <a:r>
              <a:rPr sz="1691" dirty="0">
                <a:latin typeface="Palatino Linotype"/>
                <a:cs typeface="Palatino Linotype"/>
              </a:rPr>
              <a:t>Dopant</a:t>
            </a:r>
            <a:r>
              <a:rPr sz="1691" spc="-42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diffusion</a:t>
            </a:r>
            <a:r>
              <a:rPr sz="1691" spc="-60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is</a:t>
            </a:r>
            <a:r>
              <a:rPr sz="1691" spc="-36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extremely</a:t>
            </a:r>
            <a:r>
              <a:rPr sz="1691" spc="-12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low</a:t>
            </a:r>
            <a:r>
              <a:rPr sz="1691" spc="-42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in</a:t>
            </a:r>
            <a:r>
              <a:rPr sz="1691" spc="-18" dirty="0">
                <a:latin typeface="Palatino Linotype"/>
                <a:cs typeface="Palatino Linotype"/>
              </a:rPr>
              <a:t> </a:t>
            </a:r>
            <a:r>
              <a:rPr sz="1691" spc="-30" dirty="0">
                <a:latin typeface="Palatino Linotype"/>
                <a:cs typeface="Palatino Linotype"/>
              </a:rPr>
              <a:t>SiC</a:t>
            </a:r>
            <a:endParaRPr sz="1691">
              <a:latin typeface="Palatino Linotype"/>
              <a:cs typeface="Palatino Linotype"/>
            </a:endParaRPr>
          </a:p>
          <a:p>
            <a:pPr marL="959697" indent="-345982">
              <a:spcBef>
                <a:spcPts val="973"/>
              </a:spcBef>
              <a:buFont typeface="Symbol"/>
              <a:buChar char=""/>
              <a:tabLst>
                <a:tab pos="959697" algn="l"/>
              </a:tabLst>
            </a:pPr>
            <a:r>
              <a:rPr sz="1691" dirty="0">
                <a:latin typeface="Palatino Linotype"/>
                <a:cs typeface="Palatino Linotype"/>
              </a:rPr>
              <a:t>Deep</a:t>
            </a:r>
            <a:r>
              <a:rPr sz="1691" spc="-18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implants</a:t>
            </a:r>
            <a:r>
              <a:rPr sz="1691" spc="-24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(&gt;</a:t>
            </a:r>
            <a:r>
              <a:rPr sz="1691" spc="-18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1</a:t>
            </a:r>
            <a:r>
              <a:rPr sz="1691" spc="-6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μm)</a:t>
            </a:r>
            <a:r>
              <a:rPr sz="1691" spc="-24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need</a:t>
            </a:r>
            <a:r>
              <a:rPr sz="1691" spc="-18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high</a:t>
            </a:r>
            <a:r>
              <a:rPr sz="1691" spc="-12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energies</a:t>
            </a:r>
            <a:r>
              <a:rPr sz="1691" spc="-24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(&gt;</a:t>
            </a:r>
            <a:r>
              <a:rPr sz="1691" spc="-24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1 </a:t>
            </a:r>
            <a:r>
              <a:rPr sz="1691" spc="-24" dirty="0">
                <a:latin typeface="Palatino Linotype"/>
                <a:cs typeface="Palatino Linotype"/>
              </a:rPr>
              <a:t>MeV)</a:t>
            </a:r>
            <a:endParaRPr sz="1691">
              <a:latin typeface="Palatino Linotype"/>
              <a:cs typeface="Palatino Linotype"/>
            </a:endParaRPr>
          </a:p>
          <a:p>
            <a:pPr marL="407353" indent="-345982">
              <a:spcBef>
                <a:spcPts val="954"/>
              </a:spcBef>
              <a:buFont typeface="Arial"/>
              <a:buChar char="•"/>
              <a:tabLst>
                <a:tab pos="407353" algn="l"/>
              </a:tabLst>
            </a:pPr>
            <a:r>
              <a:rPr sz="2175" dirty="0">
                <a:latin typeface="Cambria Math"/>
                <a:cs typeface="Cambria Math"/>
              </a:rPr>
              <a:t>⇒</a:t>
            </a:r>
            <a:r>
              <a:rPr sz="2175" spc="-18" dirty="0">
                <a:latin typeface="Cambria Math"/>
                <a:cs typeface="Cambria Math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Epitaxially</a:t>
            </a:r>
            <a:r>
              <a:rPr sz="2175" spc="-4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grown</a:t>
            </a:r>
            <a:r>
              <a:rPr sz="2175" spc="-1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gain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layer</a:t>
            </a:r>
            <a:r>
              <a:rPr sz="2175" spc="-2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on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30</a:t>
            </a:r>
            <a:r>
              <a:rPr sz="2175" spc="-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μm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epi,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V</a:t>
            </a:r>
            <a:r>
              <a:rPr sz="2175" baseline="-20833" dirty="0">
                <a:latin typeface="Palatino Linotype"/>
                <a:cs typeface="Palatino Linotype"/>
              </a:rPr>
              <a:t>FD</a:t>
            </a:r>
            <a:r>
              <a:rPr sz="2175" spc="199" baseline="-20833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&lt;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spc="-24" dirty="0">
                <a:latin typeface="Palatino Linotype"/>
                <a:cs typeface="Palatino Linotype"/>
              </a:rPr>
              <a:t>600V</a:t>
            </a:r>
            <a:endParaRPr sz="2175">
              <a:latin typeface="Palatino Linotype"/>
              <a:cs typeface="Palatino Linotype"/>
            </a:endParaRPr>
          </a:p>
          <a:p>
            <a:pPr marL="407353" marR="67509" indent="-346749">
              <a:lnSpc>
                <a:spcPct val="120600"/>
              </a:lnSpc>
              <a:spcBef>
                <a:spcPts val="405"/>
              </a:spcBef>
              <a:buFont typeface="Arial"/>
              <a:buChar char="•"/>
              <a:tabLst>
                <a:tab pos="407353" algn="l"/>
              </a:tabLst>
            </a:pPr>
            <a:r>
              <a:rPr sz="2175" dirty="0">
                <a:latin typeface="Palatino Linotype"/>
                <a:cs typeface="Palatino Linotype"/>
              </a:rPr>
              <a:t>Gain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of</a:t>
            </a:r>
            <a:r>
              <a:rPr sz="2175" spc="-42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1-</a:t>
            </a:r>
            <a:r>
              <a:rPr sz="2175" dirty="0">
                <a:latin typeface="Palatino Linotype"/>
                <a:cs typeface="Palatino Linotype"/>
              </a:rPr>
              <a:t>10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within</a:t>
            </a:r>
            <a:r>
              <a:rPr sz="2175" spc="-4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error</a:t>
            </a:r>
            <a:r>
              <a:rPr sz="2175" spc="-6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margin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of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gain</a:t>
            </a:r>
            <a:r>
              <a:rPr sz="2175" spc="-5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layer</a:t>
            </a:r>
            <a:r>
              <a:rPr sz="2175" spc="-5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thickness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/</a:t>
            </a:r>
            <a:r>
              <a:rPr sz="2175" spc="-54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doping, </a:t>
            </a:r>
            <a:r>
              <a:rPr sz="3262" baseline="13888" dirty="0">
                <a:latin typeface="Palatino Linotype"/>
                <a:cs typeface="Palatino Linotype"/>
              </a:rPr>
              <a:t>V</a:t>
            </a:r>
            <a:r>
              <a:rPr sz="1450" dirty="0">
                <a:latin typeface="Palatino Linotype"/>
                <a:cs typeface="Palatino Linotype"/>
              </a:rPr>
              <a:t>FD</a:t>
            </a:r>
            <a:r>
              <a:rPr sz="1450" spc="157" dirty="0">
                <a:latin typeface="Palatino Linotype"/>
                <a:cs typeface="Palatino Linotype"/>
              </a:rPr>
              <a:t> </a:t>
            </a:r>
            <a:r>
              <a:rPr sz="3262" baseline="13888" dirty="0">
                <a:latin typeface="Palatino Linotype"/>
                <a:cs typeface="Palatino Linotype"/>
              </a:rPr>
              <a:t>&lt; </a:t>
            </a:r>
            <a:r>
              <a:rPr sz="3262" spc="-45" baseline="13888" dirty="0">
                <a:latin typeface="Palatino Linotype"/>
                <a:cs typeface="Palatino Linotype"/>
              </a:rPr>
              <a:t>V</a:t>
            </a:r>
            <a:r>
              <a:rPr sz="1450" spc="-30" dirty="0">
                <a:latin typeface="Palatino Linotype"/>
                <a:cs typeface="Palatino Linotype"/>
              </a:rPr>
              <a:t>BD</a:t>
            </a:r>
            <a:endParaRPr sz="1450">
              <a:latin typeface="Palatino Linotype"/>
              <a:cs typeface="Palatino Linotype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4555" y="895837"/>
            <a:ext cx="7847577" cy="1363116"/>
          </a:xfrm>
          <a:prstGeom prst="rect">
            <a:avLst/>
          </a:prstGeom>
        </p:spPr>
        <p:txBody>
          <a:bodyPr vert="horz" wrap="square" lIns="0" tIns="102793" rIns="0" bIns="0" rtlCol="0">
            <a:spAutoFit/>
          </a:bodyPr>
          <a:lstStyle/>
          <a:p>
            <a:pPr marL="291515" indent="-276172">
              <a:spcBef>
                <a:spcPts val="809"/>
              </a:spcBef>
              <a:buFont typeface="Arial"/>
              <a:buChar char="•"/>
              <a:tabLst>
                <a:tab pos="291515" algn="l"/>
              </a:tabLst>
            </a:pPr>
            <a:r>
              <a:rPr sz="2175" dirty="0">
                <a:latin typeface="Palatino Linotype"/>
                <a:cs typeface="Palatino Linotype"/>
              </a:rPr>
              <a:t>RD50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SiC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LGAD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Common</a:t>
            </a:r>
            <a:r>
              <a:rPr sz="2175" spc="-2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Project*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(+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planar</a:t>
            </a:r>
            <a:r>
              <a:rPr sz="2175" spc="-1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run</a:t>
            </a:r>
            <a:r>
              <a:rPr sz="2175" spc="-1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Times New Roman"/>
                <a:cs typeface="Times New Roman"/>
              </a:rPr>
              <a:t>→</a:t>
            </a:r>
            <a:r>
              <a:rPr sz="2175" spc="-48" dirty="0">
                <a:latin typeface="Times New Roman"/>
                <a:cs typeface="Times New Roman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back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up)</a:t>
            </a:r>
            <a:endParaRPr sz="2175">
              <a:latin typeface="Palatino Linotype"/>
              <a:cs typeface="Palatino Linotype"/>
            </a:endParaRPr>
          </a:p>
          <a:p>
            <a:pPr marR="6137" algn="r">
              <a:lnSpc>
                <a:spcPts val="960"/>
              </a:lnSpc>
              <a:spcBef>
                <a:spcPts val="343"/>
              </a:spcBef>
            </a:pPr>
            <a:r>
              <a:rPr sz="966" spc="-12" dirty="0">
                <a:latin typeface="Palatino Linotype"/>
                <a:cs typeface="Palatino Linotype"/>
              </a:rPr>
              <a:t>*</a:t>
            </a:r>
            <a:r>
              <a:rPr sz="1087" spc="-12" dirty="0">
                <a:latin typeface="Palatino Linotype"/>
                <a:cs typeface="Palatino Linotype"/>
              </a:rPr>
              <a:t>Contributing</a:t>
            </a:r>
            <a:r>
              <a:rPr sz="1087" spc="85" dirty="0">
                <a:latin typeface="Palatino Linotype"/>
                <a:cs typeface="Palatino Linotype"/>
              </a:rPr>
              <a:t> </a:t>
            </a:r>
            <a:r>
              <a:rPr sz="1087" spc="-12" dirty="0">
                <a:latin typeface="Palatino Linotype"/>
                <a:cs typeface="Palatino Linotype"/>
              </a:rPr>
              <a:t>institutes:</a:t>
            </a:r>
            <a:endParaRPr sz="1087">
              <a:latin typeface="Palatino Linotype"/>
              <a:cs typeface="Palatino Linotype"/>
            </a:endParaRPr>
          </a:p>
          <a:p>
            <a:pPr marL="291515" indent="-276172">
              <a:lnSpc>
                <a:spcPts val="2265"/>
              </a:lnSpc>
              <a:buFont typeface="Arial"/>
              <a:buChar char="•"/>
              <a:tabLst>
                <a:tab pos="291515" algn="l"/>
              </a:tabLst>
            </a:pPr>
            <a:r>
              <a:rPr sz="2175" dirty="0">
                <a:latin typeface="Palatino Linotype"/>
                <a:cs typeface="Palatino Linotype"/>
              </a:rPr>
              <a:t>Designed</a:t>
            </a:r>
            <a:r>
              <a:rPr sz="2175" spc="-6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by</a:t>
            </a:r>
            <a:r>
              <a:rPr sz="2175" spc="-66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HEPHY,</a:t>
            </a:r>
            <a:r>
              <a:rPr sz="2175" spc="-7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produced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by</a:t>
            </a:r>
            <a:r>
              <a:rPr sz="2175" spc="-60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CNM</a:t>
            </a:r>
            <a:endParaRPr sz="2175">
              <a:latin typeface="Palatino Linotype"/>
              <a:cs typeface="Palatino Linotype"/>
            </a:endParaRPr>
          </a:p>
          <a:p>
            <a:pPr marL="291515" indent="-276172">
              <a:spcBef>
                <a:spcPts val="954"/>
              </a:spcBef>
              <a:buFont typeface="Arial"/>
              <a:buChar char="•"/>
              <a:tabLst>
                <a:tab pos="291515" algn="l"/>
              </a:tabLst>
            </a:pPr>
            <a:r>
              <a:rPr sz="2175" dirty="0">
                <a:latin typeface="Palatino Linotype"/>
                <a:cs typeface="Palatino Linotype"/>
              </a:rPr>
              <a:t>Gain</a:t>
            </a:r>
            <a:r>
              <a:rPr sz="2175" spc="-2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layer</a:t>
            </a:r>
            <a:r>
              <a:rPr sz="2175" spc="-1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is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spc="-24" dirty="0">
                <a:latin typeface="Palatino Linotype"/>
                <a:cs typeface="Palatino Linotype"/>
              </a:rPr>
              <a:t>non-</a:t>
            </a:r>
            <a:r>
              <a:rPr sz="2175" dirty="0">
                <a:latin typeface="Palatino Linotype"/>
                <a:cs typeface="Palatino Linotype"/>
              </a:rPr>
              <a:t>trivial</a:t>
            </a:r>
            <a:r>
              <a:rPr sz="2175" spc="-1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to</a:t>
            </a:r>
            <a:r>
              <a:rPr sz="2175" spc="-18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manufacture:</a:t>
            </a:r>
            <a:endParaRPr sz="2175">
              <a:latin typeface="Palatino Linotype"/>
              <a:cs typeface="Palatino Linotype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055640" y="5098393"/>
          <a:ext cx="3960608" cy="132787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99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84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0626"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Palatino Linotype"/>
                          <a:cs typeface="Palatino Linotype"/>
                        </a:rPr>
                        <a:t>Design</a:t>
                      </a:r>
                      <a:r>
                        <a:rPr sz="1400" b="1" spc="-40" dirty="0">
                          <a:solidFill>
                            <a:srgbClr val="FFFFFF"/>
                          </a:solidFill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Palatino Linotype"/>
                          <a:cs typeface="Palatino Linotype"/>
                        </a:rPr>
                        <a:t>parameter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364C0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Palatino Linotype"/>
                          <a:cs typeface="Palatino Linotype"/>
                        </a:rPr>
                        <a:t>Target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364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Palatino Linotype"/>
                          <a:cs typeface="Palatino Linotype"/>
                        </a:rPr>
                        <a:t>Error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364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1393"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Sensor</a:t>
                      </a:r>
                      <a:r>
                        <a:rPr sz="1400" spc="-4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spc="-10" dirty="0">
                          <a:latin typeface="Palatino Linotype"/>
                          <a:cs typeface="Palatino Linotype"/>
                        </a:rPr>
                        <a:t>thickness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30 </a:t>
                      </a:r>
                      <a:r>
                        <a:rPr sz="1400" spc="-25" dirty="0">
                          <a:latin typeface="Palatino Linotype"/>
                          <a:cs typeface="Palatino Linotype"/>
                        </a:rPr>
                        <a:t>µm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-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626"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Gain</a:t>
                      </a:r>
                      <a:r>
                        <a:rPr sz="1400" spc="-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dirty="0">
                          <a:latin typeface="Palatino Linotype"/>
                          <a:cs typeface="Palatino Linotype"/>
                        </a:rPr>
                        <a:t>layer</a:t>
                      </a:r>
                      <a:r>
                        <a:rPr sz="1400" spc="-5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spc="-10" dirty="0">
                          <a:latin typeface="Palatino Linotype"/>
                          <a:cs typeface="Palatino Linotype"/>
                        </a:rPr>
                        <a:t>thickness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AF4"/>
                    </a:solidFill>
                  </a:tcPr>
                </a:tc>
                <a:tc>
                  <a:txBody>
                    <a:bodyPr/>
                    <a:lstStyle/>
                    <a:p>
                      <a:pPr marL="28003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2.4 </a:t>
                      </a:r>
                      <a:r>
                        <a:rPr sz="1400" spc="-25" dirty="0">
                          <a:latin typeface="Palatino Linotype"/>
                          <a:cs typeface="Palatino Linotype"/>
                        </a:rPr>
                        <a:t>µm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AF4"/>
                    </a:solidFill>
                  </a:tcPr>
                </a:tc>
                <a:tc>
                  <a:txBody>
                    <a:bodyPr/>
                    <a:lstStyle/>
                    <a:p>
                      <a:pPr marL="11239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0.2 </a:t>
                      </a:r>
                      <a:r>
                        <a:rPr sz="1400" spc="-25" dirty="0">
                          <a:latin typeface="Palatino Linotype"/>
                          <a:cs typeface="Palatino Linotype"/>
                        </a:rPr>
                        <a:t>µm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A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229"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Gain</a:t>
                      </a:r>
                      <a:r>
                        <a:rPr sz="1400" spc="-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dirty="0">
                          <a:latin typeface="Palatino Linotype"/>
                          <a:cs typeface="Palatino Linotype"/>
                        </a:rPr>
                        <a:t>layer</a:t>
                      </a:r>
                      <a:r>
                        <a:rPr sz="1400" spc="-5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spc="-10" dirty="0">
                          <a:latin typeface="Palatino Linotype"/>
                          <a:cs typeface="Palatino Linotype"/>
                        </a:rPr>
                        <a:t>doping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7.5∙10</a:t>
                      </a:r>
                      <a:r>
                        <a:rPr sz="1400" baseline="24305" dirty="0">
                          <a:latin typeface="Palatino Linotype"/>
                          <a:cs typeface="Palatino Linotype"/>
                        </a:rPr>
                        <a:t>16</a:t>
                      </a:r>
                      <a:r>
                        <a:rPr sz="1400" spc="127" baseline="2430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1400" spc="-10" dirty="0">
                          <a:latin typeface="Palatino Linotype"/>
                          <a:cs typeface="Palatino Linotype"/>
                        </a:rPr>
                        <a:t>cm</a:t>
                      </a:r>
                      <a:r>
                        <a:rPr sz="1400" spc="-15" baseline="24305" dirty="0">
                          <a:latin typeface="Palatino Linotype"/>
                          <a:cs typeface="Palatino Linotype"/>
                        </a:rPr>
                        <a:t>-</a:t>
                      </a:r>
                      <a:r>
                        <a:rPr sz="1400" spc="-75" baseline="24305" dirty="0">
                          <a:latin typeface="Palatino Linotype"/>
                          <a:cs typeface="Palatino Linotype"/>
                        </a:rPr>
                        <a:t>3</a:t>
                      </a:r>
                      <a:endParaRPr sz="1400" baseline="24305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1400" dirty="0">
                          <a:latin typeface="Palatino Linotype"/>
                          <a:cs typeface="Palatino Linotype"/>
                        </a:rPr>
                        <a:t>10 </a:t>
                      </a:r>
                      <a:r>
                        <a:rPr sz="1400" spc="-50" dirty="0">
                          <a:latin typeface="Palatino Linotype"/>
                          <a:cs typeface="Palatino Linotype"/>
                        </a:rPr>
                        <a:t>%</a:t>
                      </a:r>
                      <a:endParaRPr sz="1400">
                        <a:latin typeface="Palatino Linotype"/>
                        <a:cs typeface="Palatino Linotype"/>
                      </a:endParaRPr>
                    </a:p>
                  </a:txBody>
                  <a:tcPr marL="0" marR="0" marT="4372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D2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6720738" y="1524102"/>
            <a:ext cx="2354272" cy="350071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15343">
              <a:spcBef>
                <a:spcPts val="121"/>
              </a:spcBef>
            </a:pPr>
            <a:r>
              <a:rPr sz="1087" dirty="0">
                <a:latin typeface="Palatino Linotype"/>
                <a:cs typeface="Palatino Linotype"/>
              </a:rPr>
              <a:t>HEPHY,</a:t>
            </a:r>
            <a:r>
              <a:rPr sz="1087" spc="-36" dirty="0">
                <a:latin typeface="Palatino Linotype"/>
                <a:cs typeface="Palatino Linotype"/>
              </a:rPr>
              <a:t> </a:t>
            </a:r>
            <a:r>
              <a:rPr sz="1087" dirty="0">
                <a:latin typeface="Palatino Linotype"/>
                <a:cs typeface="Palatino Linotype"/>
              </a:rPr>
              <a:t>CNM,</a:t>
            </a:r>
            <a:r>
              <a:rPr sz="1087" spc="-30" dirty="0">
                <a:latin typeface="Palatino Linotype"/>
                <a:cs typeface="Palatino Linotype"/>
              </a:rPr>
              <a:t> </a:t>
            </a:r>
            <a:r>
              <a:rPr sz="1087" dirty="0">
                <a:latin typeface="Palatino Linotype"/>
                <a:cs typeface="Palatino Linotype"/>
              </a:rPr>
              <a:t>CERN,</a:t>
            </a:r>
            <a:r>
              <a:rPr sz="1087" spc="-30" dirty="0">
                <a:latin typeface="Palatino Linotype"/>
                <a:cs typeface="Palatino Linotype"/>
              </a:rPr>
              <a:t> </a:t>
            </a:r>
            <a:r>
              <a:rPr sz="1087" dirty="0">
                <a:latin typeface="Palatino Linotype"/>
                <a:cs typeface="Palatino Linotype"/>
              </a:rPr>
              <a:t>INFN</a:t>
            </a:r>
            <a:r>
              <a:rPr sz="1087" spc="-36" dirty="0">
                <a:latin typeface="Palatino Linotype"/>
                <a:cs typeface="Palatino Linotype"/>
              </a:rPr>
              <a:t> </a:t>
            </a:r>
            <a:r>
              <a:rPr sz="1087" spc="-12" dirty="0">
                <a:latin typeface="Palatino Linotype"/>
                <a:cs typeface="Palatino Linotype"/>
              </a:rPr>
              <a:t>Perugia,</a:t>
            </a:r>
            <a:endParaRPr sz="1087">
              <a:latin typeface="Palatino Linotype"/>
              <a:cs typeface="Palatino Linotype"/>
            </a:endParaRPr>
          </a:p>
          <a:p>
            <a:pPr marL="15343"/>
            <a:r>
              <a:rPr sz="1087" dirty="0">
                <a:latin typeface="Palatino Linotype"/>
                <a:cs typeface="Palatino Linotype"/>
              </a:rPr>
              <a:t>ICFA</a:t>
            </a:r>
            <a:r>
              <a:rPr sz="1087" spc="-18" dirty="0">
                <a:latin typeface="Palatino Linotype"/>
                <a:cs typeface="Palatino Linotype"/>
              </a:rPr>
              <a:t> </a:t>
            </a:r>
            <a:r>
              <a:rPr sz="1087" dirty="0">
                <a:latin typeface="Palatino Linotype"/>
                <a:cs typeface="Palatino Linotype"/>
              </a:rPr>
              <a:t>Santander,</a:t>
            </a:r>
            <a:r>
              <a:rPr sz="1087" spc="-48" dirty="0">
                <a:latin typeface="Palatino Linotype"/>
                <a:cs typeface="Palatino Linotype"/>
              </a:rPr>
              <a:t> </a:t>
            </a:r>
            <a:r>
              <a:rPr sz="1087" spc="-12" dirty="0">
                <a:latin typeface="Palatino Linotype"/>
                <a:cs typeface="Palatino Linotype"/>
              </a:rPr>
              <a:t>NIKHEF</a:t>
            </a:r>
            <a:endParaRPr sz="1087">
              <a:latin typeface="Palatino Linotype"/>
              <a:cs typeface="Palatino Linotype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16005" y="999729"/>
            <a:ext cx="2803955" cy="5482691"/>
          </a:xfrm>
          <a:prstGeom prst="rect">
            <a:avLst/>
          </a:prstGeom>
        </p:spPr>
      </p:pic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1035D47-AFBA-5FCB-D25E-96645DFD5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9" name="Fußzeilenplatzhalter 8">
            <a:extLst>
              <a:ext uri="{FF2B5EF4-FFF2-40B4-BE49-F238E27FC236}">
                <a16:creationId xmlns:a16="http://schemas.microsoft.com/office/drawing/2014/main" id="{A3B87193-7329-8BF0-3B4C-556ACBF38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10" name="Foliennummernplatzhalter 9">
            <a:extLst>
              <a:ext uri="{FF2B5EF4-FFF2-40B4-BE49-F238E27FC236}">
                <a16:creationId xmlns:a16="http://schemas.microsoft.com/office/drawing/2014/main" id="{FBFB1A9D-B6AC-CBA3-2E81-A9CEAA63B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63</a:t>
            </a:fld>
            <a:endParaRPr lang="de-AT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525507" y="1347666"/>
            <a:ext cx="5534728" cy="5287717"/>
            <a:chOff x="5397436" y="1115567"/>
            <a:chExt cx="4581525" cy="43770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215883" y="3759707"/>
              <a:ext cx="1762796" cy="1732526"/>
            </a:xfrm>
            <a:prstGeom prst="rect">
              <a:avLst/>
            </a:prstGeom>
          </p:spPr>
        </p:pic>
        <p:pic>
          <p:nvPicPr>
            <p:cNvPr id="4" name="object 4" descr="A yellow and blue rectangular object with a square in the middle  Description automatically generated with medium confidence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97436" y="1115567"/>
              <a:ext cx="4232908" cy="2633472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22637" y="1145607"/>
            <a:ext cx="5819328" cy="1747248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290747" indent="-275405">
              <a:lnSpc>
                <a:spcPts val="2477"/>
              </a:lnSpc>
              <a:spcBef>
                <a:spcPts val="121"/>
              </a:spcBef>
              <a:buFont typeface="Arial"/>
              <a:buChar char="•"/>
              <a:tabLst>
                <a:tab pos="290747" algn="l"/>
              </a:tabLst>
            </a:pPr>
            <a:r>
              <a:rPr sz="2175" dirty="0">
                <a:latin typeface="Palatino Linotype"/>
                <a:cs typeface="Palatino Linotype"/>
              </a:rPr>
              <a:t>Gain</a:t>
            </a:r>
            <a:r>
              <a:rPr sz="2175" spc="-79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layer</a:t>
            </a:r>
            <a:r>
              <a:rPr sz="2175" spc="-85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epitaxially</a:t>
            </a:r>
            <a:r>
              <a:rPr sz="2175" spc="-109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grown</a:t>
            </a:r>
            <a:r>
              <a:rPr sz="2175" spc="-72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homogeneously</a:t>
            </a:r>
            <a:endParaRPr sz="2175" dirty="0">
              <a:latin typeface="Palatino Linotype"/>
              <a:cs typeface="Palatino Linotype"/>
            </a:endParaRPr>
          </a:p>
          <a:p>
            <a:pPr marL="290747">
              <a:lnSpc>
                <a:spcPts val="2356"/>
              </a:lnSpc>
            </a:pPr>
            <a:r>
              <a:rPr sz="2175" dirty="0">
                <a:latin typeface="Palatino Linotype"/>
                <a:cs typeface="Palatino Linotype"/>
              </a:rPr>
              <a:t>across</a:t>
            </a:r>
            <a:r>
              <a:rPr sz="2175" spc="-79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whole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spc="-24" dirty="0">
                <a:latin typeface="Palatino Linotype"/>
                <a:cs typeface="Palatino Linotype"/>
              </a:rPr>
              <a:t>wafer</a:t>
            </a:r>
            <a:endParaRPr sz="2175" dirty="0">
              <a:latin typeface="Palatino Linotype"/>
              <a:cs typeface="Palatino Linotype"/>
            </a:endParaRPr>
          </a:p>
          <a:p>
            <a:pPr marL="290747">
              <a:lnSpc>
                <a:spcPts val="2489"/>
              </a:lnSpc>
            </a:pPr>
            <a:r>
              <a:rPr sz="2175" dirty="0">
                <a:latin typeface="Cambria Math"/>
                <a:cs typeface="Cambria Math"/>
              </a:rPr>
              <a:t>⇒</a:t>
            </a:r>
            <a:r>
              <a:rPr sz="2175" spc="-48" dirty="0">
                <a:latin typeface="Cambria Math"/>
                <a:cs typeface="Cambria Math"/>
              </a:rPr>
              <a:t> </a:t>
            </a:r>
            <a:r>
              <a:rPr sz="2175" dirty="0">
                <a:latin typeface="Cambria Math"/>
                <a:cs typeface="Cambria Math"/>
              </a:rPr>
              <a:t>n</a:t>
            </a:r>
            <a:r>
              <a:rPr sz="2175" dirty="0">
                <a:latin typeface="Palatino Linotype"/>
                <a:cs typeface="Palatino Linotype"/>
              </a:rPr>
              <a:t>o</a:t>
            </a:r>
            <a:r>
              <a:rPr sz="2175" spc="-5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guarding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with</a:t>
            </a:r>
            <a:r>
              <a:rPr sz="2175" spc="-6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shallow</a:t>
            </a:r>
            <a:r>
              <a:rPr sz="2175" spc="-66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implants</a:t>
            </a:r>
            <a:endParaRPr sz="2175" dirty="0">
              <a:latin typeface="Palatino Linotype"/>
              <a:cs typeface="Palatino Linotype"/>
            </a:endParaRPr>
          </a:p>
          <a:p>
            <a:pPr marL="290747" marR="1255047" indent="-276172">
              <a:lnSpc>
                <a:spcPts val="2343"/>
              </a:lnSpc>
              <a:spcBef>
                <a:spcPts val="1474"/>
              </a:spcBef>
              <a:buFont typeface="Arial"/>
              <a:buChar char="•"/>
              <a:tabLst>
                <a:tab pos="290747" algn="l"/>
              </a:tabLst>
            </a:pPr>
            <a:r>
              <a:rPr sz="2175" dirty="0">
                <a:latin typeface="Palatino Linotype"/>
                <a:cs typeface="Palatino Linotype"/>
              </a:rPr>
              <a:t>3</a:t>
            </a:r>
            <a:r>
              <a:rPr sz="2175" spc="-6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guard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structure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variants</a:t>
            </a:r>
            <a:r>
              <a:rPr sz="2175" spc="-66" dirty="0">
                <a:latin typeface="Palatino Linotype"/>
                <a:cs typeface="Palatino Linotype"/>
              </a:rPr>
              <a:t> </a:t>
            </a:r>
            <a:r>
              <a:rPr sz="2175" spc="-12" dirty="0">
                <a:latin typeface="Palatino Linotype"/>
                <a:cs typeface="Palatino Linotype"/>
              </a:rPr>
              <a:t>utilizing </a:t>
            </a:r>
            <a:r>
              <a:rPr sz="2175" dirty="0">
                <a:latin typeface="Palatino Linotype"/>
                <a:cs typeface="Palatino Linotype"/>
              </a:rPr>
              <a:t>combinations</a:t>
            </a:r>
            <a:r>
              <a:rPr sz="2175" spc="-121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of</a:t>
            </a:r>
            <a:endParaRPr sz="2175" dirty="0">
              <a:latin typeface="Palatino Linotype"/>
              <a:cs typeface="Palatino Linotype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4960" y="3016905"/>
            <a:ext cx="3614642" cy="1116691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290747" indent="-275405">
              <a:spcBef>
                <a:spcPts val="121"/>
              </a:spcBef>
              <a:buFont typeface="Symbol"/>
              <a:buChar char=""/>
              <a:tabLst>
                <a:tab pos="290747" algn="l"/>
              </a:tabLst>
            </a:pPr>
            <a:r>
              <a:rPr sz="1691" dirty="0">
                <a:latin typeface="Palatino Linotype"/>
                <a:cs typeface="Palatino Linotype"/>
              </a:rPr>
              <a:t>etched</a:t>
            </a:r>
            <a:r>
              <a:rPr sz="1691" spc="-12" dirty="0">
                <a:latin typeface="Palatino Linotype"/>
                <a:cs typeface="Palatino Linotype"/>
              </a:rPr>
              <a:t> trenches</a:t>
            </a:r>
            <a:endParaRPr sz="1691">
              <a:latin typeface="Palatino Linotype"/>
              <a:cs typeface="Palatino Linotype"/>
            </a:endParaRPr>
          </a:p>
          <a:p>
            <a:pPr marL="290747" indent="-275405">
              <a:spcBef>
                <a:spcPts val="1250"/>
              </a:spcBef>
              <a:buFont typeface="Symbol"/>
              <a:buChar char=""/>
              <a:tabLst>
                <a:tab pos="290747" algn="l"/>
              </a:tabLst>
            </a:pPr>
            <a:r>
              <a:rPr sz="1691" dirty="0">
                <a:latin typeface="Palatino Linotype"/>
                <a:cs typeface="Palatino Linotype"/>
              </a:rPr>
              <a:t>deep</a:t>
            </a:r>
            <a:r>
              <a:rPr sz="1691" spc="-24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JTE</a:t>
            </a:r>
            <a:r>
              <a:rPr sz="1691" spc="-36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implants</a:t>
            </a:r>
            <a:r>
              <a:rPr sz="1691" spc="-30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(4</a:t>
            </a:r>
            <a:r>
              <a:rPr sz="1691" spc="-42" dirty="0">
                <a:latin typeface="Palatino Linotype"/>
                <a:cs typeface="Palatino Linotype"/>
              </a:rPr>
              <a:t> </a:t>
            </a:r>
            <a:r>
              <a:rPr sz="1691" spc="-30" dirty="0">
                <a:latin typeface="Palatino Linotype"/>
                <a:cs typeface="Palatino Linotype"/>
              </a:rPr>
              <a:t>μm)</a:t>
            </a:r>
            <a:endParaRPr sz="1691">
              <a:latin typeface="Palatino Linotype"/>
              <a:cs typeface="Palatino Linotype"/>
            </a:endParaRPr>
          </a:p>
          <a:p>
            <a:pPr marL="290747" indent="-275405">
              <a:spcBef>
                <a:spcPts val="1244"/>
              </a:spcBef>
              <a:buFont typeface="Symbol"/>
              <a:buChar char=""/>
              <a:tabLst>
                <a:tab pos="290747" algn="l"/>
              </a:tabLst>
            </a:pPr>
            <a:r>
              <a:rPr sz="1691" dirty="0">
                <a:latin typeface="Palatino Linotype"/>
                <a:cs typeface="Palatino Linotype"/>
              </a:rPr>
              <a:t>floating</a:t>
            </a:r>
            <a:r>
              <a:rPr sz="1691" spc="-66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metal</a:t>
            </a:r>
            <a:r>
              <a:rPr sz="1691" spc="-18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field</a:t>
            </a:r>
            <a:r>
              <a:rPr sz="1691" spc="-30" dirty="0">
                <a:latin typeface="Palatino Linotype"/>
                <a:cs typeface="Palatino Linotype"/>
              </a:rPr>
              <a:t> </a:t>
            </a:r>
            <a:r>
              <a:rPr sz="1691" dirty="0">
                <a:latin typeface="Palatino Linotype"/>
                <a:cs typeface="Palatino Linotype"/>
              </a:rPr>
              <a:t>plates</a:t>
            </a:r>
            <a:r>
              <a:rPr sz="1691" spc="-42" dirty="0">
                <a:latin typeface="Palatino Linotype"/>
                <a:cs typeface="Palatino Linotype"/>
              </a:rPr>
              <a:t> </a:t>
            </a:r>
            <a:r>
              <a:rPr sz="1691" spc="-12" dirty="0">
                <a:latin typeface="Palatino Linotype"/>
                <a:cs typeface="Palatino Linotype"/>
              </a:rPr>
              <a:t>(FMFPS)</a:t>
            </a:r>
            <a:endParaRPr sz="1691">
              <a:latin typeface="Palatino Linotype"/>
              <a:cs typeface="Palatino Linotype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18989" y="1660343"/>
            <a:ext cx="580705" cy="21157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L="15343">
              <a:spcBef>
                <a:spcPts val="127"/>
              </a:spcBef>
            </a:pPr>
            <a:r>
              <a:rPr sz="1269" b="1" i="1" spc="-12" dirty="0">
                <a:latin typeface="Palatino Linotype"/>
                <a:cs typeface="Palatino Linotype"/>
              </a:rPr>
              <a:t>Poly-</a:t>
            </a:r>
            <a:r>
              <a:rPr sz="1269" b="1" i="1" spc="-30" dirty="0">
                <a:latin typeface="Palatino Linotype"/>
                <a:cs typeface="Palatino Linotype"/>
              </a:rPr>
              <a:t>Si</a:t>
            </a:r>
            <a:endParaRPr sz="1269">
              <a:latin typeface="Palatino Linotype"/>
              <a:cs typeface="Palatino Linotype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805734" y="4044532"/>
            <a:ext cx="1429901" cy="21157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L="46029">
              <a:spcBef>
                <a:spcPts val="127"/>
              </a:spcBef>
            </a:pPr>
            <a:r>
              <a:rPr sz="1269" b="1" i="1" dirty="0">
                <a:latin typeface="Palatino Linotype"/>
                <a:cs typeface="Palatino Linotype"/>
              </a:rPr>
              <a:t>n</a:t>
            </a:r>
            <a:r>
              <a:rPr sz="1269" b="1" i="1" baseline="23809" dirty="0">
                <a:latin typeface="Palatino Linotype"/>
                <a:cs typeface="Palatino Linotype"/>
              </a:rPr>
              <a:t>++</a:t>
            </a:r>
            <a:r>
              <a:rPr sz="1269" b="1" i="1" spc="126" baseline="23809" dirty="0">
                <a:latin typeface="Palatino Linotype"/>
                <a:cs typeface="Palatino Linotype"/>
              </a:rPr>
              <a:t> </a:t>
            </a:r>
            <a:r>
              <a:rPr sz="1269" b="1" i="1" dirty="0">
                <a:latin typeface="Palatino Linotype"/>
                <a:cs typeface="Palatino Linotype"/>
              </a:rPr>
              <a:t>buffer</a:t>
            </a:r>
            <a:r>
              <a:rPr sz="1269" b="1" i="1" spc="-30" dirty="0">
                <a:latin typeface="Palatino Linotype"/>
                <a:cs typeface="Palatino Linotype"/>
              </a:rPr>
              <a:t> </a:t>
            </a:r>
            <a:r>
              <a:rPr sz="1269" b="1" i="1" dirty="0">
                <a:latin typeface="Palatino Linotype"/>
                <a:cs typeface="Palatino Linotype"/>
              </a:rPr>
              <a:t>layer</a:t>
            </a:r>
            <a:r>
              <a:rPr sz="1269" b="1" i="1" spc="-18" dirty="0">
                <a:latin typeface="Palatino Linotype"/>
                <a:cs typeface="Palatino Linotype"/>
              </a:rPr>
              <a:t> </a:t>
            </a:r>
            <a:r>
              <a:rPr sz="1269" b="1" i="1" spc="-30" dirty="0">
                <a:latin typeface="Palatino Linotype"/>
                <a:cs typeface="Palatino Linotype"/>
              </a:rPr>
              <a:t>(N)</a:t>
            </a:r>
            <a:endParaRPr sz="1269">
              <a:latin typeface="Palatino Linotype"/>
              <a:cs typeface="Palatino Linotype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96529" y="2967964"/>
            <a:ext cx="1239656" cy="40688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L="15343" marR="6137">
              <a:spcBef>
                <a:spcPts val="127"/>
              </a:spcBef>
            </a:pPr>
            <a:r>
              <a:rPr sz="1269" b="1" i="1" spc="-12" dirty="0">
                <a:latin typeface="Palatino Linotype"/>
                <a:cs typeface="Palatino Linotype"/>
              </a:rPr>
              <a:t>4H-</a:t>
            </a:r>
            <a:r>
              <a:rPr sz="1269" b="1" i="1" dirty="0">
                <a:latin typeface="Palatino Linotype"/>
                <a:cs typeface="Palatino Linotype"/>
              </a:rPr>
              <a:t>SiC</a:t>
            </a:r>
            <a:r>
              <a:rPr sz="1269" b="1" i="1" spc="-36" dirty="0">
                <a:latin typeface="Palatino Linotype"/>
                <a:cs typeface="Palatino Linotype"/>
              </a:rPr>
              <a:t> </a:t>
            </a:r>
            <a:r>
              <a:rPr sz="1269" b="1" i="1" spc="-24" dirty="0">
                <a:latin typeface="Palatino Linotype"/>
                <a:cs typeface="Palatino Linotype"/>
              </a:rPr>
              <a:t>high </a:t>
            </a:r>
            <a:r>
              <a:rPr sz="1269" b="1" i="1" dirty="0">
                <a:latin typeface="Palatino Linotype"/>
                <a:cs typeface="Palatino Linotype"/>
              </a:rPr>
              <a:t>quality</a:t>
            </a:r>
            <a:r>
              <a:rPr sz="1269" b="1" i="1" spc="-24" dirty="0">
                <a:latin typeface="Palatino Linotype"/>
                <a:cs typeface="Palatino Linotype"/>
              </a:rPr>
              <a:t> </a:t>
            </a:r>
            <a:r>
              <a:rPr sz="1269" b="1" i="1" spc="-12" dirty="0">
                <a:latin typeface="Palatino Linotype"/>
                <a:cs typeface="Palatino Linotype"/>
              </a:rPr>
              <a:t>n-</a:t>
            </a:r>
            <a:r>
              <a:rPr sz="1269" b="1" i="1" dirty="0">
                <a:latin typeface="Palatino Linotype"/>
                <a:cs typeface="Palatino Linotype"/>
              </a:rPr>
              <a:t>epi</a:t>
            </a:r>
            <a:r>
              <a:rPr sz="1269" b="1" i="1" spc="-18" dirty="0">
                <a:latin typeface="Palatino Linotype"/>
                <a:cs typeface="Palatino Linotype"/>
              </a:rPr>
              <a:t> </a:t>
            </a:r>
            <a:r>
              <a:rPr sz="1269" b="1" i="1" spc="-30" dirty="0">
                <a:latin typeface="Palatino Linotype"/>
                <a:cs typeface="Palatino Linotype"/>
              </a:rPr>
              <a:t>(N)</a:t>
            </a:r>
            <a:endParaRPr sz="1269">
              <a:latin typeface="Palatino Linotype"/>
              <a:cs typeface="Palatino Linotype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65812" y="1101513"/>
            <a:ext cx="1994497" cy="59924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R="6137" algn="ctr">
              <a:spcBef>
                <a:spcPts val="127"/>
              </a:spcBef>
              <a:tabLst>
                <a:tab pos="737225" algn="l"/>
              </a:tabLst>
            </a:pPr>
            <a:r>
              <a:rPr sz="1903" b="1" i="1" spc="-18" baseline="2645" dirty="0">
                <a:latin typeface="Palatino Linotype"/>
                <a:cs typeface="Palatino Linotype"/>
              </a:rPr>
              <a:t>contact</a:t>
            </a:r>
            <a:r>
              <a:rPr sz="1903" b="1" i="1" baseline="2645" dirty="0">
                <a:latin typeface="Palatino Linotype"/>
                <a:cs typeface="Palatino Linotype"/>
              </a:rPr>
              <a:t>	</a:t>
            </a:r>
            <a:r>
              <a:rPr sz="1269" b="1" i="1" dirty="0">
                <a:latin typeface="Palatino Linotype"/>
                <a:cs typeface="Palatino Linotype"/>
              </a:rPr>
              <a:t>p</a:t>
            </a:r>
            <a:r>
              <a:rPr sz="1269" b="1" i="1" baseline="23809" dirty="0">
                <a:latin typeface="Palatino Linotype"/>
                <a:cs typeface="Palatino Linotype"/>
              </a:rPr>
              <a:t>++</a:t>
            </a:r>
            <a:r>
              <a:rPr sz="1269" b="1" i="1" spc="-27" baseline="23809" dirty="0">
                <a:latin typeface="Palatino Linotype"/>
                <a:cs typeface="Palatino Linotype"/>
              </a:rPr>
              <a:t> </a:t>
            </a:r>
            <a:r>
              <a:rPr sz="1269" b="1" i="1" dirty="0">
                <a:latin typeface="Palatino Linotype"/>
                <a:cs typeface="Palatino Linotype"/>
              </a:rPr>
              <a:t>implant</a:t>
            </a:r>
            <a:r>
              <a:rPr sz="1269" b="1" i="1" spc="-42" dirty="0">
                <a:latin typeface="Palatino Linotype"/>
                <a:cs typeface="Palatino Linotype"/>
              </a:rPr>
              <a:t> </a:t>
            </a:r>
            <a:r>
              <a:rPr sz="1269" b="1" i="1" spc="-24" dirty="0">
                <a:latin typeface="Palatino Linotype"/>
                <a:cs typeface="Palatino Linotype"/>
              </a:rPr>
              <a:t>(Al)</a:t>
            </a:r>
            <a:endParaRPr sz="1269">
              <a:latin typeface="Palatino Linotype"/>
              <a:cs typeface="Palatino Linotype"/>
            </a:endParaRPr>
          </a:p>
          <a:p>
            <a:pPr marR="81317" algn="ctr">
              <a:spcBef>
                <a:spcPts val="1492"/>
              </a:spcBef>
            </a:pPr>
            <a:r>
              <a:rPr sz="1269" b="1" i="1" dirty="0">
                <a:latin typeface="Palatino Linotype"/>
                <a:cs typeface="Palatino Linotype"/>
              </a:rPr>
              <a:t>n</a:t>
            </a:r>
            <a:r>
              <a:rPr sz="1269" b="1" i="1" baseline="23809" dirty="0">
                <a:latin typeface="Palatino Linotype"/>
                <a:cs typeface="Palatino Linotype"/>
              </a:rPr>
              <a:t>+</a:t>
            </a:r>
            <a:r>
              <a:rPr sz="1269" b="1" i="1" spc="126" baseline="23809" dirty="0">
                <a:latin typeface="Palatino Linotype"/>
                <a:cs typeface="Palatino Linotype"/>
              </a:rPr>
              <a:t> </a:t>
            </a:r>
            <a:r>
              <a:rPr sz="1269" b="1" i="1" dirty="0">
                <a:latin typeface="Palatino Linotype"/>
                <a:cs typeface="Palatino Linotype"/>
              </a:rPr>
              <a:t>gain</a:t>
            </a:r>
            <a:r>
              <a:rPr sz="1269" b="1" i="1" spc="-12" dirty="0">
                <a:latin typeface="Palatino Linotype"/>
                <a:cs typeface="Palatino Linotype"/>
              </a:rPr>
              <a:t> layer</a:t>
            </a:r>
            <a:endParaRPr sz="1269">
              <a:latin typeface="Palatino Linotype"/>
              <a:cs typeface="Palatino Linotype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02982" y="1348586"/>
            <a:ext cx="92054" cy="15326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1023941" y="1495105"/>
            <a:ext cx="423447" cy="21157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L="46029">
              <a:spcBef>
                <a:spcPts val="127"/>
              </a:spcBef>
            </a:pPr>
            <a:r>
              <a:rPr sz="1269" b="1" i="1" spc="-24" dirty="0">
                <a:latin typeface="Palatino Linotype"/>
                <a:cs typeface="Palatino Linotype"/>
              </a:rPr>
              <a:t>SiO</a:t>
            </a:r>
            <a:r>
              <a:rPr sz="1269" b="1" i="1" spc="-36" baseline="-19841" dirty="0">
                <a:latin typeface="Palatino Linotype"/>
                <a:cs typeface="Palatino Linotype"/>
              </a:rPr>
              <a:t>2</a:t>
            </a:r>
            <a:endParaRPr sz="1269" baseline="-19841">
              <a:latin typeface="Palatino Linotype"/>
              <a:cs typeface="Palatino Linotype"/>
            </a:endParaRPr>
          </a:p>
        </p:txBody>
      </p:sp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196080" y="1429593"/>
            <a:ext cx="92054" cy="10724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8700660" y="1548036"/>
            <a:ext cx="839990" cy="40688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R="29919" algn="ctr">
              <a:spcBef>
                <a:spcPts val="127"/>
              </a:spcBef>
            </a:pPr>
            <a:r>
              <a:rPr sz="1269" b="1" i="1" spc="-24" dirty="0">
                <a:latin typeface="Palatino Linotype"/>
                <a:cs typeface="Palatino Linotype"/>
              </a:rPr>
              <a:t>deep</a:t>
            </a:r>
            <a:endParaRPr sz="1269">
              <a:latin typeface="Palatino Linotype"/>
              <a:cs typeface="Palatino Linotype"/>
            </a:endParaRPr>
          </a:p>
          <a:p>
            <a:pPr algn="ctr">
              <a:lnSpc>
                <a:spcPct val="100000"/>
              </a:lnSpc>
            </a:pPr>
            <a:r>
              <a:rPr sz="1269" b="1" i="1" spc="-12" dirty="0">
                <a:latin typeface="Palatino Linotype"/>
                <a:cs typeface="Palatino Linotype"/>
              </a:rPr>
              <a:t>Al-implant</a:t>
            </a:r>
            <a:endParaRPr sz="1269">
              <a:latin typeface="Palatino Linotype"/>
              <a:cs typeface="Palatino Linotype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708033" y="2225244"/>
            <a:ext cx="1005687" cy="211576"/>
          </a:xfrm>
          <a:prstGeom prst="rect">
            <a:avLst/>
          </a:prstGeom>
        </p:spPr>
        <p:txBody>
          <a:bodyPr vert="horz" wrap="square" lIns="0" tIns="16109" rIns="0" bIns="0" rtlCol="0">
            <a:spAutoFit/>
          </a:bodyPr>
          <a:lstStyle/>
          <a:p>
            <a:pPr marL="15343">
              <a:spcBef>
                <a:spcPts val="127"/>
              </a:spcBef>
            </a:pPr>
            <a:r>
              <a:rPr sz="1269" b="1" i="1" dirty="0">
                <a:latin typeface="Palatino Linotype"/>
                <a:cs typeface="Palatino Linotype"/>
              </a:rPr>
              <a:t>Etching</a:t>
            </a:r>
            <a:r>
              <a:rPr sz="1269" b="1" i="1" spc="-24" dirty="0">
                <a:latin typeface="Palatino Linotype"/>
                <a:cs typeface="Palatino Linotype"/>
              </a:rPr>
              <a:t> </a:t>
            </a:r>
            <a:r>
              <a:rPr sz="1269" b="1" i="1" spc="-12" dirty="0">
                <a:latin typeface="Palatino Linotype"/>
                <a:cs typeface="Palatino Linotype"/>
              </a:rPr>
              <a:t>edges</a:t>
            </a:r>
            <a:endParaRPr sz="1269">
              <a:latin typeface="Palatino Linotype"/>
              <a:cs typeface="Palatino Linotype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952406" y="1291512"/>
            <a:ext cx="3832502" cy="5342183"/>
            <a:chOff x="5750814" y="1069085"/>
            <a:chExt cx="3172460" cy="4422140"/>
          </a:xfrm>
        </p:grpSpPr>
        <p:pic>
          <p:nvPicPr>
            <p:cNvPr id="18" name="object 1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50814" y="1069085"/>
              <a:ext cx="76200" cy="154177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7926324" y="1726691"/>
              <a:ext cx="990600" cy="169545"/>
            </a:xfrm>
            <a:custGeom>
              <a:avLst/>
              <a:gdLst/>
              <a:ahLst/>
              <a:cxnLst/>
              <a:rect l="l" t="t" r="r" b="b"/>
              <a:pathLst>
                <a:path w="990600" h="169544">
                  <a:moveTo>
                    <a:pt x="0" y="79248"/>
                  </a:moveTo>
                  <a:lnTo>
                    <a:pt x="10364" y="48381"/>
                  </a:lnTo>
                  <a:lnTo>
                    <a:pt x="38623" y="23193"/>
                  </a:lnTo>
                  <a:lnTo>
                    <a:pt x="80527" y="6221"/>
                  </a:lnTo>
                  <a:lnTo>
                    <a:pt x="131825" y="0"/>
                  </a:lnTo>
                  <a:lnTo>
                    <a:pt x="183124" y="6221"/>
                  </a:lnTo>
                  <a:lnTo>
                    <a:pt x="225028" y="23193"/>
                  </a:lnTo>
                  <a:lnTo>
                    <a:pt x="253287" y="48381"/>
                  </a:lnTo>
                  <a:lnTo>
                    <a:pt x="263651" y="79248"/>
                  </a:lnTo>
                  <a:lnTo>
                    <a:pt x="253287" y="110114"/>
                  </a:lnTo>
                  <a:lnTo>
                    <a:pt x="225028" y="135302"/>
                  </a:lnTo>
                  <a:lnTo>
                    <a:pt x="183124" y="152274"/>
                  </a:lnTo>
                  <a:lnTo>
                    <a:pt x="131825" y="158496"/>
                  </a:lnTo>
                  <a:lnTo>
                    <a:pt x="80527" y="152274"/>
                  </a:lnTo>
                  <a:lnTo>
                    <a:pt x="38623" y="135302"/>
                  </a:lnTo>
                  <a:lnTo>
                    <a:pt x="10364" y="110114"/>
                  </a:lnTo>
                  <a:lnTo>
                    <a:pt x="0" y="79248"/>
                  </a:lnTo>
                  <a:close/>
                </a:path>
                <a:path w="990600" h="169544">
                  <a:moveTo>
                    <a:pt x="726948" y="89915"/>
                  </a:moveTo>
                  <a:lnTo>
                    <a:pt x="737312" y="59049"/>
                  </a:lnTo>
                  <a:lnTo>
                    <a:pt x="765571" y="33861"/>
                  </a:lnTo>
                  <a:lnTo>
                    <a:pt x="807475" y="16889"/>
                  </a:lnTo>
                  <a:lnTo>
                    <a:pt x="858774" y="10667"/>
                  </a:lnTo>
                  <a:lnTo>
                    <a:pt x="910072" y="16889"/>
                  </a:lnTo>
                  <a:lnTo>
                    <a:pt x="951976" y="33861"/>
                  </a:lnTo>
                  <a:lnTo>
                    <a:pt x="980235" y="59049"/>
                  </a:lnTo>
                  <a:lnTo>
                    <a:pt x="990600" y="89915"/>
                  </a:lnTo>
                  <a:lnTo>
                    <a:pt x="980235" y="120782"/>
                  </a:lnTo>
                  <a:lnTo>
                    <a:pt x="951976" y="145970"/>
                  </a:lnTo>
                  <a:lnTo>
                    <a:pt x="910072" y="162942"/>
                  </a:lnTo>
                  <a:lnTo>
                    <a:pt x="858774" y="169163"/>
                  </a:lnTo>
                  <a:lnTo>
                    <a:pt x="807475" y="162942"/>
                  </a:lnTo>
                  <a:lnTo>
                    <a:pt x="765571" y="145970"/>
                  </a:lnTo>
                  <a:lnTo>
                    <a:pt x="737312" y="120782"/>
                  </a:lnTo>
                  <a:lnTo>
                    <a:pt x="726948" y="89915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03848" y="3837431"/>
              <a:ext cx="1652049" cy="1653553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261269" y="4287553"/>
            <a:ext cx="7378103" cy="2287909"/>
          </a:xfrm>
          <a:prstGeom prst="rect">
            <a:avLst/>
          </a:prstGeom>
        </p:spPr>
        <p:txBody>
          <a:bodyPr vert="horz" wrap="square" lIns="0" tIns="15342" rIns="0" bIns="0" rtlCol="0">
            <a:spAutoFit/>
          </a:bodyPr>
          <a:lstStyle/>
          <a:p>
            <a:pPr marL="352119" marR="1647824" indent="-276172">
              <a:spcBef>
                <a:spcPts val="121"/>
              </a:spcBef>
              <a:buFont typeface="Arial"/>
              <a:buChar char="•"/>
              <a:tabLst>
                <a:tab pos="352119" algn="l"/>
              </a:tabLst>
            </a:pPr>
            <a:r>
              <a:rPr sz="2175" dirty="0">
                <a:latin typeface="Palatino Linotype"/>
                <a:cs typeface="Palatino Linotype"/>
              </a:rPr>
              <a:t>TCAD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simulations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suggest</a:t>
            </a:r>
            <a:r>
              <a:rPr sz="2175" spc="-2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V</a:t>
            </a:r>
            <a:r>
              <a:rPr sz="2175" baseline="-20833" dirty="0">
                <a:latin typeface="Palatino Linotype"/>
                <a:cs typeface="Palatino Linotype"/>
              </a:rPr>
              <a:t>BD</a:t>
            </a:r>
            <a:r>
              <a:rPr sz="2175" spc="216" baseline="-20833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&gt;</a:t>
            </a:r>
            <a:r>
              <a:rPr sz="2175" spc="-24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2kV</a:t>
            </a:r>
            <a:r>
              <a:rPr sz="2175" spc="-4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for</a:t>
            </a:r>
            <a:r>
              <a:rPr sz="2175" spc="-36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all </a:t>
            </a:r>
            <a:r>
              <a:rPr sz="2175" spc="-12" dirty="0">
                <a:latin typeface="Palatino Linotype"/>
                <a:cs typeface="Palatino Linotype"/>
              </a:rPr>
              <a:t>combinations</a:t>
            </a:r>
            <a:endParaRPr sz="2175">
              <a:latin typeface="Palatino Linotype"/>
              <a:cs typeface="Palatino Linotype"/>
            </a:endParaRPr>
          </a:p>
          <a:p>
            <a:pPr marL="337543" indent="-260829">
              <a:spcBef>
                <a:spcPts val="1564"/>
              </a:spcBef>
              <a:buSzPct val="44444"/>
              <a:buFont typeface="Wingdings"/>
              <a:buChar char=""/>
              <a:tabLst>
                <a:tab pos="337543" algn="l"/>
              </a:tabLst>
            </a:pPr>
            <a:r>
              <a:rPr sz="2175" dirty="0">
                <a:latin typeface="Palatino Linotype"/>
                <a:cs typeface="Palatino Linotype"/>
              </a:rPr>
              <a:t>Mask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design</a:t>
            </a:r>
            <a:r>
              <a:rPr sz="2175" spc="-4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is</a:t>
            </a:r>
            <a:r>
              <a:rPr sz="2175" spc="-18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finalized</a:t>
            </a:r>
            <a:r>
              <a:rPr sz="2175" spc="-30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and</a:t>
            </a:r>
            <a:r>
              <a:rPr sz="2175" spc="-12" dirty="0">
                <a:latin typeface="Palatino Linotype"/>
                <a:cs typeface="Palatino Linotype"/>
              </a:rPr>
              <a:t> </a:t>
            </a:r>
            <a:r>
              <a:rPr sz="2175" dirty="0">
                <a:latin typeface="Palatino Linotype"/>
                <a:cs typeface="Palatino Linotype"/>
              </a:rPr>
              <a:t>submitted</a:t>
            </a:r>
            <a:r>
              <a:rPr sz="2175" spc="-12" dirty="0">
                <a:latin typeface="Palatino Linotype"/>
                <a:cs typeface="Palatino Linotype"/>
              </a:rPr>
              <a:t> </a:t>
            </a:r>
            <a:r>
              <a:rPr sz="2175" spc="-30" dirty="0">
                <a:latin typeface="Palatino Linotype"/>
                <a:cs typeface="Palatino Linotype"/>
              </a:rPr>
              <a:t>for</a:t>
            </a:r>
            <a:endParaRPr sz="2175">
              <a:latin typeface="Palatino Linotype"/>
              <a:cs typeface="Palatino Linotype"/>
            </a:endParaRPr>
          </a:p>
          <a:p>
            <a:pPr marL="337543"/>
            <a:r>
              <a:rPr sz="2175" spc="-12" dirty="0">
                <a:latin typeface="Palatino Linotype"/>
                <a:cs typeface="Palatino Linotype"/>
              </a:rPr>
              <a:t>production</a:t>
            </a:r>
            <a:endParaRPr sz="2175">
              <a:latin typeface="Palatino Linotype"/>
              <a:cs typeface="Palatino Linotype"/>
            </a:endParaRPr>
          </a:p>
          <a:p>
            <a:pPr marR="21480" algn="r">
              <a:spcBef>
                <a:spcPts val="2247"/>
              </a:spcBef>
            </a:pPr>
            <a:r>
              <a:rPr sz="1450" dirty="0">
                <a:latin typeface="Palatino Linotype"/>
                <a:cs typeface="Palatino Linotype"/>
              </a:rPr>
              <a:t>Mask</a:t>
            </a:r>
            <a:r>
              <a:rPr sz="1450" spc="-54" dirty="0">
                <a:latin typeface="Palatino Linotype"/>
                <a:cs typeface="Palatino Linotype"/>
              </a:rPr>
              <a:t> </a:t>
            </a:r>
            <a:r>
              <a:rPr sz="1450" dirty="0">
                <a:latin typeface="Palatino Linotype"/>
                <a:cs typeface="Palatino Linotype"/>
              </a:rPr>
              <a:t>Layout</a:t>
            </a:r>
            <a:r>
              <a:rPr sz="1450" spc="-60" dirty="0">
                <a:latin typeface="Palatino Linotype"/>
                <a:cs typeface="Palatino Linotype"/>
              </a:rPr>
              <a:t> </a:t>
            </a:r>
            <a:r>
              <a:rPr sz="1450" spc="-30" dirty="0">
                <a:latin typeface="Palatino Linotype"/>
                <a:cs typeface="Palatino Linotype"/>
              </a:rPr>
              <a:t>of</a:t>
            </a:r>
            <a:endParaRPr sz="1450">
              <a:latin typeface="Palatino Linotype"/>
              <a:cs typeface="Palatino Linotype"/>
            </a:endParaRPr>
          </a:p>
          <a:p>
            <a:pPr marR="23014" algn="r">
              <a:spcBef>
                <a:spcPts val="6"/>
              </a:spcBef>
            </a:pPr>
            <a:r>
              <a:rPr sz="1450" dirty="0">
                <a:latin typeface="Palatino Linotype"/>
                <a:cs typeface="Palatino Linotype"/>
              </a:rPr>
              <a:t>SiC</a:t>
            </a:r>
            <a:r>
              <a:rPr sz="1450" spc="-42" dirty="0">
                <a:latin typeface="Palatino Linotype"/>
                <a:cs typeface="Palatino Linotype"/>
              </a:rPr>
              <a:t> </a:t>
            </a:r>
            <a:r>
              <a:rPr sz="1450" dirty="0">
                <a:latin typeface="Palatino Linotype"/>
                <a:cs typeface="Palatino Linotype"/>
              </a:rPr>
              <a:t>LGAD</a:t>
            </a:r>
            <a:r>
              <a:rPr sz="1450" spc="-30" dirty="0">
                <a:latin typeface="Palatino Linotype"/>
                <a:cs typeface="Palatino Linotype"/>
              </a:rPr>
              <a:t> </a:t>
            </a:r>
            <a:r>
              <a:rPr sz="1450" spc="-12" dirty="0">
                <a:latin typeface="Palatino Linotype"/>
                <a:cs typeface="Palatino Linotype"/>
              </a:rPr>
              <a:t>design</a:t>
            </a:r>
            <a:endParaRPr sz="1450">
              <a:latin typeface="Palatino Linotype"/>
              <a:cs typeface="Palatino Linotype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686341" y="3084718"/>
            <a:ext cx="263887" cy="683499"/>
          </a:xfrm>
          <a:custGeom>
            <a:avLst/>
            <a:gdLst/>
            <a:ahLst/>
            <a:cxnLst/>
            <a:rect l="l" t="t" r="r" b="b"/>
            <a:pathLst>
              <a:path w="218439" h="565785">
                <a:moveTo>
                  <a:pt x="0" y="0"/>
                </a:moveTo>
                <a:lnTo>
                  <a:pt x="42421" y="1426"/>
                </a:lnTo>
                <a:lnTo>
                  <a:pt x="77057" y="5318"/>
                </a:lnTo>
                <a:lnTo>
                  <a:pt x="100405" y="11090"/>
                </a:lnTo>
                <a:lnTo>
                  <a:pt x="108966" y="18161"/>
                </a:lnTo>
                <a:lnTo>
                  <a:pt x="108966" y="264541"/>
                </a:lnTo>
                <a:lnTo>
                  <a:pt x="117526" y="271611"/>
                </a:lnTo>
                <a:lnTo>
                  <a:pt x="140874" y="277383"/>
                </a:lnTo>
                <a:lnTo>
                  <a:pt x="175510" y="281275"/>
                </a:lnTo>
                <a:lnTo>
                  <a:pt x="217932" y="282702"/>
                </a:lnTo>
                <a:lnTo>
                  <a:pt x="175510" y="284128"/>
                </a:lnTo>
                <a:lnTo>
                  <a:pt x="140874" y="288020"/>
                </a:lnTo>
                <a:lnTo>
                  <a:pt x="117526" y="293792"/>
                </a:lnTo>
                <a:lnTo>
                  <a:pt x="108966" y="300863"/>
                </a:lnTo>
                <a:lnTo>
                  <a:pt x="108966" y="547243"/>
                </a:lnTo>
                <a:lnTo>
                  <a:pt x="100405" y="554313"/>
                </a:lnTo>
                <a:lnTo>
                  <a:pt x="77057" y="560085"/>
                </a:lnTo>
                <a:lnTo>
                  <a:pt x="42421" y="563977"/>
                </a:lnTo>
                <a:lnTo>
                  <a:pt x="0" y="56540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039059" y="2894474"/>
            <a:ext cx="2322821" cy="537746"/>
          </a:xfrm>
          <a:custGeom>
            <a:avLst/>
            <a:gdLst/>
            <a:ahLst/>
            <a:cxnLst/>
            <a:rect l="l" t="t" r="r" b="b"/>
            <a:pathLst>
              <a:path w="1922779" h="445135">
                <a:moveTo>
                  <a:pt x="1846943" y="31031"/>
                </a:moveTo>
                <a:lnTo>
                  <a:pt x="0" y="432689"/>
                </a:lnTo>
                <a:lnTo>
                  <a:pt x="2793" y="445135"/>
                </a:lnTo>
                <a:lnTo>
                  <a:pt x="1849635" y="43472"/>
                </a:lnTo>
                <a:lnTo>
                  <a:pt x="1846943" y="31031"/>
                </a:lnTo>
                <a:close/>
              </a:path>
              <a:path w="1922779" h="445135">
                <a:moveTo>
                  <a:pt x="1913787" y="28321"/>
                </a:moveTo>
                <a:lnTo>
                  <a:pt x="1859406" y="28321"/>
                </a:lnTo>
                <a:lnTo>
                  <a:pt x="1862074" y="40767"/>
                </a:lnTo>
                <a:lnTo>
                  <a:pt x="1849635" y="43472"/>
                </a:lnTo>
                <a:lnTo>
                  <a:pt x="1856359" y="74549"/>
                </a:lnTo>
                <a:lnTo>
                  <a:pt x="1913787" y="28321"/>
                </a:lnTo>
                <a:close/>
              </a:path>
              <a:path w="1922779" h="445135">
                <a:moveTo>
                  <a:pt x="1859406" y="28321"/>
                </a:moveTo>
                <a:lnTo>
                  <a:pt x="1846943" y="31031"/>
                </a:lnTo>
                <a:lnTo>
                  <a:pt x="1849635" y="43472"/>
                </a:lnTo>
                <a:lnTo>
                  <a:pt x="1862074" y="40767"/>
                </a:lnTo>
                <a:lnTo>
                  <a:pt x="1859406" y="28321"/>
                </a:lnTo>
                <a:close/>
              </a:path>
              <a:path w="1922779" h="445135">
                <a:moveTo>
                  <a:pt x="1840229" y="0"/>
                </a:moveTo>
                <a:lnTo>
                  <a:pt x="1846943" y="31031"/>
                </a:lnTo>
                <a:lnTo>
                  <a:pt x="1859406" y="28321"/>
                </a:lnTo>
                <a:lnTo>
                  <a:pt x="1913787" y="28321"/>
                </a:lnTo>
                <a:lnTo>
                  <a:pt x="1922779" y="21082"/>
                </a:lnTo>
                <a:lnTo>
                  <a:pt x="184022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Textplatzhalter 28">
            <a:extLst>
              <a:ext uri="{FF2B5EF4-FFF2-40B4-BE49-F238E27FC236}">
                <a16:creationId xmlns:a16="http://schemas.microsoft.com/office/drawing/2014/main" id="{8C41E6E7-DFD7-1C6B-48F3-00410E7845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1"/>
              <a:t>SiC-LGAD JTE TCAD Simulations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12F2B0AA-B7CD-CF30-AF14-228315691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24" name="Fußzeilenplatzhalter 23">
            <a:extLst>
              <a:ext uri="{FF2B5EF4-FFF2-40B4-BE49-F238E27FC236}">
                <a16:creationId xmlns:a16="http://schemas.microsoft.com/office/drawing/2014/main" id="{DD21ADEB-986B-9EE1-FC1D-18151CA57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25" name="Foliennummernplatzhalter 24">
            <a:extLst>
              <a:ext uri="{FF2B5EF4-FFF2-40B4-BE49-F238E27FC236}">
                <a16:creationId xmlns:a16="http://schemas.microsoft.com/office/drawing/2014/main" id="{FCACF12D-6C76-EB5A-9E95-755BB3BF9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64</a:t>
            </a:fld>
            <a:endParaRPr lang="de-AT" dirty="0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F2E0A376-0BA8-0E2C-DC02-F41D9CBEAE8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noProof="0" dirty="0"/>
              <a:t>Medical Applications at MBI</a:t>
            </a:r>
            <a:br>
              <a:rPr lang="en-US" noProof="0" dirty="0"/>
            </a:br>
            <a:r>
              <a:rPr lang="en-US" sz="3600" noProof="0" dirty="0"/>
              <a:t>(where single MIP </a:t>
            </a:r>
            <a:r>
              <a:rPr lang="en-US" sz="3600" noProof="0" dirty="0" err="1"/>
              <a:t>sensitity</a:t>
            </a:r>
            <a:r>
              <a:rPr lang="en-US" sz="3600" noProof="0" dirty="0"/>
              <a:t> might not be necessary)</a:t>
            </a:r>
            <a:endParaRPr lang="en-US" noProof="0" dirty="0"/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7E505975-E98D-F695-5124-E94A9EB57B1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2" name="Foliennummernplatzhalter 1">
            <a:extLst>
              <a:ext uri="{FF2B5EF4-FFF2-40B4-BE49-F238E27FC236}">
                <a16:creationId xmlns:a16="http://schemas.microsoft.com/office/drawing/2014/main" id="{EDA44CC3-4A95-043D-A112-7A647B483148}"/>
              </a:ext>
            </a:extLst>
          </p:cNvPr>
          <p:cNvSpPr txBox="1">
            <a:spLocks/>
          </p:cNvSpPr>
          <p:nvPr/>
        </p:nvSpPr>
        <p:spPr>
          <a:xfrm>
            <a:off x="8702040" y="6564630"/>
            <a:ext cx="3417888" cy="365125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lang="de-DE" sz="900" kern="120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3D86A5E-B249-45C8-B44F-CD84DBAB0031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Palatino Linotype" panose="02040502050505030304" pitchFamily="18" charset="0"/>
              <a:ea typeface="+mn-ea"/>
              <a:cs typeface="+mn-cs"/>
            </a:endParaRPr>
          </a:p>
        </p:txBody>
      </p:sp>
      <p:sp>
        <p:nvSpPr>
          <p:cNvPr id="13" name="Datumsplatzhalter 4">
            <a:extLst>
              <a:ext uri="{FF2B5EF4-FFF2-40B4-BE49-F238E27FC236}">
                <a16:creationId xmlns:a16="http://schemas.microsoft.com/office/drawing/2014/main" id="{2783379A-2BBF-54F9-54C2-816EFC451537}"/>
              </a:ext>
            </a:extLst>
          </p:cNvPr>
          <p:cNvSpPr txBox="1">
            <a:spLocks/>
          </p:cNvSpPr>
          <p:nvPr/>
        </p:nvSpPr>
        <p:spPr>
          <a:xfrm>
            <a:off x="187325" y="6534150"/>
            <a:ext cx="2962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algn="l" rtl="0" eaLnBrk="1" fontAlgn="auto" hangingPunct="1">
              <a:spcBef>
                <a:spcPts val="0"/>
              </a:spcBef>
              <a:spcAft>
                <a:spcPts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+mn-cs"/>
              </a:rPr>
              <a:t>14 Oct 2025</a:t>
            </a:r>
          </a:p>
        </p:txBody>
      </p:sp>
      <p:sp>
        <p:nvSpPr>
          <p:cNvPr id="14" name="Fußzeilenplatzhalter 5">
            <a:extLst>
              <a:ext uri="{FF2B5EF4-FFF2-40B4-BE49-F238E27FC236}">
                <a16:creationId xmlns:a16="http://schemas.microsoft.com/office/drawing/2014/main" id="{5B5CDD54-C988-1196-6A65-EBC33C4A995A}"/>
              </a:ext>
            </a:extLst>
          </p:cNvPr>
          <p:cNvSpPr txBox="1">
            <a:spLocks/>
          </p:cNvSpPr>
          <p:nvPr/>
        </p:nvSpPr>
        <p:spPr>
          <a:xfrm>
            <a:off x="3434080" y="6534150"/>
            <a:ext cx="4942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algn="ctr" rtl="0" eaLnBrk="1" fontAlgn="auto" hangingPunct="1">
              <a:spcBef>
                <a:spcPts val="0"/>
              </a:spcBef>
              <a:spcAft>
                <a:spcPts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Palatino Linotype" panose="02040502050505030304" pitchFamily="18" charset="0"/>
                <a:ea typeface="+mn-ea"/>
                <a:cs typeface="+mn-cs"/>
              </a:rPr>
              <a:t>Detector Development (T. Bergauer)</a:t>
            </a:r>
          </a:p>
        </p:txBody>
      </p:sp>
    </p:spTree>
    <p:extLst>
      <p:ext uri="{BB962C8B-B14F-4D97-AF65-F5344CB8AC3E}">
        <p14:creationId xmlns:p14="http://schemas.microsoft.com/office/powerpoint/2010/main" val="347542849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66F61687-208F-154E-AE5E-B8B7CCD91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8E2D23C-DCCE-4142-B10C-60041E552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51652EE5-6764-8A48-AB67-FFA9C77A04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206632"/>
            <a:ext cx="4376129" cy="524130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900" b="1" dirty="0"/>
              <a:t>MedAustron: cancer therapy center</a:t>
            </a:r>
          </a:p>
          <a:p>
            <a:pPr>
              <a:lnSpc>
                <a:spcPct val="120000"/>
              </a:lnSpc>
            </a:pPr>
            <a:r>
              <a:rPr lang="en-US" sz="2900" dirty="0"/>
              <a:t>Located in </a:t>
            </a:r>
            <a:r>
              <a:rPr lang="en-US" sz="2900" dirty="0" err="1"/>
              <a:t>Wr</a:t>
            </a:r>
            <a:r>
              <a:rPr lang="en-US" sz="2900" dirty="0"/>
              <a:t>. Neustadt </a:t>
            </a:r>
            <a:br>
              <a:rPr lang="en-US" sz="2900" dirty="0"/>
            </a:br>
            <a:r>
              <a:rPr lang="en-US" sz="2900" dirty="0"/>
              <a:t>(50km south of Vienna)</a:t>
            </a:r>
          </a:p>
          <a:p>
            <a:pPr>
              <a:lnSpc>
                <a:spcPct val="120000"/>
              </a:lnSpc>
            </a:pPr>
            <a:r>
              <a:rPr lang="en-US" sz="2900" dirty="0"/>
              <a:t>Became operational end of 2016</a:t>
            </a:r>
          </a:p>
          <a:p>
            <a:pPr>
              <a:lnSpc>
                <a:spcPct val="120000"/>
              </a:lnSpc>
            </a:pPr>
            <a:r>
              <a:rPr lang="en-US" sz="2900" dirty="0"/>
              <a:t>Based on CERN PIMMS study</a:t>
            </a:r>
          </a:p>
          <a:p>
            <a:pPr lvl="1">
              <a:lnSpc>
                <a:spcPct val="120000"/>
              </a:lnSpc>
            </a:pPr>
            <a:r>
              <a:rPr lang="en-US" sz="2500" dirty="0"/>
              <a:t>Identical facility: CNAO Italy</a:t>
            </a:r>
          </a:p>
          <a:p>
            <a:pPr>
              <a:lnSpc>
                <a:spcPct val="120000"/>
              </a:lnSpc>
            </a:pPr>
            <a:r>
              <a:rPr lang="en-US" sz="2900" dirty="0"/>
              <a:t>Patient treatment using proton and carbon beams utilizing Bragg peak</a:t>
            </a:r>
          </a:p>
          <a:p>
            <a:pPr lvl="1">
              <a:lnSpc>
                <a:spcPct val="120000"/>
              </a:lnSpc>
            </a:pPr>
            <a:r>
              <a:rPr lang="en-US" sz="2900" dirty="0"/>
              <a:t>Protons: 60 MeV to 800 MeV, Clinical energies ≤ 250 MeV (equals WET ~ 37cm)</a:t>
            </a:r>
          </a:p>
          <a:p>
            <a:pPr lvl="1">
              <a:lnSpc>
                <a:spcPct val="120000"/>
              </a:lnSpc>
            </a:pPr>
            <a:r>
              <a:rPr lang="en-US" sz="2900" dirty="0"/>
              <a:t>Carbon ions: 120 MeV/u to 400 MeV/u</a:t>
            </a:r>
          </a:p>
          <a:p>
            <a:pPr lvl="1">
              <a:lnSpc>
                <a:spcPct val="120000"/>
              </a:lnSpc>
            </a:pPr>
            <a:r>
              <a:rPr lang="en-US" sz="2800" dirty="0"/>
              <a:t>Helium ions</a:t>
            </a:r>
            <a:br>
              <a:rPr lang="en-US" dirty="0"/>
            </a:br>
            <a:endParaRPr lang="en-US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0D1AC48D-B8E4-2376-6703-B290F5BEFD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DE" dirty="0"/>
              <a:t>Ion Therapy at MedAustron</a:t>
            </a:r>
          </a:p>
        </p:txBody>
      </p:sp>
      <p:pic>
        <p:nvPicPr>
          <p:cNvPr id="11" name="Inhaltsplatzhalter 10">
            <a:extLst>
              <a:ext uri="{FF2B5EF4-FFF2-40B4-BE49-F238E27FC236}">
                <a16:creationId xmlns:a16="http://schemas.microsoft.com/office/drawing/2014/main" id="{ECE0B8AF-E054-9547-91EF-294E72E015ED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2221" y="4983178"/>
            <a:ext cx="2152454" cy="1614588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8CF94AB4-7384-1D18-49A4-0BEA76BAD6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0098" y="839974"/>
            <a:ext cx="6594664" cy="4024257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34E81217-016A-655D-A80D-8096F2C780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801" y="4966812"/>
            <a:ext cx="2201368" cy="1464756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D0F3240B-F6BE-0E10-D39C-507ED659DE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765" y="4966812"/>
            <a:ext cx="2197134" cy="1464756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69D37F6-005C-F54D-9584-9383D7570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66</a:t>
            </a:fld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336309292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nhaltsplatzhalter 9">
            <a:extLst>
              <a:ext uri="{FF2B5EF4-FFF2-40B4-BE49-F238E27FC236}">
                <a16:creationId xmlns:a16="http://schemas.microsoft.com/office/drawing/2014/main" id="{DD96E375-5888-024F-B5BC-39C3D6AF8C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75218" y="3823263"/>
            <a:ext cx="3883218" cy="2592388"/>
          </a:xfr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F0403A6-FBF5-6843-9EFF-BA39A9F6E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B3A50494-FE92-B34F-B8FA-D67A06566F0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7A522EB-307C-6345-A7DC-DBC87AC16DA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503048" y="44624"/>
            <a:ext cx="9144000" cy="720080"/>
          </a:xfrm>
        </p:spPr>
        <p:txBody>
          <a:bodyPr/>
          <a:lstStyle/>
          <a:p>
            <a:pPr algn="l"/>
            <a:r>
              <a:rPr lang="en-US" dirty="0">
                <a:ln>
                  <a:noFill/>
                </a:ln>
                <a:effectLst>
                  <a:reflection blurRad="6350" stA="0" endPos="0" dir="5400000" sy="-100000" algn="bl" rotWithShape="0"/>
                </a:effectLst>
                <a:latin typeface="+mj-lt"/>
              </a:rPr>
              <a:t>Patient treatment at MedAustron</a:t>
            </a:r>
          </a:p>
        </p:txBody>
      </p:sp>
      <p:pic>
        <p:nvPicPr>
          <p:cNvPr id="12" name="Inhaltsplatzhalter 11">
            <a:extLst>
              <a:ext uri="{FF2B5EF4-FFF2-40B4-BE49-F238E27FC236}">
                <a16:creationId xmlns:a16="http://schemas.microsoft.com/office/drawing/2014/main" id="{A124A880-4FFD-C944-A30F-73AEE4498250}"/>
              </a:ext>
            </a:extLst>
          </p:cNvPr>
          <p:cNvPicPr>
            <a:picLocks noGrp="1" noChangeAspect="1"/>
          </p:cNvPicPr>
          <p:nvPr>
            <p:ph sz="half" idx="14"/>
          </p:nvPr>
        </p:nvPicPr>
        <p:blipFill>
          <a:blip r:embed="rId3"/>
          <a:stretch>
            <a:fillRect/>
          </a:stretch>
        </p:blipFill>
        <p:spPr>
          <a:xfrm>
            <a:off x="4171694" y="3799742"/>
            <a:ext cx="3848611" cy="2615909"/>
          </a:xfr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70D0BA34-D2D3-5A42-987C-FAD06BE64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64" y="3799742"/>
            <a:ext cx="3898439" cy="2598959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2ABF18FC-CCF1-A438-47BD-6F4ED99F95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5" y="215899"/>
            <a:ext cx="1848528" cy="388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5D0D8B1F-75F3-85B8-F687-03E5414AD77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761" b="8246"/>
          <a:stretch/>
        </p:blipFill>
        <p:spPr>
          <a:xfrm>
            <a:off x="1676759" y="803027"/>
            <a:ext cx="9144000" cy="2768367"/>
          </a:xfrm>
          <a:prstGeom prst="rect">
            <a:avLst/>
          </a:prstGeom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29EDA2DF-9577-55B7-D8B9-6041AAA490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de-AT" smtClean="0"/>
              <a:pPr>
                <a:defRPr/>
              </a:pPr>
              <a:t>67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02357684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Karte, Atlas, Text enthält.&#10;&#10;Automatisch generierte Beschreibung">
            <a:extLst>
              <a:ext uri="{FF2B5EF4-FFF2-40B4-BE49-F238E27FC236}">
                <a16:creationId xmlns:a16="http://schemas.microsoft.com/office/drawing/2014/main" id="{82BBE752-1095-75BA-CA17-1FAB5E82F4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9"/>
          <a:stretch/>
        </p:blipFill>
        <p:spPr>
          <a:xfrm>
            <a:off x="192267" y="1260005"/>
            <a:ext cx="11999733" cy="4842344"/>
          </a:xfrm>
          <a:prstGeom prst="rect">
            <a:avLst/>
          </a:prstGeo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86269CD-F46C-B7CA-A523-7DD2F43AB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34734" y="6597650"/>
            <a:ext cx="6432551" cy="260350"/>
          </a:xfrm>
        </p:spPr>
        <p:txBody>
          <a:bodyPr wrap="square" anchor="ctr">
            <a:normAutofit lnSpcReduction="10000"/>
          </a:bodyPr>
          <a:lstStyle/>
          <a:p>
            <a:pPr>
              <a:defRPr/>
            </a:pPr>
            <a:r>
              <a:rPr lang="de-AT" sz="1200"/>
              <a:t>CIEMAT Seminar -- T. Bergauer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8754FA8D-2847-23D3-097B-4CB48F32A3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43879"/>
            <a:ext cx="12192000" cy="777613"/>
          </a:xfrm>
        </p:spPr>
        <p:txBody>
          <a:bodyPr wrap="square" anchor="ctr">
            <a:normAutofit/>
          </a:bodyPr>
          <a:lstStyle/>
          <a:p>
            <a:r>
              <a:rPr lang="en-GB" sz="3600" b="0" dirty="0">
                <a:ln>
                  <a:noFill/>
                </a:ln>
                <a:solidFill>
                  <a:schemeClr val="tx1"/>
                </a:solidFill>
                <a:effectLst>
                  <a:reflection blurRad="6350" stA="0" endPos="0" dir="5400000" sy="-100000" algn="bl" rotWithShape="0"/>
                </a:effectLst>
              </a:rPr>
              <a:t>Particles Therapy </a:t>
            </a:r>
            <a:r>
              <a:rPr lang="en-GB" sz="3600" b="0" dirty="0" err="1">
                <a:ln>
                  <a:noFill/>
                </a:ln>
                <a:solidFill>
                  <a:schemeClr val="tx1"/>
                </a:solidFill>
                <a:effectLst>
                  <a:reflection blurRad="6350" stA="0" endPos="0" dir="5400000" sy="-100000" algn="bl" rotWithShape="0"/>
                </a:effectLst>
              </a:rPr>
              <a:t>Centers</a:t>
            </a:r>
            <a:r>
              <a:rPr lang="en-GB" sz="3600" b="0" dirty="0">
                <a:ln>
                  <a:noFill/>
                </a:ln>
                <a:solidFill>
                  <a:schemeClr val="tx1"/>
                </a:solidFill>
                <a:effectLst>
                  <a:reflection blurRad="6350" stA="0" endPos="0" dir="5400000" sy="-100000" algn="bl" rotWithShape="0"/>
                </a:effectLst>
              </a:rPr>
              <a:t> Worldwide</a:t>
            </a:r>
          </a:p>
        </p:txBody>
      </p:sp>
      <p:sp>
        <p:nvSpPr>
          <p:cNvPr id="13" name="Titel 4">
            <a:extLst>
              <a:ext uri="{FF2B5EF4-FFF2-40B4-BE49-F238E27FC236}">
                <a16:creationId xmlns:a16="http://schemas.microsoft.com/office/drawing/2014/main" id="{CFA255E9-48FC-A5F4-5F7B-B62F7518F927}"/>
              </a:ext>
            </a:extLst>
          </p:cNvPr>
          <p:cNvSpPr txBox="1">
            <a:spLocks/>
          </p:cNvSpPr>
          <p:nvPr/>
        </p:nvSpPr>
        <p:spPr>
          <a:xfrm>
            <a:off x="119336" y="4036291"/>
            <a:ext cx="2910111" cy="2452716"/>
          </a:xfrm>
          <a:prstGeom prst="round2DiagRect">
            <a:avLst>
              <a:gd name="adj1" fmla="val 6468"/>
              <a:gd name="adj2" fmla="val 4224"/>
            </a:avLst>
          </a:prstGeom>
          <a:solidFill>
            <a:srgbClr val="2B55A3"/>
          </a:solidFill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bg1"/>
                </a:solidFill>
                <a:latin typeface="+mj-lt"/>
                <a:ea typeface="+mj-ea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1A0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indent="0" algn="l">
              <a:buNone/>
            </a:pPr>
            <a:r>
              <a:rPr lang="de-AT" sz="1600" dirty="0" err="1">
                <a:solidFill>
                  <a:srgbClr val="FF0000"/>
                </a:solidFill>
              </a:rPr>
              <a:t>Red</a:t>
            </a:r>
            <a:r>
              <a:rPr lang="de-AT" sz="1600" dirty="0">
                <a:solidFill>
                  <a:srgbClr val="FF0000"/>
                </a:solidFill>
              </a:rPr>
              <a:t>: Protons / </a:t>
            </a:r>
            <a:br>
              <a:rPr lang="de-AT" sz="1600" dirty="0">
                <a:solidFill>
                  <a:srgbClr val="FF0000"/>
                </a:solidFill>
              </a:rPr>
            </a:br>
            <a:r>
              <a:rPr lang="de-AT" sz="1600" dirty="0">
                <a:solidFill>
                  <a:srgbClr val="002060"/>
                </a:solidFill>
              </a:rPr>
              <a:t>Blue: Carbon-Ion</a:t>
            </a:r>
          </a:p>
          <a:p>
            <a:pPr marL="0" indent="0" algn="l">
              <a:buNone/>
            </a:pPr>
            <a:r>
              <a:rPr lang="de-AT" sz="16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Treated</a:t>
            </a:r>
            <a:r>
              <a:rPr lang="de-AT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de-AT" sz="16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Patients</a:t>
            </a:r>
            <a:r>
              <a:rPr lang="de-AT" sz="1600" dirty="0">
                <a:solidFill>
                  <a:schemeClr val="accent1"/>
                </a:solidFill>
                <a:cs typeface="+mj-cs"/>
              </a:rPr>
              <a:t> </a:t>
            </a:r>
            <a:r>
              <a:rPr lang="de-AT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1954-2023:  	  </a:t>
            </a:r>
            <a:r>
              <a:rPr lang="de-AT" sz="1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∑=</a:t>
            </a:r>
            <a:r>
              <a:rPr lang="de-AT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411,421</a:t>
            </a:r>
          </a:p>
          <a:p>
            <a:pPr marL="0" indent="0" algn="l">
              <a:buNone/>
            </a:pPr>
            <a:endParaRPr lang="de-AT" sz="1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l"/>
            <a:r>
              <a:rPr lang="de-AT" sz="1600" dirty="0"/>
              <a:t>Protons: 350,336 (</a:t>
            </a:r>
            <a:r>
              <a:rPr lang="de-AT" sz="1600" dirty="0" err="1"/>
              <a:t>since</a:t>
            </a:r>
            <a:r>
              <a:rPr lang="de-AT" sz="1600" dirty="0"/>
              <a:t> 1954)</a:t>
            </a:r>
          </a:p>
          <a:p>
            <a:pPr algn="l"/>
            <a:r>
              <a:rPr lang="de-AT" sz="1600" baseline="30000" dirty="0"/>
              <a:t>12</a:t>
            </a:r>
            <a:r>
              <a:rPr lang="de-AT" sz="1600" dirty="0"/>
              <a:t>C: 57,498 (</a:t>
            </a:r>
            <a:r>
              <a:rPr lang="de-AT" sz="1600" dirty="0" err="1"/>
              <a:t>since</a:t>
            </a:r>
            <a:r>
              <a:rPr lang="de-AT" sz="1600" dirty="0"/>
              <a:t> 1994)</a:t>
            </a:r>
          </a:p>
          <a:p>
            <a:pPr algn="l"/>
            <a:r>
              <a:rPr lang="de-AT" sz="1600" dirty="0" err="1"/>
              <a:t>Others</a:t>
            </a:r>
            <a:r>
              <a:rPr lang="de-AT" sz="1600" dirty="0"/>
              <a:t>: 3,587</a:t>
            </a:r>
            <a:endParaRPr lang="de-AT" sz="1600" dirty="0">
              <a:solidFill>
                <a:srgbClr val="002060"/>
              </a:solidFill>
            </a:endParaRPr>
          </a:p>
        </p:txBody>
      </p:sp>
      <p:sp>
        <p:nvSpPr>
          <p:cNvPr id="2" name="Datumsplatzhalter 5">
            <a:extLst>
              <a:ext uri="{FF2B5EF4-FFF2-40B4-BE49-F238E27FC236}">
                <a16:creationId xmlns:a16="http://schemas.microsoft.com/office/drawing/2014/main" id="{8437A33F-0EE3-8916-AA79-44DCDC8DA23A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0" y="6597650"/>
            <a:ext cx="2446867" cy="260350"/>
          </a:xfrm>
        </p:spPr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A00EDA9-4941-E57F-7863-5B494D6D37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de-AT" smtClean="0"/>
              <a:pPr>
                <a:defRPr/>
              </a:pPr>
              <a:t>68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96425468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Bildplatzhalter 8">
            <a:extLst>
              <a:ext uri="{FF2B5EF4-FFF2-40B4-BE49-F238E27FC236}">
                <a16:creationId xmlns:a16="http://schemas.microsoft.com/office/drawing/2014/main" id="{297EBF6E-4588-4C76-C38D-8931F208BD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2" t="8770" r="3549" b="7014"/>
          <a:stretch/>
        </p:blipFill>
        <p:spPr bwMode="auto">
          <a:xfrm>
            <a:off x="36643" y="1153709"/>
            <a:ext cx="7739617" cy="51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F8935B29-C713-3280-C9B2-EF34DD81B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86269CD-F46C-B7CA-A523-7DD2F43AB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8754FA8D-2847-23D3-097B-4CB48F32A3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44759" y="1275080"/>
            <a:ext cx="3610466" cy="5050303"/>
          </a:xfrm>
        </p:spPr>
        <p:txBody>
          <a:bodyPr/>
          <a:lstStyle/>
          <a:p>
            <a:r>
              <a:rPr lang="en-GB" sz="2400" dirty="0"/>
              <a:t>&gt;2500 patients treated at MedAustron between 12/2016-10/2024</a:t>
            </a:r>
          </a:p>
          <a:p>
            <a:r>
              <a:rPr lang="en-GB" sz="2400" dirty="0"/>
              <a:t>Annual rate, increasing, now at ~400 patients per year</a:t>
            </a:r>
          </a:p>
          <a:p>
            <a:r>
              <a:rPr lang="en-GB" sz="2000" dirty="0"/>
              <a:t>Main Indications: </a:t>
            </a:r>
          </a:p>
          <a:p>
            <a:pPr lvl="1"/>
            <a:r>
              <a:rPr lang="en-GB" sz="2000" dirty="0"/>
              <a:t>Central nervous system</a:t>
            </a:r>
          </a:p>
          <a:p>
            <a:pPr lvl="1"/>
            <a:r>
              <a:rPr lang="en-GB" sz="2000" dirty="0"/>
              <a:t>Head and Neck</a:t>
            </a:r>
          </a:p>
          <a:p>
            <a:pPr lvl="1"/>
            <a:r>
              <a:rPr lang="en-GB" sz="2000" dirty="0" err="1"/>
              <a:t>Pediatrics</a:t>
            </a:r>
            <a:endParaRPr lang="en-GB" sz="2000" dirty="0"/>
          </a:p>
          <a:p>
            <a:pPr lvl="1"/>
            <a:r>
              <a:rPr lang="en-GB" sz="2000" dirty="0"/>
              <a:t>Re-Irradiation</a:t>
            </a:r>
            <a:endParaRPr lang="en-GB" sz="2400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9D3D4A1-62ED-4800-7345-0A83B35DA5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sz="4400" dirty="0"/>
              <a:t>Patient Statistics</a:t>
            </a: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666E18C5-A014-FED2-61BC-42FC0BCF56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5" y="215899"/>
            <a:ext cx="1848528" cy="388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867BBCDD-CB49-5326-D418-BE21B8C1B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de-AT" smtClean="0"/>
              <a:pPr>
                <a:defRPr/>
              </a:pPr>
              <a:t>69</a:t>
            </a:fld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201338844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3071542C-4EA0-D94B-AD42-29A0C51AA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290" y="1121790"/>
            <a:ext cx="6432551" cy="541808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US" sz="2400" dirty="0"/>
              <a:t>One irradiation room (out of four) devoted to non-clinical research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Allows proton and carbon ion beams (p up to 800MeV)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Beam time on weekends only</a:t>
            </a:r>
            <a:endParaRPr lang="en-US" dirty="0">
              <a:cs typeface="Arial"/>
            </a:endParaRPr>
          </a:p>
          <a:p>
            <a:pPr marL="457200" lvl="1" indent="0">
              <a:lnSpc>
                <a:spcPct val="120000"/>
              </a:lnSpc>
              <a:buNone/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sz="2400" dirty="0"/>
              <a:t>Currently shared between several groups: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Radiation Oncology @ </a:t>
            </a:r>
            <a:r>
              <a:rPr lang="en-US" dirty="0" err="1"/>
              <a:t>MedUni</a:t>
            </a:r>
            <a:r>
              <a:rPr lang="en-US" dirty="0"/>
              <a:t> Wien (D. Georg, P. </a:t>
            </a:r>
            <a:r>
              <a:rPr lang="en-US" dirty="0" err="1"/>
              <a:t>Kuess</a:t>
            </a:r>
            <a:r>
              <a:rPr lang="en-US" dirty="0"/>
              <a:t>)</a:t>
            </a:r>
            <a:endParaRPr lang="en-US" dirty="0">
              <a:cs typeface="Arial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Accelerator Physics @ TU Wien </a:t>
            </a:r>
            <a:br>
              <a:rPr lang="en-US" dirty="0">
                <a:cs typeface="+mn-lt"/>
              </a:rPr>
            </a:br>
            <a:r>
              <a:rPr lang="en-US" dirty="0"/>
              <a:t>(E. Renner, M. Benedikt)</a:t>
            </a:r>
            <a:endParaRPr lang="en-US" dirty="0">
              <a:cs typeface="Arial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Medical Radiation Physics with Specialization in Ion Imaging @ TU Wien (A. Hirtl, T. Bergauer) </a:t>
            </a:r>
            <a:endParaRPr lang="en-US" dirty="0">
              <a:cs typeface="Arial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Universities of Applied Science (</a:t>
            </a:r>
            <a:r>
              <a:rPr lang="en-US" dirty="0" err="1"/>
              <a:t>Wr</a:t>
            </a:r>
            <a:r>
              <a:rPr lang="en-US" dirty="0"/>
              <a:t>. Neustadt)</a:t>
            </a:r>
            <a:endParaRPr lang="en-US" dirty="0">
              <a:cs typeface="Arial"/>
            </a:endParaRPr>
          </a:p>
          <a:p>
            <a:pPr>
              <a:lnSpc>
                <a:spcPct val="120000"/>
              </a:lnSpc>
            </a:pPr>
            <a:endParaRPr lang="en-US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C48AAA3-28DD-3144-A69C-712CC7216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74277A4C-23C1-EE49-ABC8-628068D0757E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4026D6B5-EF05-3C4E-9FF7-942D556342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44624"/>
            <a:ext cx="12192000" cy="1077166"/>
          </a:xfrm>
        </p:spPr>
        <p:txBody>
          <a:bodyPr/>
          <a:lstStyle/>
          <a:p>
            <a:r>
              <a:rPr lang="en-US" sz="3600" b="0" dirty="0">
                <a:ln>
                  <a:noFill/>
                </a:ln>
                <a:solidFill>
                  <a:schemeClr val="tx1"/>
                </a:solidFill>
                <a:effectLst>
                  <a:reflection blurRad="6350" stA="0" endPos="0" dir="5400000" sy="-100000" algn="bl" rotWithShape="0"/>
                </a:effectLst>
              </a:rPr>
              <a:t>Non-clinical research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12B952F6-4149-1629-CE2D-7EE8A36C0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5" y="215899"/>
            <a:ext cx="1848528" cy="388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7B19C10-27E0-7323-1F6C-FC5851DE2F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1156679"/>
            <a:ext cx="3604054" cy="2703041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C1AF1C7B-F351-9FF6-C462-9C9144753B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8290" y="3974017"/>
            <a:ext cx="2303072" cy="1727304"/>
          </a:xfrm>
          <a:prstGeom prst="rect">
            <a:avLst/>
          </a:prstGeom>
        </p:spPr>
      </p:pic>
      <p:pic>
        <p:nvPicPr>
          <p:cNvPr id="10" name="Inhaltsplatzhalter 9">
            <a:extLst>
              <a:ext uri="{FF2B5EF4-FFF2-40B4-BE49-F238E27FC236}">
                <a16:creationId xmlns:a16="http://schemas.microsoft.com/office/drawing/2014/main" id="{F5BFC8E5-2F16-F244-BB45-ED94F86764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7792623" y="4968636"/>
            <a:ext cx="2620005" cy="1743311"/>
          </a:xfr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E6811585-2950-7B8C-1F9F-2DA9DD0E55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5131" y="3974017"/>
            <a:ext cx="1713023" cy="1284767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76183A7B-AEEE-BDFA-AB0F-FC74646607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de-AT" smtClean="0"/>
              <a:pPr>
                <a:defRPr/>
              </a:pPr>
              <a:t>70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70365560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PlaceHolder 1"/>
          <p:cNvSpPr>
            <a:spLocks noGrp="1"/>
          </p:cNvSpPr>
          <p:nvPr>
            <p:ph type="sldNum" idx="17"/>
          </p:nvPr>
        </p:nvSpPr>
        <p:spPr>
          <a:xfrm>
            <a:off x="8701920" y="6564600"/>
            <a:ext cx="3413160" cy="360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A22E2755-C017-4DFD-87CF-DADBD68AF7C5}" type="slidenum">
              <a:rPr lang="en-US" sz="900" b="0" u="none" strike="noStrike" noProof="0" smtClean="0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71</a:t>
            </a:fld>
            <a:endParaRPr lang="en-US" sz="900" b="0" u="none" strike="noStrike" noProof="0" dirty="0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10" name="PlaceHolder 2"/>
          <p:cNvSpPr>
            <a:spLocks noGrp="1"/>
          </p:cNvSpPr>
          <p:nvPr>
            <p:ph/>
          </p:nvPr>
        </p:nvSpPr>
        <p:spPr>
          <a:xfrm>
            <a:off x="540000" y="1440000"/>
            <a:ext cx="6117480" cy="46868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343080" indent="-343080"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 noProof="0" dirty="0">
                <a:solidFill>
                  <a:schemeClr val="dk1"/>
                </a:solidFill>
                <a:effectLst/>
                <a:uFillTx/>
              </a:rPr>
              <a:t>Improve over </a:t>
            </a:r>
            <a:r>
              <a:rPr lang="en-US" sz="2000" noProof="0" dirty="0">
                <a:solidFill>
                  <a:schemeClr val="dk1"/>
                </a:solidFill>
              </a:rPr>
              <a:t>scintillating-fiber-based </a:t>
            </a:r>
            <a:r>
              <a:rPr lang="en-US" sz="2000" b="0" u="none" strike="noStrike" noProof="0" dirty="0">
                <a:solidFill>
                  <a:schemeClr val="dk1"/>
                </a:solidFill>
                <a:effectLst/>
                <a:uFillTx/>
              </a:rPr>
              <a:t>beam monitor currently deployed at MedAustron</a:t>
            </a:r>
            <a:endParaRPr lang="en-US" sz="2000" b="0" u="none" strike="noStrike" noProof="0" dirty="0">
              <a:solidFill>
                <a:srgbClr val="000000"/>
              </a:solidFill>
              <a:effectLst/>
              <a:uFillTx/>
            </a:endParaRPr>
          </a:p>
          <a:p>
            <a:pPr marL="343080" indent="-3430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 noProof="0" dirty="0">
                <a:solidFill>
                  <a:schemeClr val="dk1"/>
                </a:solidFill>
                <a:effectLst/>
                <a:uFillTx/>
              </a:rPr>
              <a:t>Wide dynamic range: from single particles to GHz (“integrating mode”)</a:t>
            </a:r>
            <a:endParaRPr lang="en-US" sz="2000" b="0" u="none" strike="noStrike" noProof="0" dirty="0">
              <a:solidFill>
                <a:srgbClr val="000000"/>
              </a:solidFill>
              <a:effectLst/>
              <a:uFillTx/>
            </a:endParaRPr>
          </a:p>
          <a:p>
            <a:pPr marL="800280" lvl="1" indent="-34308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600" b="0" u="none" strike="noStrike" noProof="0" dirty="0">
                <a:solidFill>
                  <a:schemeClr val="dk1"/>
                </a:solidFill>
                <a:effectLst/>
                <a:uFillTx/>
              </a:rPr>
              <a:t>At high rate DC-coupled SiC sensors are used</a:t>
            </a:r>
          </a:p>
          <a:p>
            <a:pPr marL="800280" lvl="1" indent="-34308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600" b="0" u="none" strike="noStrike" noProof="0" dirty="0">
                <a:solidFill>
                  <a:schemeClr val="dk1"/>
                </a:solidFill>
                <a:effectLst/>
                <a:uFillTx/>
              </a:rPr>
              <a:t>Possible due to very low leakage current, which is not increasing with radiation damage</a:t>
            </a:r>
            <a:endParaRPr lang="en-US" sz="1600" b="0" u="none" strike="noStrike" noProof="0" dirty="0">
              <a:solidFill>
                <a:srgbClr val="000000"/>
              </a:solidFill>
              <a:effectLst/>
              <a:uFillTx/>
            </a:endParaRPr>
          </a:p>
          <a:p>
            <a:pPr marL="343080" indent="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2000" b="0" u="none" strike="noStrike" noProof="0" dirty="0">
                <a:solidFill>
                  <a:schemeClr val="dk1"/>
                </a:solidFill>
                <a:effectLst/>
                <a:uFillTx/>
              </a:rPr>
              <a:t> </a:t>
            </a:r>
            <a:endParaRPr lang="en-US" sz="2000" b="0" u="none" strike="noStrike" noProof="0" dirty="0">
              <a:solidFill>
                <a:srgbClr val="000000"/>
              </a:solidFill>
              <a:effectLst/>
              <a:uFillTx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/>
          </p:nvPr>
        </p:nvSpPr>
        <p:spPr>
          <a:xfrm>
            <a:off x="1514880" y="260280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   The </a:t>
            </a:r>
            <a:r>
              <a:rPr lang="en-US" sz="4000" b="0" u="none" strike="noStrike" noProof="0" dirty="0" err="1">
                <a:solidFill>
                  <a:schemeClr val="dk1"/>
                </a:solidFill>
                <a:effectLst/>
                <a:uFillTx/>
                <a:latin typeface="Palatino Linotype"/>
              </a:rPr>
              <a:t>HiBPM</a:t>
            </a: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 Project at</a:t>
            </a:r>
            <a:endParaRPr lang="en-US" sz="4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13" name="Rechteck 512"/>
          <p:cNvSpPr/>
          <p:nvPr/>
        </p:nvSpPr>
        <p:spPr>
          <a:xfrm>
            <a:off x="7020720" y="6120720"/>
            <a:ext cx="4497480" cy="717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300" b="0" u="none" strike="noStrike" noProof="0" dirty="0">
                <a:solidFill>
                  <a:srgbClr val="0563C1"/>
                </a:solidFill>
                <a:effectLst/>
                <a:uFillTx/>
                <a:latin typeface="Palatino Linotype"/>
                <a:ea typeface="DejaVu Sans"/>
                <a:hlinkClick r:id="rId2"/>
              </a:rPr>
              <a:t>SiC-based beam monitor</a:t>
            </a:r>
            <a:endParaRPr lang="en-US" sz="13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514" name="Grafik 513"/>
          <p:cNvPicPr/>
          <p:nvPr/>
        </p:nvPicPr>
        <p:blipFill>
          <a:blip r:embed="rId3"/>
          <a:stretch/>
        </p:blipFill>
        <p:spPr>
          <a:xfrm>
            <a:off x="10620000" y="720000"/>
            <a:ext cx="1438200" cy="8330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15" name="Grafik 514"/>
          <p:cNvPicPr/>
          <p:nvPr/>
        </p:nvPicPr>
        <p:blipFill>
          <a:blip r:embed="rId4"/>
          <a:stretch/>
        </p:blipFill>
        <p:spPr>
          <a:xfrm>
            <a:off x="7210980" y="287981"/>
            <a:ext cx="3197520" cy="658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16" name="Rechteck 515"/>
          <p:cNvSpPr/>
          <p:nvPr/>
        </p:nvSpPr>
        <p:spPr>
          <a:xfrm>
            <a:off x="2036400" y="900016"/>
            <a:ext cx="7738200" cy="24476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10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«Hi-Precision Beam Position and Intensity Monitor for Accurate Cancer Treatment with Ions»</a:t>
            </a:r>
            <a:endParaRPr lang="en-US" sz="1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pSp>
        <p:nvGrpSpPr>
          <p:cNvPr id="517" name="Gruppieren 516"/>
          <p:cNvGrpSpPr/>
          <p:nvPr/>
        </p:nvGrpSpPr>
        <p:grpSpPr>
          <a:xfrm>
            <a:off x="9486000" y="1970640"/>
            <a:ext cx="2418480" cy="4126680"/>
            <a:chOff x="9486000" y="1970640"/>
            <a:chExt cx="2418480" cy="4126680"/>
          </a:xfrm>
        </p:grpSpPr>
        <p:pic>
          <p:nvPicPr>
            <p:cNvPr id="518" name="Grafik 517"/>
            <p:cNvPicPr/>
            <p:nvPr/>
          </p:nvPicPr>
          <p:blipFill>
            <a:blip r:embed="rId5"/>
            <a:stretch/>
          </p:blipFill>
          <p:spPr>
            <a:xfrm rot="5400000">
              <a:off x="8631720" y="2824560"/>
              <a:ext cx="4126680" cy="2418480"/>
            </a:xfrm>
            <a:prstGeom prst="rect">
              <a:avLst/>
            </a:prstGeom>
            <a:noFill/>
            <a:ln w="0">
              <a:noFill/>
            </a:ln>
          </p:spPr>
        </p:pic>
        <p:sp>
          <p:nvSpPr>
            <p:cNvPr id="519" name="Rechteck 518"/>
            <p:cNvSpPr/>
            <p:nvPr/>
          </p:nvSpPr>
          <p:spPr>
            <a:xfrm>
              <a:off x="10285920" y="2855160"/>
              <a:ext cx="811440" cy="622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>
                <a:lnSpc>
                  <a:spcPct val="100000"/>
                </a:lnSpc>
              </a:pPr>
              <a:r>
                <a:rPr lang="en-US" sz="1800" b="0" u="none" strike="noStrike" noProof="0" dirty="0">
                  <a:solidFill>
                    <a:srgbClr val="000000"/>
                  </a:solidFill>
                  <a:effectLst/>
                  <a:uFillTx/>
                  <a:latin typeface="Brandon Grotesque Regular"/>
                  <a:ea typeface="DejaVu Sans"/>
                </a:rPr>
                <a:t>6 x 6 cm²</a:t>
              </a:r>
              <a:endParaRPr lang="en-US" sz="1800" b="0" u="none" strike="noStrike" noProof="0" dirty="0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sp>
        <p:nvSpPr>
          <p:cNvPr id="520" name="Rechteck 519"/>
          <p:cNvSpPr/>
          <p:nvPr/>
        </p:nvSpPr>
        <p:spPr>
          <a:xfrm>
            <a:off x="10835640" y="1901160"/>
            <a:ext cx="1222560" cy="609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200" b="0" u="none" strike="noStrike" noProof="0" dirty="0"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Palatino Linotype"/>
                <a:ea typeface="DejaVu Sans"/>
              </a:rPr>
              <a:t>HDM 2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521" name="Grafik 520"/>
          <p:cNvPicPr/>
          <p:nvPr/>
        </p:nvPicPr>
        <p:blipFill>
          <a:blip r:embed="rId6"/>
          <a:stretch/>
        </p:blipFill>
        <p:spPr>
          <a:xfrm>
            <a:off x="6940080" y="1960560"/>
            <a:ext cx="2428920" cy="41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22" name="Rechteck 521"/>
          <p:cNvSpPr/>
          <p:nvPr/>
        </p:nvSpPr>
        <p:spPr>
          <a:xfrm>
            <a:off x="6915240" y="1912680"/>
            <a:ext cx="2036160" cy="607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200" b="0" u="none" strike="noStrike" noProof="0" dirty="0"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Palatino Linotype"/>
                <a:ea typeface="DejaVu Sans"/>
              </a:rPr>
              <a:t>HDM 1</a:t>
            </a:r>
            <a:endParaRPr lang="en-US" sz="22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E8BD5AC7-C46B-991E-4184-76B888574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E28590A0-A5D7-5254-6F77-409B264E4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EEC2681-DF75-47B0-6A50-FDC9C537E3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628" y="3676798"/>
            <a:ext cx="6525832" cy="2802662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B8E8C256-804F-507D-6146-CCC292B08905}"/>
              </a:ext>
            </a:extLst>
          </p:cNvPr>
          <p:cNvSpPr txBox="1"/>
          <p:nvPr/>
        </p:nvSpPr>
        <p:spPr>
          <a:xfrm>
            <a:off x="9485820" y="1446605"/>
            <a:ext cx="2469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Simon Waid, Richard </a:t>
            </a:r>
            <a:r>
              <a:rPr lang="en-US" sz="1400" noProof="0" dirty="0" err="1"/>
              <a:t>Thalmeier</a:t>
            </a:r>
            <a:endParaRPr lang="en-US" sz="1400" noProof="0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7AA8FFD3-358D-3669-CCD7-43A41E592274}"/>
              </a:ext>
            </a:extLst>
          </p:cNvPr>
          <p:cNvSpPr txBox="1"/>
          <p:nvPr/>
        </p:nvSpPr>
        <p:spPr>
          <a:xfrm>
            <a:off x="180787" y="847977"/>
            <a:ext cx="1734257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/>
              <a:t>S. Waid, R. </a:t>
            </a:r>
            <a:r>
              <a:rPr lang="en-US" sz="1400" noProof="0" dirty="0" err="1"/>
              <a:t>Thalmeier</a:t>
            </a:r>
            <a:endParaRPr lang="en-US" sz="1400" noProof="0" dirty="0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PlaceHolder 1"/>
          <p:cNvSpPr>
            <a:spLocks noGrp="1"/>
          </p:cNvSpPr>
          <p:nvPr>
            <p:ph type="sldNum" idx="18"/>
          </p:nvPr>
        </p:nvSpPr>
        <p:spPr>
          <a:xfrm>
            <a:off x="9289800" y="6537240"/>
            <a:ext cx="3669840" cy="3877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</a:tabLst>
              <a:defRPr lang="en-US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fld id="{28DB312F-770F-40BF-B947-BB67C6EF3FF8}" type="slidenum">
              <a:rPr lang="en-US" sz="900" b="0" u="none" strike="noStrike" noProof="0" smtClean="0">
                <a:solidFill>
                  <a:schemeClr val="dk1">
                    <a:tint val="75000"/>
                  </a:schemeClr>
                </a:solidFill>
                <a:effectLst/>
                <a:uFillTx/>
                <a:latin typeface="Palatino Linotype"/>
              </a:rPr>
              <a:t>72</a:t>
            </a:fld>
            <a:endParaRPr lang="en-US" sz="900" b="0" u="none" strike="noStrike" noProof="0" dirty="0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24" name="PlaceHolder 2"/>
          <p:cNvSpPr>
            <a:spLocks noGrp="1"/>
          </p:cNvSpPr>
          <p:nvPr>
            <p:ph/>
          </p:nvPr>
        </p:nvSpPr>
        <p:spPr>
          <a:xfrm>
            <a:off x="1507800" y="400655"/>
            <a:ext cx="9176400" cy="7142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 anchorCtr="1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417"/>
              </a:spcBef>
              <a:buNone/>
              <a:tabLst>
                <a:tab pos="0" algn="l"/>
              </a:tabLst>
            </a:pPr>
            <a:r>
              <a:rPr lang="en-US" sz="4000" b="0" u="none" strike="noStrike" noProof="0" dirty="0">
                <a:solidFill>
                  <a:schemeClr val="dk1"/>
                </a:solidFill>
                <a:effectLst/>
                <a:uFillTx/>
                <a:latin typeface="Palatino Linotype"/>
              </a:rPr>
              <a:t>FLASH Radiotherapy</a:t>
            </a:r>
            <a:endParaRPr lang="en-US" sz="40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5" name="Rechteck 524"/>
          <p:cNvSpPr/>
          <p:nvPr/>
        </p:nvSpPr>
        <p:spPr>
          <a:xfrm>
            <a:off x="360000" y="1288225"/>
            <a:ext cx="11291040" cy="177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spcBef>
                <a:spcPts val="575"/>
              </a:spcBef>
              <a:buClr>
                <a:srgbClr val="000000"/>
              </a:buClr>
              <a:buFont typeface="Symbol" charset="2"/>
              <a:buChar char=""/>
            </a:pPr>
            <a:r>
              <a:rPr lang="en-US" sz="22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FLASH effect increases therapeutic window by sparing healthy tissue</a:t>
            </a:r>
          </a:p>
          <a:p>
            <a:pPr marL="673200" lvl="1" indent="-216000">
              <a:spcBef>
                <a:spcPts val="575"/>
              </a:spcBef>
              <a:buClr>
                <a:srgbClr val="000000"/>
              </a:buClr>
              <a:buFont typeface="Symbol" charset="2"/>
              <a:buChar char=""/>
            </a:pPr>
            <a:r>
              <a:rPr lang="en-US" sz="2200" noProof="0" dirty="0">
                <a:solidFill>
                  <a:srgbClr val="000000"/>
                </a:solidFill>
                <a:latin typeface="Palatino Linotype"/>
                <a:ea typeface="DejaVu Sans"/>
              </a:rPr>
              <a:t>requirements : </a:t>
            </a:r>
            <a:r>
              <a:rPr lang="en-US" sz="2200" b="1" noProof="0" dirty="0">
                <a:solidFill>
                  <a:srgbClr val="000000"/>
                </a:solidFill>
                <a:latin typeface="Palatino Linotype"/>
                <a:ea typeface="DejaVu Sans"/>
              </a:rPr>
              <a:t>&gt; 40 Gy/s, &gt; 8 Gy / fraction</a:t>
            </a:r>
          </a:p>
          <a:p>
            <a:pPr marL="216000" indent="-216000">
              <a:spcBef>
                <a:spcPts val="575"/>
              </a:spcBef>
              <a:buClr>
                <a:srgbClr val="000000"/>
              </a:buClr>
              <a:buFont typeface="Symbol" charset="2"/>
              <a:buChar char=""/>
            </a:pPr>
            <a:r>
              <a:rPr lang="en-US" sz="2200" u="none" strike="noStrike" noProof="0" dirty="0" err="1">
                <a:solidFill>
                  <a:srgbClr val="000000"/>
                </a:solidFill>
                <a:effectLst/>
                <a:uFillTx/>
                <a:latin typeface="Palatino Linotype"/>
              </a:rPr>
              <a:t>Ionisation</a:t>
            </a:r>
            <a:r>
              <a:rPr lang="en-US" sz="220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</a:rPr>
              <a:t> chambers currently deployed at MedAustron get saturated at high dose rates</a:t>
            </a:r>
          </a:p>
          <a:p>
            <a:pPr marL="673200" lvl="1" indent="-216000">
              <a:spcBef>
                <a:spcPts val="575"/>
              </a:spcBef>
              <a:buClr>
                <a:srgbClr val="000000"/>
              </a:buClr>
              <a:buFont typeface="Symbol" charset="2"/>
              <a:buChar char=""/>
            </a:pPr>
            <a:r>
              <a:rPr lang="en-US" sz="2200" noProof="0" dirty="0">
                <a:solidFill>
                  <a:srgbClr val="000000"/>
                </a:solidFill>
                <a:latin typeface="Palatino Linotype"/>
              </a:rPr>
              <a:t>We demonstrated that SiC is linear up to 400 Gy/s</a:t>
            </a:r>
            <a:endParaRPr lang="en-US" sz="220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529" name="Grafik 528"/>
          <p:cNvPicPr/>
          <p:nvPr/>
        </p:nvPicPr>
        <p:blipFill>
          <a:blip r:embed="rId2"/>
          <a:stretch/>
        </p:blipFill>
        <p:spPr>
          <a:xfrm>
            <a:off x="7200000" y="3448225"/>
            <a:ext cx="4338720" cy="31150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30" name="Rechteck 529"/>
          <p:cNvSpPr/>
          <p:nvPr/>
        </p:nvSpPr>
        <p:spPr>
          <a:xfrm>
            <a:off x="7380000" y="3088225"/>
            <a:ext cx="4678920" cy="358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0" u="none" strike="noStrike" noProof="0" dirty="0">
                <a:solidFill>
                  <a:srgbClr val="000000"/>
                </a:solidFill>
                <a:effectLst/>
                <a:uFillTx/>
                <a:latin typeface="Palatino Linotype"/>
                <a:ea typeface="DejaVu Sans"/>
              </a:rPr>
              <a:t>Dose-rate independent dosimeters required</a:t>
            </a:r>
            <a:endParaRPr lang="en-US" sz="1800" b="0" u="none" strike="noStrike" noProof="0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531" name="Grafik 530"/>
          <p:cNvPicPr/>
          <p:nvPr/>
        </p:nvPicPr>
        <p:blipFill>
          <a:blip r:embed="rId3"/>
          <a:stretch/>
        </p:blipFill>
        <p:spPr>
          <a:xfrm>
            <a:off x="10181880" y="645120"/>
            <a:ext cx="1840320" cy="3790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532" name="Grafik 531"/>
          <p:cNvPicPr/>
          <p:nvPr/>
        </p:nvPicPr>
        <p:blipFill>
          <a:blip r:embed="rId4"/>
          <a:stretch/>
        </p:blipFill>
        <p:spPr>
          <a:xfrm>
            <a:off x="10527840" y="1081440"/>
            <a:ext cx="1494360" cy="435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1F735FEC-8956-3A6A-E08F-5C38167F1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3FB4C3F-9D42-49AA-EFDE-C9F6F1D1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6D61B84-AFB4-9A5A-3D94-8C0ECE6BE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79" y="3431455"/>
            <a:ext cx="3879380" cy="285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ject 12">
            <a:extLst>
              <a:ext uri="{FF2B5EF4-FFF2-40B4-BE49-F238E27FC236}">
                <a16:creationId xmlns:a16="http://schemas.microsoft.com/office/drawing/2014/main" id="{5810A6F7-99B6-79BF-AAD9-00D63BB46615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552359" y="3391677"/>
            <a:ext cx="2347883" cy="2896737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20E51AB3-5DA7-5A30-46CA-55BED43B6AA2}"/>
              </a:ext>
            </a:extLst>
          </p:cNvPr>
          <p:cNvSpPr txBox="1"/>
          <p:nvPr/>
        </p:nvSpPr>
        <p:spPr>
          <a:xfrm>
            <a:off x="339180" y="845472"/>
            <a:ext cx="1755609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/>
              <a:t>A Gsponer PhD thesis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1DBAEDE4-E965-A3EC-F9E8-CD420204F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939" y="1262473"/>
            <a:ext cx="7226964" cy="354975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2900" noProof="0" dirty="0">
                <a:latin typeface="Palatino Linotype" panose="02040502050505030304" pitchFamily="18" charset="0"/>
              </a:rPr>
              <a:t>Micro-dosimetry </a:t>
            </a:r>
            <a:r>
              <a:rPr lang="en-US" sz="2900" noProof="0" dirty="0"/>
              <a:t>investigates </a:t>
            </a:r>
            <a:r>
              <a:rPr lang="en-US" sz="2900" noProof="0" dirty="0">
                <a:latin typeface="Palatino Linotype" panose="02040502050505030304" pitchFamily="18" charset="0"/>
              </a:rPr>
              <a:t>the stochastic nature of energy loss in matter</a:t>
            </a:r>
          </a:p>
          <a:p>
            <a:pPr marL="537578" lvl="1" indent="-209272">
              <a:lnSpc>
                <a:spcPct val="120000"/>
              </a:lnSpc>
              <a:spcBef>
                <a:spcPts val="363"/>
              </a:spcBef>
            </a:pPr>
            <a:r>
              <a:rPr lang="en-US" sz="2782" noProof="0" dirty="0"/>
              <a:t>Same dose [J/kg] → different effects [keV/µm]</a:t>
            </a:r>
          </a:p>
          <a:p>
            <a:pPr>
              <a:lnSpc>
                <a:spcPct val="120000"/>
              </a:lnSpc>
              <a:spcBef>
                <a:spcPts val="800"/>
              </a:spcBef>
            </a:pPr>
            <a:r>
              <a:rPr lang="en-US" sz="2700" noProof="0" dirty="0"/>
              <a:t>Solid State Micro-dosimeters similar to thin pad or pixel detectors</a:t>
            </a:r>
          </a:p>
          <a:p>
            <a:pPr>
              <a:lnSpc>
                <a:spcPct val="120000"/>
              </a:lnSpc>
              <a:spcBef>
                <a:spcPts val="800"/>
              </a:spcBef>
            </a:pPr>
            <a:r>
              <a:rPr lang="en-US" sz="2700" noProof="0" dirty="0"/>
              <a:t>Large overlap with MBI detector development</a:t>
            </a:r>
          </a:p>
          <a:p>
            <a:pPr marL="537578" lvl="1" indent="-209272">
              <a:lnSpc>
                <a:spcPct val="120000"/>
              </a:lnSpc>
              <a:spcBef>
                <a:spcPts val="363"/>
              </a:spcBef>
            </a:pPr>
            <a:r>
              <a:rPr lang="en-US" sz="2782" noProof="0" dirty="0"/>
              <a:t>Small sensitive volume (µm) → Small signal per particle </a:t>
            </a:r>
          </a:p>
          <a:p>
            <a:pPr marL="537578" lvl="1" indent="-209272">
              <a:lnSpc>
                <a:spcPct val="120000"/>
              </a:lnSpc>
              <a:spcBef>
                <a:spcPts val="363"/>
              </a:spcBef>
            </a:pPr>
            <a:r>
              <a:rPr lang="en-US" sz="2782" noProof="0" dirty="0"/>
              <a:t>Low noise electronics -&gt; CSA amplifiers</a:t>
            </a:r>
          </a:p>
          <a:p>
            <a:pPr marL="537578" lvl="1" indent="-209272">
              <a:lnSpc>
                <a:spcPct val="120000"/>
              </a:lnSpc>
              <a:spcBef>
                <a:spcPts val="363"/>
              </a:spcBef>
            </a:pPr>
            <a:r>
              <a:rPr lang="en-US" sz="2782" noProof="0" dirty="0">
                <a:latin typeface="Palatino Linotype" panose="02040502050505030304" pitchFamily="18" charset="0"/>
              </a:rPr>
              <a:t>SiC with low leakage current </a:t>
            </a:r>
            <a:r>
              <a:rPr lang="en-US" sz="2782" noProof="0" dirty="0"/>
              <a:t>offers low noise</a:t>
            </a:r>
            <a:endParaRPr lang="en-US" noProof="0" dirty="0">
              <a:latin typeface="Palatino Linotype" panose="02040502050505030304" pitchFamily="18" charset="0"/>
            </a:endParaRPr>
          </a:p>
          <a:p>
            <a:pPr>
              <a:lnSpc>
                <a:spcPct val="120000"/>
              </a:lnSpc>
              <a:spcBef>
                <a:spcPts val="800"/>
              </a:spcBef>
            </a:pPr>
            <a:r>
              <a:rPr lang="en-US" noProof="0" dirty="0"/>
              <a:t>Biggest challenge: Pile-up identification and un-folding pile-up signals into individual pulses, even for small and thin sensors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>
                <a:latin typeface="Palatino Linotype" panose="02040502050505030304" pitchFamily="18" charset="0"/>
              </a:rPr>
              <a:t>Software algorithm</a:t>
            </a:r>
          </a:p>
          <a:p>
            <a:pPr lvl="1">
              <a:lnSpc>
                <a:spcPct val="120000"/>
              </a:lnSpc>
              <a:spcBef>
                <a:spcPts val="363"/>
              </a:spcBef>
            </a:pPr>
            <a:r>
              <a:rPr lang="en-US" noProof="0" dirty="0"/>
              <a:t>Fast hardware (high noise </a:t>
            </a:r>
            <a:r>
              <a:rPr lang="en-US" noProof="0" dirty="0">
                <a:sym typeface="Wingdings" pitchFamily="2" charset="2"/>
              </a:rPr>
              <a:t>)</a:t>
            </a:r>
            <a:endParaRPr lang="en-US" noProof="0" dirty="0">
              <a:latin typeface="Palatino Linotype" panose="02040502050505030304" pitchFamily="18" charset="0"/>
            </a:endParaRPr>
          </a:p>
        </p:txBody>
      </p:sp>
      <p:sp>
        <p:nvSpPr>
          <p:cNvPr id="11" name="PlaceHolder 1">
            <a:extLst>
              <a:ext uri="{FF2B5EF4-FFF2-40B4-BE49-F238E27FC236}">
                <a16:creationId xmlns:a16="http://schemas.microsoft.com/office/drawing/2014/main" id="{B67070B5-7DD6-4463-6334-C003F459DE02}"/>
              </a:ext>
            </a:extLst>
          </p:cNvPr>
          <p:cNvSpPr txBox="1">
            <a:spLocks/>
          </p:cNvSpPr>
          <p:nvPr/>
        </p:nvSpPr>
        <p:spPr>
          <a:xfrm>
            <a:off x="545010" y="325263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354" spc="-1" noProof="0" dirty="0">
                <a:solidFill>
                  <a:srgbClr val="000000"/>
                </a:solidFill>
                <a:latin typeface="Palatino Linotype"/>
              </a:rPr>
              <a:t>Micro-Dosimetry</a:t>
            </a:r>
            <a:endParaRPr lang="en-US" sz="4354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8" name="Grafik 37">
            <a:extLst>
              <a:ext uri="{FF2B5EF4-FFF2-40B4-BE49-F238E27FC236}">
                <a16:creationId xmlns:a16="http://schemas.microsoft.com/office/drawing/2014/main" id="{A17A25B7-2508-9628-1521-1164ED3A95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4983" y="3304358"/>
            <a:ext cx="3781331" cy="922717"/>
          </a:xfrm>
          <a:prstGeom prst="rect">
            <a:avLst/>
          </a:prstGeom>
        </p:spPr>
      </p:pic>
      <p:pic>
        <p:nvPicPr>
          <p:cNvPr id="12290" name="Picture 2">
            <a:extLst>
              <a:ext uri="{FF2B5EF4-FFF2-40B4-BE49-F238E27FC236}">
                <a16:creationId xmlns:a16="http://schemas.microsoft.com/office/drawing/2014/main" id="{052402D9-E3F7-5A70-D59B-1DF49D60F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487" y="3063521"/>
            <a:ext cx="495234" cy="61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Grafik 38">
            <a:extLst>
              <a:ext uri="{FF2B5EF4-FFF2-40B4-BE49-F238E27FC236}">
                <a16:creationId xmlns:a16="http://schemas.microsoft.com/office/drawing/2014/main" id="{0C71ED75-96FF-11B1-5D9A-62150CCFF0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1484" y="3261544"/>
            <a:ext cx="806640" cy="484759"/>
          </a:xfrm>
          <a:prstGeom prst="rect">
            <a:avLst/>
          </a:prstGeom>
        </p:spPr>
      </p:pic>
      <p:pic>
        <p:nvPicPr>
          <p:cNvPr id="56" name="Grafik 55">
            <a:extLst>
              <a:ext uri="{FF2B5EF4-FFF2-40B4-BE49-F238E27FC236}">
                <a16:creationId xmlns:a16="http://schemas.microsoft.com/office/drawing/2014/main" id="{81108C05-4FA7-67C7-88F0-A86EC19EDB9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363" r="11771"/>
          <a:stretch>
            <a:fillRect/>
          </a:stretch>
        </p:blipFill>
        <p:spPr>
          <a:xfrm>
            <a:off x="10518789" y="3126544"/>
            <a:ext cx="638752" cy="517278"/>
          </a:xfrm>
          <a:prstGeom prst="rect">
            <a:avLst/>
          </a:prstGeom>
        </p:spPr>
      </p:pic>
      <p:grpSp>
        <p:nvGrpSpPr>
          <p:cNvPr id="12342" name="object 4">
            <a:extLst>
              <a:ext uri="{FF2B5EF4-FFF2-40B4-BE49-F238E27FC236}">
                <a16:creationId xmlns:a16="http://schemas.microsoft.com/office/drawing/2014/main" id="{806A8081-33BE-49D8-0E4B-DDED731AE8D4}"/>
              </a:ext>
            </a:extLst>
          </p:cNvPr>
          <p:cNvGrpSpPr>
            <a:grpSpLocks noChangeAspect="1"/>
          </p:cNvGrpSpPr>
          <p:nvPr/>
        </p:nvGrpSpPr>
        <p:grpSpPr>
          <a:xfrm>
            <a:off x="8156093" y="1106622"/>
            <a:ext cx="1074945" cy="1523852"/>
            <a:chOff x="1682686" y="1769554"/>
            <a:chExt cx="2077085" cy="2944495"/>
          </a:xfrm>
        </p:grpSpPr>
        <p:sp>
          <p:nvSpPr>
            <p:cNvPr id="12343" name="object 5">
              <a:extLst>
                <a:ext uri="{FF2B5EF4-FFF2-40B4-BE49-F238E27FC236}">
                  <a16:creationId xmlns:a16="http://schemas.microsoft.com/office/drawing/2014/main" id="{AB248C9E-BF11-A46C-5EC0-76135E534FDF}"/>
                </a:ext>
              </a:extLst>
            </p:cNvPr>
            <p:cNvSpPr/>
            <p:nvPr/>
          </p:nvSpPr>
          <p:spPr>
            <a:xfrm>
              <a:off x="1696973" y="1783841"/>
              <a:ext cx="2048510" cy="2915920"/>
            </a:xfrm>
            <a:custGeom>
              <a:avLst/>
              <a:gdLst/>
              <a:ahLst/>
              <a:cxnLst/>
              <a:rect l="l" t="t" r="r" b="b"/>
              <a:pathLst>
                <a:path w="2048510" h="2915920">
                  <a:moveTo>
                    <a:pt x="0" y="2915412"/>
                  </a:moveTo>
                  <a:lnTo>
                    <a:pt x="2048255" y="291541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915412"/>
                  </a:lnTo>
                  <a:close/>
                </a:path>
                <a:path w="2048510" h="2915920">
                  <a:moveTo>
                    <a:pt x="76200" y="625601"/>
                  </a:moveTo>
                  <a:lnTo>
                    <a:pt x="79555" y="578877"/>
                  </a:lnTo>
                  <a:lnTo>
                    <a:pt x="89302" y="534279"/>
                  </a:lnTo>
                  <a:lnTo>
                    <a:pt x="104961" y="492297"/>
                  </a:lnTo>
                  <a:lnTo>
                    <a:pt x="126053" y="453422"/>
                  </a:lnTo>
                  <a:lnTo>
                    <a:pt x="152099" y="418141"/>
                  </a:lnTo>
                  <a:lnTo>
                    <a:pt x="182620" y="386946"/>
                  </a:lnTo>
                  <a:lnTo>
                    <a:pt x="217136" y="360324"/>
                  </a:lnTo>
                  <a:lnTo>
                    <a:pt x="255168" y="338767"/>
                  </a:lnTo>
                  <a:lnTo>
                    <a:pt x="296238" y="322762"/>
                  </a:lnTo>
                  <a:lnTo>
                    <a:pt x="339865" y="312801"/>
                  </a:lnTo>
                  <a:lnTo>
                    <a:pt x="385571" y="309372"/>
                  </a:lnTo>
                  <a:lnTo>
                    <a:pt x="431278" y="312801"/>
                  </a:lnTo>
                  <a:lnTo>
                    <a:pt x="474905" y="322762"/>
                  </a:lnTo>
                  <a:lnTo>
                    <a:pt x="515975" y="338767"/>
                  </a:lnTo>
                  <a:lnTo>
                    <a:pt x="554007" y="360324"/>
                  </a:lnTo>
                  <a:lnTo>
                    <a:pt x="588523" y="386946"/>
                  </a:lnTo>
                  <a:lnTo>
                    <a:pt x="619044" y="418141"/>
                  </a:lnTo>
                  <a:lnTo>
                    <a:pt x="645090" y="453422"/>
                  </a:lnTo>
                  <a:lnTo>
                    <a:pt x="666182" y="492297"/>
                  </a:lnTo>
                  <a:lnTo>
                    <a:pt x="681841" y="534279"/>
                  </a:lnTo>
                  <a:lnTo>
                    <a:pt x="691588" y="578877"/>
                  </a:lnTo>
                  <a:lnTo>
                    <a:pt x="694944" y="625601"/>
                  </a:lnTo>
                  <a:lnTo>
                    <a:pt x="691588" y="672326"/>
                  </a:lnTo>
                  <a:lnTo>
                    <a:pt x="681841" y="716924"/>
                  </a:lnTo>
                  <a:lnTo>
                    <a:pt x="666182" y="758906"/>
                  </a:lnTo>
                  <a:lnTo>
                    <a:pt x="645090" y="797781"/>
                  </a:lnTo>
                  <a:lnTo>
                    <a:pt x="619044" y="833062"/>
                  </a:lnTo>
                  <a:lnTo>
                    <a:pt x="588523" y="864257"/>
                  </a:lnTo>
                  <a:lnTo>
                    <a:pt x="554007" y="890879"/>
                  </a:lnTo>
                  <a:lnTo>
                    <a:pt x="515975" y="912436"/>
                  </a:lnTo>
                  <a:lnTo>
                    <a:pt x="474905" y="928441"/>
                  </a:lnTo>
                  <a:lnTo>
                    <a:pt x="431278" y="938402"/>
                  </a:lnTo>
                  <a:lnTo>
                    <a:pt x="385571" y="941832"/>
                  </a:lnTo>
                  <a:lnTo>
                    <a:pt x="339865" y="938402"/>
                  </a:lnTo>
                  <a:lnTo>
                    <a:pt x="296238" y="928441"/>
                  </a:lnTo>
                  <a:lnTo>
                    <a:pt x="255168" y="912436"/>
                  </a:lnTo>
                  <a:lnTo>
                    <a:pt x="217136" y="890879"/>
                  </a:lnTo>
                  <a:lnTo>
                    <a:pt x="182620" y="864257"/>
                  </a:lnTo>
                  <a:lnTo>
                    <a:pt x="152099" y="833062"/>
                  </a:lnTo>
                  <a:lnTo>
                    <a:pt x="126053" y="797781"/>
                  </a:lnTo>
                  <a:lnTo>
                    <a:pt x="104961" y="758906"/>
                  </a:lnTo>
                  <a:lnTo>
                    <a:pt x="89302" y="716924"/>
                  </a:lnTo>
                  <a:lnTo>
                    <a:pt x="79555" y="672326"/>
                  </a:lnTo>
                  <a:lnTo>
                    <a:pt x="76200" y="625601"/>
                  </a:lnTo>
                  <a:close/>
                </a:path>
                <a:path w="2048510" h="2915920">
                  <a:moveTo>
                    <a:pt x="716280" y="384048"/>
                  </a:moveTo>
                  <a:lnTo>
                    <a:pt x="719626" y="337426"/>
                  </a:lnTo>
                  <a:lnTo>
                    <a:pt x="729346" y="292930"/>
                  </a:lnTo>
                  <a:lnTo>
                    <a:pt x="744964" y="251047"/>
                  </a:lnTo>
                  <a:lnTo>
                    <a:pt x="766000" y="212265"/>
                  </a:lnTo>
                  <a:lnTo>
                    <a:pt x="791979" y="177071"/>
                  </a:lnTo>
                  <a:lnTo>
                    <a:pt x="822421" y="145953"/>
                  </a:lnTo>
                  <a:lnTo>
                    <a:pt x="856851" y="119399"/>
                  </a:lnTo>
                  <a:lnTo>
                    <a:pt x="894790" y="97897"/>
                  </a:lnTo>
                  <a:lnTo>
                    <a:pt x="935761" y="81935"/>
                  </a:lnTo>
                  <a:lnTo>
                    <a:pt x="979287" y="72000"/>
                  </a:lnTo>
                  <a:lnTo>
                    <a:pt x="1024889" y="68579"/>
                  </a:lnTo>
                  <a:lnTo>
                    <a:pt x="1070492" y="72000"/>
                  </a:lnTo>
                  <a:lnTo>
                    <a:pt x="1114018" y="81935"/>
                  </a:lnTo>
                  <a:lnTo>
                    <a:pt x="1154989" y="97897"/>
                  </a:lnTo>
                  <a:lnTo>
                    <a:pt x="1192928" y="119399"/>
                  </a:lnTo>
                  <a:lnTo>
                    <a:pt x="1227358" y="145953"/>
                  </a:lnTo>
                  <a:lnTo>
                    <a:pt x="1257800" y="177071"/>
                  </a:lnTo>
                  <a:lnTo>
                    <a:pt x="1283779" y="212265"/>
                  </a:lnTo>
                  <a:lnTo>
                    <a:pt x="1304815" y="251047"/>
                  </a:lnTo>
                  <a:lnTo>
                    <a:pt x="1320433" y="292930"/>
                  </a:lnTo>
                  <a:lnTo>
                    <a:pt x="1330153" y="337426"/>
                  </a:lnTo>
                  <a:lnTo>
                    <a:pt x="1333500" y="384048"/>
                  </a:lnTo>
                  <a:lnTo>
                    <a:pt x="1330153" y="430669"/>
                  </a:lnTo>
                  <a:lnTo>
                    <a:pt x="1320433" y="475165"/>
                  </a:lnTo>
                  <a:lnTo>
                    <a:pt x="1304815" y="517048"/>
                  </a:lnTo>
                  <a:lnTo>
                    <a:pt x="1283779" y="555830"/>
                  </a:lnTo>
                  <a:lnTo>
                    <a:pt x="1257800" y="591024"/>
                  </a:lnTo>
                  <a:lnTo>
                    <a:pt x="1227358" y="622142"/>
                  </a:lnTo>
                  <a:lnTo>
                    <a:pt x="1192928" y="648696"/>
                  </a:lnTo>
                  <a:lnTo>
                    <a:pt x="1154989" y="670198"/>
                  </a:lnTo>
                  <a:lnTo>
                    <a:pt x="1114018" y="686160"/>
                  </a:lnTo>
                  <a:lnTo>
                    <a:pt x="1070492" y="696095"/>
                  </a:lnTo>
                  <a:lnTo>
                    <a:pt x="1024889" y="699516"/>
                  </a:lnTo>
                  <a:lnTo>
                    <a:pt x="979287" y="696095"/>
                  </a:lnTo>
                  <a:lnTo>
                    <a:pt x="935761" y="686160"/>
                  </a:lnTo>
                  <a:lnTo>
                    <a:pt x="894790" y="670198"/>
                  </a:lnTo>
                  <a:lnTo>
                    <a:pt x="856851" y="648696"/>
                  </a:lnTo>
                  <a:lnTo>
                    <a:pt x="822421" y="622142"/>
                  </a:lnTo>
                  <a:lnTo>
                    <a:pt x="791979" y="591024"/>
                  </a:lnTo>
                  <a:lnTo>
                    <a:pt x="766000" y="555830"/>
                  </a:lnTo>
                  <a:lnTo>
                    <a:pt x="744964" y="517048"/>
                  </a:lnTo>
                  <a:lnTo>
                    <a:pt x="729346" y="475165"/>
                  </a:lnTo>
                  <a:lnTo>
                    <a:pt x="719626" y="430669"/>
                  </a:lnTo>
                  <a:lnTo>
                    <a:pt x="716280" y="384048"/>
                  </a:lnTo>
                  <a:close/>
                </a:path>
                <a:path w="2048510" h="2915920">
                  <a:moveTo>
                    <a:pt x="871727" y="1145286"/>
                  </a:moveTo>
                  <a:lnTo>
                    <a:pt x="875083" y="1098561"/>
                  </a:lnTo>
                  <a:lnTo>
                    <a:pt x="884830" y="1053963"/>
                  </a:lnTo>
                  <a:lnTo>
                    <a:pt x="900489" y="1011981"/>
                  </a:lnTo>
                  <a:lnTo>
                    <a:pt x="921581" y="973106"/>
                  </a:lnTo>
                  <a:lnTo>
                    <a:pt x="947627" y="937825"/>
                  </a:lnTo>
                  <a:lnTo>
                    <a:pt x="978148" y="906630"/>
                  </a:lnTo>
                  <a:lnTo>
                    <a:pt x="1012664" y="880008"/>
                  </a:lnTo>
                  <a:lnTo>
                    <a:pt x="1050696" y="858451"/>
                  </a:lnTo>
                  <a:lnTo>
                    <a:pt x="1091766" y="842446"/>
                  </a:lnTo>
                  <a:lnTo>
                    <a:pt x="1135393" y="832485"/>
                  </a:lnTo>
                  <a:lnTo>
                    <a:pt x="1181100" y="829056"/>
                  </a:lnTo>
                  <a:lnTo>
                    <a:pt x="1226806" y="832485"/>
                  </a:lnTo>
                  <a:lnTo>
                    <a:pt x="1270433" y="842446"/>
                  </a:lnTo>
                  <a:lnTo>
                    <a:pt x="1311503" y="858451"/>
                  </a:lnTo>
                  <a:lnTo>
                    <a:pt x="1349535" y="880008"/>
                  </a:lnTo>
                  <a:lnTo>
                    <a:pt x="1384051" y="906630"/>
                  </a:lnTo>
                  <a:lnTo>
                    <a:pt x="1414572" y="937825"/>
                  </a:lnTo>
                  <a:lnTo>
                    <a:pt x="1440618" y="973106"/>
                  </a:lnTo>
                  <a:lnTo>
                    <a:pt x="1461710" y="1011981"/>
                  </a:lnTo>
                  <a:lnTo>
                    <a:pt x="1477369" y="1053963"/>
                  </a:lnTo>
                  <a:lnTo>
                    <a:pt x="1487116" y="1098561"/>
                  </a:lnTo>
                  <a:lnTo>
                    <a:pt x="1490471" y="1145286"/>
                  </a:lnTo>
                  <a:lnTo>
                    <a:pt x="1487116" y="1192010"/>
                  </a:lnTo>
                  <a:lnTo>
                    <a:pt x="1477369" y="1236608"/>
                  </a:lnTo>
                  <a:lnTo>
                    <a:pt x="1461710" y="1278590"/>
                  </a:lnTo>
                  <a:lnTo>
                    <a:pt x="1440618" y="1317465"/>
                  </a:lnTo>
                  <a:lnTo>
                    <a:pt x="1414572" y="1352746"/>
                  </a:lnTo>
                  <a:lnTo>
                    <a:pt x="1384051" y="1383941"/>
                  </a:lnTo>
                  <a:lnTo>
                    <a:pt x="1349535" y="1410563"/>
                  </a:lnTo>
                  <a:lnTo>
                    <a:pt x="1311503" y="1432120"/>
                  </a:lnTo>
                  <a:lnTo>
                    <a:pt x="1270433" y="1448125"/>
                  </a:lnTo>
                  <a:lnTo>
                    <a:pt x="1226806" y="1458086"/>
                  </a:lnTo>
                  <a:lnTo>
                    <a:pt x="1181100" y="1461516"/>
                  </a:lnTo>
                  <a:lnTo>
                    <a:pt x="1135393" y="1458086"/>
                  </a:lnTo>
                  <a:lnTo>
                    <a:pt x="1091766" y="1448125"/>
                  </a:lnTo>
                  <a:lnTo>
                    <a:pt x="1050696" y="1432120"/>
                  </a:lnTo>
                  <a:lnTo>
                    <a:pt x="1012664" y="1410563"/>
                  </a:lnTo>
                  <a:lnTo>
                    <a:pt x="978148" y="1383941"/>
                  </a:lnTo>
                  <a:lnTo>
                    <a:pt x="947627" y="1352746"/>
                  </a:lnTo>
                  <a:lnTo>
                    <a:pt x="921581" y="1317465"/>
                  </a:lnTo>
                  <a:lnTo>
                    <a:pt x="900489" y="1278590"/>
                  </a:lnTo>
                  <a:lnTo>
                    <a:pt x="884830" y="1236608"/>
                  </a:lnTo>
                  <a:lnTo>
                    <a:pt x="875083" y="1192010"/>
                  </a:lnTo>
                  <a:lnTo>
                    <a:pt x="871727" y="1145286"/>
                  </a:lnTo>
                  <a:close/>
                </a:path>
                <a:path w="2048510" h="2915920">
                  <a:moveTo>
                    <a:pt x="153924" y="1409700"/>
                  </a:moveTo>
                  <a:lnTo>
                    <a:pt x="157270" y="1363078"/>
                  </a:lnTo>
                  <a:lnTo>
                    <a:pt x="166990" y="1318582"/>
                  </a:lnTo>
                  <a:lnTo>
                    <a:pt x="182608" y="1276699"/>
                  </a:lnTo>
                  <a:lnTo>
                    <a:pt x="203644" y="1237917"/>
                  </a:lnTo>
                  <a:lnTo>
                    <a:pt x="229623" y="1202723"/>
                  </a:lnTo>
                  <a:lnTo>
                    <a:pt x="260065" y="1171605"/>
                  </a:lnTo>
                  <a:lnTo>
                    <a:pt x="294495" y="1145051"/>
                  </a:lnTo>
                  <a:lnTo>
                    <a:pt x="332434" y="1123549"/>
                  </a:lnTo>
                  <a:lnTo>
                    <a:pt x="373405" y="1107587"/>
                  </a:lnTo>
                  <a:lnTo>
                    <a:pt x="416931" y="1097652"/>
                  </a:lnTo>
                  <a:lnTo>
                    <a:pt x="462533" y="1094232"/>
                  </a:lnTo>
                  <a:lnTo>
                    <a:pt x="508136" y="1097652"/>
                  </a:lnTo>
                  <a:lnTo>
                    <a:pt x="551662" y="1107587"/>
                  </a:lnTo>
                  <a:lnTo>
                    <a:pt x="592633" y="1123549"/>
                  </a:lnTo>
                  <a:lnTo>
                    <a:pt x="630572" y="1145051"/>
                  </a:lnTo>
                  <a:lnTo>
                    <a:pt x="665002" y="1171605"/>
                  </a:lnTo>
                  <a:lnTo>
                    <a:pt x="695444" y="1202723"/>
                  </a:lnTo>
                  <a:lnTo>
                    <a:pt x="721423" y="1237917"/>
                  </a:lnTo>
                  <a:lnTo>
                    <a:pt x="742459" y="1276699"/>
                  </a:lnTo>
                  <a:lnTo>
                    <a:pt x="758077" y="1318582"/>
                  </a:lnTo>
                  <a:lnTo>
                    <a:pt x="767797" y="1363078"/>
                  </a:lnTo>
                  <a:lnTo>
                    <a:pt x="771144" y="1409700"/>
                  </a:lnTo>
                  <a:lnTo>
                    <a:pt x="767797" y="1456321"/>
                  </a:lnTo>
                  <a:lnTo>
                    <a:pt x="758077" y="1500817"/>
                  </a:lnTo>
                  <a:lnTo>
                    <a:pt x="742459" y="1542700"/>
                  </a:lnTo>
                  <a:lnTo>
                    <a:pt x="721423" y="1581482"/>
                  </a:lnTo>
                  <a:lnTo>
                    <a:pt x="695444" y="1616676"/>
                  </a:lnTo>
                  <a:lnTo>
                    <a:pt x="665002" y="1647794"/>
                  </a:lnTo>
                  <a:lnTo>
                    <a:pt x="630572" y="1674348"/>
                  </a:lnTo>
                  <a:lnTo>
                    <a:pt x="592633" y="1695850"/>
                  </a:lnTo>
                  <a:lnTo>
                    <a:pt x="551662" y="1711812"/>
                  </a:lnTo>
                  <a:lnTo>
                    <a:pt x="508136" y="1721747"/>
                  </a:lnTo>
                  <a:lnTo>
                    <a:pt x="462533" y="1725168"/>
                  </a:lnTo>
                  <a:lnTo>
                    <a:pt x="416931" y="1721747"/>
                  </a:lnTo>
                  <a:lnTo>
                    <a:pt x="373405" y="1711812"/>
                  </a:lnTo>
                  <a:lnTo>
                    <a:pt x="332434" y="1695850"/>
                  </a:lnTo>
                  <a:lnTo>
                    <a:pt x="294495" y="1674348"/>
                  </a:lnTo>
                  <a:lnTo>
                    <a:pt x="260065" y="1647794"/>
                  </a:lnTo>
                  <a:lnTo>
                    <a:pt x="229623" y="1616676"/>
                  </a:lnTo>
                  <a:lnTo>
                    <a:pt x="203644" y="1581482"/>
                  </a:lnTo>
                  <a:lnTo>
                    <a:pt x="182608" y="1542700"/>
                  </a:lnTo>
                  <a:lnTo>
                    <a:pt x="166990" y="1500817"/>
                  </a:lnTo>
                  <a:lnTo>
                    <a:pt x="157270" y="1456321"/>
                  </a:lnTo>
                  <a:lnTo>
                    <a:pt x="153924" y="1409700"/>
                  </a:lnTo>
                  <a:close/>
                </a:path>
                <a:path w="2048510" h="2915920">
                  <a:moveTo>
                    <a:pt x="97536" y="2500884"/>
                  </a:moveTo>
                  <a:lnTo>
                    <a:pt x="100891" y="2454262"/>
                  </a:lnTo>
                  <a:lnTo>
                    <a:pt x="110638" y="2409766"/>
                  </a:lnTo>
                  <a:lnTo>
                    <a:pt x="126297" y="2367883"/>
                  </a:lnTo>
                  <a:lnTo>
                    <a:pt x="147389" y="2329101"/>
                  </a:lnTo>
                  <a:lnTo>
                    <a:pt x="173435" y="2293907"/>
                  </a:lnTo>
                  <a:lnTo>
                    <a:pt x="203956" y="2262789"/>
                  </a:lnTo>
                  <a:lnTo>
                    <a:pt x="238472" y="2236235"/>
                  </a:lnTo>
                  <a:lnTo>
                    <a:pt x="276504" y="2214733"/>
                  </a:lnTo>
                  <a:lnTo>
                    <a:pt x="317574" y="2198771"/>
                  </a:lnTo>
                  <a:lnTo>
                    <a:pt x="361201" y="2188836"/>
                  </a:lnTo>
                  <a:lnTo>
                    <a:pt x="406907" y="2185416"/>
                  </a:lnTo>
                  <a:lnTo>
                    <a:pt x="452614" y="2188836"/>
                  </a:lnTo>
                  <a:lnTo>
                    <a:pt x="496241" y="2198771"/>
                  </a:lnTo>
                  <a:lnTo>
                    <a:pt x="537311" y="2214733"/>
                  </a:lnTo>
                  <a:lnTo>
                    <a:pt x="575343" y="2236235"/>
                  </a:lnTo>
                  <a:lnTo>
                    <a:pt x="609859" y="2262789"/>
                  </a:lnTo>
                  <a:lnTo>
                    <a:pt x="640380" y="2293907"/>
                  </a:lnTo>
                  <a:lnTo>
                    <a:pt x="666426" y="2329101"/>
                  </a:lnTo>
                  <a:lnTo>
                    <a:pt x="687518" y="2367883"/>
                  </a:lnTo>
                  <a:lnTo>
                    <a:pt x="703177" y="2409766"/>
                  </a:lnTo>
                  <a:lnTo>
                    <a:pt x="712924" y="2454262"/>
                  </a:lnTo>
                  <a:lnTo>
                    <a:pt x="716280" y="2500884"/>
                  </a:lnTo>
                  <a:lnTo>
                    <a:pt x="712924" y="2547502"/>
                  </a:lnTo>
                  <a:lnTo>
                    <a:pt x="703177" y="2591996"/>
                  </a:lnTo>
                  <a:lnTo>
                    <a:pt x="687518" y="2633878"/>
                  </a:lnTo>
                  <a:lnTo>
                    <a:pt x="666426" y="2672661"/>
                  </a:lnTo>
                  <a:lnTo>
                    <a:pt x="640380" y="2707855"/>
                  </a:lnTo>
                  <a:lnTo>
                    <a:pt x="609859" y="2738974"/>
                  </a:lnTo>
                  <a:lnTo>
                    <a:pt x="575343" y="2765528"/>
                  </a:lnTo>
                  <a:lnTo>
                    <a:pt x="537311" y="2787032"/>
                  </a:lnTo>
                  <a:lnTo>
                    <a:pt x="496241" y="2802995"/>
                  </a:lnTo>
                  <a:lnTo>
                    <a:pt x="452614" y="2812931"/>
                  </a:lnTo>
                  <a:lnTo>
                    <a:pt x="406907" y="2816352"/>
                  </a:lnTo>
                  <a:lnTo>
                    <a:pt x="361201" y="2812931"/>
                  </a:lnTo>
                  <a:lnTo>
                    <a:pt x="317574" y="2802995"/>
                  </a:lnTo>
                  <a:lnTo>
                    <a:pt x="276504" y="2787032"/>
                  </a:lnTo>
                  <a:lnTo>
                    <a:pt x="238472" y="2765528"/>
                  </a:lnTo>
                  <a:lnTo>
                    <a:pt x="203956" y="2738974"/>
                  </a:lnTo>
                  <a:lnTo>
                    <a:pt x="173435" y="2707855"/>
                  </a:lnTo>
                  <a:lnTo>
                    <a:pt x="147389" y="2672661"/>
                  </a:lnTo>
                  <a:lnTo>
                    <a:pt x="126297" y="2633878"/>
                  </a:lnTo>
                  <a:lnTo>
                    <a:pt x="110638" y="2591996"/>
                  </a:lnTo>
                  <a:lnTo>
                    <a:pt x="100891" y="2547502"/>
                  </a:lnTo>
                  <a:lnTo>
                    <a:pt x="97536" y="2500884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4" name="object 6">
              <a:extLst>
                <a:ext uri="{FF2B5EF4-FFF2-40B4-BE49-F238E27FC236}">
                  <a16:creationId xmlns:a16="http://schemas.microsoft.com/office/drawing/2014/main" id="{D2C9E57D-3002-1201-F911-631944D313EF}"/>
                </a:ext>
              </a:extLst>
            </p:cNvPr>
            <p:cNvSpPr/>
            <p:nvPr/>
          </p:nvSpPr>
          <p:spPr>
            <a:xfrm>
              <a:off x="3041141" y="3243833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308609" y="0"/>
                  </a:moveTo>
                  <a:lnTo>
                    <a:pt x="263007" y="3420"/>
                  </a:lnTo>
                  <a:lnTo>
                    <a:pt x="219481" y="13355"/>
                  </a:lnTo>
                  <a:lnTo>
                    <a:pt x="178510" y="29317"/>
                  </a:lnTo>
                  <a:lnTo>
                    <a:pt x="140571" y="50819"/>
                  </a:lnTo>
                  <a:lnTo>
                    <a:pt x="106141" y="77373"/>
                  </a:lnTo>
                  <a:lnTo>
                    <a:pt x="75699" y="108491"/>
                  </a:lnTo>
                  <a:lnTo>
                    <a:pt x="49720" y="143685"/>
                  </a:lnTo>
                  <a:lnTo>
                    <a:pt x="28684" y="182467"/>
                  </a:lnTo>
                  <a:lnTo>
                    <a:pt x="13066" y="224350"/>
                  </a:lnTo>
                  <a:lnTo>
                    <a:pt x="3346" y="268846"/>
                  </a:lnTo>
                  <a:lnTo>
                    <a:pt x="0" y="315468"/>
                  </a:lnTo>
                  <a:lnTo>
                    <a:pt x="3346" y="362089"/>
                  </a:lnTo>
                  <a:lnTo>
                    <a:pt x="13066" y="406585"/>
                  </a:lnTo>
                  <a:lnTo>
                    <a:pt x="28684" y="448468"/>
                  </a:lnTo>
                  <a:lnTo>
                    <a:pt x="49720" y="487250"/>
                  </a:lnTo>
                  <a:lnTo>
                    <a:pt x="75699" y="522444"/>
                  </a:lnTo>
                  <a:lnTo>
                    <a:pt x="106141" y="553562"/>
                  </a:lnTo>
                  <a:lnTo>
                    <a:pt x="140571" y="580116"/>
                  </a:lnTo>
                  <a:lnTo>
                    <a:pt x="178510" y="601618"/>
                  </a:lnTo>
                  <a:lnTo>
                    <a:pt x="219481" y="617580"/>
                  </a:lnTo>
                  <a:lnTo>
                    <a:pt x="263007" y="627515"/>
                  </a:lnTo>
                  <a:lnTo>
                    <a:pt x="308609" y="630936"/>
                  </a:lnTo>
                  <a:lnTo>
                    <a:pt x="354212" y="627515"/>
                  </a:lnTo>
                  <a:lnTo>
                    <a:pt x="397738" y="617580"/>
                  </a:lnTo>
                  <a:lnTo>
                    <a:pt x="438709" y="601618"/>
                  </a:lnTo>
                  <a:lnTo>
                    <a:pt x="476648" y="580116"/>
                  </a:lnTo>
                  <a:lnTo>
                    <a:pt x="511078" y="553562"/>
                  </a:lnTo>
                  <a:lnTo>
                    <a:pt x="541520" y="522444"/>
                  </a:lnTo>
                  <a:lnTo>
                    <a:pt x="567499" y="487250"/>
                  </a:lnTo>
                  <a:lnTo>
                    <a:pt x="588535" y="448468"/>
                  </a:lnTo>
                  <a:lnTo>
                    <a:pt x="604153" y="406585"/>
                  </a:lnTo>
                  <a:lnTo>
                    <a:pt x="613873" y="362089"/>
                  </a:lnTo>
                  <a:lnTo>
                    <a:pt x="617219" y="315468"/>
                  </a:lnTo>
                  <a:lnTo>
                    <a:pt x="613873" y="268846"/>
                  </a:lnTo>
                  <a:lnTo>
                    <a:pt x="604153" y="224350"/>
                  </a:lnTo>
                  <a:lnTo>
                    <a:pt x="588535" y="182467"/>
                  </a:lnTo>
                  <a:lnTo>
                    <a:pt x="567499" y="143685"/>
                  </a:lnTo>
                  <a:lnTo>
                    <a:pt x="541520" y="108491"/>
                  </a:lnTo>
                  <a:lnTo>
                    <a:pt x="511078" y="77373"/>
                  </a:lnTo>
                  <a:lnTo>
                    <a:pt x="476648" y="50819"/>
                  </a:lnTo>
                  <a:lnTo>
                    <a:pt x="438709" y="29317"/>
                  </a:lnTo>
                  <a:lnTo>
                    <a:pt x="397738" y="13355"/>
                  </a:lnTo>
                  <a:lnTo>
                    <a:pt x="354212" y="3420"/>
                  </a:lnTo>
                  <a:lnTo>
                    <a:pt x="30860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5" name="object 7">
              <a:extLst>
                <a:ext uri="{FF2B5EF4-FFF2-40B4-BE49-F238E27FC236}">
                  <a16:creationId xmlns:a16="http://schemas.microsoft.com/office/drawing/2014/main" id="{955709CF-BF28-6B18-3866-A33D6748FE79}"/>
                </a:ext>
              </a:extLst>
            </p:cNvPr>
            <p:cNvSpPr/>
            <p:nvPr/>
          </p:nvSpPr>
          <p:spPr>
            <a:xfrm>
              <a:off x="3041141" y="3243833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0" y="315468"/>
                  </a:moveTo>
                  <a:lnTo>
                    <a:pt x="3346" y="268846"/>
                  </a:lnTo>
                  <a:lnTo>
                    <a:pt x="13066" y="224350"/>
                  </a:lnTo>
                  <a:lnTo>
                    <a:pt x="28684" y="182467"/>
                  </a:lnTo>
                  <a:lnTo>
                    <a:pt x="49720" y="143685"/>
                  </a:lnTo>
                  <a:lnTo>
                    <a:pt x="75699" y="108491"/>
                  </a:lnTo>
                  <a:lnTo>
                    <a:pt x="106141" y="77373"/>
                  </a:lnTo>
                  <a:lnTo>
                    <a:pt x="140571" y="50819"/>
                  </a:lnTo>
                  <a:lnTo>
                    <a:pt x="178510" y="29317"/>
                  </a:lnTo>
                  <a:lnTo>
                    <a:pt x="219481" y="13355"/>
                  </a:lnTo>
                  <a:lnTo>
                    <a:pt x="263007" y="3420"/>
                  </a:lnTo>
                  <a:lnTo>
                    <a:pt x="308609" y="0"/>
                  </a:lnTo>
                  <a:lnTo>
                    <a:pt x="354212" y="3420"/>
                  </a:lnTo>
                  <a:lnTo>
                    <a:pt x="397738" y="13355"/>
                  </a:lnTo>
                  <a:lnTo>
                    <a:pt x="438709" y="29317"/>
                  </a:lnTo>
                  <a:lnTo>
                    <a:pt x="476648" y="50819"/>
                  </a:lnTo>
                  <a:lnTo>
                    <a:pt x="511078" y="77373"/>
                  </a:lnTo>
                  <a:lnTo>
                    <a:pt x="541520" y="108491"/>
                  </a:lnTo>
                  <a:lnTo>
                    <a:pt x="567499" y="143685"/>
                  </a:lnTo>
                  <a:lnTo>
                    <a:pt x="588535" y="182467"/>
                  </a:lnTo>
                  <a:lnTo>
                    <a:pt x="604153" y="224350"/>
                  </a:lnTo>
                  <a:lnTo>
                    <a:pt x="613873" y="268846"/>
                  </a:lnTo>
                  <a:lnTo>
                    <a:pt x="617219" y="315468"/>
                  </a:lnTo>
                  <a:lnTo>
                    <a:pt x="613873" y="362089"/>
                  </a:lnTo>
                  <a:lnTo>
                    <a:pt x="604153" y="406585"/>
                  </a:lnTo>
                  <a:lnTo>
                    <a:pt x="588535" y="448468"/>
                  </a:lnTo>
                  <a:lnTo>
                    <a:pt x="567499" y="487250"/>
                  </a:lnTo>
                  <a:lnTo>
                    <a:pt x="541520" y="522444"/>
                  </a:lnTo>
                  <a:lnTo>
                    <a:pt x="511078" y="553562"/>
                  </a:lnTo>
                  <a:lnTo>
                    <a:pt x="476648" y="580116"/>
                  </a:lnTo>
                  <a:lnTo>
                    <a:pt x="438709" y="601618"/>
                  </a:lnTo>
                  <a:lnTo>
                    <a:pt x="397738" y="617580"/>
                  </a:lnTo>
                  <a:lnTo>
                    <a:pt x="354212" y="627515"/>
                  </a:lnTo>
                  <a:lnTo>
                    <a:pt x="308609" y="630936"/>
                  </a:lnTo>
                  <a:lnTo>
                    <a:pt x="263007" y="627515"/>
                  </a:lnTo>
                  <a:lnTo>
                    <a:pt x="219481" y="617580"/>
                  </a:lnTo>
                  <a:lnTo>
                    <a:pt x="178510" y="601618"/>
                  </a:lnTo>
                  <a:lnTo>
                    <a:pt x="140571" y="580116"/>
                  </a:lnTo>
                  <a:lnTo>
                    <a:pt x="106141" y="553562"/>
                  </a:lnTo>
                  <a:lnTo>
                    <a:pt x="75699" y="522444"/>
                  </a:lnTo>
                  <a:lnTo>
                    <a:pt x="49720" y="487250"/>
                  </a:lnTo>
                  <a:lnTo>
                    <a:pt x="28684" y="448468"/>
                  </a:lnTo>
                  <a:lnTo>
                    <a:pt x="13066" y="406585"/>
                  </a:lnTo>
                  <a:lnTo>
                    <a:pt x="3346" y="362089"/>
                  </a:lnTo>
                  <a:lnTo>
                    <a:pt x="0" y="315468"/>
                  </a:lnTo>
                  <a:close/>
                </a:path>
              </a:pathLst>
            </a:custGeom>
            <a:ln w="28574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6" name="object 8">
              <a:extLst>
                <a:ext uri="{FF2B5EF4-FFF2-40B4-BE49-F238E27FC236}">
                  <a16:creationId xmlns:a16="http://schemas.microsoft.com/office/drawing/2014/main" id="{7355DA28-702F-B0E6-2E2C-DFDEBB3BDB65}"/>
                </a:ext>
              </a:extLst>
            </p:cNvPr>
            <p:cNvSpPr/>
            <p:nvPr/>
          </p:nvSpPr>
          <p:spPr>
            <a:xfrm>
              <a:off x="2329433" y="3432809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309372" y="0"/>
                  </a:moveTo>
                  <a:lnTo>
                    <a:pt x="263665" y="3420"/>
                  </a:lnTo>
                  <a:lnTo>
                    <a:pt x="220038" y="13355"/>
                  </a:lnTo>
                  <a:lnTo>
                    <a:pt x="178968" y="29317"/>
                  </a:lnTo>
                  <a:lnTo>
                    <a:pt x="140936" y="50819"/>
                  </a:lnTo>
                  <a:lnTo>
                    <a:pt x="106420" y="77373"/>
                  </a:lnTo>
                  <a:lnTo>
                    <a:pt x="75899" y="108491"/>
                  </a:lnTo>
                  <a:lnTo>
                    <a:pt x="49853" y="143685"/>
                  </a:lnTo>
                  <a:lnTo>
                    <a:pt x="28761" y="182467"/>
                  </a:lnTo>
                  <a:lnTo>
                    <a:pt x="13102" y="224350"/>
                  </a:lnTo>
                  <a:lnTo>
                    <a:pt x="3355" y="268846"/>
                  </a:lnTo>
                  <a:lnTo>
                    <a:pt x="0" y="315468"/>
                  </a:lnTo>
                  <a:lnTo>
                    <a:pt x="3355" y="362089"/>
                  </a:lnTo>
                  <a:lnTo>
                    <a:pt x="13102" y="406585"/>
                  </a:lnTo>
                  <a:lnTo>
                    <a:pt x="28761" y="448468"/>
                  </a:lnTo>
                  <a:lnTo>
                    <a:pt x="49853" y="487250"/>
                  </a:lnTo>
                  <a:lnTo>
                    <a:pt x="75899" y="522444"/>
                  </a:lnTo>
                  <a:lnTo>
                    <a:pt x="106420" y="553562"/>
                  </a:lnTo>
                  <a:lnTo>
                    <a:pt x="140936" y="580116"/>
                  </a:lnTo>
                  <a:lnTo>
                    <a:pt x="178968" y="601618"/>
                  </a:lnTo>
                  <a:lnTo>
                    <a:pt x="220038" y="617580"/>
                  </a:lnTo>
                  <a:lnTo>
                    <a:pt x="263665" y="627515"/>
                  </a:lnTo>
                  <a:lnTo>
                    <a:pt x="309372" y="630936"/>
                  </a:lnTo>
                  <a:lnTo>
                    <a:pt x="355078" y="627515"/>
                  </a:lnTo>
                  <a:lnTo>
                    <a:pt x="398705" y="617580"/>
                  </a:lnTo>
                  <a:lnTo>
                    <a:pt x="439775" y="601618"/>
                  </a:lnTo>
                  <a:lnTo>
                    <a:pt x="477807" y="580116"/>
                  </a:lnTo>
                  <a:lnTo>
                    <a:pt x="512323" y="553562"/>
                  </a:lnTo>
                  <a:lnTo>
                    <a:pt x="542844" y="522444"/>
                  </a:lnTo>
                  <a:lnTo>
                    <a:pt x="568890" y="487250"/>
                  </a:lnTo>
                  <a:lnTo>
                    <a:pt x="589982" y="448468"/>
                  </a:lnTo>
                  <a:lnTo>
                    <a:pt x="605641" y="406585"/>
                  </a:lnTo>
                  <a:lnTo>
                    <a:pt x="615388" y="362089"/>
                  </a:lnTo>
                  <a:lnTo>
                    <a:pt x="618744" y="315468"/>
                  </a:lnTo>
                  <a:lnTo>
                    <a:pt x="615388" y="268846"/>
                  </a:lnTo>
                  <a:lnTo>
                    <a:pt x="605641" y="224350"/>
                  </a:lnTo>
                  <a:lnTo>
                    <a:pt x="589982" y="182467"/>
                  </a:lnTo>
                  <a:lnTo>
                    <a:pt x="568890" y="143685"/>
                  </a:lnTo>
                  <a:lnTo>
                    <a:pt x="542844" y="108491"/>
                  </a:lnTo>
                  <a:lnTo>
                    <a:pt x="512323" y="77373"/>
                  </a:lnTo>
                  <a:lnTo>
                    <a:pt x="477807" y="50819"/>
                  </a:lnTo>
                  <a:lnTo>
                    <a:pt x="439775" y="29317"/>
                  </a:lnTo>
                  <a:lnTo>
                    <a:pt x="398705" y="13355"/>
                  </a:lnTo>
                  <a:lnTo>
                    <a:pt x="355078" y="3420"/>
                  </a:lnTo>
                  <a:lnTo>
                    <a:pt x="3093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7" name="object 9">
              <a:extLst>
                <a:ext uri="{FF2B5EF4-FFF2-40B4-BE49-F238E27FC236}">
                  <a16:creationId xmlns:a16="http://schemas.microsoft.com/office/drawing/2014/main" id="{C405853F-B9B5-AADD-ECE8-32BBC39D391A}"/>
                </a:ext>
              </a:extLst>
            </p:cNvPr>
            <p:cNvSpPr/>
            <p:nvPr/>
          </p:nvSpPr>
          <p:spPr>
            <a:xfrm>
              <a:off x="2329433" y="3432809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0" y="315468"/>
                  </a:moveTo>
                  <a:lnTo>
                    <a:pt x="3355" y="268846"/>
                  </a:lnTo>
                  <a:lnTo>
                    <a:pt x="13102" y="224350"/>
                  </a:lnTo>
                  <a:lnTo>
                    <a:pt x="28761" y="182467"/>
                  </a:lnTo>
                  <a:lnTo>
                    <a:pt x="49853" y="143685"/>
                  </a:lnTo>
                  <a:lnTo>
                    <a:pt x="75899" y="108491"/>
                  </a:lnTo>
                  <a:lnTo>
                    <a:pt x="106420" y="77373"/>
                  </a:lnTo>
                  <a:lnTo>
                    <a:pt x="140936" y="50819"/>
                  </a:lnTo>
                  <a:lnTo>
                    <a:pt x="178968" y="29317"/>
                  </a:lnTo>
                  <a:lnTo>
                    <a:pt x="220038" y="13355"/>
                  </a:lnTo>
                  <a:lnTo>
                    <a:pt x="263665" y="3420"/>
                  </a:lnTo>
                  <a:lnTo>
                    <a:pt x="309372" y="0"/>
                  </a:lnTo>
                  <a:lnTo>
                    <a:pt x="355078" y="3420"/>
                  </a:lnTo>
                  <a:lnTo>
                    <a:pt x="398705" y="13355"/>
                  </a:lnTo>
                  <a:lnTo>
                    <a:pt x="439775" y="29317"/>
                  </a:lnTo>
                  <a:lnTo>
                    <a:pt x="477807" y="50819"/>
                  </a:lnTo>
                  <a:lnTo>
                    <a:pt x="512323" y="77373"/>
                  </a:lnTo>
                  <a:lnTo>
                    <a:pt x="542844" y="108491"/>
                  </a:lnTo>
                  <a:lnTo>
                    <a:pt x="568890" y="143685"/>
                  </a:lnTo>
                  <a:lnTo>
                    <a:pt x="589982" y="182467"/>
                  </a:lnTo>
                  <a:lnTo>
                    <a:pt x="605641" y="224350"/>
                  </a:lnTo>
                  <a:lnTo>
                    <a:pt x="615388" y="268846"/>
                  </a:lnTo>
                  <a:lnTo>
                    <a:pt x="618744" y="315468"/>
                  </a:lnTo>
                  <a:lnTo>
                    <a:pt x="615388" y="362089"/>
                  </a:lnTo>
                  <a:lnTo>
                    <a:pt x="605641" y="406585"/>
                  </a:lnTo>
                  <a:lnTo>
                    <a:pt x="589982" y="448468"/>
                  </a:lnTo>
                  <a:lnTo>
                    <a:pt x="568890" y="487250"/>
                  </a:lnTo>
                  <a:lnTo>
                    <a:pt x="542844" y="522444"/>
                  </a:lnTo>
                  <a:lnTo>
                    <a:pt x="512323" y="553562"/>
                  </a:lnTo>
                  <a:lnTo>
                    <a:pt x="477807" y="580116"/>
                  </a:lnTo>
                  <a:lnTo>
                    <a:pt x="439775" y="601618"/>
                  </a:lnTo>
                  <a:lnTo>
                    <a:pt x="398705" y="617580"/>
                  </a:lnTo>
                  <a:lnTo>
                    <a:pt x="355078" y="627515"/>
                  </a:lnTo>
                  <a:lnTo>
                    <a:pt x="309372" y="630936"/>
                  </a:lnTo>
                  <a:lnTo>
                    <a:pt x="263665" y="627515"/>
                  </a:lnTo>
                  <a:lnTo>
                    <a:pt x="220038" y="617580"/>
                  </a:lnTo>
                  <a:lnTo>
                    <a:pt x="178968" y="601618"/>
                  </a:lnTo>
                  <a:lnTo>
                    <a:pt x="140936" y="580116"/>
                  </a:lnTo>
                  <a:lnTo>
                    <a:pt x="106420" y="553562"/>
                  </a:lnTo>
                  <a:lnTo>
                    <a:pt x="75899" y="522444"/>
                  </a:lnTo>
                  <a:lnTo>
                    <a:pt x="49853" y="487250"/>
                  </a:lnTo>
                  <a:lnTo>
                    <a:pt x="28761" y="448468"/>
                  </a:lnTo>
                  <a:lnTo>
                    <a:pt x="13102" y="406585"/>
                  </a:lnTo>
                  <a:lnTo>
                    <a:pt x="3355" y="362089"/>
                  </a:lnTo>
                  <a:lnTo>
                    <a:pt x="0" y="315468"/>
                  </a:lnTo>
                  <a:close/>
                </a:path>
              </a:pathLst>
            </a:custGeom>
            <a:ln w="28574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8" name="object 10">
              <a:extLst>
                <a:ext uri="{FF2B5EF4-FFF2-40B4-BE49-F238E27FC236}">
                  <a16:creationId xmlns:a16="http://schemas.microsoft.com/office/drawing/2014/main" id="{B1A25F19-C9A0-A806-3902-93EE1DD2BFFF}"/>
                </a:ext>
              </a:extLst>
            </p:cNvPr>
            <p:cNvSpPr/>
            <p:nvPr/>
          </p:nvSpPr>
          <p:spPr>
            <a:xfrm>
              <a:off x="2843021" y="3970781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309371" y="0"/>
                  </a:moveTo>
                  <a:lnTo>
                    <a:pt x="263665" y="3420"/>
                  </a:lnTo>
                  <a:lnTo>
                    <a:pt x="220038" y="13355"/>
                  </a:lnTo>
                  <a:lnTo>
                    <a:pt x="178968" y="29317"/>
                  </a:lnTo>
                  <a:lnTo>
                    <a:pt x="140936" y="50819"/>
                  </a:lnTo>
                  <a:lnTo>
                    <a:pt x="106420" y="77373"/>
                  </a:lnTo>
                  <a:lnTo>
                    <a:pt x="75899" y="108491"/>
                  </a:lnTo>
                  <a:lnTo>
                    <a:pt x="49853" y="143685"/>
                  </a:lnTo>
                  <a:lnTo>
                    <a:pt x="28761" y="182467"/>
                  </a:lnTo>
                  <a:lnTo>
                    <a:pt x="13102" y="224350"/>
                  </a:lnTo>
                  <a:lnTo>
                    <a:pt x="3355" y="268846"/>
                  </a:lnTo>
                  <a:lnTo>
                    <a:pt x="0" y="315468"/>
                  </a:lnTo>
                  <a:lnTo>
                    <a:pt x="3355" y="362086"/>
                  </a:lnTo>
                  <a:lnTo>
                    <a:pt x="13102" y="406580"/>
                  </a:lnTo>
                  <a:lnTo>
                    <a:pt x="28761" y="448462"/>
                  </a:lnTo>
                  <a:lnTo>
                    <a:pt x="49853" y="487245"/>
                  </a:lnTo>
                  <a:lnTo>
                    <a:pt x="75899" y="522439"/>
                  </a:lnTo>
                  <a:lnTo>
                    <a:pt x="106420" y="553558"/>
                  </a:lnTo>
                  <a:lnTo>
                    <a:pt x="140936" y="580112"/>
                  </a:lnTo>
                  <a:lnTo>
                    <a:pt x="178968" y="601616"/>
                  </a:lnTo>
                  <a:lnTo>
                    <a:pt x="220038" y="617579"/>
                  </a:lnTo>
                  <a:lnTo>
                    <a:pt x="263665" y="627515"/>
                  </a:lnTo>
                  <a:lnTo>
                    <a:pt x="309371" y="630936"/>
                  </a:lnTo>
                  <a:lnTo>
                    <a:pt x="355078" y="627515"/>
                  </a:lnTo>
                  <a:lnTo>
                    <a:pt x="398705" y="617579"/>
                  </a:lnTo>
                  <a:lnTo>
                    <a:pt x="439775" y="601616"/>
                  </a:lnTo>
                  <a:lnTo>
                    <a:pt x="477807" y="580112"/>
                  </a:lnTo>
                  <a:lnTo>
                    <a:pt x="512323" y="553558"/>
                  </a:lnTo>
                  <a:lnTo>
                    <a:pt x="542844" y="522439"/>
                  </a:lnTo>
                  <a:lnTo>
                    <a:pt x="568890" y="487245"/>
                  </a:lnTo>
                  <a:lnTo>
                    <a:pt x="589982" y="448462"/>
                  </a:lnTo>
                  <a:lnTo>
                    <a:pt x="605641" y="406580"/>
                  </a:lnTo>
                  <a:lnTo>
                    <a:pt x="615388" y="362086"/>
                  </a:lnTo>
                  <a:lnTo>
                    <a:pt x="618743" y="315468"/>
                  </a:lnTo>
                  <a:lnTo>
                    <a:pt x="615388" y="268846"/>
                  </a:lnTo>
                  <a:lnTo>
                    <a:pt x="605641" y="224350"/>
                  </a:lnTo>
                  <a:lnTo>
                    <a:pt x="589982" y="182467"/>
                  </a:lnTo>
                  <a:lnTo>
                    <a:pt x="568890" y="143685"/>
                  </a:lnTo>
                  <a:lnTo>
                    <a:pt x="542844" y="108491"/>
                  </a:lnTo>
                  <a:lnTo>
                    <a:pt x="512323" y="77373"/>
                  </a:lnTo>
                  <a:lnTo>
                    <a:pt x="477807" y="50819"/>
                  </a:lnTo>
                  <a:lnTo>
                    <a:pt x="439775" y="29317"/>
                  </a:lnTo>
                  <a:lnTo>
                    <a:pt x="398705" y="13355"/>
                  </a:lnTo>
                  <a:lnTo>
                    <a:pt x="355078" y="3420"/>
                  </a:lnTo>
                  <a:lnTo>
                    <a:pt x="3093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49" name="object 11">
              <a:extLst>
                <a:ext uri="{FF2B5EF4-FFF2-40B4-BE49-F238E27FC236}">
                  <a16:creationId xmlns:a16="http://schemas.microsoft.com/office/drawing/2014/main" id="{B7BFAFA8-69C3-E61A-A06F-EAF9458EE739}"/>
                </a:ext>
              </a:extLst>
            </p:cNvPr>
            <p:cNvSpPr/>
            <p:nvPr/>
          </p:nvSpPr>
          <p:spPr>
            <a:xfrm>
              <a:off x="2843021" y="3970781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0" y="315468"/>
                  </a:moveTo>
                  <a:lnTo>
                    <a:pt x="3355" y="268846"/>
                  </a:lnTo>
                  <a:lnTo>
                    <a:pt x="13102" y="224350"/>
                  </a:lnTo>
                  <a:lnTo>
                    <a:pt x="28761" y="182467"/>
                  </a:lnTo>
                  <a:lnTo>
                    <a:pt x="49853" y="143685"/>
                  </a:lnTo>
                  <a:lnTo>
                    <a:pt x="75899" y="108491"/>
                  </a:lnTo>
                  <a:lnTo>
                    <a:pt x="106420" y="77373"/>
                  </a:lnTo>
                  <a:lnTo>
                    <a:pt x="140936" y="50819"/>
                  </a:lnTo>
                  <a:lnTo>
                    <a:pt x="178968" y="29317"/>
                  </a:lnTo>
                  <a:lnTo>
                    <a:pt x="220038" y="13355"/>
                  </a:lnTo>
                  <a:lnTo>
                    <a:pt x="263665" y="3420"/>
                  </a:lnTo>
                  <a:lnTo>
                    <a:pt x="309371" y="0"/>
                  </a:lnTo>
                  <a:lnTo>
                    <a:pt x="355078" y="3420"/>
                  </a:lnTo>
                  <a:lnTo>
                    <a:pt x="398705" y="13355"/>
                  </a:lnTo>
                  <a:lnTo>
                    <a:pt x="439775" y="29317"/>
                  </a:lnTo>
                  <a:lnTo>
                    <a:pt x="477807" y="50819"/>
                  </a:lnTo>
                  <a:lnTo>
                    <a:pt x="512323" y="77373"/>
                  </a:lnTo>
                  <a:lnTo>
                    <a:pt x="542844" y="108491"/>
                  </a:lnTo>
                  <a:lnTo>
                    <a:pt x="568890" y="143685"/>
                  </a:lnTo>
                  <a:lnTo>
                    <a:pt x="589982" y="182467"/>
                  </a:lnTo>
                  <a:lnTo>
                    <a:pt x="605641" y="224350"/>
                  </a:lnTo>
                  <a:lnTo>
                    <a:pt x="615388" y="268846"/>
                  </a:lnTo>
                  <a:lnTo>
                    <a:pt x="618743" y="315468"/>
                  </a:lnTo>
                  <a:lnTo>
                    <a:pt x="615388" y="362086"/>
                  </a:lnTo>
                  <a:lnTo>
                    <a:pt x="605641" y="406580"/>
                  </a:lnTo>
                  <a:lnTo>
                    <a:pt x="589982" y="448462"/>
                  </a:lnTo>
                  <a:lnTo>
                    <a:pt x="568890" y="487245"/>
                  </a:lnTo>
                  <a:lnTo>
                    <a:pt x="542844" y="522439"/>
                  </a:lnTo>
                  <a:lnTo>
                    <a:pt x="512323" y="553558"/>
                  </a:lnTo>
                  <a:lnTo>
                    <a:pt x="477807" y="580112"/>
                  </a:lnTo>
                  <a:lnTo>
                    <a:pt x="439775" y="601616"/>
                  </a:lnTo>
                  <a:lnTo>
                    <a:pt x="398705" y="617579"/>
                  </a:lnTo>
                  <a:lnTo>
                    <a:pt x="355078" y="627515"/>
                  </a:lnTo>
                  <a:lnTo>
                    <a:pt x="309371" y="630936"/>
                  </a:lnTo>
                  <a:lnTo>
                    <a:pt x="263665" y="627515"/>
                  </a:lnTo>
                  <a:lnTo>
                    <a:pt x="220038" y="617579"/>
                  </a:lnTo>
                  <a:lnTo>
                    <a:pt x="178968" y="601616"/>
                  </a:lnTo>
                  <a:lnTo>
                    <a:pt x="140936" y="580112"/>
                  </a:lnTo>
                  <a:lnTo>
                    <a:pt x="106420" y="553558"/>
                  </a:lnTo>
                  <a:lnTo>
                    <a:pt x="75899" y="522439"/>
                  </a:lnTo>
                  <a:lnTo>
                    <a:pt x="49853" y="487245"/>
                  </a:lnTo>
                  <a:lnTo>
                    <a:pt x="28761" y="448462"/>
                  </a:lnTo>
                  <a:lnTo>
                    <a:pt x="13102" y="406580"/>
                  </a:lnTo>
                  <a:lnTo>
                    <a:pt x="3355" y="362086"/>
                  </a:lnTo>
                  <a:lnTo>
                    <a:pt x="0" y="315468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50" name="object 12">
              <a:extLst>
                <a:ext uri="{FF2B5EF4-FFF2-40B4-BE49-F238E27FC236}">
                  <a16:creationId xmlns:a16="http://schemas.microsoft.com/office/drawing/2014/main" id="{901C8E33-9CBC-C5B2-FE38-8C24AF192651}"/>
                </a:ext>
              </a:extLst>
            </p:cNvPr>
            <p:cNvSpPr/>
            <p:nvPr/>
          </p:nvSpPr>
          <p:spPr>
            <a:xfrm>
              <a:off x="3079241" y="2001773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309371" y="0"/>
                  </a:moveTo>
                  <a:lnTo>
                    <a:pt x="263665" y="3420"/>
                  </a:lnTo>
                  <a:lnTo>
                    <a:pt x="220038" y="13355"/>
                  </a:lnTo>
                  <a:lnTo>
                    <a:pt x="178968" y="29317"/>
                  </a:lnTo>
                  <a:lnTo>
                    <a:pt x="140936" y="50819"/>
                  </a:lnTo>
                  <a:lnTo>
                    <a:pt x="106420" y="77373"/>
                  </a:lnTo>
                  <a:lnTo>
                    <a:pt x="75899" y="108491"/>
                  </a:lnTo>
                  <a:lnTo>
                    <a:pt x="49853" y="143685"/>
                  </a:lnTo>
                  <a:lnTo>
                    <a:pt x="28761" y="182467"/>
                  </a:lnTo>
                  <a:lnTo>
                    <a:pt x="13102" y="224350"/>
                  </a:lnTo>
                  <a:lnTo>
                    <a:pt x="3355" y="268846"/>
                  </a:lnTo>
                  <a:lnTo>
                    <a:pt x="0" y="315467"/>
                  </a:lnTo>
                  <a:lnTo>
                    <a:pt x="3355" y="362089"/>
                  </a:lnTo>
                  <a:lnTo>
                    <a:pt x="13102" y="406585"/>
                  </a:lnTo>
                  <a:lnTo>
                    <a:pt x="28761" y="448468"/>
                  </a:lnTo>
                  <a:lnTo>
                    <a:pt x="49853" y="487250"/>
                  </a:lnTo>
                  <a:lnTo>
                    <a:pt x="75899" y="522444"/>
                  </a:lnTo>
                  <a:lnTo>
                    <a:pt x="106420" y="553562"/>
                  </a:lnTo>
                  <a:lnTo>
                    <a:pt x="140936" y="580116"/>
                  </a:lnTo>
                  <a:lnTo>
                    <a:pt x="178968" y="601618"/>
                  </a:lnTo>
                  <a:lnTo>
                    <a:pt x="220038" y="617580"/>
                  </a:lnTo>
                  <a:lnTo>
                    <a:pt x="263665" y="627515"/>
                  </a:lnTo>
                  <a:lnTo>
                    <a:pt x="309371" y="630935"/>
                  </a:lnTo>
                  <a:lnTo>
                    <a:pt x="355078" y="627515"/>
                  </a:lnTo>
                  <a:lnTo>
                    <a:pt x="398705" y="617580"/>
                  </a:lnTo>
                  <a:lnTo>
                    <a:pt x="439775" y="601618"/>
                  </a:lnTo>
                  <a:lnTo>
                    <a:pt x="477807" y="580116"/>
                  </a:lnTo>
                  <a:lnTo>
                    <a:pt x="512323" y="553562"/>
                  </a:lnTo>
                  <a:lnTo>
                    <a:pt x="542844" y="522444"/>
                  </a:lnTo>
                  <a:lnTo>
                    <a:pt x="568890" y="487250"/>
                  </a:lnTo>
                  <a:lnTo>
                    <a:pt x="589982" y="448468"/>
                  </a:lnTo>
                  <a:lnTo>
                    <a:pt x="605641" y="406585"/>
                  </a:lnTo>
                  <a:lnTo>
                    <a:pt x="615388" y="362089"/>
                  </a:lnTo>
                  <a:lnTo>
                    <a:pt x="618744" y="315467"/>
                  </a:lnTo>
                  <a:lnTo>
                    <a:pt x="615388" y="268846"/>
                  </a:lnTo>
                  <a:lnTo>
                    <a:pt x="605641" y="224350"/>
                  </a:lnTo>
                  <a:lnTo>
                    <a:pt x="589982" y="182467"/>
                  </a:lnTo>
                  <a:lnTo>
                    <a:pt x="568890" y="143685"/>
                  </a:lnTo>
                  <a:lnTo>
                    <a:pt x="542844" y="108491"/>
                  </a:lnTo>
                  <a:lnTo>
                    <a:pt x="512323" y="77373"/>
                  </a:lnTo>
                  <a:lnTo>
                    <a:pt x="477807" y="50819"/>
                  </a:lnTo>
                  <a:lnTo>
                    <a:pt x="439775" y="29317"/>
                  </a:lnTo>
                  <a:lnTo>
                    <a:pt x="398705" y="13355"/>
                  </a:lnTo>
                  <a:lnTo>
                    <a:pt x="355078" y="3420"/>
                  </a:lnTo>
                  <a:lnTo>
                    <a:pt x="3093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12351" name="object 13">
              <a:extLst>
                <a:ext uri="{FF2B5EF4-FFF2-40B4-BE49-F238E27FC236}">
                  <a16:creationId xmlns:a16="http://schemas.microsoft.com/office/drawing/2014/main" id="{FF4B5542-6B07-5B9C-C5BC-94670C72BC63}"/>
                </a:ext>
              </a:extLst>
            </p:cNvPr>
            <p:cNvSpPr/>
            <p:nvPr/>
          </p:nvSpPr>
          <p:spPr>
            <a:xfrm>
              <a:off x="3079241" y="2001773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0" y="315467"/>
                  </a:moveTo>
                  <a:lnTo>
                    <a:pt x="3355" y="268846"/>
                  </a:lnTo>
                  <a:lnTo>
                    <a:pt x="13102" y="224350"/>
                  </a:lnTo>
                  <a:lnTo>
                    <a:pt x="28761" y="182467"/>
                  </a:lnTo>
                  <a:lnTo>
                    <a:pt x="49853" y="143685"/>
                  </a:lnTo>
                  <a:lnTo>
                    <a:pt x="75899" y="108491"/>
                  </a:lnTo>
                  <a:lnTo>
                    <a:pt x="106420" y="77373"/>
                  </a:lnTo>
                  <a:lnTo>
                    <a:pt x="140936" y="50819"/>
                  </a:lnTo>
                  <a:lnTo>
                    <a:pt x="178968" y="29317"/>
                  </a:lnTo>
                  <a:lnTo>
                    <a:pt x="220038" y="13355"/>
                  </a:lnTo>
                  <a:lnTo>
                    <a:pt x="263665" y="3420"/>
                  </a:lnTo>
                  <a:lnTo>
                    <a:pt x="309371" y="0"/>
                  </a:lnTo>
                  <a:lnTo>
                    <a:pt x="355078" y="3420"/>
                  </a:lnTo>
                  <a:lnTo>
                    <a:pt x="398705" y="13355"/>
                  </a:lnTo>
                  <a:lnTo>
                    <a:pt x="439775" y="29317"/>
                  </a:lnTo>
                  <a:lnTo>
                    <a:pt x="477807" y="50819"/>
                  </a:lnTo>
                  <a:lnTo>
                    <a:pt x="512323" y="77373"/>
                  </a:lnTo>
                  <a:lnTo>
                    <a:pt x="542844" y="108491"/>
                  </a:lnTo>
                  <a:lnTo>
                    <a:pt x="568890" y="143685"/>
                  </a:lnTo>
                  <a:lnTo>
                    <a:pt x="589982" y="182467"/>
                  </a:lnTo>
                  <a:lnTo>
                    <a:pt x="605641" y="224350"/>
                  </a:lnTo>
                  <a:lnTo>
                    <a:pt x="615388" y="268846"/>
                  </a:lnTo>
                  <a:lnTo>
                    <a:pt x="618744" y="315467"/>
                  </a:lnTo>
                  <a:lnTo>
                    <a:pt x="615388" y="362089"/>
                  </a:lnTo>
                  <a:lnTo>
                    <a:pt x="605641" y="406585"/>
                  </a:lnTo>
                  <a:lnTo>
                    <a:pt x="589982" y="448468"/>
                  </a:lnTo>
                  <a:lnTo>
                    <a:pt x="568890" y="487250"/>
                  </a:lnTo>
                  <a:lnTo>
                    <a:pt x="542844" y="522444"/>
                  </a:lnTo>
                  <a:lnTo>
                    <a:pt x="512323" y="553562"/>
                  </a:lnTo>
                  <a:lnTo>
                    <a:pt x="477807" y="580116"/>
                  </a:lnTo>
                  <a:lnTo>
                    <a:pt x="439775" y="601618"/>
                  </a:lnTo>
                  <a:lnTo>
                    <a:pt x="398705" y="617580"/>
                  </a:lnTo>
                  <a:lnTo>
                    <a:pt x="355078" y="627515"/>
                  </a:lnTo>
                  <a:lnTo>
                    <a:pt x="309371" y="630935"/>
                  </a:lnTo>
                  <a:lnTo>
                    <a:pt x="263665" y="627515"/>
                  </a:lnTo>
                  <a:lnTo>
                    <a:pt x="220038" y="617580"/>
                  </a:lnTo>
                  <a:lnTo>
                    <a:pt x="178968" y="601618"/>
                  </a:lnTo>
                  <a:lnTo>
                    <a:pt x="140936" y="580116"/>
                  </a:lnTo>
                  <a:lnTo>
                    <a:pt x="106420" y="553562"/>
                  </a:lnTo>
                  <a:lnTo>
                    <a:pt x="75899" y="522444"/>
                  </a:lnTo>
                  <a:lnTo>
                    <a:pt x="49853" y="487250"/>
                  </a:lnTo>
                  <a:lnTo>
                    <a:pt x="28761" y="448468"/>
                  </a:lnTo>
                  <a:lnTo>
                    <a:pt x="13102" y="406585"/>
                  </a:lnTo>
                  <a:lnTo>
                    <a:pt x="3355" y="362089"/>
                  </a:lnTo>
                  <a:lnTo>
                    <a:pt x="0" y="315467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pic>
          <p:nvPicPr>
            <p:cNvPr id="2048" name="object 14">
              <a:extLst>
                <a:ext uri="{FF2B5EF4-FFF2-40B4-BE49-F238E27FC236}">
                  <a16:creationId xmlns:a16="http://schemas.microsoft.com/office/drawing/2014/main" id="{B8B09D6F-7B92-D248-9D87-145D44F22478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889505" y="2384805"/>
              <a:ext cx="110236" cy="107187"/>
            </a:xfrm>
            <a:prstGeom prst="rect">
              <a:avLst/>
            </a:prstGeom>
          </p:spPr>
        </p:pic>
        <p:pic>
          <p:nvPicPr>
            <p:cNvPr id="2049" name="object 15">
              <a:extLst>
                <a:ext uri="{FF2B5EF4-FFF2-40B4-BE49-F238E27FC236}">
                  <a16:creationId xmlns:a16="http://schemas.microsoft.com/office/drawing/2014/main" id="{C844EA29-9D20-FFB7-9621-7EDDABFC3977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669793" y="2031237"/>
              <a:ext cx="110236" cy="107187"/>
            </a:xfrm>
            <a:prstGeom prst="rect">
              <a:avLst/>
            </a:prstGeom>
          </p:spPr>
        </p:pic>
        <p:pic>
          <p:nvPicPr>
            <p:cNvPr id="2051" name="object 16">
              <a:extLst>
                <a:ext uri="{FF2B5EF4-FFF2-40B4-BE49-F238E27FC236}">
                  <a16:creationId xmlns:a16="http://schemas.microsoft.com/office/drawing/2014/main" id="{094C1097-F977-170F-DFC7-606B8390FBF1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396741" y="2432049"/>
              <a:ext cx="110236" cy="108712"/>
            </a:xfrm>
            <a:prstGeom prst="rect">
              <a:avLst/>
            </a:prstGeom>
          </p:spPr>
        </p:pic>
        <p:pic>
          <p:nvPicPr>
            <p:cNvPr id="2053" name="object 17">
              <a:extLst>
                <a:ext uri="{FF2B5EF4-FFF2-40B4-BE49-F238E27FC236}">
                  <a16:creationId xmlns:a16="http://schemas.microsoft.com/office/drawing/2014/main" id="{D95096F7-2B75-9247-FDDB-9F3EF0B7D581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886201" y="2906013"/>
              <a:ext cx="111760" cy="108712"/>
            </a:xfrm>
            <a:prstGeom prst="rect">
              <a:avLst/>
            </a:prstGeom>
          </p:spPr>
        </p:pic>
        <p:pic>
          <p:nvPicPr>
            <p:cNvPr id="2055" name="object 18">
              <a:extLst>
                <a:ext uri="{FF2B5EF4-FFF2-40B4-BE49-F238E27FC236}">
                  <a16:creationId xmlns:a16="http://schemas.microsoft.com/office/drawing/2014/main" id="{D0F929F3-3387-B91C-9D0F-E2278A9CC574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130297" y="3140709"/>
              <a:ext cx="110235" cy="107187"/>
            </a:xfrm>
            <a:prstGeom prst="rect">
              <a:avLst/>
            </a:prstGeom>
          </p:spPr>
        </p:pic>
        <p:pic>
          <p:nvPicPr>
            <p:cNvPr id="2056" name="object 19">
              <a:extLst>
                <a:ext uri="{FF2B5EF4-FFF2-40B4-BE49-F238E27FC236}">
                  <a16:creationId xmlns:a16="http://schemas.microsoft.com/office/drawing/2014/main" id="{57432E68-664D-DA9A-6B18-12E81AAA535E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320541" y="3559809"/>
              <a:ext cx="110236" cy="108712"/>
            </a:xfrm>
            <a:prstGeom prst="rect">
              <a:avLst/>
            </a:prstGeom>
          </p:spPr>
        </p:pic>
        <p:pic>
          <p:nvPicPr>
            <p:cNvPr id="2057" name="object 20">
              <a:extLst>
                <a:ext uri="{FF2B5EF4-FFF2-40B4-BE49-F238E27FC236}">
                  <a16:creationId xmlns:a16="http://schemas.microsoft.com/office/drawing/2014/main" id="{F4F41BC2-55C8-F8BF-04DA-A57ED6E8E63F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517393" y="3721353"/>
              <a:ext cx="110236" cy="108712"/>
            </a:xfrm>
            <a:prstGeom prst="rect">
              <a:avLst/>
            </a:prstGeom>
          </p:spPr>
        </p:pic>
        <p:pic>
          <p:nvPicPr>
            <p:cNvPr id="2058" name="object 21">
              <a:extLst>
                <a:ext uri="{FF2B5EF4-FFF2-40B4-BE49-F238E27FC236}">
                  <a16:creationId xmlns:a16="http://schemas.microsoft.com/office/drawing/2014/main" id="{20F859A2-4233-0150-F6E2-E72540911FBC}"/>
                </a:ext>
              </a:extLst>
            </p:cNvPr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930653" y="4321809"/>
              <a:ext cx="110235" cy="107187"/>
            </a:xfrm>
            <a:prstGeom prst="rect">
              <a:avLst/>
            </a:prstGeom>
          </p:spPr>
        </p:pic>
        <p:pic>
          <p:nvPicPr>
            <p:cNvPr id="2059" name="object 22">
              <a:extLst>
                <a:ext uri="{FF2B5EF4-FFF2-40B4-BE49-F238E27FC236}">
                  <a16:creationId xmlns:a16="http://schemas.microsoft.com/office/drawing/2014/main" id="{BC80DE49-7954-DEE6-2376-F9C176305648}"/>
                </a:ext>
              </a:extLst>
            </p:cNvPr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085845" y="4189221"/>
              <a:ext cx="105664" cy="108712"/>
            </a:xfrm>
            <a:prstGeom prst="rect">
              <a:avLst/>
            </a:prstGeom>
          </p:spPr>
        </p:pic>
      </p:grpSp>
      <p:grpSp>
        <p:nvGrpSpPr>
          <p:cNvPr id="2060" name="object 23">
            <a:extLst>
              <a:ext uri="{FF2B5EF4-FFF2-40B4-BE49-F238E27FC236}">
                <a16:creationId xmlns:a16="http://schemas.microsoft.com/office/drawing/2014/main" id="{B84242DE-2D0D-FBE0-4E39-B151A0213623}"/>
              </a:ext>
            </a:extLst>
          </p:cNvPr>
          <p:cNvGrpSpPr>
            <a:grpSpLocks noChangeAspect="1"/>
          </p:cNvGrpSpPr>
          <p:nvPr/>
        </p:nvGrpSpPr>
        <p:grpSpPr>
          <a:xfrm>
            <a:off x="9489636" y="1107956"/>
            <a:ext cx="1074945" cy="1523852"/>
            <a:chOff x="3999166" y="1769554"/>
            <a:chExt cx="2077085" cy="2944495"/>
          </a:xfrm>
        </p:grpSpPr>
        <p:sp>
          <p:nvSpPr>
            <p:cNvPr id="2061" name="object 24">
              <a:extLst>
                <a:ext uri="{FF2B5EF4-FFF2-40B4-BE49-F238E27FC236}">
                  <a16:creationId xmlns:a16="http://schemas.microsoft.com/office/drawing/2014/main" id="{F6BAB9F9-1764-8DC3-E6DD-DFA96E695826}"/>
                </a:ext>
              </a:extLst>
            </p:cNvPr>
            <p:cNvSpPr/>
            <p:nvPr/>
          </p:nvSpPr>
          <p:spPr>
            <a:xfrm>
              <a:off x="4013453" y="1783841"/>
              <a:ext cx="2048510" cy="2915920"/>
            </a:xfrm>
            <a:custGeom>
              <a:avLst/>
              <a:gdLst/>
              <a:ahLst/>
              <a:cxnLst/>
              <a:rect l="l" t="t" r="r" b="b"/>
              <a:pathLst>
                <a:path w="2048510" h="2915920">
                  <a:moveTo>
                    <a:pt x="0" y="2915412"/>
                  </a:moveTo>
                  <a:lnTo>
                    <a:pt x="2048255" y="2915412"/>
                  </a:lnTo>
                  <a:lnTo>
                    <a:pt x="2048255" y="0"/>
                  </a:lnTo>
                  <a:lnTo>
                    <a:pt x="0" y="0"/>
                  </a:lnTo>
                  <a:lnTo>
                    <a:pt x="0" y="2915412"/>
                  </a:lnTo>
                  <a:close/>
                </a:path>
                <a:path w="2048510" h="2915920">
                  <a:moveTo>
                    <a:pt x="77724" y="625601"/>
                  </a:moveTo>
                  <a:lnTo>
                    <a:pt x="81070" y="578877"/>
                  </a:lnTo>
                  <a:lnTo>
                    <a:pt x="90790" y="534279"/>
                  </a:lnTo>
                  <a:lnTo>
                    <a:pt x="106408" y="492297"/>
                  </a:lnTo>
                  <a:lnTo>
                    <a:pt x="127444" y="453422"/>
                  </a:lnTo>
                  <a:lnTo>
                    <a:pt x="153423" y="418141"/>
                  </a:lnTo>
                  <a:lnTo>
                    <a:pt x="183865" y="386946"/>
                  </a:lnTo>
                  <a:lnTo>
                    <a:pt x="218295" y="360324"/>
                  </a:lnTo>
                  <a:lnTo>
                    <a:pt x="256234" y="338767"/>
                  </a:lnTo>
                  <a:lnTo>
                    <a:pt x="297205" y="322762"/>
                  </a:lnTo>
                  <a:lnTo>
                    <a:pt x="340731" y="312801"/>
                  </a:lnTo>
                  <a:lnTo>
                    <a:pt x="386334" y="309372"/>
                  </a:lnTo>
                  <a:lnTo>
                    <a:pt x="431936" y="312801"/>
                  </a:lnTo>
                  <a:lnTo>
                    <a:pt x="475462" y="322762"/>
                  </a:lnTo>
                  <a:lnTo>
                    <a:pt x="516433" y="338767"/>
                  </a:lnTo>
                  <a:lnTo>
                    <a:pt x="554372" y="360324"/>
                  </a:lnTo>
                  <a:lnTo>
                    <a:pt x="588802" y="386946"/>
                  </a:lnTo>
                  <a:lnTo>
                    <a:pt x="619244" y="418141"/>
                  </a:lnTo>
                  <a:lnTo>
                    <a:pt x="645223" y="453422"/>
                  </a:lnTo>
                  <a:lnTo>
                    <a:pt x="666259" y="492297"/>
                  </a:lnTo>
                  <a:lnTo>
                    <a:pt x="681877" y="534279"/>
                  </a:lnTo>
                  <a:lnTo>
                    <a:pt x="691597" y="578877"/>
                  </a:lnTo>
                  <a:lnTo>
                    <a:pt x="694944" y="625601"/>
                  </a:lnTo>
                  <a:lnTo>
                    <a:pt x="691597" y="672326"/>
                  </a:lnTo>
                  <a:lnTo>
                    <a:pt x="681877" y="716924"/>
                  </a:lnTo>
                  <a:lnTo>
                    <a:pt x="666259" y="758906"/>
                  </a:lnTo>
                  <a:lnTo>
                    <a:pt x="645223" y="797781"/>
                  </a:lnTo>
                  <a:lnTo>
                    <a:pt x="619244" y="833062"/>
                  </a:lnTo>
                  <a:lnTo>
                    <a:pt x="588802" y="864257"/>
                  </a:lnTo>
                  <a:lnTo>
                    <a:pt x="554372" y="890879"/>
                  </a:lnTo>
                  <a:lnTo>
                    <a:pt x="516433" y="912436"/>
                  </a:lnTo>
                  <a:lnTo>
                    <a:pt x="475462" y="928441"/>
                  </a:lnTo>
                  <a:lnTo>
                    <a:pt x="431936" y="938402"/>
                  </a:lnTo>
                  <a:lnTo>
                    <a:pt x="386334" y="941832"/>
                  </a:lnTo>
                  <a:lnTo>
                    <a:pt x="340731" y="938402"/>
                  </a:lnTo>
                  <a:lnTo>
                    <a:pt x="297205" y="928441"/>
                  </a:lnTo>
                  <a:lnTo>
                    <a:pt x="256234" y="912436"/>
                  </a:lnTo>
                  <a:lnTo>
                    <a:pt x="218295" y="890879"/>
                  </a:lnTo>
                  <a:lnTo>
                    <a:pt x="183865" y="864257"/>
                  </a:lnTo>
                  <a:lnTo>
                    <a:pt x="153423" y="833062"/>
                  </a:lnTo>
                  <a:lnTo>
                    <a:pt x="127444" y="797781"/>
                  </a:lnTo>
                  <a:lnTo>
                    <a:pt x="106408" y="758906"/>
                  </a:lnTo>
                  <a:lnTo>
                    <a:pt x="90790" y="716924"/>
                  </a:lnTo>
                  <a:lnTo>
                    <a:pt x="81070" y="672326"/>
                  </a:lnTo>
                  <a:lnTo>
                    <a:pt x="77724" y="625601"/>
                  </a:lnTo>
                  <a:close/>
                </a:path>
                <a:path w="2048510" h="2915920">
                  <a:moveTo>
                    <a:pt x="716280" y="384048"/>
                  </a:moveTo>
                  <a:lnTo>
                    <a:pt x="719635" y="337426"/>
                  </a:lnTo>
                  <a:lnTo>
                    <a:pt x="729382" y="292930"/>
                  </a:lnTo>
                  <a:lnTo>
                    <a:pt x="745041" y="251047"/>
                  </a:lnTo>
                  <a:lnTo>
                    <a:pt x="766133" y="212265"/>
                  </a:lnTo>
                  <a:lnTo>
                    <a:pt x="792179" y="177071"/>
                  </a:lnTo>
                  <a:lnTo>
                    <a:pt x="822700" y="145953"/>
                  </a:lnTo>
                  <a:lnTo>
                    <a:pt x="857216" y="119399"/>
                  </a:lnTo>
                  <a:lnTo>
                    <a:pt x="895248" y="97897"/>
                  </a:lnTo>
                  <a:lnTo>
                    <a:pt x="936318" y="81935"/>
                  </a:lnTo>
                  <a:lnTo>
                    <a:pt x="979945" y="72000"/>
                  </a:lnTo>
                  <a:lnTo>
                    <a:pt x="1025651" y="68579"/>
                  </a:lnTo>
                  <a:lnTo>
                    <a:pt x="1071358" y="72000"/>
                  </a:lnTo>
                  <a:lnTo>
                    <a:pt x="1114985" y="81935"/>
                  </a:lnTo>
                  <a:lnTo>
                    <a:pt x="1156055" y="97897"/>
                  </a:lnTo>
                  <a:lnTo>
                    <a:pt x="1194087" y="119399"/>
                  </a:lnTo>
                  <a:lnTo>
                    <a:pt x="1228603" y="145953"/>
                  </a:lnTo>
                  <a:lnTo>
                    <a:pt x="1259124" y="177071"/>
                  </a:lnTo>
                  <a:lnTo>
                    <a:pt x="1285170" y="212265"/>
                  </a:lnTo>
                  <a:lnTo>
                    <a:pt x="1306262" y="251047"/>
                  </a:lnTo>
                  <a:lnTo>
                    <a:pt x="1321921" y="292930"/>
                  </a:lnTo>
                  <a:lnTo>
                    <a:pt x="1331668" y="337426"/>
                  </a:lnTo>
                  <a:lnTo>
                    <a:pt x="1335024" y="384048"/>
                  </a:lnTo>
                  <a:lnTo>
                    <a:pt x="1331668" y="430669"/>
                  </a:lnTo>
                  <a:lnTo>
                    <a:pt x="1321921" y="475165"/>
                  </a:lnTo>
                  <a:lnTo>
                    <a:pt x="1306262" y="517048"/>
                  </a:lnTo>
                  <a:lnTo>
                    <a:pt x="1285170" y="555830"/>
                  </a:lnTo>
                  <a:lnTo>
                    <a:pt x="1259124" y="591024"/>
                  </a:lnTo>
                  <a:lnTo>
                    <a:pt x="1228603" y="622142"/>
                  </a:lnTo>
                  <a:lnTo>
                    <a:pt x="1194087" y="648696"/>
                  </a:lnTo>
                  <a:lnTo>
                    <a:pt x="1156055" y="670198"/>
                  </a:lnTo>
                  <a:lnTo>
                    <a:pt x="1114985" y="686160"/>
                  </a:lnTo>
                  <a:lnTo>
                    <a:pt x="1071358" y="696095"/>
                  </a:lnTo>
                  <a:lnTo>
                    <a:pt x="1025651" y="699516"/>
                  </a:lnTo>
                  <a:lnTo>
                    <a:pt x="979945" y="696095"/>
                  </a:lnTo>
                  <a:lnTo>
                    <a:pt x="936318" y="686160"/>
                  </a:lnTo>
                  <a:lnTo>
                    <a:pt x="895248" y="670198"/>
                  </a:lnTo>
                  <a:lnTo>
                    <a:pt x="857216" y="648696"/>
                  </a:lnTo>
                  <a:lnTo>
                    <a:pt x="822700" y="622142"/>
                  </a:lnTo>
                  <a:lnTo>
                    <a:pt x="792179" y="591024"/>
                  </a:lnTo>
                  <a:lnTo>
                    <a:pt x="766133" y="555830"/>
                  </a:lnTo>
                  <a:lnTo>
                    <a:pt x="745041" y="517048"/>
                  </a:lnTo>
                  <a:lnTo>
                    <a:pt x="729382" y="475165"/>
                  </a:lnTo>
                  <a:lnTo>
                    <a:pt x="719635" y="430669"/>
                  </a:lnTo>
                  <a:lnTo>
                    <a:pt x="716280" y="384048"/>
                  </a:lnTo>
                  <a:close/>
                </a:path>
                <a:path w="2048510" h="2915920">
                  <a:moveTo>
                    <a:pt x="873251" y="1145286"/>
                  </a:moveTo>
                  <a:lnTo>
                    <a:pt x="876598" y="1098561"/>
                  </a:lnTo>
                  <a:lnTo>
                    <a:pt x="886318" y="1053963"/>
                  </a:lnTo>
                  <a:lnTo>
                    <a:pt x="901936" y="1011981"/>
                  </a:lnTo>
                  <a:lnTo>
                    <a:pt x="922972" y="973106"/>
                  </a:lnTo>
                  <a:lnTo>
                    <a:pt x="948951" y="937825"/>
                  </a:lnTo>
                  <a:lnTo>
                    <a:pt x="979393" y="906630"/>
                  </a:lnTo>
                  <a:lnTo>
                    <a:pt x="1013823" y="880008"/>
                  </a:lnTo>
                  <a:lnTo>
                    <a:pt x="1051762" y="858451"/>
                  </a:lnTo>
                  <a:lnTo>
                    <a:pt x="1092733" y="842446"/>
                  </a:lnTo>
                  <a:lnTo>
                    <a:pt x="1136259" y="832485"/>
                  </a:lnTo>
                  <a:lnTo>
                    <a:pt x="1181862" y="829056"/>
                  </a:lnTo>
                  <a:lnTo>
                    <a:pt x="1227464" y="832485"/>
                  </a:lnTo>
                  <a:lnTo>
                    <a:pt x="1270990" y="842446"/>
                  </a:lnTo>
                  <a:lnTo>
                    <a:pt x="1311961" y="858451"/>
                  </a:lnTo>
                  <a:lnTo>
                    <a:pt x="1349900" y="880008"/>
                  </a:lnTo>
                  <a:lnTo>
                    <a:pt x="1384330" y="906630"/>
                  </a:lnTo>
                  <a:lnTo>
                    <a:pt x="1414772" y="937825"/>
                  </a:lnTo>
                  <a:lnTo>
                    <a:pt x="1440751" y="973106"/>
                  </a:lnTo>
                  <a:lnTo>
                    <a:pt x="1461787" y="1011981"/>
                  </a:lnTo>
                  <a:lnTo>
                    <a:pt x="1477405" y="1053963"/>
                  </a:lnTo>
                  <a:lnTo>
                    <a:pt x="1487125" y="1098561"/>
                  </a:lnTo>
                  <a:lnTo>
                    <a:pt x="1490472" y="1145286"/>
                  </a:lnTo>
                  <a:lnTo>
                    <a:pt x="1487125" y="1192010"/>
                  </a:lnTo>
                  <a:lnTo>
                    <a:pt x="1477405" y="1236608"/>
                  </a:lnTo>
                  <a:lnTo>
                    <a:pt x="1461787" y="1278590"/>
                  </a:lnTo>
                  <a:lnTo>
                    <a:pt x="1440751" y="1317465"/>
                  </a:lnTo>
                  <a:lnTo>
                    <a:pt x="1414772" y="1352746"/>
                  </a:lnTo>
                  <a:lnTo>
                    <a:pt x="1384330" y="1383941"/>
                  </a:lnTo>
                  <a:lnTo>
                    <a:pt x="1349900" y="1410563"/>
                  </a:lnTo>
                  <a:lnTo>
                    <a:pt x="1311961" y="1432120"/>
                  </a:lnTo>
                  <a:lnTo>
                    <a:pt x="1270990" y="1448125"/>
                  </a:lnTo>
                  <a:lnTo>
                    <a:pt x="1227464" y="1458086"/>
                  </a:lnTo>
                  <a:lnTo>
                    <a:pt x="1181862" y="1461516"/>
                  </a:lnTo>
                  <a:lnTo>
                    <a:pt x="1136259" y="1458086"/>
                  </a:lnTo>
                  <a:lnTo>
                    <a:pt x="1092733" y="1448125"/>
                  </a:lnTo>
                  <a:lnTo>
                    <a:pt x="1051762" y="1432120"/>
                  </a:lnTo>
                  <a:lnTo>
                    <a:pt x="1013823" y="1410563"/>
                  </a:lnTo>
                  <a:lnTo>
                    <a:pt x="979393" y="1383941"/>
                  </a:lnTo>
                  <a:lnTo>
                    <a:pt x="948951" y="1352746"/>
                  </a:lnTo>
                  <a:lnTo>
                    <a:pt x="922972" y="1317465"/>
                  </a:lnTo>
                  <a:lnTo>
                    <a:pt x="901936" y="1278590"/>
                  </a:lnTo>
                  <a:lnTo>
                    <a:pt x="886318" y="1236608"/>
                  </a:lnTo>
                  <a:lnTo>
                    <a:pt x="876598" y="1192010"/>
                  </a:lnTo>
                  <a:lnTo>
                    <a:pt x="873251" y="1145286"/>
                  </a:lnTo>
                  <a:close/>
                </a:path>
                <a:path w="2048510" h="2915920">
                  <a:moveTo>
                    <a:pt x="153924" y="1409700"/>
                  </a:moveTo>
                  <a:lnTo>
                    <a:pt x="157270" y="1363078"/>
                  </a:lnTo>
                  <a:lnTo>
                    <a:pt x="166990" y="1318582"/>
                  </a:lnTo>
                  <a:lnTo>
                    <a:pt x="182608" y="1276699"/>
                  </a:lnTo>
                  <a:lnTo>
                    <a:pt x="203644" y="1237917"/>
                  </a:lnTo>
                  <a:lnTo>
                    <a:pt x="229623" y="1202723"/>
                  </a:lnTo>
                  <a:lnTo>
                    <a:pt x="260065" y="1171605"/>
                  </a:lnTo>
                  <a:lnTo>
                    <a:pt x="294495" y="1145051"/>
                  </a:lnTo>
                  <a:lnTo>
                    <a:pt x="332434" y="1123549"/>
                  </a:lnTo>
                  <a:lnTo>
                    <a:pt x="373405" y="1107587"/>
                  </a:lnTo>
                  <a:lnTo>
                    <a:pt x="416931" y="1097652"/>
                  </a:lnTo>
                  <a:lnTo>
                    <a:pt x="462534" y="1094232"/>
                  </a:lnTo>
                  <a:lnTo>
                    <a:pt x="508136" y="1097652"/>
                  </a:lnTo>
                  <a:lnTo>
                    <a:pt x="551662" y="1107587"/>
                  </a:lnTo>
                  <a:lnTo>
                    <a:pt x="592633" y="1123549"/>
                  </a:lnTo>
                  <a:lnTo>
                    <a:pt x="630572" y="1145051"/>
                  </a:lnTo>
                  <a:lnTo>
                    <a:pt x="665002" y="1171605"/>
                  </a:lnTo>
                  <a:lnTo>
                    <a:pt x="695444" y="1202723"/>
                  </a:lnTo>
                  <a:lnTo>
                    <a:pt x="721423" y="1237917"/>
                  </a:lnTo>
                  <a:lnTo>
                    <a:pt x="742459" y="1276699"/>
                  </a:lnTo>
                  <a:lnTo>
                    <a:pt x="758077" y="1318582"/>
                  </a:lnTo>
                  <a:lnTo>
                    <a:pt x="767797" y="1363078"/>
                  </a:lnTo>
                  <a:lnTo>
                    <a:pt x="771144" y="1409700"/>
                  </a:lnTo>
                  <a:lnTo>
                    <a:pt x="767797" y="1456321"/>
                  </a:lnTo>
                  <a:lnTo>
                    <a:pt x="758077" y="1500817"/>
                  </a:lnTo>
                  <a:lnTo>
                    <a:pt x="742459" y="1542700"/>
                  </a:lnTo>
                  <a:lnTo>
                    <a:pt x="721423" y="1581482"/>
                  </a:lnTo>
                  <a:lnTo>
                    <a:pt x="695444" y="1616676"/>
                  </a:lnTo>
                  <a:lnTo>
                    <a:pt x="665002" y="1647794"/>
                  </a:lnTo>
                  <a:lnTo>
                    <a:pt x="630572" y="1674348"/>
                  </a:lnTo>
                  <a:lnTo>
                    <a:pt x="592633" y="1695850"/>
                  </a:lnTo>
                  <a:lnTo>
                    <a:pt x="551662" y="1711812"/>
                  </a:lnTo>
                  <a:lnTo>
                    <a:pt x="508136" y="1721747"/>
                  </a:lnTo>
                  <a:lnTo>
                    <a:pt x="462534" y="1725168"/>
                  </a:lnTo>
                  <a:lnTo>
                    <a:pt x="416931" y="1721747"/>
                  </a:lnTo>
                  <a:lnTo>
                    <a:pt x="373405" y="1711812"/>
                  </a:lnTo>
                  <a:lnTo>
                    <a:pt x="332434" y="1695850"/>
                  </a:lnTo>
                  <a:lnTo>
                    <a:pt x="294495" y="1674348"/>
                  </a:lnTo>
                  <a:lnTo>
                    <a:pt x="260065" y="1647794"/>
                  </a:lnTo>
                  <a:lnTo>
                    <a:pt x="229623" y="1616676"/>
                  </a:lnTo>
                  <a:lnTo>
                    <a:pt x="203644" y="1581482"/>
                  </a:lnTo>
                  <a:lnTo>
                    <a:pt x="182608" y="1542700"/>
                  </a:lnTo>
                  <a:lnTo>
                    <a:pt x="166990" y="1500817"/>
                  </a:lnTo>
                  <a:lnTo>
                    <a:pt x="157270" y="1456321"/>
                  </a:lnTo>
                  <a:lnTo>
                    <a:pt x="153924" y="1409700"/>
                  </a:lnTo>
                  <a:close/>
                </a:path>
                <a:path w="2048510" h="2915920">
                  <a:moveTo>
                    <a:pt x="99060" y="2500884"/>
                  </a:moveTo>
                  <a:lnTo>
                    <a:pt x="102406" y="2454262"/>
                  </a:lnTo>
                  <a:lnTo>
                    <a:pt x="112126" y="2409766"/>
                  </a:lnTo>
                  <a:lnTo>
                    <a:pt x="127744" y="2367883"/>
                  </a:lnTo>
                  <a:lnTo>
                    <a:pt x="148780" y="2329101"/>
                  </a:lnTo>
                  <a:lnTo>
                    <a:pt x="174759" y="2293907"/>
                  </a:lnTo>
                  <a:lnTo>
                    <a:pt x="205201" y="2262789"/>
                  </a:lnTo>
                  <a:lnTo>
                    <a:pt x="239631" y="2236235"/>
                  </a:lnTo>
                  <a:lnTo>
                    <a:pt x="277570" y="2214733"/>
                  </a:lnTo>
                  <a:lnTo>
                    <a:pt x="318541" y="2198771"/>
                  </a:lnTo>
                  <a:lnTo>
                    <a:pt x="362067" y="2188836"/>
                  </a:lnTo>
                  <a:lnTo>
                    <a:pt x="407670" y="2185416"/>
                  </a:lnTo>
                  <a:lnTo>
                    <a:pt x="453272" y="2188836"/>
                  </a:lnTo>
                  <a:lnTo>
                    <a:pt x="496798" y="2198771"/>
                  </a:lnTo>
                  <a:lnTo>
                    <a:pt x="537769" y="2214733"/>
                  </a:lnTo>
                  <a:lnTo>
                    <a:pt x="575708" y="2236235"/>
                  </a:lnTo>
                  <a:lnTo>
                    <a:pt x="610138" y="2262789"/>
                  </a:lnTo>
                  <a:lnTo>
                    <a:pt x="640580" y="2293907"/>
                  </a:lnTo>
                  <a:lnTo>
                    <a:pt x="666559" y="2329101"/>
                  </a:lnTo>
                  <a:lnTo>
                    <a:pt x="687595" y="2367883"/>
                  </a:lnTo>
                  <a:lnTo>
                    <a:pt x="703213" y="2409766"/>
                  </a:lnTo>
                  <a:lnTo>
                    <a:pt x="712933" y="2454262"/>
                  </a:lnTo>
                  <a:lnTo>
                    <a:pt x="716280" y="2500884"/>
                  </a:lnTo>
                  <a:lnTo>
                    <a:pt x="712933" y="2547502"/>
                  </a:lnTo>
                  <a:lnTo>
                    <a:pt x="703213" y="2591996"/>
                  </a:lnTo>
                  <a:lnTo>
                    <a:pt x="687595" y="2633878"/>
                  </a:lnTo>
                  <a:lnTo>
                    <a:pt x="666559" y="2672661"/>
                  </a:lnTo>
                  <a:lnTo>
                    <a:pt x="640580" y="2707855"/>
                  </a:lnTo>
                  <a:lnTo>
                    <a:pt x="610138" y="2738974"/>
                  </a:lnTo>
                  <a:lnTo>
                    <a:pt x="575708" y="2765528"/>
                  </a:lnTo>
                  <a:lnTo>
                    <a:pt x="537769" y="2787032"/>
                  </a:lnTo>
                  <a:lnTo>
                    <a:pt x="496798" y="2802995"/>
                  </a:lnTo>
                  <a:lnTo>
                    <a:pt x="453272" y="2812931"/>
                  </a:lnTo>
                  <a:lnTo>
                    <a:pt x="407670" y="2816352"/>
                  </a:lnTo>
                  <a:lnTo>
                    <a:pt x="362067" y="2812931"/>
                  </a:lnTo>
                  <a:lnTo>
                    <a:pt x="318541" y="2802995"/>
                  </a:lnTo>
                  <a:lnTo>
                    <a:pt x="277570" y="2787032"/>
                  </a:lnTo>
                  <a:lnTo>
                    <a:pt x="239631" y="2765528"/>
                  </a:lnTo>
                  <a:lnTo>
                    <a:pt x="205201" y="2738974"/>
                  </a:lnTo>
                  <a:lnTo>
                    <a:pt x="174759" y="2707855"/>
                  </a:lnTo>
                  <a:lnTo>
                    <a:pt x="148780" y="2672661"/>
                  </a:lnTo>
                  <a:lnTo>
                    <a:pt x="127744" y="2633878"/>
                  </a:lnTo>
                  <a:lnTo>
                    <a:pt x="112126" y="2591996"/>
                  </a:lnTo>
                  <a:lnTo>
                    <a:pt x="102406" y="2547502"/>
                  </a:lnTo>
                  <a:lnTo>
                    <a:pt x="99060" y="2500884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2" name="object 25">
              <a:extLst>
                <a:ext uri="{FF2B5EF4-FFF2-40B4-BE49-F238E27FC236}">
                  <a16:creationId xmlns:a16="http://schemas.microsoft.com/office/drawing/2014/main" id="{31A8448D-E86B-3912-DE54-01F9BF1FAA72}"/>
                </a:ext>
              </a:extLst>
            </p:cNvPr>
            <p:cNvSpPr/>
            <p:nvPr/>
          </p:nvSpPr>
          <p:spPr>
            <a:xfrm>
              <a:off x="5357621" y="3243833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309372" y="0"/>
                  </a:moveTo>
                  <a:lnTo>
                    <a:pt x="263665" y="3420"/>
                  </a:lnTo>
                  <a:lnTo>
                    <a:pt x="220038" y="13355"/>
                  </a:lnTo>
                  <a:lnTo>
                    <a:pt x="178968" y="29317"/>
                  </a:lnTo>
                  <a:lnTo>
                    <a:pt x="140936" y="50819"/>
                  </a:lnTo>
                  <a:lnTo>
                    <a:pt x="106420" y="77373"/>
                  </a:lnTo>
                  <a:lnTo>
                    <a:pt x="75899" y="108491"/>
                  </a:lnTo>
                  <a:lnTo>
                    <a:pt x="49853" y="143685"/>
                  </a:lnTo>
                  <a:lnTo>
                    <a:pt x="28761" y="182467"/>
                  </a:lnTo>
                  <a:lnTo>
                    <a:pt x="13102" y="224350"/>
                  </a:lnTo>
                  <a:lnTo>
                    <a:pt x="3355" y="268846"/>
                  </a:lnTo>
                  <a:lnTo>
                    <a:pt x="0" y="315468"/>
                  </a:lnTo>
                  <a:lnTo>
                    <a:pt x="3355" y="362089"/>
                  </a:lnTo>
                  <a:lnTo>
                    <a:pt x="13102" y="406585"/>
                  </a:lnTo>
                  <a:lnTo>
                    <a:pt x="28761" y="448468"/>
                  </a:lnTo>
                  <a:lnTo>
                    <a:pt x="49853" y="487250"/>
                  </a:lnTo>
                  <a:lnTo>
                    <a:pt x="75899" y="522444"/>
                  </a:lnTo>
                  <a:lnTo>
                    <a:pt x="106420" y="553562"/>
                  </a:lnTo>
                  <a:lnTo>
                    <a:pt x="140936" y="580116"/>
                  </a:lnTo>
                  <a:lnTo>
                    <a:pt x="178968" y="601618"/>
                  </a:lnTo>
                  <a:lnTo>
                    <a:pt x="220038" y="617580"/>
                  </a:lnTo>
                  <a:lnTo>
                    <a:pt x="263665" y="627515"/>
                  </a:lnTo>
                  <a:lnTo>
                    <a:pt x="309372" y="630936"/>
                  </a:lnTo>
                  <a:lnTo>
                    <a:pt x="355078" y="627515"/>
                  </a:lnTo>
                  <a:lnTo>
                    <a:pt x="398705" y="617580"/>
                  </a:lnTo>
                  <a:lnTo>
                    <a:pt x="439775" y="601618"/>
                  </a:lnTo>
                  <a:lnTo>
                    <a:pt x="477807" y="580116"/>
                  </a:lnTo>
                  <a:lnTo>
                    <a:pt x="512323" y="553562"/>
                  </a:lnTo>
                  <a:lnTo>
                    <a:pt x="542844" y="522444"/>
                  </a:lnTo>
                  <a:lnTo>
                    <a:pt x="568890" y="487250"/>
                  </a:lnTo>
                  <a:lnTo>
                    <a:pt x="589982" y="448468"/>
                  </a:lnTo>
                  <a:lnTo>
                    <a:pt x="605641" y="406585"/>
                  </a:lnTo>
                  <a:lnTo>
                    <a:pt x="615388" y="362089"/>
                  </a:lnTo>
                  <a:lnTo>
                    <a:pt x="618743" y="315468"/>
                  </a:lnTo>
                  <a:lnTo>
                    <a:pt x="615388" y="268846"/>
                  </a:lnTo>
                  <a:lnTo>
                    <a:pt x="605641" y="224350"/>
                  </a:lnTo>
                  <a:lnTo>
                    <a:pt x="589982" y="182467"/>
                  </a:lnTo>
                  <a:lnTo>
                    <a:pt x="568890" y="143685"/>
                  </a:lnTo>
                  <a:lnTo>
                    <a:pt x="542844" y="108491"/>
                  </a:lnTo>
                  <a:lnTo>
                    <a:pt x="512323" y="77373"/>
                  </a:lnTo>
                  <a:lnTo>
                    <a:pt x="477807" y="50819"/>
                  </a:lnTo>
                  <a:lnTo>
                    <a:pt x="439775" y="29317"/>
                  </a:lnTo>
                  <a:lnTo>
                    <a:pt x="398705" y="13355"/>
                  </a:lnTo>
                  <a:lnTo>
                    <a:pt x="355078" y="3420"/>
                  </a:lnTo>
                  <a:lnTo>
                    <a:pt x="3093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3" name="object 26">
              <a:extLst>
                <a:ext uri="{FF2B5EF4-FFF2-40B4-BE49-F238E27FC236}">
                  <a16:creationId xmlns:a16="http://schemas.microsoft.com/office/drawing/2014/main" id="{878D7A9C-17E7-24B3-AC92-772828BBB24D}"/>
                </a:ext>
              </a:extLst>
            </p:cNvPr>
            <p:cNvSpPr/>
            <p:nvPr/>
          </p:nvSpPr>
          <p:spPr>
            <a:xfrm>
              <a:off x="5357621" y="3243833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0" y="315468"/>
                  </a:moveTo>
                  <a:lnTo>
                    <a:pt x="3355" y="268846"/>
                  </a:lnTo>
                  <a:lnTo>
                    <a:pt x="13102" y="224350"/>
                  </a:lnTo>
                  <a:lnTo>
                    <a:pt x="28761" y="182467"/>
                  </a:lnTo>
                  <a:lnTo>
                    <a:pt x="49853" y="143685"/>
                  </a:lnTo>
                  <a:lnTo>
                    <a:pt x="75899" y="108491"/>
                  </a:lnTo>
                  <a:lnTo>
                    <a:pt x="106420" y="77373"/>
                  </a:lnTo>
                  <a:lnTo>
                    <a:pt x="140936" y="50819"/>
                  </a:lnTo>
                  <a:lnTo>
                    <a:pt x="178968" y="29317"/>
                  </a:lnTo>
                  <a:lnTo>
                    <a:pt x="220038" y="13355"/>
                  </a:lnTo>
                  <a:lnTo>
                    <a:pt x="263665" y="3420"/>
                  </a:lnTo>
                  <a:lnTo>
                    <a:pt x="309372" y="0"/>
                  </a:lnTo>
                  <a:lnTo>
                    <a:pt x="355078" y="3420"/>
                  </a:lnTo>
                  <a:lnTo>
                    <a:pt x="398705" y="13355"/>
                  </a:lnTo>
                  <a:lnTo>
                    <a:pt x="439775" y="29317"/>
                  </a:lnTo>
                  <a:lnTo>
                    <a:pt x="477807" y="50819"/>
                  </a:lnTo>
                  <a:lnTo>
                    <a:pt x="512323" y="77373"/>
                  </a:lnTo>
                  <a:lnTo>
                    <a:pt x="542844" y="108491"/>
                  </a:lnTo>
                  <a:lnTo>
                    <a:pt x="568890" y="143685"/>
                  </a:lnTo>
                  <a:lnTo>
                    <a:pt x="589982" y="182467"/>
                  </a:lnTo>
                  <a:lnTo>
                    <a:pt x="605641" y="224350"/>
                  </a:lnTo>
                  <a:lnTo>
                    <a:pt x="615388" y="268846"/>
                  </a:lnTo>
                  <a:lnTo>
                    <a:pt x="618743" y="315468"/>
                  </a:lnTo>
                  <a:lnTo>
                    <a:pt x="615388" y="362089"/>
                  </a:lnTo>
                  <a:lnTo>
                    <a:pt x="605641" y="406585"/>
                  </a:lnTo>
                  <a:lnTo>
                    <a:pt x="589982" y="448468"/>
                  </a:lnTo>
                  <a:lnTo>
                    <a:pt x="568890" y="487250"/>
                  </a:lnTo>
                  <a:lnTo>
                    <a:pt x="542844" y="522444"/>
                  </a:lnTo>
                  <a:lnTo>
                    <a:pt x="512323" y="553562"/>
                  </a:lnTo>
                  <a:lnTo>
                    <a:pt x="477807" y="580116"/>
                  </a:lnTo>
                  <a:lnTo>
                    <a:pt x="439775" y="601618"/>
                  </a:lnTo>
                  <a:lnTo>
                    <a:pt x="398705" y="617580"/>
                  </a:lnTo>
                  <a:lnTo>
                    <a:pt x="355078" y="627515"/>
                  </a:lnTo>
                  <a:lnTo>
                    <a:pt x="309372" y="630936"/>
                  </a:lnTo>
                  <a:lnTo>
                    <a:pt x="263665" y="627515"/>
                  </a:lnTo>
                  <a:lnTo>
                    <a:pt x="220038" y="617580"/>
                  </a:lnTo>
                  <a:lnTo>
                    <a:pt x="178968" y="601618"/>
                  </a:lnTo>
                  <a:lnTo>
                    <a:pt x="140936" y="580116"/>
                  </a:lnTo>
                  <a:lnTo>
                    <a:pt x="106420" y="553562"/>
                  </a:lnTo>
                  <a:lnTo>
                    <a:pt x="75899" y="522444"/>
                  </a:lnTo>
                  <a:lnTo>
                    <a:pt x="49853" y="487250"/>
                  </a:lnTo>
                  <a:lnTo>
                    <a:pt x="28761" y="448468"/>
                  </a:lnTo>
                  <a:lnTo>
                    <a:pt x="13102" y="406585"/>
                  </a:lnTo>
                  <a:lnTo>
                    <a:pt x="3355" y="362089"/>
                  </a:lnTo>
                  <a:lnTo>
                    <a:pt x="0" y="315468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4" name="object 27">
              <a:extLst>
                <a:ext uri="{FF2B5EF4-FFF2-40B4-BE49-F238E27FC236}">
                  <a16:creationId xmlns:a16="http://schemas.microsoft.com/office/drawing/2014/main" id="{8E4DB8FD-18BB-DF4A-8F0A-B25CE6E72CAD}"/>
                </a:ext>
              </a:extLst>
            </p:cNvPr>
            <p:cNvSpPr/>
            <p:nvPr/>
          </p:nvSpPr>
          <p:spPr>
            <a:xfrm>
              <a:off x="4647437" y="3432809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308610" y="0"/>
                  </a:moveTo>
                  <a:lnTo>
                    <a:pt x="263007" y="3420"/>
                  </a:lnTo>
                  <a:lnTo>
                    <a:pt x="219481" y="13355"/>
                  </a:lnTo>
                  <a:lnTo>
                    <a:pt x="178510" y="29317"/>
                  </a:lnTo>
                  <a:lnTo>
                    <a:pt x="140571" y="50819"/>
                  </a:lnTo>
                  <a:lnTo>
                    <a:pt x="106141" y="77373"/>
                  </a:lnTo>
                  <a:lnTo>
                    <a:pt x="75699" y="108491"/>
                  </a:lnTo>
                  <a:lnTo>
                    <a:pt x="49720" y="143685"/>
                  </a:lnTo>
                  <a:lnTo>
                    <a:pt x="28684" y="182467"/>
                  </a:lnTo>
                  <a:lnTo>
                    <a:pt x="13066" y="224350"/>
                  </a:lnTo>
                  <a:lnTo>
                    <a:pt x="3346" y="268846"/>
                  </a:lnTo>
                  <a:lnTo>
                    <a:pt x="0" y="315468"/>
                  </a:lnTo>
                  <a:lnTo>
                    <a:pt x="3346" y="362089"/>
                  </a:lnTo>
                  <a:lnTo>
                    <a:pt x="13066" y="406585"/>
                  </a:lnTo>
                  <a:lnTo>
                    <a:pt x="28684" y="448468"/>
                  </a:lnTo>
                  <a:lnTo>
                    <a:pt x="49720" y="487250"/>
                  </a:lnTo>
                  <a:lnTo>
                    <a:pt x="75699" y="522444"/>
                  </a:lnTo>
                  <a:lnTo>
                    <a:pt x="106141" y="553562"/>
                  </a:lnTo>
                  <a:lnTo>
                    <a:pt x="140571" y="580116"/>
                  </a:lnTo>
                  <a:lnTo>
                    <a:pt x="178510" y="601618"/>
                  </a:lnTo>
                  <a:lnTo>
                    <a:pt x="219481" y="617580"/>
                  </a:lnTo>
                  <a:lnTo>
                    <a:pt x="263007" y="627515"/>
                  </a:lnTo>
                  <a:lnTo>
                    <a:pt x="308610" y="630936"/>
                  </a:lnTo>
                  <a:lnTo>
                    <a:pt x="354212" y="627515"/>
                  </a:lnTo>
                  <a:lnTo>
                    <a:pt x="397738" y="617580"/>
                  </a:lnTo>
                  <a:lnTo>
                    <a:pt x="438709" y="601618"/>
                  </a:lnTo>
                  <a:lnTo>
                    <a:pt x="476648" y="580116"/>
                  </a:lnTo>
                  <a:lnTo>
                    <a:pt x="511078" y="553562"/>
                  </a:lnTo>
                  <a:lnTo>
                    <a:pt x="541520" y="522444"/>
                  </a:lnTo>
                  <a:lnTo>
                    <a:pt x="567499" y="487250"/>
                  </a:lnTo>
                  <a:lnTo>
                    <a:pt x="588535" y="448468"/>
                  </a:lnTo>
                  <a:lnTo>
                    <a:pt x="604153" y="406585"/>
                  </a:lnTo>
                  <a:lnTo>
                    <a:pt x="613873" y="362089"/>
                  </a:lnTo>
                  <a:lnTo>
                    <a:pt x="617220" y="315468"/>
                  </a:lnTo>
                  <a:lnTo>
                    <a:pt x="613873" y="268846"/>
                  </a:lnTo>
                  <a:lnTo>
                    <a:pt x="604153" y="224350"/>
                  </a:lnTo>
                  <a:lnTo>
                    <a:pt x="588535" y="182467"/>
                  </a:lnTo>
                  <a:lnTo>
                    <a:pt x="567499" y="143685"/>
                  </a:lnTo>
                  <a:lnTo>
                    <a:pt x="541520" y="108491"/>
                  </a:lnTo>
                  <a:lnTo>
                    <a:pt x="511078" y="77373"/>
                  </a:lnTo>
                  <a:lnTo>
                    <a:pt x="476648" y="50819"/>
                  </a:lnTo>
                  <a:lnTo>
                    <a:pt x="438709" y="29317"/>
                  </a:lnTo>
                  <a:lnTo>
                    <a:pt x="397738" y="13355"/>
                  </a:lnTo>
                  <a:lnTo>
                    <a:pt x="354212" y="3420"/>
                  </a:lnTo>
                  <a:lnTo>
                    <a:pt x="30861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5" name="object 28">
              <a:extLst>
                <a:ext uri="{FF2B5EF4-FFF2-40B4-BE49-F238E27FC236}">
                  <a16:creationId xmlns:a16="http://schemas.microsoft.com/office/drawing/2014/main" id="{9EFFE69B-9082-C1B4-B7F8-3EA31B46F151}"/>
                </a:ext>
              </a:extLst>
            </p:cNvPr>
            <p:cNvSpPr/>
            <p:nvPr/>
          </p:nvSpPr>
          <p:spPr>
            <a:xfrm>
              <a:off x="4647437" y="3432809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0" y="315468"/>
                  </a:moveTo>
                  <a:lnTo>
                    <a:pt x="3346" y="268846"/>
                  </a:lnTo>
                  <a:lnTo>
                    <a:pt x="13066" y="224350"/>
                  </a:lnTo>
                  <a:lnTo>
                    <a:pt x="28684" y="182467"/>
                  </a:lnTo>
                  <a:lnTo>
                    <a:pt x="49720" y="143685"/>
                  </a:lnTo>
                  <a:lnTo>
                    <a:pt x="75699" y="108491"/>
                  </a:lnTo>
                  <a:lnTo>
                    <a:pt x="106141" y="77373"/>
                  </a:lnTo>
                  <a:lnTo>
                    <a:pt x="140571" y="50819"/>
                  </a:lnTo>
                  <a:lnTo>
                    <a:pt x="178510" y="29317"/>
                  </a:lnTo>
                  <a:lnTo>
                    <a:pt x="219481" y="13355"/>
                  </a:lnTo>
                  <a:lnTo>
                    <a:pt x="263007" y="3420"/>
                  </a:lnTo>
                  <a:lnTo>
                    <a:pt x="308610" y="0"/>
                  </a:lnTo>
                  <a:lnTo>
                    <a:pt x="354212" y="3420"/>
                  </a:lnTo>
                  <a:lnTo>
                    <a:pt x="397738" y="13355"/>
                  </a:lnTo>
                  <a:lnTo>
                    <a:pt x="438709" y="29317"/>
                  </a:lnTo>
                  <a:lnTo>
                    <a:pt x="476648" y="50819"/>
                  </a:lnTo>
                  <a:lnTo>
                    <a:pt x="511078" y="77373"/>
                  </a:lnTo>
                  <a:lnTo>
                    <a:pt x="541520" y="108491"/>
                  </a:lnTo>
                  <a:lnTo>
                    <a:pt x="567499" y="143685"/>
                  </a:lnTo>
                  <a:lnTo>
                    <a:pt x="588535" y="182467"/>
                  </a:lnTo>
                  <a:lnTo>
                    <a:pt x="604153" y="224350"/>
                  </a:lnTo>
                  <a:lnTo>
                    <a:pt x="613873" y="268846"/>
                  </a:lnTo>
                  <a:lnTo>
                    <a:pt x="617220" y="315468"/>
                  </a:lnTo>
                  <a:lnTo>
                    <a:pt x="613873" y="362089"/>
                  </a:lnTo>
                  <a:lnTo>
                    <a:pt x="604153" y="406585"/>
                  </a:lnTo>
                  <a:lnTo>
                    <a:pt x="588535" y="448468"/>
                  </a:lnTo>
                  <a:lnTo>
                    <a:pt x="567499" y="487250"/>
                  </a:lnTo>
                  <a:lnTo>
                    <a:pt x="541520" y="522444"/>
                  </a:lnTo>
                  <a:lnTo>
                    <a:pt x="511078" y="553562"/>
                  </a:lnTo>
                  <a:lnTo>
                    <a:pt x="476648" y="580116"/>
                  </a:lnTo>
                  <a:lnTo>
                    <a:pt x="438709" y="601618"/>
                  </a:lnTo>
                  <a:lnTo>
                    <a:pt x="397738" y="617580"/>
                  </a:lnTo>
                  <a:lnTo>
                    <a:pt x="354212" y="627515"/>
                  </a:lnTo>
                  <a:lnTo>
                    <a:pt x="308610" y="630936"/>
                  </a:lnTo>
                  <a:lnTo>
                    <a:pt x="263007" y="627515"/>
                  </a:lnTo>
                  <a:lnTo>
                    <a:pt x="219481" y="617580"/>
                  </a:lnTo>
                  <a:lnTo>
                    <a:pt x="178510" y="601618"/>
                  </a:lnTo>
                  <a:lnTo>
                    <a:pt x="140571" y="580116"/>
                  </a:lnTo>
                  <a:lnTo>
                    <a:pt x="106141" y="553562"/>
                  </a:lnTo>
                  <a:lnTo>
                    <a:pt x="75699" y="522444"/>
                  </a:lnTo>
                  <a:lnTo>
                    <a:pt x="49720" y="487250"/>
                  </a:lnTo>
                  <a:lnTo>
                    <a:pt x="28684" y="448468"/>
                  </a:lnTo>
                  <a:lnTo>
                    <a:pt x="13066" y="406585"/>
                  </a:lnTo>
                  <a:lnTo>
                    <a:pt x="3346" y="362089"/>
                  </a:lnTo>
                  <a:lnTo>
                    <a:pt x="0" y="315468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6" name="object 29">
              <a:extLst>
                <a:ext uri="{FF2B5EF4-FFF2-40B4-BE49-F238E27FC236}">
                  <a16:creationId xmlns:a16="http://schemas.microsoft.com/office/drawing/2014/main" id="{64DAF94E-4604-08FA-9C37-F30F3D769EB6}"/>
                </a:ext>
              </a:extLst>
            </p:cNvPr>
            <p:cNvSpPr/>
            <p:nvPr/>
          </p:nvSpPr>
          <p:spPr>
            <a:xfrm>
              <a:off x="5159501" y="3970781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309372" y="0"/>
                  </a:moveTo>
                  <a:lnTo>
                    <a:pt x="263665" y="3420"/>
                  </a:lnTo>
                  <a:lnTo>
                    <a:pt x="220038" y="13355"/>
                  </a:lnTo>
                  <a:lnTo>
                    <a:pt x="178968" y="29317"/>
                  </a:lnTo>
                  <a:lnTo>
                    <a:pt x="140936" y="50819"/>
                  </a:lnTo>
                  <a:lnTo>
                    <a:pt x="106420" y="77373"/>
                  </a:lnTo>
                  <a:lnTo>
                    <a:pt x="75899" y="108491"/>
                  </a:lnTo>
                  <a:lnTo>
                    <a:pt x="49853" y="143685"/>
                  </a:lnTo>
                  <a:lnTo>
                    <a:pt x="28761" y="182467"/>
                  </a:lnTo>
                  <a:lnTo>
                    <a:pt x="13102" y="224350"/>
                  </a:lnTo>
                  <a:lnTo>
                    <a:pt x="3355" y="268846"/>
                  </a:lnTo>
                  <a:lnTo>
                    <a:pt x="0" y="315468"/>
                  </a:lnTo>
                  <a:lnTo>
                    <a:pt x="3355" y="362086"/>
                  </a:lnTo>
                  <a:lnTo>
                    <a:pt x="13102" y="406580"/>
                  </a:lnTo>
                  <a:lnTo>
                    <a:pt x="28761" y="448462"/>
                  </a:lnTo>
                  <a:lnTo>
                    <a:pt x="49853" y="487245"/>
                  </a:lnTo>
                  <a:lnTo>
                    <a:pt x="75899" y="522439"/>
                  </a:lnTo>
                  <a:lnTo>
                    <a:pt x="106420" y="553558"/>
                  </a:lnTo>
                  <a:lnTo>
                    <a:pt x="140936" y="580112"/>
                  </a:lnTo>
                  <a:lnTo>
                    <a:pt x="178968" y="601616"/>
                  </a:lnTo>
                  <a:lnTo>
                    <a:pt x="220038" y="617579"/>
                  </a:lnTo>
                  <a:lnTo>
                    <a:pt x="263665" y="627515"/>
                  </a:lnTo>
                  <a:lnTo>
                    <a:pt x="309372" y="630936"/>
                  </a:lnTo>
                  <a:lnTo>
                    <a:pt x="355078" y="627515"/>
                  </a:lnTo>
                  <a:lnTo>
                    <a:pt x="398705" y="617579"/>
                  </a:lnTo>
                  <a:lnTo>
                    <a:pt x="439775" y="601616"/>
                  </a:lnTo>
                  <a:lnTo>
                    <a:pt x="477807" y="580112"/>
                  </a:lnTo>
                  <a:lnTo>
                    <a:pt x="512323" y="553558"/>
                  </a:lnTo>
                  <a:lnTo>
                    <a:pt x="542844" y="522439"/>
                  </a:lnTo>
                  <a:lnTo>
                    <a:pt x="568890" y="487245"/>
                  </a:lnTo>
                  <a:lnTo>
                    <a:pt x="589982" y="448462"/>
                  </a:lnTo>
                  <a:lnTo>
                    <a:pt x="605641" y="406580"/>
                  </a:lnTo>
                  <a:lnTo>
                    <a:pt x="615388" y="362086"/>
                  </a:lnTo>
                  <a:lnTo>
                    <a:pt x="618744" y="315468"/>
                  </a:lnTo>
                  <a:lnTo>
                    <a:pt x="615388" y="268846"/>
                  </a:lnTo>
                  <a:lnTo>
                    <a:pt x="605641" y="224350"/>
                  </a:lnTo>
                  <a:lnTo>
                    <a:pt x="589982" y="182467"/>
                  </a:lnTo>
                  <a:lnTo>
                    <a:pt x="568890" y="143685"/>
                  </a:lnTo>
                  <a:lnTo>
                    <a:pt x="542844" y="108491"/>
                  </a:lnTo>
                  <a:lnTo>
                    <a:pt x="512323" y="77373"/>
                  </a:lnTo>
                  <a:lnTo>
                    <a:pt x="477807" y="50819"/>
                  </a:lnTo>
                  <a:lnTo>
                    <a:pt x="439775" y="29317"/>
                  </a:lnTo>
                  <a:lnTo>
                    <a:pt x="398705" y="13355"/>
                  </a:lnTo>
                  <a:lnTo>
                    <a:pt x="355078" y="3420"/>
                  </a:lnTo>
                  <a:lnTo>
                    <a:pt x="3093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7" name="object 30">
              <a:extLst>
                <a:ext uri="{FF2B5EF4-FFF2-40B4-BE49-F238E27FC236}">
                  <a16:creationId xmlns:a16="http://schemas.microsoft.com/office/drawing/2014/main" id="{68A9DFB3-E44F-195A-93FC-DBD4043874A0}"/>
                </a:ext>
              </a:extLst>
            </p:cNvPr>
            <p:cNvSpPr/>
            <p:nvPr/>
          </p:nvSpPr>
          <p:spPr>
            <a:xfrm>
              <a:off x="5159501" y="3970781"/>
              <a:ext cx="619125" cy="631190"/>
            </a:xfrm>
            <a:custGeom>
              <a:avLst/>
              <a:gdLst/>
              <a:ahLst/>
              <a:cxnLst/>
              <a:rect l="l" t="t" r="r" b="b"/>
              <a:pathLst>
                <a:path w="619125" h="631189">
                  <a:moveTo>
                    <a:pt x="0" y="315468"/>
                  </a:moveTo>
                  <a:lnTo>
                    <a:pt x="3355" y="268846"/>
                  </a:lnTo>
                  <a:lnTo>
                    <a:pt x="13102" y="224350"/>
                  </a:lnTo>
                  <a:lnTo>
                    <a:pt x="28761" y="182467"/>
                  </a:lnTo>
                  <a:lnTo>
                    <a:pt x="49853" y="143685"/>
                  </a:lnTo>
                  <a:lnTo>
                    <a:pt x="75899" y="108491"/>
                  </a:lnTo>
                  <a:lnTo>
                    <a:pt x="106420" y="77373"/>
                  </a:lnTo>
                  <a:lnTo>
                    <a:pt x="140936" y="50819"/>
                  </a:lnTo>
                  <a:lnTo>
                    <a:pt x="178968" y="29317"/>
                  </a:lnTo>
                  <a:lnTo>
                    <a:pt x="220038" y="13355"/>
                  </a:lnTo>
                  <a:lnTo>
                    <a:pt x="263665" y="3420"/>
                  </a:lnTo>
                  <a:lnTo>
                    <a:pt x="309372" y="0"/>
                  </a:lnTo>
                  <a:lnTo>
                    <a:pt x="355078" y="3420"/>
                  </a:lnTo>
                  <a:lnTo>
                    <a:pt x="398705" y="13355"/>
                  </a:lnTo>
                  <a:lnTo>
                    <a:pt x="439775" y="29317"/>
                  </a:lnTo>
                  <a:lnTo>
                    <a:pt x="477807" y="50819"/>
                  </a:lnTo>
                  <a:lnTo>
                    <a:pt x="512323" y="77373"/>
                  </a:lnTo>
                  <a:lnTo>
                    <a:pt x="542844" y="108491"/>
                  </a:lnTo>
                  <a:lnTo>
                    <a:pt x="568890" y="143685"/>
                  </a:lnTo>
                  <a:lnTo>
                    <a:pt x="589982" y="182467"/>
                  </a:lnTo>
                  <a:lnTo>
                    <a:pt x="605641" y="224350"/>
                  </a:lnTo>
                  <a:lnTo>
                    <a:pt x="615388" y="268846"/>
                  </a:lnTo>
                  <a:lnTo>
                    <a:pt x="618744" y="315468"/>
                  </a:lnTo>
                  <a:lnTo>
                    <a:pt x="615388" y="362086"/>
                  </a:lnTo>
                  <a:lnTo>
                    <a:pt x="605641" y="406580"/>
                  </a:lnTo>
                  <a:lnTo>
                    <a:pt x="589982" y="448462"/>
                  </a:lnTo>
                  <a:lnTo>
                    <a:pt x="568890" y="487245"/>
                  </a:lnTo>
                  <a:lnTo>
                    <a:pt x="542844" y="522439"/>
                  </a:lnTo>
                  <a:lnTo>
                    <a:pt x="512323" y="553558"/>
                  </a:lnTo>
                  <a:lnTo>
                    <a:pt x="477807" y="580112"/>
                  </a:lnTo>
                  <a:lnTo>
                    <a:pt x="439775" y="601616"/>
                  </a:lnTo>
                  <a:lnTo>
                    <a:pt x="398705" y="617579"/>
                  </a:lnTo>
                  <a:lnTo>
                    <a:pt x="355078" y="627515"/>
                  </a:lnTo>
                  <a:lnTo>
                    <a:pt x="309372" y="630936"/>
                  </a:lnTo>
                  <a:lnTo>
                    <a:pt x="263665" y="627515"/>
                  </a:lnTo>
                  <a:lnTo>
                    <a:pt x="220038" y="617579"/>
                  </a:lnTo>
                  <a:lnTo>
                    <a:pt x="178968" y="601616"/>
                  </a:lnTo>
                  <a:lnTo>
                    <a:pt x="140936" y="580112"/>
                  </a:lnTo>
                  <a:lnTo>
                    <a:pt x="106420" y="553558"/>
                  </a:lnTo>
                  <a:lnTo>
                    <a:pt x="75899" y="522439"/>
                  </a:lnTo>
                  <a:lnTo>
                    <a:pt x="49853" y="487245"/>
                  </a:lnTo>
                  <a:lnTo>
                    <a:pt x="28761" y="448462"/>
                  </a:lnTo>
                  <a:lnTo>
                    <a:pt x="13102" y="406580"/>
                  </a:lnTo>
                  <a:lnTo>
                    <a:pt x="3355" y="362086"/>
                  </a:lnTo>
                  <a:lnTo>
                    <a:pt x="0" y="315468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8" name="object 31">
              <a:extLst>
                <a:ext uri="{FF2B5EF4-FFF2-40B4-BE49-F238E27FC236}">
                  <a16:creationId xmlns:a16="http://schemas.microsoft.com/office/drawing/2014/main" id="{715342A6-EA97-0D2A-72D1-EE043EE8CD09}"/>
                </a:ext>
              </a:extLst>
            </p:cNvPr>
            <p:cNvSpPr/>
            <p:nvPr/>
          </p:nvSpPr>
          <p:spPr>
            <a:xfrm>
              <a:off x="5397245" y="2001773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308609" y="0"/>
                  </a:moveTo>
                  <a:lnTo>
                    <a:pt x="263007" y="3420"/>
                  </a:lnTo>
                  <a:lnTo>
                    <a:pt x="219481" y="13355"/>
                  </a:lnTo>
                  <a:lnTo>
                    <a:pt x="178510" y="29317"/>
                  </a:lnTo>
                  <a:lnTo>
                    <a:pt x="140571" y="50819"/>
                  </a:lnTo>
                  <a:lnTo>
                    <a:pt x="106141" y="77373"/>
                  </a:lnTo>
                  <a:lnTo>
                    <a:pt x="75699" y="108491"/>
                  </a:lnTo>
                  <a:lnTo>
                    <a:pt x="49720" y="143685"/>
                  </a:lnTo>
                  <a:lnTo>
                    <a:pt x="28684" y="182467"/>
                  </a:lnTo>
                  <a:lnTo>
                    <a:pt x="13066" y="224350"/>
                  </a:lnTo>
                  <a:lnTo>
                    <a:pt x="3346" y="268846"/>
                  </a:lnTo>
                  <a:lnTo>
                    <a:pt x="0" y="315467"/>
                  </a:lnTo>
                  <a:lnTo>
                    <a:pt x="3346" y="362089"/>
                  </a:lnTo>
                  <a:lnTo>
                    <a:pt x="13066" y="406585"/>
                  </a:lnTo>
                  <a:lnTo>
                    <a:pt x="28684" y="448468"/>
                  </a:lnTo>
                  <a:lnTo>
                    <a:pt x="49720" y="487250"/>
                  </a:lnTo>
                  <a:lnTo>
                    <a:pt x="75699" y="522444"/>
                  </a:lnTo>
                  <a:lnTo>
                    <a:pt x="106141" y="553562"/>
                  </a:lnTo>
                  <a:lnTo>
                    <a:pt x="140571" y="580116"/>
                  </a:lnTo>
                  <a:lnTo>
                    <a:pt x="178510" y="601618"/>
                  </a:lnTo>
                  <a:lnTo>
                    <a:pt x="219481" y="617580"/>
                  </a:lnTo>
                  <a:lnTo>
                    <a:pt x="263007" y="627515"/>
                  </a:lnTo>
                  <a:lnTo>
                    <a:pt x="308609" y="630935"/>
                  </a:lnTo>
                  <a:lnTo>
                    <a:pt x="354212" y="627515"/>
                  </a:lnTo>
                  <a:lnTo>
                    <a:pt x="397738" y="617580"/>
                  </a:lnTo>
                  <a:lnTo>
                    <a:pt x="438709" y="601618"/>
                  </a:lnTo>
                  <a:lnTo>
                    <a:pt x="476648" y="580116"/>
                  </a:lnTo>
                  <a:lnTo>
                    <a:pt x="511078" y="553562"/>
                  </a:lnTo>
                  <a:lnTo>
                    <a:pt x="541520" y="522444"/>
                  </a:lnTo>
                  <a:lnTo>
                    <a:pt x="567499" y="487250"/>
                  </a:lnTo>
                  <a:lnTo>
                    <a:pt x="588535" y="448468"/>
                  </a:lnTo>
                  <a:lnTo>
                    <a:pt x="604153" y="406585"/>
                  </a:lnTo>
                  <a:lnTo>
                    <a:pt x="613873" y="362089"/>
                  </a:lnTo>
                  <a:lnTo>
                    <a:pt x="617219" y="315467"/>
                  </a:lnTo>
                  <a:lnTo>
                    <a:pt x="613873" y="268846"/>
                  </a:lnTo>
                  <a:lnTo>
                    <a:pt x="604153" y="224350"/>
                  </a:lnTo>
                  <a:lnTo>
                    <a:pt x="588535" y="182467"/>
                  </a:lnTo>
                  <a:lnTo>
                    <a:pt x="567499" y="143685"/>
                  </a:lnTo>
                  <a:lnTo>
                    <a:pt x="541520" y="108491"/>
                  </a:lnTo>
                  <a:lnTo>
                    <a:pt x="511078" y="77373"/>
                  </a:lnTo>
                  <a:lnTo>
                    <a:pt x="476648" y="50819"/>
                  </a:lnTo>
                  <a:lnTo>
                    <a:pt x="438709" y="29317"/>
                  </a:lnTo>
                  <a:lnTo>
                    <a:pt x="397738" y="13355"/>
                  </a:lnTo>
                  <a:lnTo>
                    <a:pt x="354212" y="3420"/>
                  </a:lnTo>
                  <a:lnTo>
                    <a:pt x="30860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sp>
          <p:nvSpPr>
            <p:cNvPr id="2069" name="object 32">
              <a:extLst>
                <a:ext uri="{FF2B5EF4-FFF2-40B4-BE49-F238E27FC236}">
                  <a16:creationId xmlns:a16="http://schemas.microsoft.com/office/drawing/2014/main" id="{8B7B53DD-46A0-64AE-5C46-811388F24178}"/>
                </a:ext>
              </a:extLst>
            </p:cNvPr>
            <p:cNvSpPr/>
            <p:nvPr/>
          </p:nvSpPr>
          <p:spPr>
            <a:xfrm>
              <a:off x="5397245" y="2001773"/>
              <a:ext cx="617220" cy="631190"/>
            </a:xfrm>
            <a:custGeom>
              <a:avLst/>
              <a:gdLst/>
              <a:ahLst/>
              <a:cxnLst/>
              <a:rect l="l" t="t" r="r" b="b"/>
              <a:pathLst>
                <a:path w="617220" h="631189">
                  <a:moveTo>
                    <a:pt x="0" y="315467"/>
                  </a:moveTo>
                  <a:lnTo>
                    <a:pt x="3346" y="268846"/>
                  </a:lnTo>
                  <a:lnTo>
                    <a:pt x="13066" y="224350"/>
                  </a:lnTo>
                  <a:lnTo>
                    <a:pt x="28684" y="182467"/>
                  </a:lnTo>
                  <a:lnTo>
                    <a:pt x="49720" y="143685"/>
                  </a:lnTo>
                  <a:lnTo>
                    <a:pt x="75699" y="108491"/>
                  </a:lnTo>
                  <a:lnTo>
                    <a:pt x="106141" y="77373"/>
                  </a:lnTo>
                  <a:lnTo>
                    <a:pt x="140571" y="50819"/>
                  </a:lnTo>
                  <a:lnTo>
                    <a:pt x="178510" y="29317"/>
                  </a:lnTo>
                  <a:lnTo>
                    <a:pt x="219481" y="13355"/>
                  </a:lnTo>
                  <a:lnTo>
                    <a:pt x="263007" y="3420"/>
                  </a:lnTo>
                  <a:lnTo>
                    <a:pt x="308609" y="0"/>
                  </a:lnTo>
                  <a:lnTo>
                    <a:pt x="354212" y="3420"/>
                  </a:lnTo>
                  <a:lnTo>
                    <a:pt x="397738" y="13355"/>
                  </a:lnTo>
                  <a:lnTo>
                    <a:pt x="438709" y="29317"/>
                  </a:lnTo>
                  <a:lnTo>
                    <a:pt x="476648" y="50819"/>
                  </a:lnTo>
                  <a:lnTo>
                    <a:pt x="511078" y="77373"/>
                  </a:lnTo>
                  <a:lnTo>
                    <a:pt x="541520" y="108491"/>
                  </a:lnTo>
                  <a:lnTo>
                    <a:pt x="567499" y="143685"/>
                  </a:lnTo>
                  <a:lnTo>
                    <a:pt x="588535" y="182467"/>
                  </a:lnTo>
                  <a:lnTo>
                    <a:pt x="604153" y="224350"/>
                  </a:lnTo>
                  <a:lnTo>
                    <a:pt x="613873" y="268846"/>
                  </a:lnTo>
                  <a:lnTo>
                    <a:pt x="617219" y="315467"/>
                  </a:lnTo>
                  <a:lnTo>
                    <a:pt x="613873" y="362089"/>
                  </a:lnTo>
                  <a:lnTo>
                    <a:pt x="604153" y="406585"/>
                  </a:lnTo>
                  <a:lnTo>
                    <a:pt x="588535" y="448468"/>
                  </a:lnTo>
                  <a:lnTo>
                    <a:pt x="567499" y="487250"/>
                  </a:lnTo>
                  <a:lnTo>
                    <a:pt x="541520" y="522444"/>
                  </a:lnTo>
                  <a:lnTo>
                    <a:pt x="511078" y="553562"/>
                  </a:lnTo>
                  <a:lnTo>
                    <a:pt x="476648" y="580116"/>
                  </a:lnTo>
                  <a:lnTo>
                    <a:pt x="438709" y="601618"/>
                  </a:lnTo>
                  <a:lnTo>
                    <a:pt x="397738" y="617580"/>
                  </a:lnTo>
                  <a:lnTo>
                    <a:pt x="354212" y="627515"/>
                  </a:lnTo>
                  <a:lnTo>
                    <a:pt x="308609" y="630935"/>
                  </a:lnTo>
                  <a:lnTo>
                    <a:pt x="263007" y="627515"/>
                  </a:lnTo>
                  <a:lnTo>
                    <a:pt x="219481" y="617580"/>
                  </a:lnTo>
                  <a:lnTo>
                    <a:pt x="178510" y="601618"/>
                  </a:lnTo>
                  <a:lnTo>
                    <a:pt x="140571" y="580116"/>
                  </a:lnTo>
                  <a:lnTo>
                    <a:pt x="106141" y="553562"/>
                  </a:lnTo>
                  <a:lnTo>
                    <a:pt x="75699" y="522444"/>
                  </a:lnTo>
                  <a:lnTo>
                    <a:pt x="49720" y="487250"/>
                  </a:lnTo>
                  <a:lnTo>
                    <a:pt x="28684" y="448468"/>
                  </a:lnTo>
                  <a:lnTo>
                    <a:pt x="13066" y="406585"/>
                  </a:lnTo>
                  <a:lnTo>
                    <a:pt x="3346" y="362089"/>
                  </a:lnTo>
                  <a:lnTo>
                    <a:pt x="0" y="315467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pic>
          <p:nvPicPr>
            <p:cNvPr id="2070" name="object 33">
              <a:extLst>
                <a:ext uri="{FF2B5EF4-FFF2-40B4-BE49-F238E27FC236}">
                  <a16:creationId xmlns:a16="http://schemas.microsoft.com/office/drawing/2014/main" id="{96A37629-645F-D72C-175B-B4DC5CAB651D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199889" y="2264409"/>
              <a:ext cx="111760" cy="108712"/>
            </a:xfrm>
            <a:prstGeom prst="rect">
              <a:avLst/>
            </a:prstGeom>
          </p:spPr>
        </p:pic>
        <p:pic>
          <p:nvPicPr>
            <p:cNvPr id="2071" name="object 34">
              <a:extLst>
                <a:ext uri="{FF2B5EF4-FFF2-40B4-BE49-F238E27FC236}">
                  <a16:creationId xmlns:a16="http://schemas.microsoft.com/office/drawing/2014/main" id="{14AC8D57-7252-0B1B-4E4B-E32F40E9BC00}"/>
                </a:ext>
              </a:extLst>
            </p:cNvPr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47133" y="2517393"/>
              <a:ext cx="111760" cy="107187"/>
            </a:xfrm>
            <a:prstGeom prst="rect">
              <a:avLst/>
            </a:prstGeom>
          </p:spPr>
        </p:pic>
        <p:pic>
          <p:nvPicPr>
            <p:cNvPr id="2072" name="object 35">
              <a:extLst>
                <a:ext uri="{FF2B5EF4-FFF2-40B4-BE49-F238E27FC236}">
                  <a16:creationId xmlns:a16="http://schemas.microsoft.com/office/drawing/2014/main" id="{591DA532-6143-E5AD-037F-E667847AD19F}"/>
                </a:ext>
              </a:extLst>
            </p:cNvPr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76089" y="4160265"/>
              <a:ext cx="111760" cy="107187"/>
            </a:xfrm>
            <a:prstGeom prst="rect">
              <a:avLst/>
            </a:prstGeom>
          </p:spPr>
        </p:pic>
        <p:pic>
          <p:nvPicPr>
            <p:cNvPr id="2073" name="object 36">
              <a:extLst>
                <a:ext uri="{FF2B5EF4-FFF2-40B4-BE49-F238E27FC236}">
                  <a16:creationId xmlns:a16="http://schemas.microsoft.com/office/drawing/2014/main" id="{9AF1B496-2ABA-9016-9FAB-8BD5BD9A6CC0}"/>
                </a:ext>
              </a:extLst>
            </p:cNvPr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475733" y="4321809"/>
              <a:ext cx="111760" cy="107187"/>
            </a:xfrm>
            <a:prstGeom prst="rect">
              <a:avLst/>
            </a:prstGeom>
          </p:spPr>
        </p:pic>
        <p:pic>
          <p:nvPicPr>
            <p:cNvPr id="2074" name="object 37">
              <a:extLst>
                <a:ext uri="{FF2B5EF4-FFF2-40B4-BE49-F238E27FC236}">
                  <a16:creationId xmlns:a16="http://schemas.microsoft.com/office/drawing/2014/main" id="{A36800E7-2419-8205-9B41-4BFCEB0AFC97}"/>
                </a:ext>
              </a:extLst>
            </p:cNvPr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247133" y="4399533"/>
              <a:ext cx="111760" cy="107187"/>
            </a:xfrm>
            <a:prstGeom prst="rect">
              <a:avLst/>
            </a:prstGeom>
          </p:spPr>
        </p:pic>
        <p:pic>
          <p:nvPicPr>
            <p:cNvPr id="2075" name="object 38">
              <a:extLst>
                <a:ext uri="{FF2B5EF4-FFF2-40B4-BE49-F238E27FC236}">
                  <a16:creationId xmlns:a16="http://schemas.microsoft.com/office/drawing/2014/main" id="{89CB1A29-8AB7-3F1E-967C-106967F38FAF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490717" y="3643629"/>
              <a:ext cx="111760" cy="108712"/>
            </a:xfrm>
            <a:prstGeom prst="rect">
              <a:avLst/>
            </a:prstGeom>
          </p:spPr>
        </p:pic>
        <p:pic>
          <p:nvPicPr>
            <p:cNvPr id="2076" name="object 39">
              <a:extLst>
                <a:ext uri="{FF2B5EF4-FFF2-40B4-BE49-F238E27FC236}">
                  <a16:creationId xmlns:a16="http://schemas.microsoft.com/office/drawing/2014/main" id="{95996633-F3BD-5C88-AD6B-23E4DA70B028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90361" y="3422649"/>
              <a:ext cx="110236" cy="107187"/>
            </a:xfrm>
            <a:prstGeom prst="rect">
              <a:avLst/>
            </a:prstGeom>
          </p:spPr>
        </p:pic>
        <p:pic>
          <p:nvPicPr>
            <p:cNvPr id="2077" name="object 40">
              <a:extLst>
                <a:ext uri="{FF2B5EF4-FFF2-40B4-BE49-F238E27FC236}">
                  <a16:creationId xmlns:a16="http://schemas.microsoft.com/office/drawing/2014/main" id="{4DF66649-DF88-D5CC-994C-86578ED5689C}"/>
                </a:ext>
              </a:extLst>
            </p:cNvPr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430013" y="2307081"/>
              <a:ext cx="104139" cy="107187"/>
            </a:xfrm>
            <a:prstGeom prst="rect">
              <a:avLst/>
            </a:prstGeom>
          </p:spPr>
        </p:pic>
        <p:pic>
          <p:nvPicPr>
            <p:cNvPr id="2078" name="object 41">
              <a:extLst>
                <a:ext uri="{FF2B5EF4-FFF2-40B4-BE49-F238E27FC236}">
                  <a16:creationId xmlns:a16="http://schemas.microsoft.com/office/drawing/2014/main" id="{05BBA4A1-CD50-96E6-59A5-173F1F898E75}"/>
                </a:ext>
              </a:extLst>
            </p:cNvPr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725413" y="3643629"/>
              <a:ext cx="111760" cy="108712"/>
            </a:xfrm>
            <a:prstGeom prst="rect">
              <a:avLst/>
            </a:prstGeom>
          </p:spPr>
        </p:pic>
      </p:grpSp>
      <p:grpSp>
        <p:nvGrpSpPr>
          <p:cNvPr id="2079" name="object 42">
            <a:extLst>
              <a:ext uri="{FF2B5EF4-FFF2-40B4-BE49-F238E27FC236}">
                <a16:creationId xmlns:a16="http://schemas.microsoft.com/office/drawing/2014/main" id="{CAFDD6EA-EC4E-950D-DED4-52F3213CC1A3}"/>
              </a:ext>
            </a:extLst>
          </p:cNvPr>
          <p:cNvGrpSpPr>
            <a:grpSpLocks noChangeAspect="1"/>
          </p:cNvGrpSpPr>
          <p:nvPr/>
        </p:nvGrpSpPr>
        <p:grpSpPr>
          <a:xfrm>
            <a:off x="10821058" y="1115580"/>
            <a:ext cx="1074945" cy="1523852"/>
            <a:chOff x="6317170" y="1769554"/>
            <a:chExt cx="2077085" cy="2944495"/>
          </a:xfrm>
        </p:grpSpPr>
        <p:sp>
          <p:nvSpPr>
            <p:cNvPr id="2080" name="object 43">
              <a:extLst>
                <a:ext uri="{FF2B5EF4-FFF2-40B4-BE49-F238E27FC236}">
                  <a16:creationId xmlns:a16="http://schemas.microsoft.com/office/drawing/2014/main" id="{558E4E87-10FF-8BCA-E38F-94B0AF67B597}"/>
                </a:ext>
              </a:extLst>
            </p:cNvPr>
            <p:cNvSpPr/>
            <p:nvPr/>
          </p:nvSpPr>
          <p:spPr>
            <a:xfrm>
              <a:off x="6331458" y="1783841"/>
              <a:ext cx="2048510" cy="2915920"/>
            </a:xfrm>
            <a:custGeom>
              <a:avLst/>
              <a:gdLst/>
              <a:ahLst/>
              <a:cxnLst/>
              <a:rect l="l" t="t" r="r" b="b"/>
              <a:pathLst>
                <a:path w="2048509" h="2915920">
                  <a:moveTo>
                    <a:pt x="0" y="2915412"/>
                  </a:moveTo>
                  <a:lnTo>
                    <a:pt x="2048256" y="2915412"/>
                  </a:lnTo>
                  <a:lnTo>
                    <a:pt x="2048256" y="0"/>
                  </a:lnTo>
                  <a:lnTo>
                    <a:pt x="0" y="0"/>
                  </a:lnTo>
                  <a:lnTo>
                    <a:pt x="0" y="2915412"/>
                  </a:lnTo>
                  <a:close/>
                </a:path>
              </a:pathLst>
            </a:custGeom>
            <a:ln w="2857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 lang="en-US" i="1" noProof="0" dirty="0"/>
            </a:p>
          </p:txBody>
        </p:sp>
        <p:pic>
          <p:nvPicPr>
            <p:cNvPr id="2081" name="object 44">
              <a:extLst>
                <a:ext uri="{FF2B5EF4-FFF2-40B4-BE49-F238E27FC236}">
                  <a16:creationId xmlns:a16="http://schemas.microsoft.com/office/drawing/2014/main" id="{CD43426E-71C7-1A24-9513-3667CA6125D1}"/>
                </a:ext>
              </a:extLst>
            </p:cNvPr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393370" y="1838134"/>
              <a:ext cx="1953387" cy="2777871"/>
            </a:xfrm>
            <a:prstGeom prst="rect">
              <a:avLst/>
            </a:prstGeom>
          </p:spPr>
        </p:pic>
      </p:grpSp>
      <p:sp>
        <p:nvSpPr>
          <p:cNvPr id="2082" name="object 45">
            <a:extLst>
              <a:ext uri="{FF2B5EF4-FFF2-40B4-BE49-F238E27FC236}">
                <a16:creationId xmlns:a16="http://schemas.microsoft.com/office/drawing/2014/main" id="{6276C6EE-98AF-6ADB-9E13-7AAEC4527401}"/>
              </a:ext>
            </a:extLst>
          </p:cNvPr>
          <p:cNvSpPr>
            <a:spLocks noChangeAspect="1"/>
          </p:cNvSpPr>
          <p:nvPr/>
        </p:nvSpPr>
        <p:spPr>
          <a:xfrm rot="16200000">
            <a:off x="9027406" y="836012"/>
            <a:ext cx="53202" cy="389757"/>
          </a:xfrm>
          <a:custGeom>
            <a:avLst/>
            <a:gdLst/>
            <a:ahLst/>
            <a:cxnLst/>
            <a:rect l="l" t="t" r="r" b="b"/>
            <a:pathLst>
              <a:path w="85725" h="628014">
                <a:moveTo>
                  <a:pt x="28575" y="542035"/>
                </a:moveTo>
                <a:lnTo>
                  <a:pt x="0" y="542035"/>
                </a:lnTo>
                <a:lnTo>
                  <a:pt x="42925" y="627760"/>
                </a:lnTo>
                <a:lnTo>
                  <a:pt x="78623" y="556259"/>
                </a:lnTo>
                <a:lnTo>
                  <a:pt x="28575" y="556259"/>
                </a:lnTo>
                <a:lnTo>
                  <a:pt x="28575" y="542035"/>
                </a:lnTo>
                <a:close/>
              </a:path>
              <a:path w="85725" h="628014">
                <a:moveTo>
                  <a:pt x="57150" y="71500"/>
                </a:moveTo>
                <a:lnTo>
                  <a:pt x="28575" y="71500"/>
                </a:lnTo>
                <a:lnTo>
                  <a:pt x="28575" y="556259"/>
                </a:lnTo>
                <a:lnTo>
                  <a:pt x="57150" y="556259"/>
                </a:lnTo>
                <a:lnTo>
                  <a:pt x="57150" y="71500"/>
                </a:lnTo>
                <a:close/>
              </a:path>
              <a:path w="85725" h="628014">
                <a:moveTo>
                  <a:pt x="85725" y="542035"/>
                </a:moveTo>
                <a:lnTo>
                  <a:pt x="57150" y="542035"/>
                </a:lnTo>
                <a:lnTo>
                  <a:pt x="57150" y="556259"/>
                </a:lnTo>
                <a:lnTo>
                  <a:pt x="78623" y="556259"/>
                </a:lnTo>
                <a:lnTo>
                  <a:pt x="85725" y="542035"/>
                </a:lnTo>
                <a:close/>
              </a:path>
              <a:path w="85725" h="628014">
                <a:moveTo>
                  <a:pt x="42925" y="0"/>
                </a:moveTo>
                <a:lnTo>
                  <a:pt x="0" y="85725"/>
                </a:lnTo>
                <a:lnTo>
                  <a:pt x="28575" y="85725"/>
                </a:lnTo>
                <a:lnTo>
                  <a:pt x="28575" y="71500"/>
                </a:lnTo>
                <a:lnTo>
                  <a:pt x="78623" y="71500"/>
                </a:lnTo>
                <a:lnTo>
                  <a:pt x="42925" y="0"/>
                </a:lnTo>
                <a:close/>
              </a:path>
              <a:path w="85725" h="628014">
                <a:moveTo>
                  <a:pt x="78623" y="71500"/>
                </a:moveTo>
                <a:lnTo>
                  <a:pt x="57150" y="71500"/>
                </a:lnTo>
                <a:lnTo>
                  <a:pt x="57150" y="85725"/>
                </a:lnTo>
                <a:lnTo>
                  <a:pt x="85725" y="85725"/>
                </a:lnTo>
                <a:lnTo>
                  <a:pt x="78623" y="71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2083" name="object 46">
            <a:extLst>
              <a:ext uri="{FF2B5EF4-FFF2-40B4-BE49-F238E27FC236}">
                <a16:creationId xmlns:a16="http://schemas.microsoft.com/office/drawing/2014/main" id="{DA578C32-1927-A35D-E489-D142E16CDDD4}"/>
              </a:ext>
            </a:extLst>
          </p:cNvPr>
          <p:cNvSpPr txBox="1">
            <a:spLocks noChangeAspect="1"/>
          </p:cNvSpPr>
          <p:nvPr/>
        </p:nvSpPr>
        <p:spPr>
          <a:xfrm>
            <a:off x="8413815" y="652707"/>
            <a:ext cx="788093" cy="276030"/>
          </a:xfrm>
          <a:prstGeom prst="rect">
            <a:avLst/>
          </a:prstGeom>
        </p:spPr>
        <p:txBody>
          <a:bodyPr vert="horz" wrap="square" lIns="0" tIns="15359" rIns="0" bIns="0" rtlCol="0">
            <a:spAutoFit/>
          </a:bodyPr>
          <a:lstStyle/>
          <a:p>
            <a:pPr marL="15359" algn="r">
              <a:spcBef>
                <a:spcPts val="121"/>
              </a:spcBef>
            </a:pPr>
            <a:r>
              <a:rPr lang="en-US" sz="1693" spc="-30" noProof="0" dirty="0">
                <a:latin typeface="Cambria Math"/>
                <a:cs typeface="Cambria Math"/>
              </a:rPr>
              <a:t>~µm</a:t>
            </a:r>
            <a:endParaRPr lang="en-US" sz="1693" noProof="0" dirty="0">
              <a:latin typeface="Cambria Math"/>
              <a:cs typeface="Cambria Math"/>
            </a:endParaRPr>
          </a:p>
        </p:txBody>
      </p:sp>
      <p:sp>
        <p:nvSpPr>
          <p:cNvPr id="2084" name="object 47">
            <a:extLst>
              <a:ext uri="{FF2B5EF4-FFF2-40B4-BE49-F238E27FC236}">
                <a16:creationId xmlns:a16="http://schemas.microsoft.com/office/drawing/2014/main" id="{C708E8F7-DF45-B5F1-E364-5B720E814A84}"/>
              </a:ext>
            </a:extLst>
          </p:cNvPr>
          <p:cNvSpPr txBox="1">
            <a:spLocks noChangeAspect="1"/>
          </p:cNvSpPr>
          <p:nvPr/>
        </p:nvSpPr>
        <p:spPr>
          <a:xfrm>
            <a:off x="8341471" y="2665583"/>
            <a:ext cx="670350" cy="145866"/>
          </a:xfrm>
          <a:prstGeom prst="rect">
            <a:avLst/>
          </a:prstGeom>
        </p:spPr>
        <p:txBody>
          <a:bodyPr vert="horz" wrap="square" lIns="0" tIns="15359" rIns="0" bIns="0" rtlCol="0">
            <a:spAutoFit/>
          </a:bodyPr>
          <a:lstStyle/>
          <a:p>
            <a:pPr marL="15359">
              <a:spcBef>
                <a:spcPts val="121"/>
              </a:spcBef>
            </a:pPr>
            <a:r>
              <a:rPr lang="en-US" sz="847" noProof="0" dirty="0">
                <a:latin typeface="Cambria Math"/>
                <a:cs typeface="Cambria Math"/>
              </a:rPr>
              <a:t>1Gy</a:t>
            </a:r>
            <a:r>
              <a:rPr lang="en-US" sz="847" spc="-30" noProof="0" dirty="0">
                <a:latin typeface="Cambria Math"/>
                <a:cs typeface="Cambria Math"/>
              </a:rPr>
              <a:t> </a:t>
            </a:r>
            <a:r>
              <a:rPr lang="en-US" sz="847" noProof="0" dirty="0">
                <a:latin typeface="Cambria Math"/>
                <a:cs typeface="Cambria Math"/>
              </a:rPr>
              <a:t>-</a:t>
            </a:r>
            <a:r>
              <a:rPr lang="en-US" sz="847" spc="-6" noProof="0" dirty="0">
                <a:latin typeface="Cambria Math"/>
                <a:cs typeface="Cambria Math"/>
              </a:rPr>
              <a:t> </a:t>
            </a:r>
            <a:r>
              <a:rPr lang="en-US" sz="847" spc="-12" noProof="0" dirty="0">
                <a:latin typeface="Cambria Math"/>
                <a:cs typeface="Cambria Math"/>
              </a:rPr>
              <a:t>Photons</a:t>
            </a:r>
            <a:endParaRPr lang="en-US" sz="847" noProof="0" dirty="0">
              <a:latin typeface="Cambria Math"/>
              <a:cs typeface="Cambria Math"/>
            </a:endParaRPr>
          </a:p>
        </p:txBody>
      </p:sp>
      <p:sp>
        <p:nvSpPr>
          <p:cNvPr id="2085" name="object 48">
            <a:extLst>
              <a:ext uri="{FF2B5EF4-FFF2-40B4-BE49-F238E27FC236}">
                <a16:creationId xmlns:a16="http://schemas.microsoft.com/office/drawing/2014/main" id="{E05C595C-2019-FF2D-3D58-70CBB66F6887}"/>
              </a:ext>
            </a:extLst>
          </p:cNvPr>
          <p:cNvSpPr txBox="1">
            <a:spLocks noChangeAspect="1"/>
          </p:cNvSpPr>
          <p:nvPr/>
        </p:nvSpPr>
        <p:spPr>
          <a:xfrm>
            <a:off x="9469950" y="2672490"/>
            <a:ext cx="1060156" cy="289045"/>
          </a:xfrm>
          <a:prstGeom prst="rect">
            <a:avLst/>
          </a:prstGeom>
        </p:spPr>
        <p:txBody>
          <a:bodyPr vert="horz" wrap="square" lIns="0" tIns="15359" rIns="0" bIns="0" rtlCol="0">
            <a:spAutoFit/>
          </a:bodyPr>
          <a:lstStyle/>
          <a:p>
            <a:pPr marL="15359" algn="ctr">
              <a:spcBef>
                <a:spcPts val="121"/>
              </a:spcBef>
            </a:pPr>
            <a:r>
              <a:rPr lang="en-US" sz="847" noProof="0" dirty="0">
                <a:latin typeface="Cambria Math"/>
                <a:cs typeface="Cambria Math"/>
              </a:rPr>
              <a:t>1Gy</a:t>
            </a:r>
            <a:r>
              <a:rPr lang="en-US" sz="847" spc="-30" noProof="0" dirty="0">
                <a:latin typeface="Cambria Math"/>
                <a:cs typeface="Cambria Math"/>
              </a:rPr>
              <a:t> </a:t>
            </a:r>
            <a:r>
              <a:rPr lang="en-US" sz="847" noProof="0" dirty="0">
                <a:latin typeface="Cambria Math"/>
                <a:cs typeface="Cambria Math"/>
              </a:rPr>
              <a:t>–</a:t>
            </a:r>
            <a:r>
              <a:rPr lang="en-US" sz="847" spc="-18" noProof="0" dirty="0">
                <a:latin typeface="Cambria Math"/>
                <a:cs typeface="Cambria Math"/>
              </a:rPr>
              <a:t> </a:t>
            </a:r>
            <a:r>
              <a:rPr lang="en-US" sz="847" spc="-12" noProof="0" dirty="0">
                <a:latin typeface="Cambria Math"/>
                <a:cs typeface="Cambria Math"/>
              </a:rPr>
              <a:t>Protons 60 MeV</a:t>
            </a:r>
          </a:p>
          <a:p>
            <a:pPr marL="15359" algn="ctr">
              <a:spcBef>
                <a:spcPts val="121"/>
              </a:spcBef>
            </a:pPr>
            <a:r>
              <a:rPr lang="en-US" sz="847" spc="-12" noProof="0" dirty="0">
                <a:latin typeface="Cambria Math"/>
                <a:cs typeface="Cambria Math"/>
              </a:rPr>
              <a:t>[100 keV/µm]</a:t>
            </a:r>
          </a:p>
        </p:txBody>
      </p:sp>
      <p:sp>
        <p:nvSpPr>
          <p:cNvPr id="2086" name="object 49">
            <a:extLst>
              <a:ext uri="{FF2B5EF4-FFF2-40B4-BE49-F238E27FC236}">
                <a16:creationId xmlns:a16="http://schemas.microsoft.com/office/drawing/2014/main" id="{85A4DB81-92F2-9621-8C95-78A26BED1099}"/>
              </a:ext>
            </a:extLst>
          </p:cNvPr>
          <p:cNvSpPr txBox="1">
            <a:spLocks noChangeAspect="1"/>
          </p:cNvSpPr>
          <p:nvPr/>
        </p:nvSpPr>
        <p:spPr>
          <a:xfrm>
            <a:off x="10936123" y="2665583"/>
            <a:ext cx="871337" cy="289045"/>
          </a:xfrm>
          <a:prstGeom prst="rect">
            <a:avLst/>
          </a:prstGeom>
        </p:spPr>
        <p:txBody>
          <a:bodyPr vert="horz" wrap="square" lIns="0" tIns="15359" rIns="0" bIns="0" rtlCol="0">
            <a:spAutoFit/>
          </a:bodyPr>
          <a:lstStyle/>
          <a:p>
            <a:pPr marL="15359" algn="ctr">
              <a:spcBef>
                <a:spcPts val="121"/>
              </a:spcBef>
            </a:pPr>
            <a:r>
              <a:rPr lang="en-US" sz="847" noProof="0" dirty="0">
                <a:latin typeface="Cambria Math"/>
                <a:cs typeface="Cambria Math"/>
              </a:rPr>
              <a:t>1Gy</a:t>
            </a:r>
            <a:r>
              <a:rPr lang="en-US" sz="847" spc="-36" noProof="0" dirty="0">
                <a:latin typeface="Cambria Math"/>
                <a:cs typeface="Cambria Math"/>
              </a:rPr>
              <a:t> </a:t>
            </a:r>
            <a:r>
              <a:rPr lang="en-US" sz="847" noProof="0" dirty="0">
                <a:latin typeface="Cambria Math"/>
                <a:cs typeface="Cambria Math"/>
              </a:rPr>
              <a:t>–</a:t>
            </a:r>
            <a:r>
              <a:rPr lang="en-US" sz="847" spc="-30" noProof="0" dirty="0">
                <a:latin typeface="Cambria Math"/>
                <a:cs typeface="Cambria Math"/>
              </a:rPr>
              <a:t> </a:t>
            </a:r>
            <a:r>
              <a:rPr lang="en-US" sz="847" spc="-24" noProof="0" dirty="0">
                <a:latin typeface="Cambria Math"/>
                <a:cs typeface="Cambria Math"/>
              </a:rPr>
              <a:t>50 MeV C-12</a:t>
            </a:r>
          </a:p>
          <a:p>
            <a:pPr marL="15359" algn="ctr">
              <a:spcBef>
                <a:spcPts val="121"/>
              </a:spcBef>
            </a:pPr>
            <a:r>
              <a:rPr lang="en-US" sz="847" spc="-12" noProof="0" dirty="0">
                <a:latin typeface="Cambria Math"/>
                <a:cs typeface="Cambria Math"/>
              </a:rPr>
              <a:t>[300 keV/µm]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697C7942-4302-EA5A-BFA3-CBFE977A2ED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6B0ACC3-DB5F-B232-6027-8F8525BA8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1B8660B2-21E9-2E89-3ECE-0722870649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73</a:t>
            </a:fld>
            <a:endParaRPr lang="en-US" noProof="0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48878F0-ACAA-6882-6344-054D8C8EC6F0}"/>
              </a:ext>
            </a:extLst>
          </p:cNvPr>
          <p:cNvPicPr/>
          <p:nvPr/>
        </p:nvPicPr>
        <p:blipFill>
          <a:blip r:embed="rId19"/>
          <a:stretch/>
        </p:blipFill>
        <p:spPr>
          <a:xfrm>
            <a:off x="10579758" y="610585"/>
            <a:ext cx="1494360" cy="4359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1A82C61A-C446-196D-B3DE-A80698FAE04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5986" y="4631864"/>
            <a:ext cx="3187172" cy="1714312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F5B76994-AD4E-9356-9810-993E25F7AAB2}"/>
              </a:ext>
            </a:extLst>
          </p:cNvPr>
          <p:cNvSpPr txBox="1"/>
          <p:nvPr/>
        </p:nvSpPr>
        <p:spPr>
          <a:xfrm>
            <a:off x="263136" y="859736"/>
            <a:ext cx="3158493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M. Knopf et al,.. [</a:t>
            </a:r>
            <a:r>
              <a:rPr lang="en-US" sz="1200" noProof="0" dirty="0">
                <a:hlinkClick r:id="rId21"/>
              </a:rPr>
              <a:t>NIMA</a:t>
            </a:r>
            <a:r>
              <a:rPr lang="en-US" sz="1200" noProof="0" dirty="0"/>
              <a:t> (2026), </a:t>
            </a:r>
            <a:r>
              <a:rPr lang="en-US" sz="1200" noProof="0" dirty="0">
                <a:hlinkClick r:id="rId22"/>
              </a:rPr>
              <a:t>PMB</a:t>
            </a:r>
            <a:r>
              <a:rPr lang="en-US" sz="1200" noProof="0" dirty="0"/>
              <a:t> (2025),.. ]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C2D7C541-78AD-F5EC-CF0C-8A7E1DE5C3B8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721" y="4489321"/>
            <a:ext cx="3940250" cy="1771991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469E4592-0F76-6497-C554-3FA560B1F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25806" y="3852987"/>
            <a:ext cx="1489236" cy="320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ACEF0636-E018-A723-44E5-C162100517F3}"/>
              </a:ext>
            </a:extLst>
          </p:cNvPr>
          <p:cNvSpPr txBox="1"/>
          <p:nvPr/>
        </p:nvSpPr>
        <p:spPr>
          <a:xfrm>
            <a:off x="507667" y="6189437"/>
            <a:ext cx="3928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Modular Readout system supporting exchangeable </a:t>
            </a:r>
            <a:br>
              <a:rPr lang="en-US" sz="1400" noProof="0" dirty="0"/>
            </a:br>
            <a:r>
              <a:rPr lang="en-US" sz="1400" noProof="0" dirty="0"/>
              <a:t>front-ends (CSAs,..) currently under development</a:t>
            </a:r>
          </a:p>
        </p:txBody>
      </p:sp>
    </p:spTree>
    <p:extLst>
      <p:ext uri="{BB962C8B-B14F-4D97-AF65-F5344CB8AC3E}">
        <p14:creationId xmlns:p14="http://schemas.microsoft.com/office/powerpoint/2010/main" val="6315089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880DA-5D16-85C1-4136-99B0440A9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541C82A9-516A-ECE5-AE81-AAD87B99BC7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7645987" y="5076494"/>
            <a:ext cx="1579872" cy="14187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C72D931E-1D10-EF3D-B692-786A2B5B0019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t="7348"/>
          <a:stretch>
            <a:fillRect/>
          </a:stretch>
        </p:blipFill>
        <p:spPr>
          <a:xfrm>
            <a:off x="9179096" y="4826779"/>
            <a:ext cx="2940832" cy="18802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9A52B3F4-0772-C284-BED5-FF0EABEB4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74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CD489AF-4450-ADE7-42C6-38DE368AB4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3280" y="1118482"/>
            <a:ext cx="8870764" cy="382493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300"/>
              </a:spcBef>
            </a:pPr>
            <a:r>
              <a:rPr lang="en-US" sz="2600" noProof="0" dirty="0"/>
              <a:t>Development of active dosimeters using Silicon Carbide as detector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Collaboration with Deutsche Gesellschaft für Luft- und </a:t>
            </a:r>
            <a:r>
              <a:rPr lang="en-US" noProof="0" dirty="0" err="1"/>
              <a:t>Raumfahrt</a:t>
            </a:r>
            <a:r>
              <a:rPr lang="en-US" noProof="0" dirty="0"/>
              <a:t> DLR</a:t>
            </a:r>
            <a:br>
              <a:rPr lang="en-US" noProof="0" dirty="0"/>
            </a:br>
            <a:endParaRPr lang="en-US" sz="1100" noProof="0" dirty="0"/>
          </a:p>
          <a:p>
            <a:pPr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Topics: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Develop an active dosimeter based on Silicon carbide (due to temperature stability in space)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Study of Galactic cosmic radiation at ESA's </a:t>
            </a:r>
            <a:r>
              <a:rPr lang="en-US" i="1" noProof="0" dirty="0"/>
              <a:t>Galactic Cosmic Ray Simulator </a:t>
            </a:r>
            <a:r>
              <a:rPr lang="en-US" noProof="0" dirty="0"/>
              <a:t>(</a:t>
            </a:r>
            <a:r>
              <a:rPr lang="en-US" dirty="0"/>
              <a:t>b</a:t>
            </a:r>
            <a:r>
              <a:rPr lang="en-US" noProof="0" dirty="0" err="1"/>
              <a:t>eamline</a:t>
            </a:r>
            <a:r>
              <a:rPr lang="en-US" noProof="0" dirty="0"/>
              <a:t> at GSI delivering spectrum of heavy ions up to </a:t>
            </a:r>
            <a:r>
              <a:rPr lang="en-US" dirty="0"/>
              <a:t>iron [</a:t>
            </a:r>
            <a:r>
              <a:rPr lang="en-US" dirty="0">
                <a:hlinkClick r:id="rId4"/>
              </a:rPr>
              <a:t>arxiv</a:t>
            </a:r>
            <a:r>
              <a:rPr lang="en-US" dirty="0"/>
              <a:t>]) and MedAustron</a:t>
            </a:r>
            <a:endParaRPr lang="en-US" noProof="0" dirty="0"/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Launch as payload of DLR MAPHEUS rocket (launch site: Kiruna, Sweden)</a:t>
            </a:r>
            <a:br>
              <a:rPr lang="en-US" noProof="0" dirty="0"/>
            </a:br>
            <a:endParaRPr lang="en-US" noProof="0" dirty="0"/>
          </a:p>
          <a:p>
            <a:pPr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Evaluated DLRs “M42” autonomous dosimeter (HPK Si Diode) from NASA ARTEMIS-1 mission</a:t>
            </a:r>
          </a:p>
          <a:p>
            <a:pPr>
              <a:lnSpc>
                <a:spcPct val="110000"/>
              </a:lnSpc>
              <a:spcBef>
                <a:spcPts val="300"/>
              </a:spcBef>
            </a:pPr>
            <a:r>
              <a:rPr lang="en-US" noProof="0" dirty="0"/>
              <a:t>Built own autonomous dosimeter based on </a:t>
            </a:r>
            <a:r>
              <a:rPr lang="en-US" noProof="0" dirty="0" err="1"/>
              <a:t>Lyso</a:t>
            </a:r>
            <a:r>
              <a:rPr lang="en-US" noProof="0" dirty="0"/>
              <a:t> scintillator and </a:t>
            </a:r>
            <a:r>
              <a:rPr lang="en-US" noProof="0" dirty="0" err="1"/>
              <a:t>SiPM</a:t>
            </a:r>
            <a:r>
              <a:rPr lang="en-US" noProof="0" dirty="0"/>
              <a:t>, based on </a:t>
            </a:r>
            <a:r>
              <a:rPr lang="en-US" noProof="0" dirty="0" err="1"/>
              <a:t>OpenDosimeter</a:t>
            </a:r>
            <a:r>
              <a:rPr lang="en-US" noProof="0" dirty="0"/>
              <a:t> project (summer internship)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B1E1A3A-B952-9A62-CFA2-E632B96F6E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 err="1"/>
              <a:t>SpaceSiC</a:t>
            </a:r>
            <a:r>
              <a:rPr lang="en-US" noProof="0" dirty="0"/>
              <a:t>: Dosimetry with SiC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AD9919D7-5694-F0FA-6A12-908AD7D9B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EE0F201-A88D-5E27-0A5D-0B325D057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1ADE71EB-BFFE-4EFE-371C-B0C3BFA279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7235" y="921083"/>
            <a:ext cx="1304557" cy="17389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84D6B3A3-5027-478C-7BE1-72B7A50719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06045" y="1099821"/>
            <a:ext cx="774700" cy="6604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AA1C83DF-7785-AAA2-4991-A32AA6395061}"/>
              </a:ext>
            </a:extLst>
          </p:cNvPr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45189" y="5099635"/>
            <a:ext cx="5018355" cy="127469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feld 12">
            <a:extLst>
              <a:ext uri="{FF2B5EF4-FFF2-40B4-BE49-F238E27FC236}">
                <a16:creationId xmlns:a16="http://schemas.microsoft.com/office/drawing/2014/main" id="{ECB16DC4-4452-4327-F08C-F52D21FEAC80}"/>
              </a:ext>
            </a:extLst>
          </p:cNvPr>
          <p:cNvSpPr txBox="1"/>
          <p:nvPr/>
        </p:nvSpPr>
        <p:spPr>
          <a:xfrm>
            <a:off x="264160" y="634236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itchFamily="18"/>
                <a:ea typeface="Noto Sans CJK SC" pitchFamily="2"/>
                <a:cs typeface="Noto Sans Devanagari" pitchFamily="2"/>
              </a:rPr>
              <a:t>Analog circuit (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9211E"/>
                </a:solidFill>
                <a:effectLst/>
                <a:uLnTx/>
                <a:uFillTx/>
                <a:latin typeface="Palatino Linotype" pitchFamily="18"/>
                <a:ea typeface="Noto Sans CJK SC" pitchFamily="2"/>
                <a:cs typeface="Noto Sans Devanagari" pitchFamily="2"/>
              </a:rPr>
              <a:t>red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itchFamily="18"/>
                <a:ea typeface="Noto Sans CJK SC" pitchFamily="2"/>
                <a:cs typeface="Noto Sans Devanagari" pitchFamily="2"/>
              </a:rPr>
              <a:t>) with Si-diode, digital-circuit and I/O (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A6099"/>
                </a:solidFill>
                <a:effectLst/>
                <a:uLnTx/>
                <a:uFillTx/>
                <a:latin typeface="Palatino Linotype" pitchFamily="18"/>
                <a:ea typeface="Noto Sans CJK SC" pitchFamily="2"/>
                <a:cs typeface="Noto Sans Devanagari" pitchFamily="2"/>
              </a:rPr>
              <a:t>blue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itchFamily="18"/>
                <a:ea typeface="Noto Sans CJK SC" pitchFamily="2"/>
                <a:cs typeface="Noto Sans Devanagari" pitchFamily="2"/>
              </a:rPr>
              <a:t>)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2F69823A-60DE-813C-8CD4-3A36F1B5A8B9}"/>
              </a:ext>
            </a:extLst>
          </p:cNvPr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 rot="39600">
            <a:off x="5153901" y="5096699"/>
            <a:ext cx="2412519" cy="1327709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77299EDD-940C-97FC-01BD-23FC4F552B7A}"/>
              </a:ext>
            </a:extLst>
          </p:cNvPr>
          <p:cNvSpPr txBox="1"/>
          <p:nvPr/>
        </p:nvSpPr>
        <p:spPr>
          <a:xfrm>
            <a:off x="6863255" y="5099635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/>
              <a:t>M42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A4152CCE-792A-2818-16B5-A940E76F1A45}"/>
              </a:ext>
            </a:extLst>
          </p:cNvPr>
          <p:cNvSpPr txBox="1"/>
          <p:nvPr/>
        </p:nvSpPr>
        <p:spPr>
          <a:xfrm>
            <a:off x="7678994" y="6413100"/>
            <a:ext cx="10919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noProof="0" dirty="0" err="1"/>
              <a:t>OpenDosimeter</a:t>
            </a:r>
            <a:endParaRPr lang="en-US" noProof="0" dirty="0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4FE2148-B3E6-8EBC-87C5-D536967FCA90}"/>
              </a:ext>
            </a:extLst>
          </p:cNvPr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 t="7445"/>
          <a:stretch>
            <a:fillRect/>
          </a:stretch>
        </p:blipFill>
        <p:spPr>
          <a:xfrm>
            <a:off x="9330879" y="2894414"/>
            <a:ext cx="2771446" cy="188028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3C46FAD5-F094-9209-0C99-F79EC4CA0569}"/>
              </a:ext>
            </a:extLst>
          </p:cNvPr>
          <p:cNvSpPr txBox="1"/>
          <p:nvPr/>
        </p:nvSpPr>
        <p:spPr>
          <a:xfrm>
            <a:off x="9580128" y="3117975"/>
            <a:ext cx="16002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en-US" sz="1500" b="0" i="0" u="none" strike="noStrike" kern="1200" cap="none" noProof="0" dirty="0">
                <a:ln>
                  <a:noFill/>
                </a:ln>
                <a:solidFill>
                  <a:srgbClr val="C9211E"/>
                </a:solidFill>
                <a:latin typeface="Palatino Linotype" pitchFamily="18"/>
                <a:ea typeface="Noto Sans CJK SC" pitchFamily="2"/>
                <a:cs typeface="Noto Sans Devanagari" pitchFamily="2"/>
              </a:rPr>
              <a:t>Downtime</a:t>
            </a:r>
          </a:p>
        </p:txBody>
      </p:sp>
      <p:sp>
        <p:nvSpPr>
          <p:cNvPr id="21" name="Gerade Verbindung 20">
            <a:extLst>
              <a:ext uri="{FF2B5EF4-FFF2-40B4-BE49-F238E27FC236}">
                <a16:creationId xmlns:a16="http://schemas.microsoft.com/office/drawing/2014/main" id="{E33D4B48-6C50-7B93-F011-02E0A6FFF0D8}"/>
              </a:ext>
            </a:extLst>
          </p:cNvPr>
          <p:cNvSpPr/>
          <p:nvPr/>
        </p:nvSpPr>
        <p:spPr>
          <a:xfrm>
            <a:off x="10380744" y="3428999"/>
            <a:ext cx="367583" cy="863313"/>
          </a:xfrm>
          <a:prstGeom prst="line">
            <a:avLst/>
          </a:prstGeom>
          <a:noFill/>
          <a:ln w="12600">
            <a:solidFill>
              <a:srgbClr val="FF0000"/>
            </a:solidFill>
            <a:prstDash val="solid"/>
            <a:tailEnd type="arrow"/>
          </a:ln>
        </p:spPr>
        <p:txBody>
          <a:bodyPr vert="horz" wrap="square" lIns="96120" tIns="51119" rIns="96120" bIns="51119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400" b="0" i="0" u="none" strike="noStrike" kern="1200" cap="none" noProof="0" dirty="0">
              <a:ln>
                <a:noFill/>
              </a:ln>
              <a:latin typeface="Palatino Linotype" pitchFamily="18"/>
              <a:ea typeface="Noto Sans CJK SC" pitchFamily="2"/>
              <a:cs typeface="Noto Sans Devanagari" pitchFamily="2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3BF50288-2B8D-953E-61E2-F48784010C5A}"/>
              </a:ext>
            </a:extLst>
          </p:cNvPr>
          <p:cNvSpPr txBox="1"/>
          <p:nvPr/>
        </p:nvSpPr>
        <p:spPr>
          <a:xfrm>
            <a:off x="10037328" y="5278940"/>
            <a:ext cx="2286000" cy="363239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compatLnSpc="0">
            <a:spAutoFit/>
          </a:bodyPr>
          <a:lstStyle/>
          <a:p>
            <a:pPr lvl="0" rtl="0" hangingPunct="0">
              <a:buNone/>
              <a:tabLst/>
            </a:pPr>
            <a:r>
              <a:rPr lang="en-US" sz="1100" noProof="0" dirty="0">
                <a:latin typeface="Palatino Linotype" pitchFamily="18"/>
                <a:ea typeface="DejaVu Sans" pitchFamily="2"/>
                <a:cs typeface="Noto Sans" pitchFamily="2"/>
              </a:rPr>
              <a:t>Accumulated spectrum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40D97F2A-EA61-A690-CA6D-63BC7BD895B0}"/>
              </a:ext>
            </a:extLst>
          </p:cNvPr>
          <p:cNvSpPr txBox="1"/>
          <p:nvPr/>
        </p:nvSpPr>
        <p:spPr>
          <a:xfrm>
            <a:off x="10748328" y="5642179"/>
            <a:ext cx="1143000" cy="228600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compatLnSpc="0">
            <a:spAutoFit/>
          </a:bodyPr>
          <a:lstStyle/>
          <a:p>
            <a:pPr lvl="0" rtl="0" hangingPunct="0">
              <a:buNone/>
              <a:tabLst/>
            </a:pPr>
            <a:r>
              <a:rPr lang="en-US" sz="1100" noProof="0" dirty="0">
                <a:latin typeface="Palatino Linotype" pitchFamily="18"/>
                <a:ea typeface="DejaVu Sans" pitchFamily="2"/>
                <a:cs typeface="Noto Sans" pitchFamily="2"/>
              </a:rPr>
              <a:t>Background</a:t>
            </a:r>
          </a:p>
        </p:txBody>
      </p:sp>
      <p:sp>
        <p:nvSpPr>
          <p:cNvPr id="25" name="Gerade Verbindung 24">
            <a:extLst>
              <a:ext uri="{FF2B5EF4-FFF2-40B4-BE49-F238E27FC236}">
                <a16:creationId xmlns:a16="http://schemas.microsoft.com/office/drawing/2014/main" id="{F5D1F617-D7E6-BF82-1528-ECD23C32FD38}"/>
              </a:ext>
            </a:extLst>
          </p:cNvPr>
          <p:cNvSpPr/>
          <p:nvPr/>
        </p:nvSpPr>
        <p:spPr>
          <a:xfrm flipH="1">
            <a:off x="9990528" y="5714179"/>
            <a:ext cx="685800" cy="22859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  <a:tailEnd type="arrow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400" b="0" i="0" u="none" strike="noStrike" kern="1200" cap="none" noProof="0" dirty="0">
              <a:ln>
                <a:noFill/>
              </a:ln>
              <a:latin typeface="Palatino Linotype" pitchFamily="18"/>
              <a:ea typeface="Noto Sans CJK SC" pitchFamily="2"/>
              <a:cs typeface="Noto Sans Devanagari" pitchFamily="2"/>
            </a:endParaRP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318B18D2-427E-D593-DC39-827437BDCAA0}"/>
              </a:ext>
            </a:extLst>
          </p:cNvPr>
          <p:cNvSpPr txBox="1"/>
          <p:nvPr/>
        </p:nvSpPr>
        <p:spPr>
          <a:xfrm>
            <a:off x="11180328" y="2949682"/>
            <a:ext cx="921278" cy="380489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compatLnSpc="0">
            <a:spAutoFit/>
          </a:bodyPr>
          <a:lstStyle/>
          <a:p>
            <a:pPr lvl="0" rtl="0" hangingPunct="0">
              <a:buNone/>
              <a:tabLst/>
            </a:pPr>
            <a:r>
              <a:rPr lang="en-US" sz="1100" noProof="0" dirty="0">
                <a:latin typeface="Palatino Linotype" pitchFamily="18"/>
                <a:ea typeface="DejaVu Sans" pitchFamily="2"/>
                <a:cs typeface="Noto Sans" pitchFamily="2"/>
              </a:rPr>
              <a:t>More material </a:t>
            </a:r>
            <a:br>
              <a:rPr lang="en-US" sz="1100" noProof="0" dirty="0">
                <a:latin typeface="Palatino Linotype" pitchFamily="18"/>
                <a:ea typeface="DejaVu Sans" pitchFamily="2"/>
                <a:cs typeface="Noto Sans" pitchFamily="2"/>
              </a:rPr>
            </a:br>
            <a:r>
              <a:rPr lang="en-US" sz="1100" noProof="0" dirty="0">
                <a:latin typeface="Palatino Linotype" pitchFamily="18"/>
                <a:ea typeface="DejaVu Sans" pitchFamily="2"/>
                <a:cs typeface="Noto Sans" pitchFamily="2"/>
              </a:rPr>
              <a:t>in the beam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839A2587-D42B-3BA8-057B-0D444FE70C8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65694" y="1983782"/>
            <a:ext cx="1045290" cy="581590"/>
          </a:xfrm>
          <a:prstGeom prst="rect">
            <a:avLst/>
          </a:prstGeom>
        </p:spPr>
      </p:pic>
      <p:sp>
        <p:nvSpPr>
          <p:cNvPr id="29" name="Textfeld 28">
            <a:extLst>
              <a:ext uri="{FF2B5EF4-FFF2-40B4-BE49-F238E27FC236}">
                <a16:creationId xmlns:a16="http://schemas.microsoft.com/office/drawing/2014/main" id="{8F131F11-7B90-092E-FE7A-DB23E4DDC834}"/>
              </a:ext>
            </a:extLst>
          </p:cNvPr>
          <p:cNvSpPr txBox="1"/>
          <p:nvPr/>
        </p:nvSpPr>
        <p:spPr>
          <a:xfrm>
            <a:off x="187325" y="796607"/>
            <a:ext cx="1763047" cy="276999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Daniel Radmanovac et al.</a:t>
            </a:r>
          </a:p>
        </p:txBody>
      </p:sp>
    </p:spTree>
    <p:extLst>
      <p:ext uri="{BB962C8B-B14F-4D97-AF65-F5344CB8AC3E}">
        <p14:creationId xmlns:p14="http://schemas.microsoft.com/office/powerpoint/2010/main" val="318504865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FCEAB1C1-E6F2-948A-FF10-D1B1DE141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7616C746-88CF-D852-E5A4-1722C5402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9F40B16-AC15-CEB8-E0F7-AAD86B066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75</a:t>
            </a:fld>
            <a:endParaRPr lang="en-US" noProof="0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DF505333-D1BA-C672-17CE-07FFFA19FF9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Mixed ion beam instrumentation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570F0E5-DDC6-FE82-9926-5637189CB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78" y="4916270"/>
            <a:ext cx="5076529" cy="107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D5D97EB5-AC7A-A94B-1A22-B0D5EBDD7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400" y="3233860"/>
            <a:ext cx="3801702" cy="303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E7DE6A24-D5A4-2387-B7FD-EEB71153A7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125" y="1275081"/>
            <a:ext cx="5190977" cy="1719443"/>
          </a:xfrm>
          <a:prstGeom prst="rect">
            <a:avLst/>
          </a:prstGeom>
        </p:spPr>
      </p:pic>
      <p:sp>
        <p:nvSpPr>
          <p:cNvPr id="8" name="Textplatzhalter 7">
            <a:extLst>
              <a:ext uri="{FF2B5EF4-FFF2-40B4-BE49-F238E27FC236}">
                <a16:creationId xmlns:a16="http://schemas.microsoft.com/office/drawing/2014/main" id="{CABA49A0-404E-D25F-BDF4-F37CCC7C12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9401" y="1284070"/>
            <a:ext cx="6222850" cy="3234612"/>
          </a:xfrm>
        </p:spPr>
        <p:txBody>
          <a:bodyPr/>
          <a:lstStyle/>
          <a:p>
            <a:r>
              <a:rPr lang="en-US" noProof="0" dirty="0"/>
              <a:t>Mixed ion beams of C-12 and He allow simultaneous treatment and range verification</a:t>
            </a:r>
          </a:p>
          <a:p>
            <a:pPr lvl="1"/>
            <a:r>
              <a:rPr lang="en-US" noProof="0" dirty="0"/>
              <a:t>Work of accelerator physicists of TU Wien and MedAustron to generate  262.3 MeV/u mixed beam </a:t>
            </a:r>
          </a:p>
          <a:p>
            <a:r>
              <a:rPr lang="en-US" noProof="0" dirty="0"/>
              <a:t>Confirmation of both ion species by by Si LGAD detector</a:t>
            </a:r>
          </a:p>
          <a:p>
            <a:pPr lvl="1"/>
            <a:r>
              <a:rPr lang="en-US" noProof="0" dirty="0"/>
              <a:t>Later on, residual energy verification by </a:t>
            </a:r>
            <a:r>
              <a:rPr lang="en-US" noProof="0" dirty="0" err="1"/>
              <a:t>ToF</a:t>
            </a:r>
            <a:endParaRPr lang="en-US" noProof="0" dirty="0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026E028D-4567-1F78-A5F8-34EF20802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502" y="4619984"/>
            <a:ext cx="1574909" cy="151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35CE212E-49B5-F324-B5A7-F57A0D9D2205}"/>
              </a:ext>
            </a:extLst>
          </p:cNvPr>
          <p:cNvSpPr txBox="1"/>
          <p:nvPr/>
        </p:nvSpPr>
        <p:spPr>
          <a:xfrm>
            <a:off x="187325" y="900850"/>
            <a:ext cx="2283317" cy="27699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sz="1200" noProof="0" dirty="0"/>
              <a:t>A. Gsponer, M. Kausel et al [</a:t>
            </a:r>
            <a:r>
              <a:rPr lang="en-US" sz="1200" noProof="0" dirty="0">
                <a:hlinkClick r:id="rId6"/>
              </a:rPr>
              <a:t>arxiv</a:t>
            </a:r>
            <a:r>
              <a:rPr lang="en-US" sz="1200" noProof="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9774576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2F96C9B-F232-D14E-9F24-0E3E83A7A9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971" y="1034937"/>
            <a:ext cx="6117771" cy="403780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  <a:spcBef>
                <a:spcPts val="300"/>
              </a:spcBef>
            </a:pPr>
            <a:r>
              <a:rPr lang="en-US" dirty="0"/>
              <a:t>Treatment planning based on x-ray CT 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dirty="0"/>
              <a:t>Conversion errors from Hounsfield units (HU) to relative stopping power (RSP) lead to range errors</a:t>
            </a:r>
          </a:p>
          <a:p>
            <a:pPr>
              <a:lnSpc>
                <a:spcPct val="110000"/>
              </a:lnSpc>
            </a:pPr>
            <a:r>
              <a:rPr lang="en-US" dirty="0"/>
              <a:t>Ion computed tomography allows determining RSP directly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dirty="0"/>
              <a:t>Several prototypes have been developed, but meeting all clinical requirements at once is challenging: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dirty="0"/>
              <a:t>RSP accuracy &lt; 1%, Energy resolution &lt; 1%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dirty="0"/>
              <a:t>DAQ rate &gt; 10</a:t>
            </a:r>
            <a:r>
              <a:rPr lang="en-US" baseline="30000" dirty="0"/>
              <a:t>6</a:t>
            </a:r>
            <a:r>
              <a:rPr lang="en-US" dirty="0"/>
              <a:t>-10</a:t>
            </a:r>
            <a:r>
              <a:rPr lang="en-US" baseline="30000" dirty="0"/>
              <a:t>7</a:t>
            </a:r>
            <a:r>
              <a:rPr lang="en-US" dirty="0"/>
              <a:t> Hz to keep imaging time low</a:t>
            </a:r>
            <a:endParaRPr lang="en-US" sz="2000" dirty="0"/>
          </a:p>
          <a:p>
            <a:pPr>
              <a:lnSpc>
                <a:spcPct val="120000"/>
              </a:lnSpc>
            </a:pPr>
            <a:r>
              <a:rPr lang="en-US" sz="2900" dirty="0"/>
              <a:t>Our Hardware approach: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sz="2400" dirty="0"/>
              <a:t>Tracker: Double sided silicon sensors</a:t>
            </a:r>
          </a:p>
          <a:p>
            <a:pPr lvl="1">
              <a:lnSpc>
                <a:spcPct val="110000"/>
              </a:lnSpc>
              <a:spcBef>
                <a:spcPts val="300"/>
              </a:spcBef>
            </a:pPr>
            <a:r>
              <a:rPr lang="en-US" sz="2400" dirty="0"/>
              <a:t>Calorimeter to measure residual energy: Sandwich calo using scintillator planes and </a:t>
            </a:r>
            <a:r>
              <a:rPr lang="en-US" sz="2400" dirty="0" err="1"/>
              <a:t>SiPM</a:t>
            </a:r>
            <a:r>
              <a:rPr lang="en-US" sz="2400" dirty="0"/>
              <a:t> readout (TERA PRR30)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409D5BB-D65E-DD47-A692-050BB9F53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37738DAD-88E8-F14C-BA15-62A5DA4ED50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DA485B5-7760-B14C-96E3-E20D79BEE4F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512292" y="44624"/>
            <a:ext cx="9119711" cy="720080"/>
          </a:xfrm>
        </p:spPr>
        <p:txBody>
          <a:bodyPr/>
          <a:lstStyle/>
          <a:p>
            <a:pPr algn="l"/>
            <a:r>
              <a:rPr lang="en-US" dirty="0">
                <a:ln>
                  <a:noFill/>
                </a:ln>
                <a:effectLst>
                  <a:reflection blurRad="6350" stA="0" endPos="0" dir="5400000" sy="-100000" algn="bl" rotWithShape="0"/>
                </a:effectLst>
                <a:latin typeface="+mj-lt"/>
              </a:rPr>
              <a:t>Research on Ion Imaging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DB8A8EC-47D1-7044-A8BC-91ACECDAF5B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/>
        </p:blipFill>
        <p:spPr bwMode="auto">
          <a:xfrm>
            <a:off x="6901720" y="945884"/>
            <a:ext cx="4108254" cy="161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AA0F03C-1237-5D44-B855-1970DB741640}"/>
              </a:ext>
            </a:extLst>
          </p:cNvPr>
          <p:cNvPicPr>
            <a:picLocks noGrp="1" noChangeAspect="1" noChangeArrowheads="1"/>
          </p:cNvPicPr>
          <p:nvPr>
            <p:ph sz="half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7939" y="4504824"/>
            <a:ext cx="4038600" cy="195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8C73C0E-A45C-E54E-BB6D-953741905D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6080" y="2620273"/>
            <a:ext cx="4279535" cy="1801237"/>
          </a:xfrm>
          <a:prstGeom prst="rect">
            <a:avLst/>
          </a:prstGeom>
        </p:spPr>
      </p:pic>
      <p:sp>
        <p:nvSpPr>
          <p:cNvPr id="17" name="Textfeld 16">
            <a:extLst>
              <a:ext uri="{FF2B5EF4-FFF2-40B4-BE49-F238E27FC236}">
                <a16:creationId xmlns:a16="http://schemas.microsoft.com/office/drawing/2014/main" id="{AD568E9B-63DE-CE4D-9E66-40ED4B98F811}"/>
              </a:ext>
            </a:extLst>
          </p:cNvPr>
          <p:cNvSpPr txBox="1"/>
          <p:nvPr/>
        </p:nvSpPr>
        <p:spPr>
          <a:xfrm>
            <a:off x="3693598" y="4959702"/>
            <a:ext cx="1237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Reconstructed</a:t>
            </a:r>
          </a:p>
          <a:p>
            <a:r>
              <a:rPr lang="en-US" sz="1400" dirty="0"/>
              <a:t>image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8BBE48B-AEBC-A0D6-72F0-1A5CE56F3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987" y="5136438"/>
            <a:ext cx="2163729" cy="132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63F4C222-A6DD-63E5-4924-A95E1FAAFB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7470" b="94163" l="36534" r="61104">
                        <a14:backgroundMark x1="40298" y1="69638" x2="37124" y2="57395"/>
                        <a14:backgroundMark x1="37124" y1="57395" x2="26116" y2="57101"/>
                        <a14:backgroundMark x1="26116" y1="57101" x2="39107" y2="70127"/>
                        <a14:backgroundMark x1="39107" y1="70127" x2="38545" y2="61117"/>
                        <a14:backgroundMark x1="52694" y1="47013" x2="57785" y2="50245"/>
                        <a14:backgroundMark x1="57785" y1="50245" x2="52793" y2="49755"/>
                        <a14:backgroundMark x1="52066" y1="55926" x2="57421" y2="43683"/>
                        <a14:backgroundMark x1="54843" y1="63859" x2="66050" y2="59158"/>
                        <a14:backgroundMark x1="66050" y1="59158" x2="60331" y2="57982"/>
                        <a14:backgroundMark x1="60331" y1="57982" x2="55041" y2="62684"/>
                        <a14:backgroundMark x1="55041" y1="62684" x2="55372" y2="650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463" t="41634" r="35825"/>
          <a:stretch/>
        </p:blipFill>
        <p:spPr bwMode="auto">
          <a:xfrm flipH="1">
            <a:off x="3526768" y="4864596"/>
            <a:ext cx="2808312" cy="180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10E0A6AF-E76D-2B75-A9C1-70E445563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285" y="215899"/>
            <a:ext cx="1848528" cy="388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platzhalter 3">
            <a:extLst>
              <a:ext uri="{FF2B5EF4-FFF2-40B4-BE49-F238E27FC236}">
                <a16:creationId xmlns:a16="http://schemas.microsoft.com/office/drawing/2014/main" id="{9CA197B1-AE45-5299-9790-BBD83E3E02AD}"/>
              </a:ext>
            </a:extLst>
          </p:cNvPr>
          <p:cNvSpPr txBox="1">
            <a:spLocks/>
          </p:cNvSpPr>
          <p:nvPr/>
        </p:nvSpPr>
        <p:spPr>
          <a:xfrm>
            <a:off x="1514764" y="260234"/>
            <a:ext cx="9180945" cy="718822"/>
          </a:xfrm>
          <a:prstGeom prst="rect">
            <a:avLst/>
          </a:prstGeom>
        </p:spPr>
        <p:txBody>
          <a:bodyPr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1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dirty="0"/>
              <a:t>Ion Imaging: Phase I</a:t>
            </a:r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DA660D9E-A6BD-FC2B-4658-442780FFAE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de-AT" smtClean="0"/>
              <a:pPr>
                <a:defRPr/>
              </a:pPr>
              <a:t>76</a:t>
            </a:fld>
            <a:endParaRPr lang="de-AT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9C81BDE8-70EA-EB42-B630-EC616A98FC6D}"/>
              </a:ext>
            </a:extLst>
          </p:cNvPr>
          <p:cNvSpPr txBox="1"/>
          <p:nvPr/>
        </p:nvSpPr>
        <p:spPr>
          <a:xfrm>
            <a:off x="1101660" y="5175145"/>
            <a:ext cx="9012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Phantom</a:t>
            </a:r>
          </a:p>
        </p:txBody>
      </p:sp>
    </p:spTree>
    <p:extLst>
      <p:ext uri="{BB962C8B-B14F-4D97-AF65-F5344CB8AC3E}">
        <p14:creationId xmlns:p14="http://schemas.microsoft.com/office/powerpoint/2010/main" val="2221243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2A68DBF6-0CFA-2314-F52D-A7E3CDA0A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77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31D86BD-ADE7-0966-81D4-B096086BFD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963" y="1294885"/>
            <a:ext cx="6600495" cy="512571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noProof="0" dirty="0"/>
              <a:t>We started to replace calorimeter with </a:t>
            </a:r>
            <a:r>
              <a:rPr lang="en-US" noProof="0" dirty="0" err="1"/>
              <a:t>ToF</a:t>
            </a:r>
            <a:r>
              <a:rPr lang="en-US" noProof="0" dirty="0"/>
              <a:t> system using LGADs:</a:t>
            </a:r>
          </a:p>
          <a:p>
            <a:pPr lvl="1">
              <a:lnSpc>
                <a:spcPct val="110000"/>
              </a:lnSpc>
            </a:pPr>
            <a:r>
              <a:rPr lang="en-US" sz="1400" dirty="0"/>
              <a:t>“Feasibility study of a proton CT system based on 4D-tracking and residual energy determination via time-of-flight”. In: Physics in Medicine &amp; Biology. DOI: 10.1088/1361-6560/ac628b.</a:t>
            </a:r>
            <a:endParaRPr lang="en-US" sz="1400" noProof="0" dirty="0"/>
          </a:p>
          <a:p>
            <a:pPr>
              <a:lnSpc>
                <a:spcPct val="110000"/>
              </a:lnSpc>
            </a:pPr>
            <a:endParaRPr lang="en-US" dirty="0"/>
          </a:p>
          <a:p>
            <a:pPr>
              <a:lnSpc>
                <a:spcPct val="110000"/>
              </a:lnSpc>
            </a:pPr>
            <a:endParaRPr lang="en-US" noProof="0" dirty="0"/>
          </a:p>
          <a:p>
            <a:pPr marL="0" indent="0">
              <a:lnSpc>
                <a:spcPct val="110000"/>
              </a:lnSpc>
              <a:buNone/>
            </a:pPr>
            <a:endParaRPr lang="en-US" noProof="0" dirty="0"/>
          </a:p>
          <a:p>
            <a:pPr>
              <a:lnSpc>
                <a:spcPct val="110000"/>
              </a:lnSpc>
            </a:pPr>
            <a:r>
              <a:rPr lang="en-US" noProof="0" dirty="0"/>
              <a:t>Later, it turned out tracking and </a:t>
            </a:r>
            <a:r>
              <a:rPr lang="en-US" noProof="0" dirty="0" err="1"/>
              <a:t>ToF</a:t>
            </a:r>
            <a:r>
              <a:rPr lang="en-US" noProof="0" dirty="0"/>
              <a:t> stations can be combined: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3763BB5-A17E-CE4D-3E0E-9D0CFC41AB0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Ion Imaging: Phase-II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E3B05CF4-66F5-3770-2ADF-512E3BFDC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04185294-BFC6-9F77-1726-5E1B0915E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C5F349F-06E4-0985-C1A6-A4583723E1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542" y="3064424"/>
            <a:ext cx="3497809" cy="1384357"/>
          </a:xfrm>
          <a:prstGeom prst="rect">
            <a:avLst/>
          </a:prstGeom>
          <a:noFill/>
          <a:ln>
            <a:solidFill>
              <a:schemeClr val="accent1">
                <a:hueOff val="0"/>
                <a:satOff val="0"/>
                <a:lumOff val="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B2C0FD2B-AAAB-4B72-847B-417FD4543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661" y="5025671"/>
            <a:ext cx="2962275" cy="1394934"/>
          </a:xfrm>
          <a:prstGeom prst="rect">
            <a:avLst/>
          </a:prstGeom>
          <a:noFill/>
          <a:ln>
            <a:solidFill>
              <a:schemeClr val="accent1">
                <a:hueOff val="0"/>
                <a:satOff val="0"/>
                <a:lumOff val="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D1031780-7EF2-150F-4E19-F33842A8C4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592" y="1180946"/>
            <a:ext cx="1354448" cy="126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>
            <a:extLst>
              <a:ext uri="{FF2B5EF4-FFF2-40B4-BE49-F238E27FC236}">
                <a16:creationId xmlns:a16="http://schemas.microsoft.com/office/drawing/2014/main" id="{0FFFF4A8-0B5F-7100-FA6A-12D71686B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984" y="2609945"/>
            <a:ext cx="4468053" cy="181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>
            <a:extLst>
              <a:ext uri="{FF2B5EF4-FFF2-40B4-BE49-F238E27FC236}">
                <a16:creationId xmlns:a16="http://schemas.microsoft.com/office/drawing/2014/main" id="{979A7D97-D74E-0F69-14AD-7DD15C9F8C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274"/>
          <a:stretch>
            <a:fillRect/>
          </a:stretch>
        </p:blipFill>
        <p:spPr bwMode="auto">
          <a:xfrm>
            <a:off x="9042439" y="1176963"/>
            <a:ext cx="1741374" cy="123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>
            <a:extLst>
              <a:ext uri="{FF2B5EF4-FFF2-40B4-BE49-F238E27FC236}">
                <a16:creationId xmlns:a16="http://schemas.microsoft.com/office/drawing/2014/main" id="{FD429DD2-27DF-DC4A-71EC-D62A7D8E9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0788506" y="1376769"/>
            <a:ext cx="1176420" cy="103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>
            <a:extLst>
              <a:ext uri="{FF2B5EF4-FFF2-40B4-BE49-F238E27FC236}">
                <a16:creationId xmlns:a16="http://schemas.microsoft.com/office/drawing/2014/main" id="{14C615CD-9624-CF33-E9F6-C4EBC72E6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670" y="5316609"/>
            <a:ext cx="2965456" cy="126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4F87530C-6313-2717-A1A8-B31505246E11}"/>
              </a:ext>
            </a:extLst>
          </p:cNvPr>
          <p:cNvSpPr txBox="1"/>
          <p:nvPr/>
        </p:nvSpPr>
        <p:spPr>
          <a:xfrm>
            <a:off x="218909" y="784825"/>
            <a:ext cx="2571538" cy="27699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F. Ulrich-</a:t>
            </a:r>
            <a:r>
              <a:rPr lang="en-US" sz="1200" noProof="0" dirty="0" err="1"/>
              <a:t>Pur</a:t>
            </a:r>
            <a:r>
              <a:rPr lang="en-US" sz="1200" noProof="0" dirty="0"/>
              <a:t> et al [</a:t>
            </a:r>
            <a:r>
              <a:rPr lang="en-US" sz="1200" noProof="0" dirty="0">
                <a:hlinkClick r:id="rId9"/>
              </a:rPr>
              <a:t>DPG meeting</a:t>
            </a:r>
            <a:r>
              <a:rPr lang="en-US" sz="1200" noProof="0" dirty="0"/>
              <a:t>, </a:t>
            </a:r>
            <a:r>
              <a:rPr lang="en-US" sz="1200" noProof="0" dirty="0">
                <a:hlinkClick r:id="rId10"/>
              </a:rPr>
              <a:t>PMB</a:t>
            </a:r>
            <a:r>
              <a:rPr lang="en-US" sz="1200" noProof="0" dirty="0"/>
              <a:t>]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B8B04AF2-3E4A-8297-849A-BF2B16831259}"/>
              </a:ext>
            </a:extLst>
          </p:cNvPr>
          <p:cNvSpPr txBox="1"/>
          <p:nvPr/>
        </p:nvSpPr>
        <p:spPr>
          <a:xfrm>
            <a:off x="7024410" y="4727206"/>
            <a:ext cx="23497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mouse phantom</a:t>
            </a:r>
            <a:br>
              <a:rPr lang="en-US" dirty="0"/>
            </a:br>
            <a:r>
              <a:rPr lang="en-US" sz="1200" dirty="0"/>
              <a:t>TU Hamburg  (Wegner et al. 2023=</a:t>
            </a:r>
            <a:endParaRPr lang="en-US" dirty="0"/>
          </a:p>
        </p:txBody>
      </p:sp>
      <p:pic>
        <p:nvPicPr>
          <p:cNvPr id="10" name="Grafik 9" descr="Ein Bild, das Maschine, Im Haus, medizinische Ausrüstung, Techniker enthält.&#10;&#10;KI-generierte Inhalte können fehlerhaft sein.">
            <a:extLst>
              <a:ext uri="{FF2B5EF4-FFF2-40B4-BE49-F238E27FC236}">
                <a16:creationId xmlns:a16="http://schemas.microsoft.com/office/drawing/2014/main" id="{F56844EF-C79B-E070-5734-1D187BB909E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8" t="39086" b="34183"/>
          <a:stretch>
            <a:fillRect/>
          </a:stretch>
        </p:blipFill>
        <p:spPr>
          <a:xfrm>
            <a:off x="10004105" y="5366068"/>
            <a:ext cx="2241509" cy="1070461"/>
          </a:xfrm>
          <a:prstGeom prst="rect">
            <a:avLst/>
          </a:prstGeom>
        </p:spPr>
      </p:pic>
      <p:sp>
        <p:nvSpPr>
          <p:cNvPr id="11" name="Textfeld 10">
            <a:extLst>
              <a:ext uri="{FF2B5EF4-FFF2-40B4-BE49-F238E27FC236}">
                <a16:creationId xmlns:a16="http://schemas.microsoft.com/office/drawing/2014/main" id="{4A7A873B-B47E-0440-7C8D-34280A6AB72F}"/>
              </a:ext>
            </a:extLst>
          </p:cNvPr>
          <p:cNvSpPr txBox="1"/>
          <p:nvPr/>
        </p:nvSpPr>
        <p:spPr>
          <a:xfrm>
            <a:off x="10004105" y="4911872"/>
            <a:ext cx="1150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Real mice:</a:t>
            </a:r>
            <a:endParaRPr lang="en-US" dirty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4817535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238EE2A4-1701-F7EC-3D0A-882E4BEEF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78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D26D725-EA88-4162-3274-6B665CB1F2C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316737"/>
            <a:ext cx="10977563" cy="481482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sz="2800" noProof="0" dirty="0"/>
              <a:t>FCC is favored by Europe as next flagship project at CERN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400" noProof="0" dirty="0"/>
              <a:t>Stepping stone projects until then: Belle-II, </a:t>
            </a:r>
            <a:r>
              <a:rPr lang="en-US" sz="2400" noProof="0" dirty="0" err="1"/>
              <a:t>ePIC</a:t>
            </a:r>
            <a:r>
              <a:rPr lang="en-US" sz="2400" noProof="0" dirty="0"/>
              <a:t>, ALICE3</a:t>
            </a:r>
          </a:p>
          <a:p>
            <a:pPr marL="0" indent="0">
              <a:lnSpc>
                <a:spcPct val="120000"/>
              </a:lnSpc>
              <a:spcBef>
                <a:spcPts val="300"/>
              </a:spcBef>
              <a:buNone/>
            </a:pPr>
            <a:endParaRPr lang="en-US" sz="1100" dirty="0"/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sz="2800" noProof="0" dirty="0"/>
              <a:t>Comprehensive detector R&amp;D program developed </a:t>
            </a:r>
            <a:r>
              <a:rPr lang="en-US" sz="2800" dirty="0"/>
              <a:t>after the last </a:t>
            </a:r>
            <a:r>
              <a:rPr lang="en-US" sz="2800" noProof="0" dirty="0"/>
              <a:t>update of </a:t>
            </a:r>
            <a:r>
              <a:rPr lang="en-US" sz="2800" dirty="0"/>
              <a:t>European </a:t>
            </a:r>
            <a:r>
              <a:rPr lang="en-US" sz="2800" noProof="0" dirty="0"/>
              <a:t>Strategy 2020, confirmed </a:t>
            </a:r>
            <a:r>
              <a:rPr lang="en-US" sz="2800" dirty="0"/>
              <a:t>and strengthened </a:t>
            </a:r>
            <a:r>
              <a:rPr lang="en-US" sz="2800" noProof="0" dirty="0"/>
              <a:t>in 2026 update: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400" noProof="0" dirty="0"/>
              <a:t>ECFA Detector Roadmap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400" dirty="0"/>
              <a:t>Eight </a:t>
            </a:r>
            <a:r>
              <a:rPr lang="en-US" sz="2400" noProof="0" dirty="0"/>
              <a:t>DRD Collaborations, review committee at CERN</a:t>
            </a:r>
            <a:endParaRPr lang="en-US" sz="700" noProof="0" dirty="0"/>
          </a:p>
          <a:p>
            <a:pPr>
              <a:lnSpc>
                <a:spcPct val="120000"/>
              </a:lnSpc>
              <a:spcBef>
                <a:spcPts val="300"/>
              </a:spcBef>
            </a:pPr>
            <a:endParaRPr lang="en-US" sz="1000" dirty="0"/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sz="2800" noProof="0" dirty="0"/>
              <a:t>MBI research pillars well aligned: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400" noProof="0" dirty="0"/>
              <a:t>MAPS sensors for Belle-II, ALICE3 OT, FCC-ee vertex detectors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2400" dirty="0"/>
              <a:t>Wide-bandgap semiconductor Silicon Carbide as most promising for radiation hardness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endParaRPr lang="en-US" sz="1000" noProof="0" dirty="0"/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sz="2800" noProof="0" dirty="0"/>
              <a:t>(Medi</a:t>
            </a:r>
            <a:r>
              <a:rPr lang="en-US" sz="2800" dirty="0" err="1"/>
              <a:t>cal</a:t>
            </a:r>
            <a:r>
              <a:rPr lang="en-US" sz="2800" dirty="0"/>
              <a:t>) Applications and contacts with/to industry and new communities become essential and rewarding</a:t>
            </a:r>
            <a:endParaRPr lang="en-US" sz="2800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841F473-F092-B253-0F7A-5D40D261774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noProof="0" dirty="0"/>
              <a:t>Summary &amp; Outlook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2CC00A1F-C88A-CC9F-662A-0204E7401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4EDFB945-C488-9CB9-A8CB-59618B54C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0793661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AACB87F6-4721-7BE9-8F9A-B1D0FCE8D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81238F72-12CB-CCE0-1835-F6B83587A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E72DD7FD-23A3-73AB-4F85-D5F70C4EB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79</a:t>
            </a:fld>
            <a:endParaRPr lang="en-US" noProof="0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EAB8EC8F-9686-0E6E-1251-F02D14E75E3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anchor="ctr"/>
          <a:lstStyle/>
          <a:p>
            <a:pPr marL="0" indent="0" algn="ctr">
              <a:buNone/>
            </a:pPr>
            <a:r>
              <a:rPr lang="en-US" sz="5400" noProof="0" dirty="0"/>
              <a:t>Thank you very much </a:t>
            </a:r>
            <a:br>
              <a:rPr lang="en-US" sz="5400" noProof="0" dirty="0"/>
            </a:br>
            <a:r>
              <a:rPr lang="en-US" sz="5400" noProof="0" dirty="0"/>
              <a:t>for your attention</a:t>
            </a:r>
          </a:p>
          <a:p>
            <a:pPr marL="0" indent="0" algn="ctr">
              <a:buNone/>
            </a:pPr>
            <a:endParaRPr lang="en-US" sz="5400" noProof="0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D2C83DD4-E293-5B1A-E200-A97524A6972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912148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hteck 16">
            <a:extLst>
              <a:ext uri="{FF2B5EF4-FFF2-40B4-BE49-F238E27FC236}">
                <a16:creationId xmlns:a16="http://schemas.microsoft.com/office/drawing/2014/main" id="{360F9F5A-3D75-B2AD-D2E0-D366F346179D}"/>
              </a:ext>
            </a:extLst>
          </p:cNvPr>
          <p:cNvSpPr/>
          <p:nvPr/>
        </p:nvSpPr>
        <p:spPr>
          <a:xfrm>
            <a:off x="410420" y="1402729"/>
            <a:ext cx="8489376" cy="25806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AE22A60-4938-BF61-7425-11EC78BC4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420" y="1422102"/>
            <a:ext cx="8489376" cy="2496987"/>
          </a:xfrm>
          <a:noFill/>
          <a:ln>
            <a:noFill/>
          </a:ln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spcBef>
                <a:spcPts val="363"/>
              </a:spcBef>
              <a:buNone/>
            </a:pPr>
            <a:r>
              <a:rPr lang="en-US" sz="1935" b="1" dirty="0"/>
              <a:t>US HEP community has been broadly engaging in the process on defining and shaping the DRD</a:t>
            </a:r>
            <a:endParaRPr lang="en-US" sz="1935" b="1" dirty="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  <a:spcBef>
                <a:spcPts val="363"/>
              </a:spcBef>
            </a:pPr>
            <a:r>
              <a:rPr lang="en-US" sz="1693" dirty="0">
                <a:solidFill>
                  <a:srgbClr val="000000"/>
                </a:solidFill>
              </a:rPr>
              <a:t>In addition, US Snowmass process recommended creating</a:t>
            </a:r>
            <a:r>
              <a:rPr lang="en-US" sz="1693" b="1" dirty="0">
                <a:solidFill>
                  <a:srgbClr val="000000"/>
                </a:solidFill>
              </a:rPr>
              <a:t> Detector R&amp;D collaborations (DRCs)</a:t>
            </a:r>
            <a:r>
              <a:rPr lang="en-US" sz="1693" dirty="0">
                <a:solidFill>
                  <a:srgbClr val="000000"/>
                </a:solidFill>
              </a:rPr>
              <a:t>, organized by </a:t>
            </a:r>
            <a:r>
              <a:rPr lang="en-US" sz="1693" dirty="0">
                <a:solidFill>
                  <a:srgbClr val="000000"/>
                </a:solidFill>
                <a:hlinkClick r:id="rId2"/>
              </a:rPr>
              <a:t>CPAD</a:t>
            </a:r>
            <a:r>
              <a:rPr lang="en-US" sz="1693" dirty="0">
                <a:solidFill>
                  <a:srgbClr val="000000"/>
                </a:solidFill>
              </a:rPr>
              <a:t>  (annual workshop, last </a:t>
            </a:r>
            <a:r>
              <a:rPr lang="en-US" sz="1693" dirty="0">
                <a:solidFill>
                  <a:srgbClr val="000000"/>
                </a:solidFill>
                <a:hlinkClick r:id="rId3"/>
              </a:rPr>
              <a:t>Oct 2025@UPenn</a:t>
            </a:r>
            <a:r>
              <a:rPr lang="en-US" sz="1693" dirty="0">
                <a:solidFill>
                  <a:srgbClr val="000000"/>
                </a:solidFill>
              </a:rPr>
              <a:t>)</a:t>
            </a:r>
          </a:p>
          <a:p>
            <a:pPr lvl="1">
              <a:lnSpc>
                <a:spcPct val="110000"/>
              </a:lnSpc>
              <a:spcBef>
                <a:spcPts val="363"/>
              </a:spcBef>
            </a:pPr>
            <a:r>
              <a:rPr lang="en-US" sz="1451" dirty="0">
                <a:solidFill>
                  <a:srgbClr val="000000"/>
                </a:solidFill>
              </a:rPr>
              <a:t>P5 recommends to increase the budget for generic and targeted Detector R&amp;D (#93 (CPAD) and #230 (P5 recommendations)</a:t>
            </a:r>
          </a:p>
          <a:p>
            <a:pPr>
              <a:lnSpc>
                <a:spcPct val="110000"/>
              </a:lnSpc>
              <a:spcBef>
                <a:spcPts val="363"/>
              </a:spcBef>
            </a:pPr>
            <a:r>
              <a:rPr lang="en-US" sz="2093" dirty="0">
                <a:solidFill>
                  <a:srgbClr val="000000"/>
                </a:solidFill>
              </a:rPr>
              <a:t>Higgs Factory Circular Committee proposes </a:t>
            </a:r>
            <a:r>
              <a:rPr lang="en-US" sz="2093" dirty="0">
                <a:solidFill>
                  <a:srgbClr val="000000"/>
                </a:solidFill>
                <a:hlinkClick r:id="rId4"/>
              </a:rPr>
              <a:t>organizational structure</a:t>
            </a:r>
            <a:r>
              <a:rPr lang="en-US" sz="2093" dirty="0">
                <a:solidFill>
                  <a:srgbClr val="000000"/>
                </a:solidFill>
              </a:rPr>
              <a:t> for the pre-project detector R&amp;D scope</a:t>
            </a:r>
          </a:p>
          <a:p>
            <a:pPr>
              <a:lnSpc>
                <a:spcPct val="110000"/>
              </a:lnSpc>
              <a:spcBef>
                <a:spcPts val="363"/>
              </a:spcBef>
            </a:pPr>
            <a:endParaRPr lang="en-US" sz="2093" dirty="0">
              <a:solidFill>
                <a:srgbClr val="000000"/>
              </a:solidFill>
            </a:endParaRP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096568FF-2D16-35B4-9A56-5C820FE00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2623280-C974-D524-B53D-DD003C7FE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AEC16BC-14DC-C3F5-0B08-91E02236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noProof="0" smtClean="0"/>
              <a:t>80</a:t>
            </a:fld>
            <a:endParaRPr lang="en-US" noProof="0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265D0695-DFBE-EF8E-3B9E-80AC82E099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3269" y="1422103"/>
            <a:ext cx="2031147" cy="341424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A5A6429E-F56D-61BF-7861-8248ED4D207F}"/>
              </a:ext>
            </a:extLst>
          </p:cNvPr>
          <p:cNvSpPr txBox="1"/>
          <p:nvPr/>
        </p:nvSpPr>
        <p:spPr>
          <a:xfrm>
            <a:off x="9411231" y="1049875"/>
            <a:ext cx="2189830" cy="3528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93" dirty="0"/>
              <a:t>US RDC collaborations: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5BBA8996-9B6C-0F44-F95B-9750EA292C06}"/>
              </a:ext>
            </a:extLst>
          </p:cNvPr>
          <p:cNvSpPr txBox="1"/>
          <p:nvPr/>
        </p:nvSpPr>
        <p:spPr>
          <a:xfrm>
            <a:off x="7950957" y="3467456"/>
            <a:ext cx="666573" cy="352854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1693" dirty="0"/>
              <a:t>#229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13E9723D-C8C6-88FA-C43E-C181DE27C7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0824" y="4957895"/>
            <a:ext cx="3116037" cy="1416597"/>
          </a:xfrm>
          <a:prstGeom prst="rect">
            <a:avLst/>
          </a:prstGeom>
        </p:spPr>
      </p:pic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F024906E-D4B6-0863-A09F-AB41760C737D}"/>
              </a:ext>
            </a:extLst>
          </p:cNvPr>
          <p:cNvSpPr txBox="1">
            <a:spLocks/>
          </p:cNvSpPr>
          <p:nvPr/>
        </p:nvSpPr>
        <p:spPr>
          <a:xfrm>
            <a:off x="394614" y="4297474"/>
            <a:ext cx="8489376" cy="101270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>
                <a:hueOff val="0"/>
                <a:satOff val="0"/>
                <a:lumOff val="0"/>
              </a:schemeClr>
            </a:solidFill>
          </a:ln>
        </p:spPr>
        <p:txBody>
          <a:bodyPr vert="horz" lIns="110588" tIns="108000" rIns="110588" bIns="108000" rtlCol="0">
            <a:normAutofit fontScale="92500" lnSpcReduction="10000"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spcBef>
                <a:spcPts val="363"/>
              </a:spcBef>
              <a:buNone/>
            </a:pPr>
            <a:r>
              <a:rPr lang="en-US" sz="1800" b="1" dirty="0">
                <a:solidFill>
                  <a:srgbClr val="000000"/>
                </a:solidFill>
              </a:rPr>
              <a:t>Japan</a:t>
            </a:r>
            <a:r>
              <a:rPr lang="en-US" sz="1800" dirty="0">
                <a:solidFill>
                  <a:srgbClr val="000000"/>
                </a:solidFill>
              </a:rPr>
              <a:t>: some involvement in DRDs, but also man national developments, e.g. </a:t>
            </a:r>
            <a:r>
              <a:rPr lang="en-US" sz="1800" i="1" dirty="0">
                <a:solidFill>
                  <a:srgbClr val="000000"/>
                </a:solidFill>
              </a:rPr>
              <a:t>Instrumentation Technology Development Center </a:t>
            </a:r>
            <a:r>
              <a:rPr lang="en-US" sz="1800" dirty="0">
                <a:solidFill>
                  <a:srgbClr val="000000"/>
                </a:solidFill>
              </a:rPr>
              <a:t>(ITDC) established at KEK in 2023 (input proposal #99)</a:t>
            </a:r>
          </a:p>
        </p:txBody>
      </p:sp>
      <p:sp>
        <p:nvSpPr>
          <p:cNvPr id="15" name="Textplatzhalter 6">
            <a:extLst>
              <a:ext uri="{FF2B5EF4-FFF2-40B4-BE49-F238E27FC236}">
                <a16:creationId xmlns:a16="http://schemas.microsoft.com/office/drawing/2014/main" id="{EC03D6F2-3B6E-99D2-DB10-864730A299F1}"/>
              </a:ext>
            </a:extLst>
          </p:cNvPr>
          <p:cNvSpPr txBox="1">
            <a:spLocks/>
          </p:cNvSpPr>
          <p:nvPr/>
        </p:nvSpPr>
        <p:spPr>
          <a:xfrm>
            <a:off x="1514763" y="367029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Status in US and Asia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910E44E0-5560-34D3-1448-D2BC11E91DAA}"/>
              </a:ext>
            </a:extLst>
          </p:cNvPr>
          <p:cNvSpPr txBox="1"/>
          <p:nvPr/>
        </p:nvSpPr>
        <p:spPr>
          <a:xfrm>
            <a:off x="410420" y="5527182"/>
            <a:ext cx="8457765" cy="833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tIns="108000" bIns="108000" rtlCol="0">
            <a:spAutoFit/>
          </a:bodyPr>
          <a:lstStyle/>
          <a:p>
            <a:pPr algn="l"/>
            <a:r>
              <a:rPr lang="en-US" sz="2000" b="1" dirty="0">
                <a:latin typeface="Palatino Linotype" panose="02040502050505030304" pitchFamily="18" charset="0"/>
              </a:rPr>
              <a:t>China</a:t>
            </a:r>
            <a:r>
              <a:rPr lang="en-US" sz="2000" dirty="0">
                <a:latin typeface="Palatino Linotype" panose="02040502050505030304" pitchFamily="18" charset="0"/>
              </a:rPr>
              <a:t>: Many Chinese groups joined DRD collaborations and see them as</a:t>
            </a:r>
            <a:br>
              <a:rPr lang="en-US" sz="2000" dirty="0">
                <a:latin typeface="Palatino Linotype" panose="02040502050505030304" pitchFamily="18" charset="0"/>
              </a:rPr>
            </a:br>
            <a:r>
              <a:rPr lang="en-US" sz="2000" dirty="0">
                <a:latin typeface="Palatino Linotype" panose="02040502050505030304" pitchFamily="18" charset="0"/>
              </a:rPr>
              <a:t>	way to continue R&amp;D after CEPC decision</a:t>
            </a:r>
            <a:endParaRPr lang="en-US" sz="2200" dirty="0"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18732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21B6F37-D952-BA8E-6063-2D44B25A2BB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65711" y="3298098"/>
            <a:ext cx="6560124" cy="302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82AE2756-90D0-547C-5566-9DD62518E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e-AT"/>
              <a:t>5 March 2026</a:t>
            </a:r>
            <a:endParaRPr lang="en-US"/>
          </a:p>
        </p:txBody>
      </p:sp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35B12EF2-788F-B84B-B095-02139DD5B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CIEMAT Seminar -- T. Bergauer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AC5A3F74-9862-9165-28EB-D09E417F6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81</a:t>
            </a:fld>
            <a:endParaRPr lang="en-US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AAE9647-66C0-8CB4-ABB0-ACDF6BB3DC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7" y="1300346"/>
            <a:ext cx="11617127" cy="184299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dirty="0"/>
              <a:t>Approved by CERN SPC and Council in fall 2022 </a:t>
            </a:r>
            <a:r>
              <a:rPr lang="en-US" sz="1800" dirty="0"/>
              <a:t>(</a:t>
            </a:r>
            <a:r>
              <a:rPr lang="en-US" sz="1800" dirty="0">
                <a:hlinkClick r:id="rId3"/>
              </a:rPr>
              <a:t>CERN/SPC/1190 ; CERN/3679</a:t>
            </a:r>
            <a:r>
              <a:rPr lang="en-US" sz="1800" dirty="0"/>
              <a:t>)</a:t>
            </a:r>
          </a:p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b="1" dirty="0"/>
              <a:t>CERN will host DRD collaborations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dirty="0">
                <a:cs typeface="Times New Roman" panose="02020603050405020304" pitchFamily="18" charset="0"/>
              </a:rPr>
              <a:t>Interaction between DRD collaborations and committees through DRDC</a:t>
            </a:r>
            <a:endParaRPr lang="en-US" dirty="0"/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dirty="0"/>
              <a:t>Interface to ECFA via ECFA Detector panel EDP: </a:t>
            </a:r>
            <a:r>
              <a:rPr lang="en-US" sz="2200" dirty="0">
                <a:cs typeface="Times New Roman" panose="02020603050405020304" pitchFamily="18" charset="0"/>
                <a:hlinkClick r:id="rId4"/>
              </a:rPr>
              <a:t>https://ecfa-dp.desy.de</a:t>
            </a:r>
            <a:endParaRPr lang="en-US" sz="2200" dirty="0">
              <a:cs typeface="Times New Roman" panose="02020603050405020304" pitchFamily="18" charset="0"/>
            </a:endParaRPr>
          </a:p>
          <a:p>
            <a:pPr lvl="2">
              <a:lnSpc>
                <a:spcPct val="120000"/>
              </a:lnSpc>
              <a:spcBef>
                <a:spcPts val="300"/>
              </a:spcBef>
            </a:pPr>
            <a:r>
              <a:rPr lang="en-US" dirty="0"/>
              <a:t>Organizes “</a:t>
            </a:r>
            <a:r>
              <a:rPr lang="en-US" dirty="0">
                <a:hlinkClick r:id="rId5"/>
              </a:rPr>
              <a:t>DRD managers forum</a:t>
            </a:r>
            <a:r>
              <a:rPr lang="en-US" dirty="0"/>
              <a:t>”  (six meetings so far)</a:t>
            </a:r>
          </a:p>
          <a:p>
            <a:pPr lvl="2">
              <a:lnSpc>
                <a:spcPct val="120000"/>
              </a:lnSpc>
              <a:spcBef>
                <a:spcPts val="300"/>
              </a:spcBef>
            </a:pPr>
            <a:endParaRPr lang="en-US" dirty="0"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300"/>
              </a:spcBef>
            </a:pPr>
            <a:endParaRPr lang="en-US" dirty="0"/>
          </a:p>
        </p:txBody>
      </p:sp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025F9958-D129-5B9E-2DC2-65660CA894D2}"/>
              </a:ext>
            </a:extLst>
          </p:cNvPr>
          <p:cNvSpPr txBox="1">
            <a:spLocks/>
          </p:cNvSpPr>
          <p:nvPr/>
        </p:nvSpPr>
        <p:spPr>
          <a:xfrm>
            <a:off x="377997" y="3279757"/>
            <a:ext cx="4672409" cy="3047493"/>
          </a:xfrm>
          <a:prstGeom prst="rect">
            <a:avLst/>
          </a:prstGeom>
        </p:spPr>
        <p:txBody>
          <a:bodyPr vert="horz" lIns="110588" tIns="55294" rIns="110588" bIns="55294" rtlCol="0">
            <a:normAutofit/>
          </a:bodyPr>
          <a:lstStyle>
            <a:lvl1pPr marL="189006" indent="-189006" algn="l" defTabSz="756026" rtl="0" eaLnBrk="1" latinLnBrk="0" hangingPunct="1">
              <a:lnSpc>
                <a:spcPct val="90000"/>
              </a:lnSpc>
              <a:spcBef>
                <a:spcPts val="827"/>
              </a:spcBef>
              <a:buFont typeface="Arial" panose="020B0604020202020204" pitchFamily="34" charset="0"/>
              <a:buChar char="•"/>
              <a:defRPr sz="2315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1pPr>
            <a:lvl2pPr marL="567019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98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2pPr>
            <a:lvl3pPr marL="945032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654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3pPr>
            <a:lvl4pPr marL="1323045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4pPr>
            <a:lvl5pPr marL="1701058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Palatino" pitchFamily="2" charset="77"/>
                <a:ea typeface="Palatino" pitchFamily="2" charset="77"/>
                <a:cs typeface="+mn-cs"/>
              </a:defRPr>
            </a:lvl5pPr>
            <a:lvl6pPr marL="2079071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57084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5097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13110" indent="-189006" algn="l" defTabSz="756026" rtl="0" eaLnBrk="1" latinLnBrk="0" hangingPunct="1">
              <a:lnSpc>
                <a:spcPct val="90000"/>
              </a:lnSpc>
              <a:spcBef>
                <a:spcPts val="413"/>
              </a:spcBef>
              <a:buFont typeface="Arial" panose="020B0604020202020204" pitchFamily="34" charset="0"/>
              <a:buChar char="•"/>
              <a:defRPr sz="14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en-US" sz="2000" b="1" dirty="0"/>
              <a:t>Each DRD collaboration is treated like a ”small experiment”</a:t>
            </a:r>
          </a:p>
          <a:p>
            <a:pPr lvl="1">
              <a:lnSpc>
                <a:spcPct val="120000"/>
              </a:lnSpc>
              <a:spcBef>
                <a:spcPts val="300"/>
              </a:spcBef>
            </a:pPr>
            <a:r>
              <a:rPr lang="en-US" sz="1687" dirty="0"/>
              <a:t>Needs management structure beyond spokesperson and WP/WG leaders: </a:t>
            </a:r>
            <a:r>
              <a:rPr lang="en-US" sz="1687" dirty="0" err="1"/>
              <a:t>MoUs</a:t>
            </a:r>
            <a:r>
              <a:rPr lang="en-US" sz="1687" dirty="0"/>
              <a:t> as legal basis, collaboration board, resources board, regular review,…</a:t>
            </a:r>
          </a:p>
          <a:p>
            <a:pPr marL="378013" lvl="1" indent="0">
              <a:lnSpc>
                <a:spcPct val="120000"/>
              </a:lnSpc>
              <a:spcBef>
                <a:spcPts val="300"/>
              </a:spcBef>
              <a:buNone/>
            </a:pPr>
            <a:r>
              <a:rPr lang="en-US" sz="1930" b="1" dirty="0">
                <a:highlight>
                  <a:srgbClr val="FFFF00"/>
                </a:highlight>
              </a:rPr>
              <a:t>Seen as too administrative by many </a:t>
            </a:r>
          </a:p>
        </p:txBody>
      </p:sp>
      <p:sp>
        <p:nvSpPr>
          <p:cNvPr id="10" name="Textplatzhalter 6">
            <a:extLst>
              <a:ext uri="{FF2B5EF4-FFF2-40B4-BE49-F238E27FC236}">
                <a16:creationId xmlns:a16="http://schemas.microsoft.com/office/drawing/2014/main" id="{AB14B8FE-19B9-5D16-76E4-EC3F3E852709}"/>
              </a:ext>
            </a:extLst>
          </p:cNvPr>
          <p:cNvSpPr txBox="1">
            <a:spLocks/>
          </p:cNvSpPr>
          <p:nvPr/>
        </p:nvSpPr>
        <p:spPr>
          <a:xfrm>
            <a:off x="1514763" y="367029"/>
            <a:ext cx="9180945" cy="718822"/>
          </a:xfrm>
          <a:prstGeom prst="rect">
            <a:avLst/>
          </a:prstGeom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/>
              <a:t>Roadmap Implementation Plan</a:t>
            </a:r>
          </a:p>
        </p:txBody>
      </p:sp>
    </p:spTree>
    <p:extLst>
      <p:ext uri="{BB962C8B-B14F-4D97-AF65-F5344CB8AC3E}">
        <p14:creationId xmlns:p14="http://schemas.microsoft.com/office/powerpoint/2010/main" val="176211560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7D57995-38B4-F08F-5850-C563D1141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CAF29-84C8-8943-9163-C3CA43C8F980}" type="slidenum">
              <a:rPr lang="en-US" smtClean="0"/>
              <a:t>82</a:t>
            </a:fld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FF6AA91-09E2-BFBB-1AF4-14A3ED4637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547" y="1275080"/>
            <a:ext cx="11138346" cy="2912455"/>
          </a:xfrm>
        </p:spPr>
        <p:txBody>
          <a:bodyPr>
            <a:normAutofit fontScale="92500" lnSpcReduction="10000"/>
          </a:bodyPr>
          <a:lstStyle/>
          <a:p>
            <a:pPr marL="360363" indent="-346075">
              <a:lnSpc>
                <a:spcPct val="110000"/>
              </a:lnSpc>
              <a:spcBef>
                <a:spcPts val="300"/>
              </a:spcBef>
            </a:pPr>
            <a:r>
              <a:rPr lang="en-US" sz="2400" dirty="0" err="1"/>
              <a:t>MoUs</a:t>
            </a:r>
            <a:r>
              <a:rPr lang="en-US" sz="2400" dirty="0"/>
              <a:t> are required for collaborations at CERN – Template follows example for “small experiments” at CERN</a:t>
            </a:r>
          </a:p>
          <a:p>
            <a:pPr marL="936625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dirty="0"/>
              <a:t>Initial idea was to </a:t>
            </a:r>
            <a:r>
              <a:rPr lang="en-US" sz="2000" b="1" dirty="0"/>
              <a:t>distribute MoU including funding requests </a:t>
            </a:r>
            <a:r>
              <a:rPr lang="en-US" sz="2000" dirty="0"/>
              <a:t>to institutions and funding agencies. Did not work out as resources were not agreed or committed by FAs</a:t>
            </a:r>
          </a:p>
          <a:p>
            <a:pPr marL="936625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dirty="0"/>
              <a:t>DRD1 proposed a “</a:t>
            </a:r>
            <a:r>
              <a:rPr lang="en-US" sz="2000" b="1" dirty="0"/>
              <a:t>light MoU</a:t>
            </a:r>
            <a:r>
              <a:rPr lang="en-US" sz="2000" dirty="0"/>
              <a:t>” using a </a:t>
            </a:r>
            <a:r>
              <a:rPr lang="en-US" sz="2000" b="1" dirty="0"/>
              <a:t>staged concept</a:t>
            </a:r>
            <a:r>
              <a:rPr lang="en-US" sz="2000" dirty="0"/>
              <a:t>: omitting resources as a viable approach to moving forward and initiating the signature process</a:t>
            </a:r>
          </a:p>
          <a:p>
            <a:pPr marL="936625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dirty="0"/>
              <a:t>Resource-loaded Work Packages require separate internal approvals by CB, RB, and Funding Agencies (2</a:t>
            </a:r>
            <a:r>
              <a:rPr lang="en-US" sz="2000" baseline="30000" dirty="0"/>
              <a:t>nd</a:t>
            </a:r>
            <a:r>
              <a:rPr lang="en-US" sz="2000" dirty="0"/>
              <a:t> stage of MoU approval)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A3150688-AA8B-4BCE-16C3-61DE76C6B44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4" y="260234"/>
            <a:ext cx="9180945" cy="857366"/>
          </a:xfrm>
        </p:spPr>
        <p:txBody>
          <a:bodyPr anchor="ctr"/>
          <a:lstStyle/>
          <a:p>
            <a:r>
              <a:rPr lang="en-US" dirty="0"/>
              <a:t>Memoranda of Understandings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50B323F-DBDD-530F-3398-35F190F66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5 March 2026</a:t>
            </a:r>
            <a:endParaRPr lang="de-AT" dirty="0"/>
          </a:p>
        </p:txBody>
      </p:sp>
      <p:sp>
        <p:nvSpPr>
          <p:cNvPr id="7" name="Fußzeilenplatzhalter 6">
            <a:extLst>
              <a:ext uri="{FF2B5EF4-FFF2-40B4-BE49-F238E27FC236}">
                <a16:creationId xmlns:a16="http://schemas.microsoft.com/office/drawing/2014/main" id="{D647067F-104B-7064-8681-6395E0B5C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de-AT"/>
              <a:t>CIEMAT Seminar -- T. Bergauer</a:t>
            </a:r>
          </a:p>
        </p:txBody>
      </p:sp>
      <p:sp>
        <p:nvSpPr>
          <p:cNvPr id="9" name="Textplatzhalter 4">
            <a:extLst>
              <a:ext uri="{FF2B5EF4-FFF2-40B4-BE49-F238E27FC236}">
                <a16:creationId xmlns:a16="http://schemas.microsoft.com/office/drawing/2014/main" id="{A79D0D1F-CFA3-8EDC-EBD0-C02B05D12300}"/>
              </a:ext>
            </a:extLst>
          </p:cNvPr>
          <p:cNvSpPr txBox="1">
            <a:spLocks/>
          </p:cNvSpPr>
          <p:nvPr/>
        </p:nvSpPr>
        <p:spPr>
          <a:xfrm>
            <a:off x="327548" y="3976109"/>
            <a:ext cx="7167676" cy="2490355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Palatino Linotype" panose="0204050205050503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363" indent="-346075">
              <a:lnSpc>
                <a:spcPct val="110000"/>
              </a:lnSpc>
              <a:spcBef>
                <a:spcPts val="300"/>
              </a:spcBef>
            </a:pPr>
            <a:r>
              <a:rPr lang="en-US" sz="2400" dirty="0"/>
              <a:t>Open problems:</a:t>
            </a:r>
          </a:p>
          <a:p>
            <a:pPr marL="760413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dirty="0"/>
              <a:t>CERN very slow in getting </a:t>
            </a:r>
            <a:r>
              <a:rPr lang="en-US" sz="2000" dirty="0" err="1"/>
              <a:t>MoUs</a:t>
            </a:r>
            <a:r>
              <a:rPr lang="en-US" sz="2000" dirty="0"/>
              <a:t> ready to </a:t>
            </a:r>
            <a:r>
              <a:rPr lang="en-US" sz="2000" dirty="0" err="1"/>
              <a:t>initate</a:t>
            </a:r>
            <a:r>
              <a:rPr lang="en-US" sz="2000" dirty="0"/>
              <a:t> signatures</a:t>
            </a:r>
          </a:p>
          <a:p>
            <a:pPr marL="760413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dirty="0"/>
              <a:t>The </a:t>
            </a:r>
            <a:r>
              <a:rPr lang="en-US" sz="2000" b="1" dirty="0"/>
              <a:t>Common Fund </a:t>
            </a:r>
            <a:r>
              <a:rPr lang="en-US" sz="2000" dirty="0"/>
              <a:t>remains problematic and currently blocks signatures from several institutions, e.g. INFN, but is seen by DRD1 and DRD3 as ”base” funding, independent of resource-loaded projects</a:t>
            </a:r>
          </a:p>
          <a:p>
            <a:pPr marL="760413" lvl="1" indent="-346075">
              <a:lnSpc>
                <a:spcPct val="110000"/>
              </a:lnSpc>
              <a:spcBef>
                <a:spcPts val="300"/>
              </a:spcBef>
            </a:pPr>
            <a:r>
              <a:rPr lang="en-US" sz="2000" b="1" dirty="0"/>
              <a:t>Negotiations with DOE/NSF </a:t>
            </a:r>
            <a:r>
              <a:rPr lang="en-US" sz="2000" dirty="0"/>
              <a:t>to sign agreements to secure US participation need to continued</a:t>
            </a:r>
          </a:p>
        </p:txBody>
      </p:sp>
      <p:graphicFrame>
        <p:nvGraphicFramePr>
          <p:cNvPr id="15" name="Tabelle 14">
            <a:extLst>
              <a:ext uri="{FF2B5EF4-FFF2-40B4-BE49-F238E27FC236}">
                <a16:creationId xmlns:a16="http://schemas.microsoft.com/office/drawing/2014/main" id="{32CB707F-0ECB-7E94-5C19-CB3185A8C5EB}"/>
              </a:ext>
            </a:extLst>
          </p:cNvPr>
          <p:cNvGraphicFramePr>
            <a:graphicFrameLocks noGrp="1"/>
          </p:cNvGraphicFramePr>
          <p:nvPr/>
        </p:nvGraphicFramePr>
        <p:xfrm>
          <a:off x="7673672" y="3769993"/>
          <a:ext cx="4076700" cy="2902585"/>
        </p:xfrm>
        <a:graphic>
          <a:graphicData uri="http://schemas.openxmlformats.org/drawingml/2006/table">
            <a:tbl>
              <a:tblPr/>
              <a:tblGrid>
                <a:gridCol w="952500">
                  <a:extLst>
                    <a:ext uri="{9D8B030D-6E8A-4147-A177-3AD203B41FA5}">
                      <a16:colId xmlns:a16="http://schemas.microsoft.com/office/drawing/2014/main" val="2683287743"/>
                    </a:ext>
                  </a:extLst>
                </a:gridCol>
                <a:gridCol w="1079500">
                  <a:extLst>
                    <a:ext uri="{9D8B030D-6E8A-4147-A177-3AD203B41FA5}">
                      <a16:colId xmlns:a16="http://schemas.microsoft.com/office/drawing/2014/main" val="3206759123"/>
                    </a:ext>
                  </a:extLst>
                </a:gridCol>
                <a:gridCol w="927100">
                  <a:extLst>
                    <a:ext uri="{9D8B030D-6E8A-4147-A177-3AD203B41FA5}">
                      <a16:colId xmlns:a16="http://schemas.microsoft.com/office/drawing/2014/main" val="3972374160"/>
                    </a:ext>
                  </a:extLst>
                </a:gridCol>
                <a:gridCol w="1117600">
                  <a:extLst>
                    <a:ext uri="{9D8B030D-6E8A-4147-A177-3AD203B41FA5}">
                      <a16:colId xmlns:a16="http://schemas.microsoft.com/office/drawing/2014/main" val="259343991"/>
                    </a:ext>
                  </a:extLst>
                </a:gridCol>
              </a:tblGrid>
              <a:tr h="2159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de-AT" sz="1200" b="1" i="0" u="none" strike="noStrike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Collaboration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de-AT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Topic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de-AT" sz="1200" b="1" i="0" u="none" strike="noStrike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CF requested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de-AT" sz="1200" b="1" i="0" u="none" strike="noStrike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amount  / comment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714464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gas detectors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yes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 kCHF cash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3812708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semiconductors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yes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 kCHF cash (possibly in-kind)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594045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F6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photodet. PID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F6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not now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F6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 kCHF planned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F6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84787"/>
                  </a:ext>
                </a:extLst>
              </a:tr>
              <a:tr h="4318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liquid detectors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MoU only with existing money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523468"/>
                  </a:ext>
                </a:extLst>
              </a:tr>
              <a:tr h="4318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electronics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MoU only with existing money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408416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quantum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de-AT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182143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calorimetry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de-AT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191630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DRD8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mechanics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de-AT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de-AT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27322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981214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hteck 34">
            <a:extLst>
              <a:ext uri="{FF2B5EF4-FFF2-40B4-BE49-F238E27FC236}">
                <a16:creationId xmlns:a16="http://schemas.microsoft.com/office/drawing/2014/main" id="{3AE72F92-8AA8-E750-1D25-247BBAB91C68}"/>
              </a:ext>
            </a:extLst>
          </p:cNvPr>
          <p:cNvSpPr/>
          <p:nvPr/>
        </p:nvSpPr>
        <p:spPr>
          <a:xfrm>
            <a:off x="9688846" y="830090"/>
            <a:ext cx="2386127" cy="18474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3" name="Rechteck 52">
            <a:extLst>
              <a:ext uri="{FF2B5EF4-FFF2-40B4-BE49-F238E27FC236}">
                <a16:creationId xmlns:a16="http://schemas.microsoft.com/office/drawing/2014/main" id="{2B3DECE3-C8B4-7138-51B9-E76CF6880407}"/>
              </a:ext>
            </a:extLst>
          </p:cNvPr>
          <p:cNvSpPr/>
          <p:nvPr/>
        </p:nvSpPr>
        <p:spPr>
          <a:xfrm>
            <a:off x="6013937" y="4693923"/>
            <a:ext cx="6045649" cy="18897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C1EA1A14-DD54-6897-E955-B87A106F400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6438" y="1158544"/>
            <a:ext cx="6801306" cy="5460792"/>
          </a:xfrm>
        </p:spPr>
        <p:txBody>
          <a:bodyPr>
            <a:normAutofit fontScale="92500" lnSpcReduction="10000"/>
          </a:bodyPr>
          <a:lstStyle/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b="1" noProof="0" dirty="0"/>
              <a:t>ÖAW Staff </a:t>
            </a:r>
            <a:r>
              <a:rPr lang="en-US" sz="1900" noProof="0" dirty="0"/>
              <a:t>(mostly third-party funded): </a:t>
            </a:r>
          </a:p>
          <a:p>
            <a:pPr marL="496888" lvl="1" indent="-263525">
              <a:lnSpc>
                <a:spcPct val="110000"/>
              </a:lnSpc>
              <a:spcBef>
                <a:spcPts val="400"/>
              </a:spcBef>
            </a:pPr>
            <a:r>
              <a:rPr lang="en-US" sz="1500" b="1" noProof="0" dirty="0">
                <a:latin typeface="Palatino Linotype" panose="02040502050505030304" pitchFamily="18" charset="0"/>
              </a:rPr>
              <a:t>Simon Waid </a:t>
            </a:r>
            <a:r>
              <a:rPr lang="en-US" sz="1500" noProof="0" dirty="0">
                <a:latin typeface="Palatino Linotype" panose="02040502050505030304" pitchFamily="18" charset="0"/>
              </a:rPr>
              <a:t>(Postdoc), </a:t>
            </a:r>
            <a:r>
              <a:rPr lang="en-US" sz="1500" b="1" noProof="0" dirty="0">
                <a:latin typeface="Palatino Linotype" panose="02040502050505030304" pitchFamily="18" charset="0"/>
              </a:rPr>
              <a:t>Bernhard </a:t>
            </a:r>
            <a:r>
              <a:rPr lang="en-US" sz="1500" b="1" noProof="0" dirty="0" err="1">
                <a:latin typeface="Palatino Linotype" panose="02040502050505030304" pitchFamily="18" charset="0"/>
              </a:rPr>
              <a:t>Pilsl</a:t>
            </a:r>
            <a:r>
              <a:rPr lang="en-US" sz="1500" b="1" noProof="0" dirty="0"/>
              <a:t>, </a:t>
            </a:r>
            <a:r>
              <a:rPr lang="en-US" sz="1500" b="1" noProof="0" dirty="0">
                <a:latin typeface="Palatino Linotype" panose="02040502050505030304" pitchFamily="18" charset="0"/>
              </a:rPr>
              <a:t>Sebastian Onder </a:t>
            </a:r>
            <a:r>
              <a:rPr lang="en-US" sz="1500" noProof="0" dirty="0">
                <a:latin typeface="Palatino Linotype" panose="02040502050505030304" pitchFamily="18" charset="0"/>
              </a:rPr>
              <a:t>(from CMS Tracker Group), </a:t>
            </a:r>
            <a:r>
              <a:rPr lang="en-US" sz="1500" b="1" noProof="0" dirty="0">
                <a:latin typeface="Palatino Linotype" panose="02040502050505030304" pitchFamily="18" charset="0"/>
              </a:rPr>
              <a:t>Daniel Radmanovac, </a:t>
            </a:r>
            <a:r>
              <a:rPr lang="en-US" sz="1500" b="1" noProof="0" dirty="0"/>
              <a:t>Juraj </a:t>
            </a:r>
            <a:r>
              <a:rPr lang="en-US" sz="1500" b="1" noProof="0" dirty="0" err="1"/>
              <a:t>Habala</a:t>
            </a:r>
            <a:r>
              <a:rPr lang="en-US" sz="1500" b="1" noProof="0" dirty="0"/>
              <a:t> </a:t>
            </a:r>
            <a:r>
              <a:rPr lang="en-US" sz="1500" noProof="0" dirty="0"/>
              <a:t>(just started); </a:t>
            </a:r>
            <a:r>
              <a:rPr lang="en-US" sz="1500" b="1" noProof="0" dirty="0"/>
              <a:t>N.N</a:t>
            </a:r>
            <a:r>
              <a:rPr lang="en-US" sz="1500" noProof="0" dirty="0"/>
              <a:t>. to be employed by December</a:t>
            </a:r>
          </a:p>
          <a:p>
            <a:pPr marL="545964" lvl="1" indent="-268789">
              <a:lnSpc>
                <a:spcPct val="110000"/>
              </a:lnSpc>
              <a:spcBef>
                <a:spcPts val="400"/>
              </a:spcBef>
            </a:pPr>
            <a:r>
              <a:rPr lang="en-US" sz="1500" noProof="0" dirty="0"/>
              <a:t>Maximilian Babeluk, Andreas Gsponer (both recently finished)</a:t>
            </a:r>
          </a:p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b="1" noProof="0" dirty="0"/>
              <a:t>Master Students</a:t>
            </a:r>
            <a:r>
              <a:rPr lang="en-US" sz="1900" noProof="0" dirty="0"/>
              <a:t>: </a:t>
            </a:r>
          </a:p>
          <a:p>
            <a:pPr marL="537578" lvl="1" indent="-268789">
              <a:lnSpc>
                <a:spcPct val="110000"/>
              </a:lnSpc>
              <a:spcBef>
                <a:spcPts val="400"/>
              </a:spcBef>
            </a:pPr>
            <a:r>
              <a:rPr lang="en-US" sz="1500" noProof="0" dirty="0"/>
              <a:t>J. Müllner, C. Hahn, F. Zivic, D. </a:t>
            </a:r>
            <a:r>
              <a:rPr lang="en-US" sz="1500" noProof="0" dirty="0" err="1"/>
              <a:t>Muxel</a:t>
            </a:r>
            <a:r>
              <a:rPr lang="en-US" sz="1500" noProof="0" dirty="0"/>
              <a:t>, C. </a:t>
            </a:r>
            <a:r>
              <a:rPr lang="en-US" sz="1500" noProof="0" dirty="0" err="1"/>
              <a:t>Ercher</a:t>
            </a:r>
            <a:endParaRPr lang="en-US" sz="1500" noProof="0" dirty="0"/>
          </a:p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noProof="0" dirty="0"/>
              <a:t>Several </a:t>
            </a:r>
            <a:r>
              <a:rPr lang="en-US" sz="1900" b="1" noProof="0" dirty="0"/>
              <a:t>BSc/Project students </a:t>
            </a:r>
            <a:r>
              <a:rPr lang="en-US" sz="1900" noProof="0" dirty="0"/>
              <a:t>(~10 in last year)</a:t>
            </a:r>
          </a:p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b="1" noProof="0" dirty="0">
                <a:latin typeface="Palatino Linotype" panose="02040502050505030304" pitchFamily="18" charset="0"/>
              </a:rPr>
              <a:t>Synergy to other hardware groups</a:t>
            </a:r>
            <a:r>
              <a:rPr lang="en-US" sz="1900" noProof="0" dirty="0">
                <a:latin typeface="Palatino Linotype" panose="02040502050505030304" pitchFamily="18" charset="0"/>
              </a:rPr>
              <a:t>: Belle, former CMS Tracker, m</a:t>
            </a:r>
            <a:r>
              <a:rPr lang="en-US" sz="1900" noProof="0" dirty="0"/>
              <a:t>ost likely also ALICE in the future</a:t>
            </a:r>
          </a:p>
          <a:p>
            <a:pPr marL="537578" lvl="1" indent="-268789">
              <a:lnSpc>
                <a:spcPct val="110000"/>
              </a:lnSpc>
              <a:spcBef>
                <a:spcPts val="400"/>
              </a:spcBef>
            </a:pPr>
            <a:r>
              <a:rPr lang="en-US" sz="1500" noProof="0" dirty="0"/>
              <a:t>Postdocs from Belle (</a:t>
            </a:r>
            <a:r>
              <a:rPr lang="en-US" sz="1500" b="1" noProof="0" dirty="0"/>
              <a:t>Roberto Russo</a:t>
            </a:r>
            <a:r>
              <a:rPr lang="en-US" sz="1500" noProof="0" dirty="0"/>
              <a:t>) and CMS (</a:t>
            </a:r>
            <a:r>
              <a:rPr lang="en-US" sz="1500" b="1" noProof="0" dirty="0"/>
              <a:t>Stefan Gundacker</a:t>
            </a:r>
            <a:r>
              <a:rPr lang="en-US" sz="1500" noProof="0" dirty="0"/>
              <a:t>)</a:t>
            </a:r>
            <a:br>
              <a:rPr lang="en-US" sz="1500" noProof="0" dirty="0"/>
            </a:br>
            <a:endParaRPr lang="en-US" sz="1500" noProof="0" dirty="0"/>
          </a:p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noProof="0" dirty="0"/>
              <a:t>Close collaboration with TU Wien </a:t>
            </a:r>
            <a:r>
              <a:rPr lang="en-US" sz="1900" noProof="0" dirty="0" err="1"/>
              <a:t>RadPhys</a:t>
            </a:r>
            <a:r>
              <a:rPr lang="en-US" sz="1900" noProof="0" dirty="0"/>
              <a:t> Group</a:t>
            </a:r>
            <a:endParaRPr lang="en-US" sz="1900" b="1" noProof="0" dirty="0"/>
          </a:p>
          <a:p>
            <a:pPr marL="537578" lvl="1" indent="-268789">
              <a:lnSpc>
                <a:spcPct val="110000"/>
              </a:lnSpc>
              <a:spcBef>
                <a:spcPts val="400"/>
              </a:spcBef>
            </a:pPr>
            <a:r>
              <a:rPr lang="en-US" sz="1500" b="1" noProof="0" dirty="0"/>
              <a:t>Albert Hirtl</a:t>
            </a:r>
            <a:r>
              <a:rPr lang="en-US" sz="1500" noProof="0" dirty="0"/>
              <a:t>, Felix Ulrich-</a:t>
            </a:r>
            <a:r>
              <a:rPr lang="en-US" sz="1500" noProof="0" dirty="0" err="1"/>
              <a:t>Pur</a:t>
            </a:r>
            <a:r>
              <a:rPr lang="en-US" sz="1500" noProof="0" dirty="0"/>
              <a:t>, Matthias Knopf, </a:t>
            </a:r>
            <a:br>
              <a:rPr lang="en-US" sz="1500" noProof="0" dirty="0"/>
            </a:br>
            <a:r>
              <a:rPr lang="en-US" sz="1500" noProof="0" dirty="0"/>
              <a:t>Matthias Kausel, Harald </a:t>
            </a:r>
            <a:r>
              <a:rPr lang="en-US" sz="1500" noProof="0" dirty="0" err="1"/>
              <a:t>Handerkas</a:t>
            </a:r>
            <a:br>
              <a:rPr lang="en-US" sz="1400" noProof="0" dirty="0"/>
            </a:br>
            <a:endParaRPr lang="en-US" sz="1400" noProof="0" dirty="0"/>
          </a:p>
          <a:p>
            <a:pPr marL="274638" indent="-261938">
              <a:lnSpc>
                <a:spcPct val="110000"/>
              </a:lnSpc>
              <a:spcBef>
                <a:spcPts val="400"/>
              </a:spcBef>
            </a:pPr>
            <a:r>
              <a:rPr lang="en-US" sz="1900" noProof="0" dirty="0"/>
              <a:t>Collaboration with many staff members </a:t>
            </a:r>
            <a:br>
              <a:rPr lang="en-US" sz="1900" noProof="0" dirty="0"/>
            </a:br>
            <a:r>
              <a:rPr lang="en-US" sz="1900" noProof="0" dirty="0"/>
              <a:t>from the service groups, especially  the </a:t>
            </a:r>
            <a:br>
              <a:rPr lang="en-US" sz="1900" noProof="0" dirty="0"/>
            </a:br>
            <a:r>
              <a:rPr lang="en-US" sz="1900" noProof="0" dirty="0"/>
              <a:t>electronics department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7B907EE0-21BE-F941-B1B6-819D184350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spc="-1" noProof="0" dirty="0">
                <a:solidFill>
                  <a:srgbClr val="000000"/>
                </a:solidFill>
                <a:latin typeface="Palatino Linotype"/>
              </a:rPr>
              <a:t>Group Display</a:t>
            </a:r>
            <a:endParaRPr lang="en-US" spc="-1" noProof="0" dirty="0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" name="Gruppieren 47">
            <a:extLst>
              <a:ext uri="{FF2B5EF4-FFF2-40B4-BE49-F238E27FC236}">
                <a16:creationId xmlns:a16="http://schemas.microsoft.com/office/drawing/2014/main" id="{EDE5949A-350E-FF5C-6731-B8CB3E780B86}"/>
              </a:ext>
            </a:extLst>
          </p:cNvPr>
          <p:cNvGrpSpPr/>
          <p:nvPr/>
        </p:nvGrpSpPr>
        <p:grpSpPr>
          <a:xfrm>
            <a:off x="8513953" y="1105084"/>
            <a:ext cx="1079001" cy="1572437"/>
            <a:chOff x="7480914" y="914724"/>
            <a:chExt cx="892174" cy="1300173"/>
          </a:xfrm>
        </p:grpSpPr>
        <p:pic>
          <p:nvPicPr>
            <p:cNvPr id="18" name="Grafik 17">
              <a:extLst>
                <a:ext uri="{FF2B5EF4-FFF2-40B4-BE49-F238E27FC236}">
                  <a16:creationId xmlns:a16="http://schemas.microsoft.com/office/drawing/2014/main" id="{F519E507-225A-E8F9-4A35-D372D4C294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480914" y="914724"/>
              <a:ext cx="892174" cy="1080000"/>
            </a:xfrm>
            <a:prstGeom prst="rect">
              <a:avLst/>
            </a:prstGeom>
          </p:spPr>
        </p:pic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B35DDA09-B8F2-257E-DCE7-D0C0976F642E}"/>
                </a:ext>
              </a:extLst>
            </p:cNvPr>
            <p:cNvSpPr txBox="1"/>
            <p:nvPr/>
          </p:nvSpPr>
          <p:spPr>
            <a:xfrm>
              <a:off x="7521036" y="1998584"/>
              <a:ext cx="792882" cy="216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 Linotype" panose="02040502050505030304" pitchFamily="18" charset="0"/>
                </a:rPr>
                <a:t>Simon Waid</a:t>
              </a:r>
            </a:p>
          </p:txBody>
        </p: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1C421AF4-2168-5744-C9C6-695A368B664A}"/>
              </a:ext>
            </a:extLst>
          </p:cNvPr>
          <p:cNvGrpSpPr/>
          <p:nvPr/>
        </p:nvGrpSpPr>
        <p:grpSpPr>
          <a:xfrm>
            <a:off x="8513953" y="2806918"/>
            <a:ext cx="1075935" cy="1575571"/>
            <a:chOff x="5648121" y="2494930"/>
            <a:chExt cx="889639" cy="1302764"/>
          </a:xfrm>
        </p:grpSpPr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0C00FDDE-510C-9BA4-CEB6-29F29C7D877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65998" y="2494930"/>
              <a:ext cx="864000" cy="1080000"/>
            </a:xfrm>
            <a:prstGeom prst="rect">
              <a:avLst/>
            </a:prstGeom>
          </p:spPr>
        </p:pic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EE35A6CF-3529-0C58-81E2-2C9F91149CB9}"/>
                </a:ext>
              </a:extLst>
            </p:cNvPr>
            <p:cNvSpPr txBox="1"/>
            <p:nvPr/>
          </p:nvSpPr>
          <p:spPr>
            <a:xfrm>
              <a:off x="5648121" y="3581381"/>
              <a:ext cx="889639" cy="216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 Linotype" panose="02040502050505030304" pitchFamily="18" charset="0"/>
                </a:rPr>
                <a:t>Bernhard </a:t>
              </a:r>
              <a:r>
                <a:rPr lang="en-US" sz="1100" noProof="0" dirty="0" err="1">
                  <a:latin typeface="Palatino Linotype" panose="02040502050505030304" pitchFamily="18" charset="0"/>
                </a:rPr>
                <a:t>Pilsl</a:t>
              </a:r>
              <a:endParaRPr lang="en-US" sz="1100" noProof="0" dirty="0">
                <a:latin typeface="Palatino Linotype" panose="02040502050505030304" pitchFamily="18" charset="0"/>
              </a:endParaRP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115289E0-8066-D635-8DE4-7D2D37AEED4F}"/>
              </a:ext>
            </a:extLst>
          </p:cNvPr>
          <p:cNvGrpSpPr/>
          <p:nvPr/>
        </p:nvGrpSpPr>
        <p:grpSpPr>
          <a:xfrm>
            <a:off x="8284170" y="4819951"/>
            <a:ext cx="1319592" cy="1725307"/>
            <a:chOff x="7019228" y="3938197"/>
            <a:chExt cx="1091107" cy="1426573"/>
          </a:xfrm>
        </p:grpSpPr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155F1079-CCDF-EBB0-92E5-D31A1C1936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3509" b="3833"/>
            <a:stretch/>
          </p:blipFill>
          <p:spPr>
            <a:xfrm>
              <a:off x="7182531" y="3938197"/>
              <a:ext cx="858388" cy="1079193"/>
            </a:xfrm>
            <a:prstGeom prst="rect">
              <a:avLst/>
            </a:prstGeom>
          </p:spPr>
        </p:pic>
        <p:sp>
          <p:nvSpPr>
            <p:cNvPr id="38" name="Textfeld 37">
              <a:extLst>
                <a:ext uri="{FF2B5EF4-FFF2-40B4-BE49-F238E27FC236}">
                  <a16:creationId xmlns:a16="http://schemas.microsoft.com/office/drawing/2014/main" id="{7668672B-C3EC-C8B5-9B3C-BEB937F944FB}"/>
                </a:ext>
              </a:extLst>
            </p:cNvPr>
            <p:cNvSpPr txBox="1"/>
            <p:nvPr/>
          </p:nvSpPr>
          <p:spPr>
            <a:xfrm>
              <a:off x="7019228" y="5008490"/>
              <a:ext cx="1091107" cy="3562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Matthias Kausel</a:t>
              </a:r>
            </a:p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(TU/MedAustron)</a:t>
              </a:r>
            </a:p>
          </p:txBody>
        </p:sp>
      </p:grp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CEA1A6FC-B86C-6D10-EAB6-BD566789F91E}"/>
              </a:ext>
            </a:extLst>
          </p:cNvPr>
          <p:cNvGrpSpPr/>
          <p:nvPr/>
        </p:nvGrpSpPr>
        <p:grpSpPr>
          <a:xfrm>
            <a:off x="9499361" y="4851447"/>
            <a:ext cx="1162498" cy="1732239"/>
            <a:chOff x="9310596" y="3941366"/>
            <a:chExt cx="961214" cy="1432304"/>
          </a:xfrm>
        </p:grpSpPr>
        <p:pic>
          <p:nvPicPr>
            <p:cNvPr id="29" name="Grafik 28">
              <a:extLst>
                <a:ext uri="{FF2B5EF4-FFF2-40B4-BE49-F238E27FC236}">
                  <a16:creationId xmlns:a16="http://schemas.microsoft.com/office/drawing/2014/main" id="{F6E82A2E-A450-F3F8-0011-B043F94846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917" r="13592"/>
            <a:stretch/>
          </p:blipFill>
          <p:spPr>
            <a:xfrm>
              <a:off x="9439157" y="3941366"/>
              <a:ext cx="826106" cy="1080000"/>
            </a:xfrm>
            <a:prstGeom prst="rect">
              <a:avLst/>
            </a:prstGeom>
          </p:spPr>
        </p:pic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E079B12D-5F43-C3DD-B971-1E55DFFB31E2}"/>
                </a:ext>
              </a:extLst>
            </p:cNvPr>
            <p:cNvSpPr txBox="1"/>
            <p:nvPr/>
          </p:nvSpPr>
          <p:spPr>
            <a:xfrm>
              <a:off x="9310596" y="5017390"/>
              <a:ext cx="961214" cy="3562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 Linotype" panose="02040502050505030304" pitchFamily="18" charset="0"/>
                </a:rPr>
                <a:t>Matthias Knopf</a:t>
              </a:r>
            </a:p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(TU Wien)</a:t>
              </a:r>
            </a:p>
          </p:txBody>
        </p:sp>
      </p:grp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026F30ED-C5ED-B6F7-4182-D53AD65D8440}"/>
              </a:ext>
            </a:extLst>
          </p:cNvPr>
          <p:cNvGrpSpPr/>
          <p:nvPr/>
        </p:nvGrpSpPr>
        <p:grpSpPr>
          <a:xfrm>
            <a:off x="6110405" y="4809481"/>
            <a:ext cx="1064725" cy="1762123"/>
            <a:chOff x="5612169" y="3946983"/>
            <a:chExt cx="880369" cy="1457014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01BA2350-51C9-8E4F-6F97-7574B47D1E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76" r="10884"/>
            <a:stretch/>
          </p:blipFill>
          <p:spPr>
            <a:xfrm>
              <a:off x="5612169" y="3946983"/>
              <a:ext cx="880369" cy="1106828"/>
            </a:xfrm>
            <a:prstGeom prst="rect">
              <a:avLst/>
            </a:prstGeom>
          </p:spPr>
        </p:pic>
        <p:sp>
          <p:nvSpPr>
            <p:cNvPr id="4" name="Textfeld 3">
              <a:extLst>
                <a:ext uri="{FF2B5EF4-FFF2-40B4-BE49-F238E27FC236}">
                  <a16:creationId xmlns:a16="http://schemas.microsoft.com/office/drawing/2014/main" id="{90585AD6-1FA5-E845-4C75-18BFD48BAC80}"/>
                </a:ext>
              </a:extLst>
            </p:cNvPr>
            <p:cNvSpPr txBox="1"/>
            <p:nvPr/>
          </p:nvSpPr>
          <p:spPr>
            <a:xfrm>
              <a:off x="5651251" y="5047717"/>
              <a:ext cx="762396" cy="3562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Albert Hirtl</a:t>
              </a:r>
            </a:p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(TU Wien)</a:t>
              </a:r>
            </a:p>
          </p:txBody>
        </p:sp>
      </p:grp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18322821-37F0-862F-A758-3090D0582313}"/>
              </a:ext>
            </a:extLst>
          </p:cNvPr>
          <p:cNvGrpSpPr/>
          <p:nvPr/>
        </p:nvGrpSpPr>
        <p:grpSpPr>
          <a:xfrm>
            <a:off x="7157744" y="4806389"/>
            <a:ext cx="1187474" cy="1765215"/>
            <a:chOff x="6720381" y="4831380"/>
            <a:chExt cx="1187474" cy="1765215"/>
          </a:xfrm>
        </p:grpSpPr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73A52546-7EB4-3A81-813F-7D1983FE89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r="7061"/>
            <a:stretch/>
          </p:blipFill>
          <p:spPr>
            <a:xfrm>
              <a:off x="6843131" y="4831380"/>
              <a:ext cx="1064724" cy="1315484"/>
            </a:xfrm>
            <a:prstGeom prst="rect">
              <a:avLst/>
            </a:prstGeom>
          </p:spPr>
        </p:pic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87769CF0-45F6-A090-8041-10D05C1A5DCE}"/>
                </a:ext>
              </a:extLst>
            </p:cNvPr>
            <p:cNvSpPr txBox="1"/>
            <p:nvPr/>
          </p:nvSpPr>
          <p:spPr>
            <a:xfrm>
              <a:off x="6720381" y="6165708"/>
              <a:ext cx="118654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Felix Ulrich-</a:t>
              </a:r>
              <a:r>
                <a:rPr lang="en-US" sz="1100" noProof="0" dirty="0" err="1">
                  <a:latin typeface="Palatino Linotype" panose="02040502050505030304" pitchFamily="18" charset="0"/>
                </a:rPr>
                <a:t>Pur</a:t>
              </a:r>
              <a:endParaRPr lang="en-US" sz="1100" noProof="0" dirty="0">
                <a:latin typeface="Palatino Linotype" panose="02040502050505030304" pitchFamily="18" charset="0"/>
              </a:endParaRPr>
            </a:p>
            <a:p>
              <a:pPr algn="ctr"/>
              <a:r>
                <a:rPr lang="en-US" sz="1100" noProof="0" dirty="0">
                  <a:latin typeface="Palatino Linotype" panose="02040502050505030304" pitchFamily="18" charset="0"/>
                </a:rPr>
                <a:t>(TU Wien)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D05A7A9A-7269-58F3-03AC-4DD40E42C0FE}"/>
              </a:ext>
            </a:extLst>
          </p:cNvPr>
          <p:cNvGrpSpPr/>
          <p:nvPr/>
        </p:nvGrpSpPr>
        <p:grpSpPr>
          <a:xfrm>
            <a:off x="9550536" y="2806918"/>
            <a:ext cx="1451038" cy="1555979"/>
            <a:chOff x="9620885" y="2847341"/>
            <a:chExt cx="1451038" cy="1555979"/>
          </a:xfrm>
        </p:grpSpPr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9BE39364-8638-EFBD-D48F-DEF72236B535}"/>
                </a:ext>
              </a:extLst>
            </p:cNvPr>
            <p:cNvSpPr txBox="1"/>
            <p:nvPr/>
          </p:nvSpPr>
          <p:spPr>
            <a:xfrm>
              <a:off x="9620885" y="4141710"/>
              <a:ext cx="145103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 Linotype" panose="02040502050505030304" pitchFamily="18" charset="0"/>
                </a:rPr>
                <a:t>Daniel Radmanovac</a:t>
              </a:r>
            </a:p>
          </p:txBody>
        </p:sp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19B6CECB-9A23-68B2-4FC5-9A90F580F7C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791817" y="2847341"/>
              <a:ext cx="1083538" cy="1311651"/>
            </a:xfrm>
            <a:prstGeom prst="rect">
              <a:avLst/>
            </a:prstGeom>
          </p:spPr>
        </p:pic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843E4B79-1885-8D54-E6E1-9BCF01FE232B}"/>
              </a:ext>
            </a:extLst>
          </p:cNvPr>
          <p:cNvGrpSpPr/>
          <p:nvPr/>
        </p:nvGrpSpPr>
        <p:grpSpPr>
          <a:xfrm>
            <a:off x="10945973" y="2820452"/>
            <a:ext cx="999744" cy="1571443"/>
            <a:chOff x="8082440" y="3040350"/>
            <a:chExt cx="999744" cy="1571443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DC52AE76-709B-9122-92DE-71D2957264D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828"/>
            <a:stretch>
              <a:fillRect/>
            </a:stretch>
          </p:blipFill>
          <p:spPr bwMode="auto">
            <a:xfrm>
              <a:off x="8111196" y="3040350"/>
              <a:ext cx="970988" cy="12911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AEA60364-D901-995F-685E-D08CFC3F1DA2}"/>
                </a:ext>
              </a:extLst>
            </p:cNvPr>
            <p:cNvSpPr txBox="1"/>
            <p:nvPr/>
          </p:nvSpPr>
          <p:spPr>
            <a:xfrm>
              <a:off x="8082440" y="4350183"/>
              <a:ext cx="96051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" pitchFamily="2" charset="77"/>
                  <a:ea typeface="Palatino" pitchFamily="2" charset="77"/>
                </a:rPr>
                <a:t>Juraj </a:t>
              </a:r>
              <a:r>
                <a:rPr lang="en-US" sz="1100" noProof="0" dirty="0" err="1">
                  <a:latin typeface="Palatino" pitchFamily="2" charset="77"/>
                  <a:ea typeface="Palatino" pitchFamily="2" charset="77"/>
                </a:rPr>
                <a:t>Habala</a:t>
              </a:r>
              <a:endParaRPr lang="en-US" sz="1100" noProof="0" dirty="0">
                <a:latin typeface="Palatino" pitchFamily="2" charset="77"/>
                <a:ea typeface="Palatino" pitchFamily="2" charset="77"/>
              </a:endParaRPr>
            </a:p>
          </p:txBody>
        </p:sp>
      </p:grpSp>
      <p:grpSp>
        <p:nvGrpSpPr>
          <p:cNvPr id="45" name="Gruppieren 44">
            <a:extLst>
              <a:ext uri="{FF2B5EF4-FFF2-40B4-BE49-F238E27FC236}">
                <a16:creationId xmlns:a16="http://schemas.microsoft.com/office/drawing/2014/main" id="{5957C8C7-1A0D-6391-746B-37DABD1254C5}"/>
              </a:ext>
            </a:extLst>
          </p:cNvPr>
          <p:cNvGrpSpPr/>
          <p:nvPr/>
        </p:nvGrpSpPr>
        <p:grpSpPr>
          <a:xfrm>
            <a:off x="9673459" y="1105084"/>
            <a:ext cx="1301959" cy="1563690"/>
            <a:chOff x="7243563" y="2876253"/>
            <a:chExt cx="1301959" cy="1563690"/>
          </a:xfrm>
        </p:grpSpPr>
        <p:pic>
          <p:nvPicPr>
            <p:cNvPr id="25" name="Grafik 24">
              <a:extLst>
                <a:ext uri="{FF2B5EF4-FFF2-40B4-BE49-F238E27FC236}">
                  <a16:creationId xmlns:a16="http://schemas.microsoft.com/office/drawing/2014/main" id="{BC4A71D6-5896-70C1-24EB-ED75B1FFDB4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391003" y="2876253"/>
              <a:ext cx="1044041" cy="1263840"/>
            </a:xfrm>
            <a:prstGeom prst="rect">
              <a:avLst/>
            </a:prstGeom>
          </p:spPr>
        </p:pic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CE96585A-5F8F-B896-8660-7D58DAC6E527}"/>
                </a:ext>
              </a:extLst>
            </p:cNvPr>
            <p:cNvSpPr txBox="1"/>
            <p:nvPr/>
          </p:nvSpPr>
          <p:spPr>
            <a:xfrm>
              <a:off x="7243563" y="4178333"/>
              <a:ext cx="130195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" pitchFamily="2" charset="77"/>
                  <a:ea typeface="Palatino" pitchFamily="2" charset="77"/>
                </a:rPr>
                <a:t>Stefan Gundacker</a:t>
              </a:r>
            </a:p>
          </p:txBody>
        </p: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88174E2F-02E5-B003-E06F-C2AB6763FF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892" y="4851447"/>
            <a:ext cx="1062845" cy="131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feld 27">
            <a:extLst>
              <a:ext uri="{FF2B5EF4-FFF2-40B4-BE49-F238E27FC236}">
                <a16:creationId xmlns:a16="http://schemas.microsoft.com/office/drawing/2014/main" id="{2B7144FC-3CBC-F408-D268-13ED73C6E57F}"/>
              </a:ext>
            </a:extLst>
          </p:cNvPr>
          <p:cNvSpPr txBox="1"/>
          <p:nvPr/>
        </p:nvSpPr>
        <p:spPr>
          <a:xfrm>
            <a:off x="10693786" y="6188449"/>
            <a:ext cx="135005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noProof="0" dirty="0">
                <a:latin typeface="Palatino Linotype" panose="02040502050505030304" pitchFamily="18" charset="0"/>
              </a:rPr>
              <a:t>Harald </a:t>
            </a:r>
            <a:r>
              <a:rPr lang="en-US" sz="1100" noProof="0" dirty="0" err="1">
                <a:latin typeface="Palatino Linotype" panose="02040502050505030304" pitchFamily="18" charset="0"/>
              </a:rPr>
              <a:t>Handerkas</a:t>
            </a:r>
            <a:endParaRPr lang="en-US" sz="1100" noProof="0" dirty="0">
              <a:latin typeface="Palatino Linotype" panose="02040502050505030304" pitchFamily="18" charset="0"/>
            </a:endParaRPr>
          </a:p>
          <a:p>
            <a:pPr algn="ctr"/>
            <a:r>
              <a:rPr lang="en-US" sz="1100" noProof="0" dirty="0">
                <a:latin typeface="Palatino Linotype" panose="02040502050505030304" pitchFamily="18" charset="0"/>
              </a:rPr>
              <a:t>(TU Wien)</a:t>
            </a:r>
          </a:p>
        </p:txBody>
      </p:sp>
      <p:grpSp>
        <p:nvGrpSpPr>
          <p:cNvPr id="46" name="Gruppieren 45">
            <a:extLst>
              <a:ext uri="{FF2B5EF4-FFF2-40B4-BE49-F238E27FC236}">
                <a16:creationId xmlns:a16="http://schemas.microsoft.com/office/drawing/2014/main" id="{43FBE0E2-E793-B2B0-D12A-85F2FC2FFE5C}"/>
              </a:ext>
            </a:extLst>
          </p:cNvPr>
          <p:cNvGrpSpPr/>
          <p:nvPr/>
        </p:nvGrpSpPr>
        <p:grpSpPr>
          <a:xfrm>
            <a:off x="10914240" y="1105084"/>
            <a:ext cx="1091966" cy="1563690"/>
            <a:chOff x="6158789" y="2881754"/>
            <a:chExt cx="1091966" cy="1563690"/>
          </a:xfrm>
        </p:grpSpPr>
        <p:pic>
          <p:nvPicPr>
            <p:cNvPr id="43" name="Grafik 42" descr="Ein Bild, das Menschliches Gesicht, Person, Bart, Vorderkopf enthält.&#10;&#10;KI-generierte Inhalte können fehlerhaft sein.">
              <a:extLst>
                <a:ext uri="{FF2B5EF4-FFF2-40B4-BE49-F238E27FC236}">
                  <a16:creationId xmlns:a16="http://schemas.microsoft.com/office/drawing/2014/main" id="{6E1E2BA3-DE27-A7C8-532B-374DA8F746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79" r="14269"/>
            <a:stretch>
              <a:fillRect/>
            </a:stretch>
          </p:blipFill>
          <p:spPr>
            <a:xfrm>
              <a:off x="6195635" y="2881754"/>
              <a:ext cx="981041" cy="1286572"/>
            </a:xfrm>
            <a:prstGeom prst="rect">
              <a:avLst/>
            </a:prstGeom>
          </p:spPr>
        </p:pic>
        <p:sp>
          <p:nvSpPr>
            <p:cNvPr id="44" name="Textfeld 43">
              <a:extLst>
                <a:ext uri="{FF2B5EF4-FFF2-40B4-BE49-F238E27FC236}">
                  <a16:creationId xmlns:a16="http://schemas.microsoft.com/office/drawing/2014/main" id="{F2EF8E9E-1B6E-C85D-5122-3CD59C8DFE58}"/>
                </a:ext>
              </a:extLst>
            </p:cNvPr>
            <p:cNvSpPr txBox="1"/>
            <p:nvPr/>
          </p:nvSpPr>
          <p:spPr>
            <a:xfrm>
              <a:off x="6158789" y="4183834"/>
              <a:ext cx="109196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noProof="0" dirty="0">
                  <a:latin typeface="Palatino" pitchFamily="2" charset="77"/>
                  <a:ea typeface="Palatino" pitchFamily="2" charset="77"/>
                </a:rPr>
                <a:t>Roberto Russo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C9D57ABB-361F-7326-18D3-EC152DB59113}"/>
              </a:ext>
            </a:extLst>
          </p:cNvPr>
          <p:cNvGrpSpPr/>
          <p:nvPr/>
        </p:nvGrpSpPr>
        <p:grpSpPr>
          <a:xfrm>
            <a:off x="7222454" y="979056"/>
            <a:ext cx="1313778" cy="3470539"/>
            <a:chOff x="7222454" y="979056"/>
            <a:chExt cx="1313778" cy="3470539"/>
          </a:xfrm>
        </p:grpSpPr>
        <p:grpSp>
          <p:nvGrpSpPr>
            <p:cNvPr id="49" name="Gruppieren 48">
              <a:extLst>
                <a:ext uri="{FF2B5EF4-FFF2-40B4-BE49-F238E27FC236}">
                  <a16:creationId xmlns:a16="http://schemas.microsoft.com/office/drawing/2014/main" id="{7B6F92EB-E13E-1851-44FA-BBB47107AD71}"/>
                </a:ext>
              </a:extLst>
            </p:cNvPr>
            <p:cNvGrpSpPr/>
            <p:nvPr/>
          </p:nvGrpSpPr>
          <p:grpSpPr>
            <a:xfrm>
              <a:off x="7248700" y="1105084"/>
              <a:ext cx="1287532" cy="1573263"/>
              <a:chOff x="6206501" y="930119"/>
              <a:chExt cx="1064598" cy="1300855"/>
            </a:xfrm>
          </p:grpSpPr>
          <p:pic>
            <p:nvPicPr>
              <p:cNvPr id="23" name="Grafik 22">
                <a:extLst>
                  <a:ext uri="{FF2B5EF4-FFF2-40B4-BE49-F238E27FC236}">
                    <a16:creationId xmlns:a16="http://schemas.microsoft.com/office/drawing/2014/main" id="{477D9956-2EEF-CD0D-1CAD-B4346D8A17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rcRect l="35047" r="8996"/>
              <a:stretch>
                <a:fillRect/>
              </a:stretch>
            </p:blipFill>
            <p:spPr>
              <a:xfrm>
                <a:off x="6261563" y="930119"/>
                <a:ext cx="905503" cy="1080000"/>
              </a:xfrm>
              <a:prstGeom prst="rect">
                <a:avLst/>
              </a:prstGeom>
            </p:spPr>
          </p:pic>
          <p:sp>
            <p:nvSpPr>
              <p:cNvPr id="30" name="Textfeld 29">
                <a:extLst>
                  <a:ext uri="{FF2B5EF4-FFF2-40B4-BE49-F238E27FC236}">
                    <a16:creationId xmlns:a16="http://schemas.microsoft.com/office/drawing/2014/main" id="{E3EB4287-523D-B6C7-7134-B1DB66082C88}"/>
                  </a:ext>
                </a:extLst>
              </p:cNvPr>
              <p:cNvSpPr txBox="1"/>
              <p:nvPr/>
            </p:nvSpPr>
            <p:spPr>
              <a:xfrm>
                <a:off x="6206501" y="2014661"/>
                <a:ext cx="1064598" cy="2163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100" noProof="0" dirty="0">
                    <a:latin typeface="Palatino Linotype" panose="02040502050505030304" pitchFamily="18" charset="0"/>
                  </a:rPr>
                  <a:t>Thomas Bergauer</a:t>
                </a:r>
              </a:p>
            </p:txBody>
          </p:sp>
        </p:grpSp>
        <p:grpSp>
          <p:nvGrpSpPr>
            <p:cNvPr id="51" name="Gruppieren 50">
              <a:extLst>
                <a:ext uri="{FF2B5EF4-FFF2-40B4-BE49-F238E27FC236}">
                  <a16:creationId xmlns:a16="http://schemas.microsoft.com/office/drawing/2014/main" id="{D3F20C86-FE5D-89F7-7D05-1602B870981E}"/>
                </a:ext>
              </a:extLst>
            </p:cNvPr>
            <p:cNvGrpSpPr/>
            <p:nvPr/>
          </p:nvGrpSpPr>
          <p:grpSpPr>
            <a:xfrm>
              <a:off x="7248700" y="2806918"/>
              <a:ext cx="1212191" cy="1576086"/>
              <a:chOff x="5530001" y="1263921"/>
              <a:chExt cx="1212191" cy="1576086"/>
            </a:xfrm>
          </p:grpSpPr>
          <p:pic>
            <p:nvPicPr>
              <p:cNvPr id="16" name="Grafik 15">
                <a:extLst>
                  <a:ext uri="{FF2B5EF4-FFF2-40B4-BE49-F238E27FC236}">
                    <a16:creationId xmlns:a16="http://schemas.microsoft.com/office/drawing/2014/main" id="{D67A8263-A43E-1C42-0B0E-50B5B9F1A6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588325" y="1263921"/>
                <a:ext cx="1069640" cy="1294827"/>
              </a:xfrm>
              <a:prstGeom prst="rect">
                <a:avLst/>
              </a:prstGeom>
            </p:spPr>
          </p:pic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797A175F-1D95-A0EB-9CB9-7475DF88F5D3}"/>
                  </a:ext>
                </a:extLst>
              </p:cNvPr>
              <p:cNvSpPr txBox="1"/>
              <p:nvPr/>
            </p:nvSpPr>
            <p:spPr>
              <a:xfrm>
                <a:off x="5530001" y="2578397"/>
                <a:ext cx="1212191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100" noProof="0" dirty="0">
                    <a:latin typeface="Palatino Linotype" panose="02040502050505030304" pitchFamily="18" charset="0"/>
                  </a:rPr>
                  <a:t>Sebastian Onder</a:t>
                </a:r>
              </a:p>
            </p:txBody>
          </p:sp>
        </p:grp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F43AB29C-B00B-D8BC-B716-64B67358C08A}"/>
                </a:ext>
              </a:extLst>
            </p:cNvPr>
            <p:cNvSpPr txBox="1"/>
            <p:nvPr/>
          </p:nvSpPr>
          <p:spPr>
            <a:xfrm>
              <a:off x="7222454" y="979056"/>
              <a:ext cx="1244131" cy="3470539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endParaRPr lang="en-US" noProof="0" dirty="0"/>
            </a:p>
          </p:txBody>
        </p:sp>
      </p:grpSp>
      <p:sp>
        <p:nvSpPr>
          <p:cNvPr id="19" name="Datumsplatzhalter 18">
            <a:extLst>
              <a:ext uri="{FF2B5EF4-FFF2-40B4-BE49-F238E27FC236}">
                <a16:creationId xmlns:a16="http://schemas.microsoft.com/office/drawing/2014/main" id="{601A1085-0B7C-AD87-0A40-43143B00D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20" name="Fußzeilenplatzhalter 19">
            <a:extLst>
              <a:ext uri="{FF2B5EF4-FFF2-40B4-BE49-F238E27FC236}">
                <a16:creationId xmlns:a16="http://schemas.microsoft.com/office/drawing/2014/main" id="{15273D90-27ED-5F03-5B31-7B76DDD85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21" name="Foliennummernplatzhalter 20">
            <a:extLst>
              <a:ext uri="{FF2B5EF4-FFF2-40B4-BE49-F238E27FC236}">
                <a16:creationId xmlns:a16="http://schemas.microsoft.com/office/drawing/2014/main" id="{217EB51C-635F-5EB4-9194-FA5C40F01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83</a:t>
            </a:fld>
            <a:endParaRPr lang="en-US" noProof="0" dirty="0"/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6C1CCB29-DC6C-B50B-A5DB-2E5A96998C2B}"/>
              </a:ext>
            </a:extLst>
          </p:cNvPr>
          <p:cNvSpPr txBox="1"/>
          <p:nvPr/>
        </p:nvSpPr>
        <p:spPr>
          <a:xfrm>
            <a:off x="10188617" y="819338"/>
            <a:ext cx="13490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noProof="0" dirty="0"/>
              <a:t>From other groups</a:t>
            </a:r>
          </a:p>
        </p:txBody>
      </p:sp>
    </p:spTree>
    <p:extLst>
      <p:ext uri="{BB962C8B-B14F-4D97-AF65-F5344CB8AC3E}">
        <p14:creationId xmlns:p14="http://schemas.microsoft.com/office/powerpoint/2010/main" val="50002122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C224B1E2-4365-FE86-D85C-FE523822C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2515" y="3206792"/>
            <a:ext cx="2266387" cy="1260997"/>
          </a:xfrm>
          <a:prstGeom prst="rect">
            <a:avLst/>
          </a:prstGeom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8A880BBD-E944-562F-E80F-A3D16B6DA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86A5E-B249-45C8-B44F-CD84DBAB0031}" type="slidenum">
              <a:rPr lang="en-US" noProof="0" smtClean="0"/>
              <a:pPr>
                <a:defRPr/>
              </a:pPr>
              <a:t>84</a:t>
            </a:fld>
            <a:endParaRPr lang="en-US" noProof="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629F1BD-963A-50B0-9E75-E081D08DBD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077" y="1140432"/>
            <a:ext cx="9427723" cy="539371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spcBef>
                <a:spcPts val="700"/>
              </a:spcBef>
              <a:buNone/>
            </a:pPr>
            <a:r>
              <a:rPr lang="en-US" sz="2600" b="1" i="1" noProof="0" dirty="0"/>
              <a:t>European</a:t>
            </a:r>
            <a:r>
              <a:rPr lang="en-US" sz="2600" b="1" noProof="0" dirty="0"/>
              <a:t> funding </a:t>
            </a:r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b="1" noProof="0" dirty="0" err="1"/>
              <a:t>AIDAinnova</a:t>
            </a:r>
            <a:r>
              <a:rPr lang="en-US" noProof="0" dirty="0"/>
              <a:t>: (2021-2025): community-wide large project aiming at networking</a:t>
            </a:r>
            <a:br>
              <a:rPr lang="en-US" noProof="0" dirty="0"/>
            </a:br>
            <a:br>
              <a:rPr lang="en-US" sz="1000" noProof="0" dirty="0"/>
            </a:br>
            <a:endParaRPr lang="en-US" sz="700" i="1" noProof="0" dirty="0"/>
          </a:p>
          <a:p>
            <a:pPr marL="0" indent="0">
              <a:lnSpc>
                <a:spcPct val="110000"/>
              </a:lnSpc>
              <a:spcBef>
                <a:spcPts val="700"/>
              </a:spcBef>
              <a:buNone/>
            </a:pPr>
            <a:r>
              <a:rPr lang="en-US" sz="2600" b="1" i="1" noProof="0" dirty="0"/>
              <a:t>National funding – </a:t>
            </a:r>
            <a:r>
              <a:rPr lang="en-US" sz="2600" b="1" noProof="0" dirty="0"/>
              <a:t>here we pioneered access to FFG:</a:t>
            </a:r>
            <a:endParaRPr lang="en-US" sz="2600" b="1" i="1" noProof="0" dirty="0"/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noProof="0" dirty="0"/>
              <a:t>Call</a:t>
            </a:r>
            <a:r>
              <a:rPr lang="en-US" b="1" noProof="0" dirty="0"/>
              <a:t> </a:t>
            </a:r>
            <a:r>
              <a:rPr lang="en-US" b="1" noProof="0" dirty="0" err="1"/>
              <a:t>Industriedissertationen</a:t>
            </a:r>
            <a:r>
              <a:rPr lang="en-US" noProof="0" dirty="0"/>
              <a:t> (2 projects; 1 PhD student /3y each)</a:t>
            </a:r>
            <a:endParaRPr lang="en-US" i="1" noProof="0" dirty="0"/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noProof="0" dirty="0"/>
              <a:t>Call</a:t>
            </a:r>
            <a:r>
              <a:rPr lang="en-US" b="1" noProof="0" dirty="0"/>
              <a:t> Expedition Zukunft</a:t>
            </a:r>
            <a:r>
              <a:rPr lang="en-US" noProof="0" dirty="0"/>
              <a:t> (1 projects; 1 postdoc /1y each)</a:t>
            </a:r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noProof="0" dirty="0"/>
              <a:t>Many </a:t>
            </a:r>
            <a:r>
              <a:rPr lang="en-US" b="1" noProof="0" dirty="0"/>
              <a:t>FFG </a:t>
            </a:r>
            <a:r>
              <a:rPr lang="en-US" b="1" noProof="0" dirty="0" err="1"/>
              <a:t>Femtech</a:t>
            </a:r>
            <a:r>
              <a:rPr lang="en-US" b="1" noProof="0" dirty="0"/>
              <a:t> </a:t>
            </a:r>
            <a:r>
              <a:rPr lang="en-US" noProof="0" dirty="0"/>
              <a:t>students and </a:t>
            </a:r>
            <a:r>
              <a:rPr lang="en-US" b="1" noProof="0" dirty="0"/>
              <a:t>FFG </a:t>
            </a:r>
            <a:r>
              <a:rPr lang="en-US" b="1" noProof="0" dirty="0" err="1"/>
              <a:t>Praktika</a:t>
            </a:r>
            <a:r>
              <a:rPr lang="en-US" b="1" noProof="0" dirty="0"/>
              <a:t> </a:t>
            </a:r>
            <a:r>
              <a:rPr lang="en-US" noProof="0" dirty="0"/>
              <a:t>for school children</a:t>
            </a:r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noProof="0" dirty="0"/>
              <a:t>Call</a:t>
            </a:r>
            <a:r>
              <a:rPr lang="en-US" b="1" noProof="0" dirty="0"/>
              <a:t> BRIDGE </a:t>
            </a:r>
            <a:r>
              <a:rPr lang="en-US" noProof="0" dirty="0"/>
              <a:t>(2 projects; 1 postdoc + 1-2 PhD students /3y each)</a:t>
            </a:r>
          </a:p>
          <a:p>
            <a:pPr lvl="1">
              <a:lnSpc>
                <a:spcPct val="110000"/>
              </a:lnSpc>
              <a:spcBef>
                <a:spcPts val="700"/>
              </a:spcBef>
            </a:pPr>
            <a:r>
              <a:rPr lang="en-US" sz="1900" b="1" noProof="0" dirty="0" err="1"/>
              <a:t>HiBPM</a:t>
            </a:r>
            <a:r>
              <a:rPr lang="en-US" sz="1900" b="1" noProof="0" dirty="0"/>
              <a:t> </a:t>
            </a:r>
            <a:r>
              <a:rPr lang="en-US" sz="1900" noProof="0" dirty="0"/>
              <a:t>and</a:t>
            </a:r>
            <a:r>
              <a:rPr lang="en-US" sz="1900" b="1" noProof="0" dirty="0"/>
              <a:t> Flash-BPM</a:t>
            </a:r>
            <a:r>
              <a:rPr lang="en-US" sz="1900" noProof="0" dirty="0"/>
              <a:t>: </a:t>
            </a:r>
            <a:r>
              <a:rPr lang="en-US" sz="1900" i="1" noProof="0" dirty="0"/>
              <a:t>cooperation with MedAustron GmbH</a:t>
            </a:r>
          </a:p>
          <a:p>
            <a:pPr lvl="1">
              <a:lnSpc>
                <a:spcPct val="110000"/>
              </a:lnSpc>
              <a:spcBef>
                <a:spcPts val="700"/>
              </a:spcBef>
            </a:pPr>
            <a:r>
              <a:rPr lang="en-US" sz="1900" b="1" noProof="0" dirty="0" err="1"/>
              <a:t>RadHardDetSim</a:t>
            </a:r>
            <a:r>
              <a:rPr lang="en-US" sz="1900" b="1" noProof="0" dirty="0"/>
              <a:t> </a:t>
            </a:r>
            <a:r>
              <a:rPr lang="en-US" sz="1900" i="1" noProof="0" dirty="0"/>
              <a:t>in cooperation with “Global TCAD Solutions GmbH”</a:t>
            </a:r>
            <a:br>
              <a:rPr lang="en-US" sz="2000" b="1" noProof="0" dirty="0"/>
            </a:br>
            <a:endParaRPr lang="en-US" sz="600" i="1" noProof="0" dirty="0"/>
          </a:p>
          <a:p>
            <a:pPr>
              <a:lnSpc>
                <a:spcPct val="110000"/>
              </a:lnSpc>
              <a:spcBef>
                <a:spcPts val="700"/>
              </a:spcBef>
            </a:pPr>
            <a:endParaRPr lang="en-US" sz="1500" i="1" noProof="0" dirty="0"/>
          </a:p>
          <a:p>
            <a:pPr>
              <a:lnSpc>
                <a:spcPct val="110000"/>
              </a:lnSpc>
              <a:spcBef>
                <a:spcPts val="700"/>
              </a:spcBef>
            </a:pPr>
            <a:endParaRPr lang="en-US" sz="1500" i="1" noProof="0" dirty="0"/>
          </a:p>
          <a:p>
            <a:pPr marL="0" indent="0">
              <a:lnSpc>
                <a:spcPct val="110000"/>
              </a:lnSpc>
              <a:spcBef>
                <a:spcPts val="700"/>
              </a:spcBef>
              <a:buNone/>
            </a:pPr>
            <a:r>
              <a:rPr lang="en-US" sz="2600" b="1" i="1" noProof="0" dirty="0"/>
              <a:t>ÖAW </a:t>
            </a:r>
            <a:r>
              <a:rPr lang="en-US" sz="2600" b="1" i="1" noProof="0" dirty="0" err="1"/>
              <a:t>Innovationsfond</a:t>
            </a:r>
            <a:r>
              <a:rPr lang="en-US" sz="2600" noProof="0" dirty="0"/>
              <a:t> </a:t>
            </a:r>
          </a:p>
          <a:p>
            <a:pPr>
              <a:lnSpc>
                <a:spcPct val="110000"/>
              </a:lnSpc>
              <a:spcBef>
                <a:spcPts val="700"/>
              </a:spcBef>
            </a:pPr>
            <a:r>
              <a:rPr lang="en-US" noProof="0" dirty="0"/>
              <a:t>for acquiring high-tech equipment (e.g. HF Oscilloscopes, Semiconductor Analyzer, Cold Chuck)</a:t>
            </a:r>
            <a:endParaRPr lang="en-US" b="1" i="1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1A8AA06F-B91B-D5EC-7201-BAB23DE71F4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14763" y="323850"/>
            <a:ext cx="9180945" cy="718822"/>
          </a:xfrm>
        </p:spPr>
        <p:txBody>
          <a:bodyPr/>
          <a:lstStyle/>
          <a:p>
            <a:r>
              <a:rPr lang="en-US" noProof="0" dirty="0"/>
              <a:t>Third-Party funding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731AD3F6-4F13-6C61-14B3-01F0E2004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EAB0EB9-C638-031B-5921-AA1E81378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D8F89541-68D8-3D50-FCAB-C0858E1782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8562" y="1531401"/>
            <a:ext cx="1295816" cy="1295816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22901A06-0FA0-49DE-C083-FEBBC9F93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6365" y="5098963"/>
            <a:ext cx="1267107" cy="1086092"/>
          </a:xfrm>
          <a:prstGeom prst="rect">
            <a:avLst/>
          </a:prstGeom>
        </p:spPr>
      </p:pic>
      <p:sp>
        <p:nvSpPr>
          <p:cNvPr id="7" name="Abgerundetes Rechteck 6">
            <a:extLst>
              <a:ext uri="{FF2B5EF4-FFF2-40B4-BE49-F238E27FC236}">
                <a16:creationId xmlns:a16="http://schemas.microsoft.com/office/drawing/2014/main" id="{A4E5AE87-5B45-288C-8CA9-3EA42F608677}"/>
              </a:ext>
            </a:extLst>
          </p:cNvPr>
          <p:cNvSpPr/>
          <p:nvPr/>
        </p:nvSpPr>
        <p:spPr>
          <a:xfrm>
            <a:off x="620077" y="4847364"/>
            <a:ext cx="9310465" cy="516367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35000">
                <a:schemeClr val="accent6">
                  <a:lumMod val="60000"/>
                  <a:lumOff val="40000"/>
                </a:schemeClr>
              </a:gs>
              <a:gs pos="64000">
                <a:srgbClr val="FFFF00"/>
              </a:gs>
              <a:gs pos="100000">
                <a:schemeClr val="accent4"/>
              </a:gs>
            </a:gsLst>
            <a:lin ang="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b="1" dirty="0">
                <a:solidFill>
                  <a:schemeClr val="tx1"/>
                </a:solidFill>
              </a:rPr>
              <a:t>HEP Applications			</a:t>
            </a:r>
            <a:r>
              <a:rPr lang="en-US" dirty="0">
                <a:solidFill>
                  <a:schemeClr val="tx1"/>
                </a:solidFill>
              </a:rPr>
              <a:t>benefit for both</a:t>
            </a:r>
            <a:r>
              <a:rPr lang="en-US" b="1" dirty="0">
                <a:solidFill>
                  <a:schemeClr val="tx1"/>
                </a:solidFill>
              </a:rPr>
              <a:t>			Company Interest</a:t>
            </a:r>
          </a:p>
        </p:txBody>
      </p:sp>
    </p:spTree>
    <p:extLst>
      <p:ext uri="{BB962C8B-B14F-4D97-AF65-F5344CB8AC3E}">
        <p14:creationId xmlns:p14="http://schemas.microsoft.com/office/powerpoint/2010/main" val="39839468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BE923-82E7-FA4E-1F1D-64A6E1F46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>
            <a:extLst>
              <a:ext uri="{FF2B5EF4-FFF2-40B4-BE49-F238E27FC236}">
                <a16:creationId xmlns:a16="http://schemas.microsoft.com/office/drawing/2014/main" id="{A8F102DD-9126-46C3-1759-5E8AD7EE7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D6CFF16-0FC4-1E04-A181-E4EE6F39E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96D498F-F1CD-4C6C-CEB2-5EE746512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4C16C-BD16-7C44-832A-DE734755740D}" type="slidenum">
              <a:rPr lang="en-US" noProof="0" smtClean="0"/>
              <a:pPr>
                <a:defRPr/>
              </a:pPr>
              <a:t>85</a:t>
            </a:fld>
            <a:endParaRPr lang="en-US" noProof="0" dirty="0"/>
          </a:p>
        </p:txBody>
      </p: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9C460B47-332D-1165-4140-4882F974CF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5455" y="1242583"/>
            <a:ext cx="2378617" cy="16428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noProof="0" dirty="0"/>
              <a:t>Aim: Front-end and pre-amplifiers to reach higher bandwidths and lower noise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26C21F8F-141A-3D4D-8899-56771179BD7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spc="-1" noProof="0" dirty="0">
                <a:solidFill>
                  <a:srgbClr val="000000"/>
                </a:solidFill>
                <a:latin typeface="Palatino Linotype"/>
              </a:rPr>
              <a:t>Analog Chip Design Projects</a:t>
            </a:r>
            <a:endParaRPr lang="en-US" noProof="0" dirty="0"/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A1DEEE36-E3E2-8FD7-DC52-4D493D96E7EA}"/>
              </a:ext>
            </a:extLst>
          </p:cNvPr>
          <p:cNvGrpSpPr/>
          <p:nvPr/>
        </p:nvGrpSpPr>
        <p:grpSpPr>
          <a:xfrm>
            <a:off x="2794223" y="480329"/>
            <a:ext cx="8992853" cy="5418667"/>
            <a:chOff x="2579070" y="2618411"/>
            <a:chExt cx="8992853" cy="5418667"/>
          </a:xfrm>
        </p:grpSpPr>
        <p:graphicFrame>
          <p:nvGraphicFramePr>
            <p:cNvPr id="15" name="Diagramm 14">
              <a:extLst>
                <a:ext uri="{FF2B5EF4-FFF2-40B4-BE49-F238E27FC236}">
                  <a16:creationId xmlns:a16="http://schemas.microsoft.com/office/drawing/2014/main" id="{5016750E-D963-76CA-315B-49BBEE0AC15E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413403245"/>
                </p:ext>
              </p:extLst>
            </p:nvPr>
          </p:nvGraphicFramePr>
          <p:xfrm>
            <a:off x="2642705" y="2618411"/>
            <a:ext cx="8929218" cy="541866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BDDAEB97-034E-EC8D-2B03-DB9D25B1B7C0}"/>
                </a:ext>
              </a:extLst>
            </p:cNvPr>
            <p:cNvSpPr txBox="1"/>
            <p:nvPr/>
          </p:nvSpPr>
          <p:spPr>
            <a:xfrm>
              <a:off x="2579070" y="3116252"/>
              <a:ext cx="1811330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 err="1"/>
                <a:t>Skywater</a:t>
              </a:r>
              <a:r>
                <a:rPr lang="en-US" noProof="0" dirty="0"/>
                <a:t> 130nm</a:t>
              </a:r>
            </a:p>
            <a:p>
              <a:r>
                <a:rPr lang="en-US" sz="1600" noProof="0" dirty="0"/>
                <a:t>“Open Source” PDK</a:t>
              </a:r>
              <a:endParaRPr lang="en-US" noProof="0" dirty="0"/>
            </a:p>
          </p:txBody>
        </p:sp>
        <p:sp>
          <p:nvSpPr>
            <p:cNvPr id="2" name="Textfeld 1">
              <a:extLst>
                <a:ext uri="{FF2B5EF4-FFF2-40B4-BE49-F238E27FC236}">
                  <a16:creationId xmlns:a16="http://schemas.microsoft.com/office/drawing/2014/main" id="{888F2BB8-BD1E-E2DD-92DA-4163B8AB9427}"/>
                </a:ext>
              </a:extLst>
            </p:cNvPr>
            <p:cNvSpPr txBox="1"/>
            <p:nvPr/>
          </p:nvSpPr>
          <p:spPr>
            <a:xfrm>
              <a:off x="5880847" y="3110338"/>
              <a:ext cx="2371931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/>
                <a:t>Fraunhofer SiC-CMOS</a:t>
              </a:r>
            </a:p>
            <a:p>
              <a:r>
                <a:rPr lang="en-US" sz="1600" noProof="0" dirty="0"/>
                <a:t>via </a:t>
              </a:r>
              <a:r>
                <a:rPr lang="en-US" sz="1600" noProof="0" dirty="0">
                  <a:hlinkClick r:id="rId7"/>
                </a:rPr>
                <a:t>Europractice IC Service</a:t>
              </a:r>
              <a:endParaRPr lang="en-US" noProof="0" dirty="0"/>
            </a:p>
          </p:txBody>
        </p:sp>
        <p:sp>
          <p:nvSpPr>
            <p:cNvPr id="3" name="Textfeld 2">
              <a:extLst>
                <a:ext uri="{FF2B5EF4-FFF2-40B4-BE49-F238E27FC236}">
                  <a16:creationId xmlns:a16="http://schemas.microsoft.com/office/drawing/2014/main" id="{0DD48010-A0C1-7588-8710-ECA4DBDE3A53}"/>
                </a:ext>
              </a:extLst>
            </p:cNvPr>
            <p:cNvSpPr txBox="1"/>
            <p:nvPr/>
          </p:nvSpPr>
          <p:spPr>
            <a:xfrm>
              <a:off x="9042717" y="3152471"/>
              <a:ext cx="208582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noProof="0" dirty="0"/>
                <a:t>IHP IHP S130G2 PDK</a:t>
              </a:r>
            </a:p>
            <a:p>
              <a:r>
                <a:rPr lang="en-US" noProof="0" dirty="0"/>
                <a:t>“Open Source” PDK</a:t>
              </a:r>
            </a:p>
          </p:txBody>
        </p:sp>
      </p:grpSp>
      <p:pic>
        <p:nvPicPr>
          <p:cNvPr id="8" name="Grafik 7">
            <a:extLst>
              <a:ext uri="{FF2B5EF4-FFF2-40B4-BE49-F238E27FC236}">
                <a16:creationId xmlns:a16="http://schemas.microsoft.com/office/drawing/2014/main" id="{457CB713-4A89-799D-A81D-7A69C3B0EB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450973" y="1337555"/>
            <a:ext cx="583987" cy="615554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B9DFFA5D-A628-5E05-FB53-27E3F17B8630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/>
        </p:blipFill>
        <p:spPr>
          <a:xfrm>
            <a:off x="956876" y="3413228"/>
            <a:ext cx="2006921" cy="936412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A08F3F43-C485-DFEB-1E0F-52213914A82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4924" y="2788738"/>
            <a:ext cx="2006921" cy="576840"/>
          </a:xfrm>
          <a:prstGeom prst="rect">
            <a:avLst/>
          </a:prstGeom>
        </p:spPr>
      </p:pic>
      <p:pic>
        <p:nvPicPr>
          <p:cNvPr id="11" name="Grafik 10" descr="Ein Bild, das Rechteck, Elektronik, Im Haus, Boden enthält.&#10;&#10;KI-generierte Inhalte können fehlerhaft sein.">
            <a:extLst>
              <a:ext uri="{FF2B5EF4-FFF2-40B4-BE49-F238E27FC236}">
                <a16:creationId xmlns:a16="http://schemas.microsoft.com/office/drawing/2014/main" id="{0CE043E4-85C6-6136-329D-DB17015A398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12" r="32255" b="14852"/>
          <a:stretch>
            <a:fillRect/>
          </a:stretch>
        </p:blipFill>
        <p:spPr>
          <a:xfrm rot="16200000">
            <a:off x="500403" y="4905089"/>
            <a:ext cx="1562923" cy="1514286"/>
          </a:xfrm>
          <a:prstGeom prst="rect">
            <a:avLst/>
          </a:prstGeom>
        </p:spPr>
      </p:pic>
      <p:pic>
        <p:nvPicPr>
          <p:cNvPr id="12" name="Grafik 11" descr="Ein Bild, das Elektronik, Elektronisches Bauteil, Elektrisches Bauelement, passives Bauelement enthält.&#10;&#10;KI-generierte Inhalte können fehlerhaft sein.">
            <a:extLst>
              <a:ext uri="{FF2B5EF4-FFF2-40B4-BE49-F238E27FC236}">
                <a16:creationId xmlns:a16="http://schemas.microsoft.com/office/drawing/2014/main" id="{5A75820F-2B83-3A95-FFBC-D8B2D404D19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589" y="4863074"/>
            <a:ext cx="2167797" cy="1625848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514D2DE6-9CA4-CDD5-C167-8DD0CB77A0B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145480" y="4020636"/>
            <a:ext cx="1229771" cy="2053421"/>
          </a:xfrm>
          <a:prstGeom prst="rect">
            <a:avLst/>
          </a:prstGeom>
        </p:spPr>
      </p:pic>
      <p:sp>
        <p:nvSpPr>
          <p:cNvPr id="19" name="Textfeld 18">
            <a:extLst>
              <a:ext uri="{FF2B5EF4-FFF2-40B4-BE49-F238E27FC236}">
                <a16:creationId xmlns:a16="http://schemas.microsoft.com/office/drawing/2014/main" id="{72281DCF-B50C-3718-EDA7-94B8AB2EF6C4}"/>
              </a:ext>
            </a:extLst>
          </p:cNvPr>
          <p:cNvSpPr txBox="1"/>
          <p:nvPr/>
        </p:nvSpPr>
        <p:spPr>
          <a:xfrm>
            <a:off x="9726538" y="5705538"/>
            <a:ext cx="2261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>
                <a:latin typeface="Palatino Linotype" panose="02040502050505030304" pitchFamily="18" charset="0"/>
              </a:rPr>
              <a:t>Taped out Sept 25. Delivery expected in Feb. 2026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CCD1448F-48A3-BC08-B243-C73401C46B10}"/>
              </a:ext>
            </a:extLst>
          </p:cNvPr>
          <p:cNvSpPr txBox="1"/>
          <p:nvPr/>
        </p:nvSpPr>
        <p:spPr>
          <a:xfrm>
            <a:off x="2218107" y="6449416"/>
            <a:ext cx="2738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/>
              <a:t>Tested at MedAustron in Sept 2025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C533B5AB-2B74-4249-AED3-93DF7877D77C}"/>
              </a:ext>
            </a:extLst>
          </p:cNvPr>
          <p:cNvSpPr txBox="1"/>
          <p:nvPr/>
        </p:nvSpPr>
        <p:spPr>
          <a:xfrm>
            <a:off x="524721" y="6026067"/>
            <a:ext cx="13696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</a:rPr>
              <a:t>NIST submission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5947FBB8-2AB7-C9A2-0FE9-CB6BA1E7C746}"/>
              </a:ext>
            </a:extLst>
          </p:cNvPr>
          <p:cNvSpPr txBox="1"/>
          <p:nvPr/>
        </p:nvSpPr>
        <p:spPr>
          <a:xfrm>
            <a:off x="266892" y="4467202"/>
            <a:ext cx="2803140" cy="30777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/>
              <a:t>Simon Waid et al. [</a:t>
            </a:r>
            <a:r>
              <a:rPr lang="en-US" sz="1400" noProof="0" dirty="0">
                <a:hlinkClick r:id="rId15"/>
              </a:rPr>
              <a:t>Austrochip 2024</a:t>
            </a:r>
            <a:r>
              <a:rPr lang="en-US" sz="1400" noProof="0" dirty="0"/>
              <a:t>]</a:t>
            </a:r>
          </a:p>
        </p:txBody>
      </p:sp>
      <p:pic>
        <p:nvPicPr>
          <p:cNvPr id="14" name="object 4">
            <a:extLst>
              <a:ext uri="{FF2B5EF4-FFF2-40B4-BE49-F238E27FC236}">
                <a16:creationId xmlns:a16="http://schemas.microsoft.com/office/drawing/2014/main" id="{B2827E78-2F05-F300-0318-67AC2438449B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4905677" y="4769140"/>
            <a:ext cx="4544344" cy="162584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051FAF5C-CB08-EFC3-4A2E-A767692FEF7E}"/>
              </a:ext>
            </a:extLst>
          </p:cNvPr>
          <p:cNvSpPr txBox="1"/>
          <p:nvPr/>
        </p:nvSpPr>
        <p:spPr>
          <a:xfrm>
            <a:off x="6082981" y="6126913"/>
            <a:ext cx="2261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>
                <a:latin typeface="Palatino Linotype" panose="02040502050505030304" pitchFamily="18" charset="0"/>
              </a:rPr>
              <a:t>Taped out March 24. </a:t>
            </a:r>
            <a:br>
              <a:rPr lang="en-US" sz="1200" noProof="0" dirty="0">
                <a:latin typeface="Palatino Linotype" panose="02040502050505030304" pitchFamily="18" charset="0"/>
              </a:rPr>
            </a:br>
            <a:r>
              <a:rPr lang="en-US" sz="1200" noProof="0" dirty="0">
                <a:solidFill>
                  <a:srgbClr val="FF0000"/>
                </a:solidFill>
                <a:latin typeface="Palatino Linotype" panose="02040502050505030304" pitchFamily="18" charset="0"/>
              </a:rPr>
              <a:t>Delivery still pending </a:t>
            </a:r>
            <a:r>
              <a:rPr lang="en-US" sz="1200" noProof="0" dirty="0">
                <a:solidFill>
                  <a:srgbClr val="FF0000"/>
                </a:solidFill>
                <a:latin typeface="Palatino Linotype" panose="02040502050505030304" pitchFamily="18" charset="0"/>
                <a:sym typeface="Wingdings" pitchFamily="2" charset="2"/>
              </a:rPr>
              <a:t> </a:t>
            </a:r>
            <a:endParaRPr lang="en-US" sz="1200" noProof="0" dirty="0">
              <a:solidFill>
                <a:srgbClr val="FF0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3A4CCCDE-E757-DFBC-AD58-30E9641DD0CB}"/>
              </a:ext>
            </a:extLst>
          </p:cNvPr>
          <p:cNvSpPr txBox="1"/>
          <p:nvPr/>
        </p:nvSpPr>
        <p:spPr>
          <a:xfrm>
            <a:off x="6321558" y="4322201"/>
            <a:ext cx="2636299" cy="307777"/>
          </a:xfrm>
          <a:prstGeom prst="rect">
            <a:avLst/>
          </a:prstGeom>
          <a:solidFill>
            <a:schemeClr val="bg1"/>
          </a:solidFill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400" noProof="0" dirty="0"/>
              <a:t>S. Onder et al. [</a:t>
            </a:r>
            <a:r>
              <a:rPr lang="en-US" sz="1400" noProof="0" dirty="0">
                <a:hlinkClick r:id="rId17"/>
              </a:rPr>
              <a:t>MicEleEng (2026)</a:t>
            </a:r>
            <a:r>
              <a:rPr lang="en-US" sz="1400" noProof="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95069993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nhaltsplatzhalter 6">
            <a:extLst>
              <a:ext uri="{FF2B5EF4-FFF2-40B4-BE49-F238E27FC236}">
                <a16:creationId xmlns:a16="http://schemas.microsoft.com/office/drawing/2014/main" id="{1B4AC579-BC43-7A09-84ED-3F98736E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483" y="1454100"/>
            <a:ext cx="6182009" cy="3675655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4500" noProof="0" dirty="0"/>
              <a:t>Triggering system (TRU)</a:t>
            </a:r>
          </a:p>
          <a:p>
            <a:pPr marL="539750" lvl="1" indent="-225425">
              <a:lnSpc>
                <a:spcPct val="120000"/>
              </a:lnSpc>
              <a:spcBef>
                <a:spcPts val="363"/>
              </a:spcBef>
            </a:pPr>
            <a:r>
              <a:rPr lang="en-US" sz="3800" noProof="0" dirty="0"/>
              <a:t>Memory buffer to handle 10μs trigger latency with optimized low power consumption in dual-stage memory design </a:t>
            </a:r>
          </a:p>
          <a:p>
            <a:pPr marL="539750" lvl="1" indent="-225425">
              <a:lnSpc>
                <a:spcPct val="120000"/>
              </a:lnSpc>
              <a:spcBef>
                <a:spcPts val="363"/>
              </a:spcBef>
            </a:pPr>
            <a:r>
              <a:rPr lang="en-US" sz="3800" noProof="0" dirty="0"/>
              <a:t>Large simulation effort for performance evaluation, including clustering &amp; charge/</a:t>
            </a:r>
            <a:r>
              <a:rPr lang="en-US" sz="3800" noProof="0" dirty="0" err="1"/>
              <a:t>ToT</a:t>
            </a:r>
            <a:r>
              <a:rPr lang="en-US" sz="3800" noProof="0" dirty="0"/>
              <a:t> conversion </a:t>
            </a:r>
            <a:br>
              <a:rPr lang="en-US" sz="2900" noProof="0" dirty="0"/>
            </a:br>
            <a:endParaRPr lang="en-US" sz="2900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4500" noProof="0" dirty="0"/>
              <a:t>Peripheral Time to Digital (PTD) converter</a:t>
            </a:r>
          </a:p>
          <a:p>
            <a:pPr marL="539750" lvl="1" indent="-225425">
              <a:lnSpc>
                <a:spcPct val="120000"/>
              </a:lnSpc>
              <a:spcBef>
                <a:spcPts val="363"/>
              </a:spcBef>
            </a:pPr>
            <a:r>
              <a:rPr lang="en-US" sz="3800" noProof="0" dirty="0" err="1"/>
              <a:t>HitOR</a:t>
            </a:r>
            <a:r>
              <a:rPr lang="en-US" sz="3800" noProof="0" dirty="0"/>
              <a:t>: all comparator outputs of one column in an OR</a:t>
            </a:r>
          </a:p>
          <a:p>
            <a:pPr marL="539750" lvl="1" indent="-225425">
              <a:lnSpc>
                <a:spcPct val="120000"/>
              </a:lnSpc>
              <a:spcBef>
                <a:spcPts val="363"/>
              </a:spcBef>
            </a:pPr>
            <a:r>
              <a:rPr lang="en-US" sz="3800" noProof="0" dirty="0"/>
              <a:t>Allows precision timing of ~5ns; better than Timestamp (47 ns) for low hit rates &lt;&lt; 10 MHz/cm</a:t>
            </a:r>
            <a:r>
              <a:rPr lang="en-US" sz="3800" baseline="30000" noProof="0" dirty="0"/>
              <a:t>2</a:t>
            </a:r>
            <a:br>
              <a:rPr lang="en-US" sz="3800" noProof="0" dirty="0"/>
            </a:br>
            <a:endParaRPr lang="en-US" sz="3800" noProof="0" dirty="0"/>
          </a:p>
          <a:p>
            <a:pPr>
              <a:lnSpc>
                <a:spcPct val="120000"/>
              </a:lnSpc>
              <a:spcBef>
                <a:spcPts val="363"/>
              </a:spcBef>
            </a:pPr>
            <a:r>
              <a:rPr lang="en-US" sz="4500" noProof="0" dirty="0"/>
              <a:t>Track Trigger Transmission (TTT)</a:t>
            </a:r>
          </a:p>
          <a:p>
            <a:pPr marL="539750" lvl="1" indent="-225425">
              <a:lnSpc>
                <a:spcPct val="120000"/>
              </a:lnSpc>
              <a:spcBef>
                <a:spcPts val="363"/>
              </a:spcBef>
            </a:pPr>
            <a:r>
              <a:rPr lang="en-US" sz="3800" noProof="0" dirty="0"/>
              <a:t>Independent Tx for contribution to Belle II trigger</a:t>
            </a:r>
          </a:p>
        </p:txBody>
      </p:sp>
      <p:sp>
        <p:nvSpPr>
          <p:cNvPr id="11" name="PlaceHolder 1">
            <a:extLst>
              <a:ext uri="{FF2B5EF4-FFF2-40B4-BE49-F238E27FC236}">
                <a16:creationId xmlns:a16="http://schemas.microsoft.com/office/drawing/2014/main" id="{BFD76088-6E5B-4B35-3267-289C192D9BF2}"/>
              </a:ext>
            </a:extLst>
          </p:cNvPr>
          <p:cNvSpPr txBox="1">
            <a:spLocks/>
          </p:cNvSpPr>
          <p:nvPr/>
        </p:nvSpPr>
        <p:spPr>
          <a:xfrm>
            <a:off x="595387" y="418842"/>
            <a:ext cx="10969123" cy="685733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tabLst>
                <a:tab pos="0" algn="l"/>
              </a:tabLst>
            </a:pPr>
            <a:r>
              <a:rPr lang="en-US" sz="4112" spc="-1" noProof="0" dirty="0">
                <a:solidFill>
                  <a:srgbClr val="000000"/>
                </a:solidFill>
                <a:latin typeface="Palatino Linotype"/>
              </a:rPr>
              <a:t>OBELIX Digital Periphery</a:t>
            </a:r>
            <a:endParaRPr lang="en-US" sz="4112" spc="-1" noProof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" name="object 8">
            <a:extLst>
              <a:ext uri="{FF2B5EF4-FFF2-40B4-BE49-F238E27FC236}">
                <a16:creationId xmlns:a16="http://schemas.microsoft.com/office/drawing/2014/main" id="{50A88E87-D09C-5CA7-E0C3-0B694B284658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4008" y="3992319"/>
            <a:ext cx="4920559" cy="2460280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64A18623-1AE6-EEDB-02CB-05235FF55E39}"/>
              </a:ext>
            </a:extLst>
          </p:cNvPr>
          <p:cNvSpPr txBox="1"/>
          <p:nvPr/>
        </p:nvSpPr>
        <p:spPr>
          <a:xfrm>
            <a:off x="7841039" y="5065068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noProof="0" dirty="0">
                <a:latin typeface="Palatino" pitchFamily="2" charset="77"/>
                <a:ea typeface="Palatino" pitchFamily="2" charset="77"/>
              </a:rPr>
              <a:t>determination of </a:t>
            </a:r>
            <a:br>
              <a:rPr lang="en-US" sz="1400" noProof="0" dirty="0">
                <a:latin typeface="Palatino" pitchFamily="2" charset="77"/>
                <a:ea typeface="Palatino" pitchFamily="2" charset="77"/>
              </a:rPr>
            </a:br>
            <a:r>
              <a:rPr lang="en-US" sz="1400" noProof="0" dirty="0">
                <a:latin typeface="Palatino" pitchFamily="2" charset="77"/>
                <a:ea typeface="Palatino" pitchFamily="2" charset="77"/>
              </a:rPr>
              <a:t>FIFO buffer size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FC23105-E5E1-9826-96E3-315983198021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>
              <a:defRPr/>
            </a:pPr>
            <a:r>
              <a:rPr lang="de-AT" noProof="0"/>
              <a:t>5 March 2026</a:t>
            </a:r>
            <a:endParaRPr lang="en-US" noProof="0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54371093-F553-C28A-6075-F97261F5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noProof="0"/>
              <a:t>CIEMAT Seminar -- T. Bergauer</a:t>
            </a:r>
            <a:endParaRPr lang="en-US" noProof="0" dirty="0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671ADAB9-E56B-C1C7-9EA2-C7E0D29B27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2FC12CB-A520-4F4E-BEA4-45EB8084916E}" type="slidenum">
              <a:rPr lang="en-US" noProof="0" smtClean="0"/>
              <a:pPr>
                <a:defRPr/>
              </a:pPr>
              <a:t>86</a:t>
            </a:fld>
            <a:endParaRPr lang="en-US" noProof="0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0B10BF52-D4D3-D403-CB31-BF5843A2B2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2652" y="5070793"/>
            <a:ext cx="3534272" cy="1454332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4AD138B8-F1DC-EFBB-854B-3502E9B917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7"/>
          <a:stretch>
            <a:fillRect/>
          </a:stretch>
        </p:blipFill>
        <p:spPr>
          <a:xfrm>
            <a:off x="6618084" y="1356510"/>
            <a:ext cx="5387871" cy="2362954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A74AF979-09B1-441A-2E2C-1FB07765732D}"/>
              </a:ext>
            </a:extLst>
          </p:cNvPr>
          <p:cNvSpPr txBox="1"/>
          <p:nvPr/>
        </p:nvSpPr>
        <p:spPr>
          <a:xfrm>
            <a:off x="346587" y="1104575"/>
            <a:ext cx="4488986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noProof="0" dirty="0"/>
              <a:t>M. Babeluk, J. </a:t>
            </a:r>
            <a:r>
              <a:rPr lang="en-US" sz="1200" noProof="0" dirty="0" err="1"/>
              <a:t>Habala</a:t>
            </a:r>
            <a:r>
              <a:rPr lang="en-US" sz="1200" noProof="0" dirty="0"/>
              <a:t>, C. Irmler [</a:t>
            </a:r>
            <a:r>
              <a:rPr lang="en-US" sz="1200" noProof="0" dirty="0">
                <a:hlinkClick r:id="rId5"/>
              </a:rPr>
              <a:t>NIMA (2025)</a:t>
            </a:r>
            <a:r>
              <a:rPr lang="en-US" sz="1200" noProof="0" dirty="0"/>
              <a:t>, </a:t>
            </a:r>
            <a:r>
              <a:rPr lang="en-US" sz="1200" noProof="0" dirty="0">
                <a:hlinkClick r:id="rId6"/>
              </a:rPr>
              <a:t>M Babeluk PhD thesis</a:t>
            </a:r>
            <a:r>
              <a:rPr lang="en-US" sz="1200" noProof="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756847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olgeseite 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9081</Words>
  <Application>Microsoft Macintosh PowerPoint</Application>
  <PresentationFormat>Breitbild</PresentationFormat>
  <Paragraphs>1271</Paragraphs>
  <Slides>86</Slides>
  <Notes>2</Notes>
  <HiddenSlides>0</HiddenSlides>
  <MMClips>0</MMClips>
  <ScaleCrop>false</ScaleCrop>
  <HeadingPairs>
    <vt:vector size="8" baseType="variant">
      <vt:variant>
        <vt:lpstr>Verwendete Schriftarten</vt:lpstr>
      </vt:variant>
      <vt:variant>
        <vt:i4>18</vt:i4>
      </vt:variant>
      <vt:variant>
        <vt:lpstr>Design</vt:lpstr>
      </vt:variant>
      <vt:variant>
        <vt:i4>2</vt:i4>
      </vt:variant>
      <vt:variant>
        <vt:lpstr>Eingebettete OLE-Server</vt:lpstr>
      </vt:variant>
      <vt:variant>
        <vt:i4>1</vt:i4>
      </vt:variant>
      <vt:variant>
        <vt:lpstr>Folientitel</vt:lpstr>
      </vt:variant>
      <vt:variant>
        <vt:i4>86</vt:i4>
      </vt:variant>
    </vt:vector>
  </HeadingPairs>
  <TitlesOfParts>
    <vt:vector size="107" baseType="lpstr">
      <vt:lpstr>Aptos Narrow</vt:lpstr>
      <vt:lpstr>Arial</vt:lpstr>
      <vt:lpstr>Avenir Next</vt:lpstr>
      <vt:lpstr>Brandon Grotesque Regular</vt:lpstr>
      <vt:lpstr>Calibri</vt:lpstr>
      <vt:lpstr>Calibri Light</vt:lpstr>
      <vt:lpstr>Cambria Math</vt:lpstr>
      <vt:lpstr>DejaVu Sans</vt:lpstr>
      <vt:lpstr>ElsevierSans</vt:lpstr>
      <vt:lpstr>Helvetica</vt:lpstr>
      <vt:lpstr>Liberation Sans</vt:lpstr>
      <vt:lpstr>OpenSymbol</vt:lpstr>
      <vt:lpstr>Palatino</vt:lpstr>
      <vt:lpstr>Palatino Linotype</vt:lpstr>
      <vt:lpstr>Symbol</vt:lpstr>
      <vt:lpstr>Times New Roman</vt:lpstr>
      <vt:lpstr>Verdana</vt:lpstr>
      <vt:lpstr>Wingdings</vt:lpstr>
      <vt:lpstr>Office Theme</vt:lpstr>
      <vt:lpstr>Folgeseite </vt:lpstr>
      <vt:lpstr>Graph</vt:lpstr>
      <vt:lpstr>PowerPoint-Präsentation</vt:lpstr>
      <vt:lpstr>Disclaimer: HEPHY becomes MBI</vt:lpstr>
      <vt:lpstr>PowerPoint-Präsentation</vt:lpstr>
      <vt:lpstr>PowerPoint-Präsentation</vt:lpstr>
      <vt:lpstr>Challenges at a large</vt:lpstr>
      <vt:lpstr>Particle Detectors</vt:lpstr>
      <vt:lpstr>Strategies</vt:lpstr>
      <vt:lpstr>PowerPoint-Präsentation</vt:lpstr>
      <vt:lpstr>PowerPoint-Präsentation</vt:lpstr>
      <vt:lpstr>PowerPoint-Präsentation</vt:lpstr>
      <vt:lpstr>Open Symposium and Briefing Book</vt:lpstr>
      <vt:lpstr>PowerPoint-Präsentation</vt:lpstr>
      <vt:lpstr>FCC Feasibility Study (2020-2025)</vt:lpstr>
      <vt:lpstr>Proposed projects</vt:lpstr>
      <vt:lpstr>PowerPoint-Präsentation</vt:lpstr>
      <vt:lpstr>Detectors for FCC-ee</vt:lpstr>
      <vt:lpstr>PowerPoint-Präsentation</vt:lpstr>
      <vt:lpstr>PowerPoint-Präsentation</vt:lpstr>
      <vt:lpstr>DRDs in Strategy Update</vt:lpstr>
      <vt:lpstr>PowerPoint-Präsentation</vt:lpstr>
      <vt:lpstr>PowerPoint-Präsentation</vt:lpstr>
      <vt:lpstr>Strategic R&amp;D: DRD Collaborations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Microelectronics Challenge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RD50-MPW4 Test-beam performance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4H-SiC Material Properties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Manager/>
  <Company>Österreichische Akademie der Wissenschaften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subject/>
  <dc:creator>Thomas Bergauer</dc:creator>
  <cp:keywords/>
  <dc:description/>
  <cp:lastModifiedBy>Bergauer, Thomas</cp:lastModifiedBy>
  <cp:revision>228</cp:revision>
  <dcterms:created xsi:type="dcterms:W3CDTF">2017-11-13T11:35:28Z</dcterms:created>
  <dcterms:modified xsi:type="dcterms:W3CDTF">2026-03-05T07:19:52Z</dcterms:modified>
  <cp:category/>
</cp:coreProperties>
</file>