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92" r:id="rId2"/>
    <p:sldId id="949" r:id="rId3"/>
    <p:sldId id="992" r:id="rId4"/>
    <p:sldId id="983" r:id="rId5"/>
    <p:sldId id="948" r:id="rId6"/>
    <p:sldId id="988" r:id="rId7"/>
    <p:sldId id="260" r:id="rId8"/>
    <p:sldId id="981" r:id="rId9"/>
  </p:sldIdLst>
  <p:sldSz cx="12192000" cy="6858000"/>
  <p:notesSz cx="6669088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stien Duplantier" initials="BD" lastIdx="1" clrIdx="0"/>
  <p:cmAuthor id="2" name="Sanchez Garcia,  Ivan" initials="ISG" lastIdx="2" clrIdx="1"/>
  <p:cmAuthor id="3" name="ANGA" initials="A" lastIdx="3" clrIdx="2"/>
  <p:cmAuthor id="4" name="Galan Montano, Hitos" initials="GMH" lastIdx="5" clrIdx="3"/>
  <p:cmAuthor id="5" name="LJBonales" initials="a" lastIdx="1" clrIdx="4"/>
  <p:cmAuthor id="6" name="NRV" initials="NRV" lastIdx="6" clrIdx="5">
    <p:extLst>
      <p:ext uri="{19B8F6BF-5375-455C-9EA6-DF929625EA0E}">
        <p15:presenceInfo xmlns:p15="http://schemas.microsoft.com/office/powerpoint/2012/main" userId="NR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  <a:srgbClr val="0DC0FF"/>
    <a:srgbClr val="0DE2FF"/>
    <a:srgbClr val="00FDFF"/>
    <a:srgbClr val="FF00FF"/>
    <a:srgbClr val="0066FF"/>
    <a:srgbClr val="FF6600"/>
    <a:srgbClr val="FFFFCC"/>
    <a:srgbClr val="008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8" autoAdjust="0"/>
    <p:restoredTop sz="66138" autoAdjust="0"/>
  </p:normalViewPr>
  <p:slideViewPr>
    <p:cSldViewPr>
      <p:cViewPr varScale="1">
        <p:scale>
          <a:sx n="58" d="100"/>
          <a:sy n="58" d="100"/>
        </p:scale>
        <p:origin x="133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2082" y="84"/>
      </p:cViewPr>
      <p:guideLst>
        <p:guide orient="horz" pos="312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7" y="8"/>
            <a:ext cx="2889249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778257" y="8"/>
            <a:ext cx="2889249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288AA-D90C-4D75-A781-E5CE98043154}" type="datetimeFigureOut">
              <a:rPr lang="es-ES" smtClean="0"/>
              <a:t>03/03/2026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7" y="9429758"/>
            <a:ext cx="2889249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778257" y="9429758"/>
            <a:ext cx="2889249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30538-67FB-48FD-BADE-E7E522E625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555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6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1CC5D-74BD-48CE-8A4D-5F657EFFF137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66915" y="4777970"/>
            <a:ext cx="5335269" cy="3909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430092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B6248-D39E-47EB-B61A-3EBA09BB39B8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28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19900" cy="3836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dirty="0">
              <a:latin typeface="Calibri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690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57188" y="1239838"/>
            <a:ext cx="5954712" cy="335121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B6248-D39E-47EB-B61A-3EBA09BB39B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109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57188" y="1239838"/>
            <a:ext cx="5954712" cy="335121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CB6248-D39E-47EB-B61A-3EBA09BB39B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4907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57188" y="1239838"/>
            <a:ext cx="5954712" cy="335121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B6248-D39E-47EB-B61A-3EBA09BB39B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849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57188" y="1239838"/>
            <a:ext cx="5954712" cy="335121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B6248-D39E-47EB-B61A-3EBA09BB39B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057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57188" y="1239838"/>
            <a:ext cx="5954712" cy="335121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B6248-D39E-47EB-B61A-3EBA09BB39B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670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57188" y="1239838"/>
            <a:ext cx="5954712" cy="335121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B6248-D39E-47EB-B61A-3EBA09BB39B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88EE443-C8BF-9C4B-AC29-D493AEEEE6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361" y="97625"/>
            <a:ext cx="2332395" cy="123197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FBF195F-5B67-B24B-A859-0EDC24584441}"/>
              </a:ext>
            </a:extLst>
          </p:cNvPr>
          <p:cNvSpPr/>
          <p:nvPr userDrawn="1"/>
        </p:nvSpPr>
        <p:spPr>
          <a:xfrm>
            <a:off x="287921" y="1373695"/>
            <a:ext cx="24272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s-ES" sz="18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Level Waste Unit </a:t>
            </a:r>
          </a:p>
          <a:p>
            <a:pPr algn="ctr"/>
            <a:r>
              <a:rPr lang="en-US" altLang="es-ES" sz="18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Nuclear Fission Division </a:t>
            </a:r>
            <a:endParaRPr lang="es-ES" sz="1800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2" descr="https://intranet.ciemat.es/ICIEMATportal/recursos/doc/Eventos/SalaDePrensa/820410983_412202313320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819" y="1"/>
            <a:ext cx="7728181" cy="105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88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trón esta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2522" y="6343769"/>
            <a:ext cx="2844800" cy="365125"/>
          </a:xfrm>
          <a:prstGeom prst="rect">
            <a:avLst/>
          </a:prstGeom>
        </p:spPr>
        <p:txBody>
          <a:bodyPr/>
          <a:lstStyle/>
          <a:p>
            <a:fld id="{F06628E6-6201-407C-A5B9-54B25F11E88B}" type="slidenum">
              <a:rPr lang="fr-FR" smtClean="0"/>
              <a:t>‹Nº›</a:t>
            </a:fld>
            <a:endParaRPr lang="fr-FR" dirty="0"/>
          </a:p>
        </p:txBody>
      </p:sp>
      <p:sp>
        <p:nvSpPr>
          <p:cNvPr id="9" name="Rectangle à coins arrondis 7">
            <a:extLst>
              <a:ext uri="{FF2B5EF4-FFF2-40B4-BE49-F238E27FC236}">
                <a16:creationId xmlns:a16="http://schemas.microsoft.com/office/drawing/2014/main" id="{57C0635A-291F-0141-93FE-28A61561C7B3}"/>
              </a:ext>
            </a:extLst>
          </p:cNvPr>
          <p:cNvSpPr/>
          <p:nvPr userDrawn="1"/>
        </p:nvSpPr>
        <p:spPr>
          <a:xfrm flipV="1">
            <a:off x="609605" y="815045"/>
            <a:ext cx="10080000" cy="468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9DB46925-BF55-0A48-825B-00AAC96F011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7632171" y="6270695"/>
            <a:ext cx="4427307" cy="511275"/>
          </a:xfrm>
          <a:custGeom>
            <a:avLst/>
            <a:gdLst>
              <a:gd name="T0" fmla="*/ 241 w 3029"/>
              <a:gd name="T1" fmla="*/ 445 h 467"/>
              <a:gd name="T2" fmla="*/ 107 w 3029"/>
              <a:gd name="T3" fmla="*/ 385 h 467"/>
              <a:gd name="T4" fmla="*/ 5 w 3029"/>
              <a:gd name="T5" fmla="*/ 182 h 467"/>
              <a:gd name="T6" fmla="*/ 86 w 3029"/>
              <a:gd name="T7" fmla="*/ 76 h 467"/>
              <a:gd name="T8" fmla="*/ 173 w 3029"/>
              <a:gd name="T9" fmla="*/ 32 h 467"/>
              <a:gd name="T10" fmla="*/ 322 w 3029"/>
              <a:gd name="T11" fmla="*/ 2 h 467"/>
              <a:gd name="T12" fmla="*/ 529 w 3029"/>
              <a:gd name="T13" fmla="*/ 17 h 467"/>
              <a:gd name="T14" fmla="*/ 767 w 3029"/>
              <a:gd name="T15" fmla="*/ 182 h 467"/>
              <a:gd name="T16" fmla="*/ 598 w 3029"/>
              <a:gd name="T17" fmla="*/ 121 h 467"/>
              <a:gd name="T18" fmla="*/ 499 w 3029"/>
              <a:gd name="T19" fmla="*/ 92 h 467"/>
              <a:gd name="T20" fmla="*/ 329 w 3029"/>
              <a:gd name="T21" fmla="*/ 91 h 467"/>
              <a:gd name="T22" fmla="*/ 189 w 3029"/>
              <a:gd name="T23" fmla="*/ 166 h 467"/>
              <a:gd name="T24" fmla="*/ 165 w 3029"/>
              <a:gd name="T25" fmla="*/ 221 h 467"/>
              <a:gd name="T26" fmla="*/ 296 w 3029"/>
              <a:gd name="T27" fmla="*/ 373 h 467"/>
              <a:gd name="T28" fmla="*/ 438 w 3029"/>
              <a:gd name="T29" fmla="*/ 401 h 467"/>
              <a:gd name="T30" fmla="*/ 587 w 3029"/>
              <a:gd name="T31" fmla="*/ 384 h 467"/>
              <a:gd name="T32" fmla="*/ 666 w 3029"/>
              <a:gd name="T33" fmla="*/ 343 h 467"/>
              <a:gd name="T34" fmla="*/ 768 w 3029"/>
              <a:gd name="T35" fmla="*/ 324 h 467"/>
              <a:gd name="T36" fmla="*/ 681 w 3029"/>
              <a:gd name="T37" fmla="*/ 407 h 467"/>
              <a:gd name="T38" fmla="*/ 583 w 3029"/>
              <a:gd name="T39" fmla="*/ 447 h 467"/>
              <a:gd name="T40" fmla="*/ 1234 w 3029"/>
              <a:gd name="T41" fmla="*/ 465 h 467"/>
              <a:gd name="T42" fmla="*/ 1046 w 3029"/>
              <a:gd name="T43" fmla="*/ 405 h 467"/>
              <a:gd name="T44" fmla="*/ 1007 w 3029"/>
              <a:gd name="T45" fmla="*/ 355 h 467"/>
              <a:gd name="T46" fmla="*/ 1090 w 3029"/>
              <a:gd name="T47" fmla="*/ 209 h 467"/>
              <a:gd name="T48" fmla="*/ 1268 w 3029"/>
              <a:gd name="T49" fmla="*/ 184 h 467"/>
              <a:gd name="T50" fmla="*/ 1457 w 3029"/>
              <a:gd name="T51" fmla="*/ 332 h 467"/>
              <a:gd name="T52" fmla="*/ 1283 w 3029"/>
              <a:gd name="T53" fmla="*/ 367 h 467"/>
              <a:gd name="T54" fmla="*/ 1472 w 3029"/>
              <a:gd name="T55" fmla="*/ 370 h 467"/>
              <a:gd name="T56" fmla="*/ 1423 w 3029"/>
              <a:gd name="T57" fmla="*/ 422 h 467"/>
              <a:gd name="T58" fmla="*/ 1379 w 3029"/>
              <a:gd name="T59" fmla="*/ 444 h 467"/>
              <a:gd name="T60" fmla="*/ 1323 w 3029"/>
              <a:gd name="T61" fmla="*/ 460 h 467"/>
              <a:gd name="T62" fmla="*/ 2852 w 3029"/>
              <a:gd name="T63" fmla="*/ 458 h 467"/>
              <a:gd name="T64" fmla="*/ 2690 w 3029"/>
              <a:gd name="T65" fmla="*/ 379 h 467"/>
              <a:gd name="T66" fmla="*/ 2696 w 3029"/>
              <a:gd name="T67" fmla="*/ 156 h 467"/>
              <a:gd name="T68" fmla="*/ 2851 w 3029"/>
              <a:gd name="T69" fmla="*/ 269 h 467"/>
              <a:gd name="T70" fmla="*/ 2851 w 3029"/>
              <a:gd name="T71" fmla="*/ 334 h 467"/>
              <a:gd name="T72" fmla="*/ 2983 w 3029"/>
              <a:gd name="T73" fmla="*/ 366 h 467"/>
              <a:gd name="T74" fmla="*/ 2934 w 3029"/>
              <a:gd name="T75" fmla="*/ 465 h 467"/>
              <a:gd name="T76" fmla="*/ 2225 w 3029"/>
              <a:gd name="T77" fmla="*/ 413 h 467"/>
              <a:gd name="T78" fmla="*/ 2162 w 3029"/>
              <a:gd name="T79" fmla="*/ 345 h 467"/>
              <a:gd name="T80" fmla="*/ 2163 w 3029"/>
              <a:gd name="T81" fmla="*/ 275 h 467"/>
              <a:gd name="T82" fmla="*/ 2267 w 3029"/>
              <a:gd name="T83" fmla="*/ 197 h 467"/>
              <a:gd name="T84" fmla="*/ 2541 w 3029"/>
              <a:gd name="T85" fmla="*/ 213 h 467"/>
              <a:gd name="T86" fmla="*/ 2610 w 3029"/>
              <a:gd name="T87" fmla="*/ 264 h 467"/>
              <a:gd name="T88" fmla="*/ 2636 w 3029"/>
              <a:gd name="T89" fmla="*/ 328 h 467"/>
              <a:gd name="T90" fmla="*/ 2463 w 3029"/>
              <a:gd name="T91" fmla="*/ 463 h 467"/>
              <a:gd name="T92" fmla="*/ 2392 w 3029"/>
              <a:gd name="T93" fmla="*/ 259 h 467"/>
              <a:gd name="T94" fmla="*/ 2394 w 3029"/>
              <a:gd name="T95" fmla="*/ 370 h 467"/>
              <a:gd name="T96" fmla="*/ 1976 w 3029"/>
              <a:gd name="T97" fmla="*/ 276 h 467"/>
              <a:gd name="T98" fmla="*/ 1580 w 3029"/>
              <a:gd name="T99" fmla="*/ 454 h 467"/>
              <a:gd name="T100" fmla="*/ 2043 w 3029"/>
              <a:gd name="T101" fmla="*/ 212 h 467"/>
              <a:gd name="T102" fmla="*/ 2128 w 3029"/>
              <a:gd name="T103" fmla="*/ 232 h 467"/>
              <a:gd name="T104" fmla="*/ 2100 w 3029"/>
              <a:gd name="T105" fmla="*/ 449 h 467"/>
              <a:gd name="T106" fmla="*/ 833 w 3029"/>
              <a:gd name="T107" fmla="*/ 445 h 467"/>
              <a:gd name="T108" fmla="*/ 1230 w 3029"/>
              <a:gd name="T109" fmla="*/ 267 h 467"/>
              <a:gd name="T110" fmla="*/ 1329 w 3029"/>
              <a:gd name="T111" fmla="*/ 265 h 467"/>
              <a:gd name="T112" fmla="*/ 903 w 3029"/>
              <a:gd name="T113" fmla="*/ 162 h 467"/>
              <a:gd name="T114" fmla="*/ 851 w 3029"/>
              <a:gd name="T115" fmla="*/ 58 h 467"/>
              <a:gd name="T116" fmla="*/ 923 w 3029"/>
              <a:gd name="T117" fmla="*/ 30 h 467"/>
              <a:gd name="T118" fmla="*/ 1067 w 3029"/>
              <a:gd name="T119" fmla="*/ 91 h 467"/>
              <a:gd name="T120" fmla="*/ 1010 w 3029"/>
              <a:gd name="T121" fmla="*/ 161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029" h="467">
                <a:moveTo>
                  <a:pt x="380" y="467"/>
                </a:moveTo>
                <a:lnTo>
                  <a:pt x="370" y="466"/>
                </a:lnTo>
                <a:lnTo>
                  <a:pt x="359" y="465"/>
                </a:lnTo>
                <a:lnTo>
                  <a:pt x="348" y="465"/>
                </a:lnTo>
                <a:lnTo>
                  <a:pt x="337" y="464"/>
                </a:lnTo>
                <a:lnTo>
                  <a:pt x="326" y="462"/>
                </a:lnTo>
                <a:lnTo>
                  <a:pt x="315" y="460"/>
                </a:lnTo>
                <a:lnTo>
                  <a:pt x="305" y="458"/>
                </a:lnTo>
                <a:lnTo>
                  <a:pt x="294" y="456"/>
                </a:lnTo>
                <a:lnTo>
                  <a:pt x="283" y="454"/>
                </a:lnTo>
                <a:lnTo>
                  <a:pt x="272" y="452"/>
                </a:lnTo>
                <a:lnTo>
                  <a:pt x="261" y="450"/>
                </a:lnTo>
                <a:lnTo>
                  <a:pt x="249" y="447"/>
                </a:lnTo>
                <a:lnTo>
                  <a:pt x="241" y="445"/>
                </a:lnTo>
                <a:lnTo>
                  <a:pt x="232" y="443"/>
                </a:lnTo>
                <a:lnTo>
                  <a:pt x="224" y="440"/>
                </a:lnTo>
                <a:lnTo>
                  <a:pt x="216" y="437"/>
                </a:lnTo>
                <a:lnTo>
                  <a:pt x="208" y="435"/>
                </a:lnTo>
                <a:lnTo>
                  <a:pt x="200" y="431"/>
                </a:lnTo>
                <a:lnTo>
                  <a:pt x="191" y="428"/>
                </a:lnTo>
                <a:lnTo>
                  <a:pt x="183" y="425"/>
                </a:lnTo>
                <a:lnTo>
                  <a:pt x="176" y="422"/>
                </a:lnTo>
                <a:lnTo>
                  <a:pt x="167" y="418"/>
                </a:lnTo>
                <a:lnTo>
                  <a:pt x="159" y="414"/>
                </a:lnTo>
                <a:lnTo>
                  <a:pt x="150" y="411"/>
                </a:lnTo>
                <a:lnTo>
                  <a:pt x="137" y="403"/>
                </a:lnTo>
                <a:lnTo>
                  <a:pt x="122" y="394"/>
                </a:lnTo>
                <a:lnTo>
                  <a:pt x="107" y="385"/>
                </a:lnTo>
                <a:lnTo>
                  <a:pt x="93" y="374"/>
                </a:lnTo>
                <a:lnTo>
                  <a:pt x="78" y="363"/>
                </a:lnTo>
                <a:lnTo>
                  <a:pt x="65" y="351"/>
                </a:lnTo>
                <a:lnTo>
                  <a:pt x="51" y="338"/>
                </a:lnTo>
                <a:lnTo>
                  <a:pt x="39" y="324"/>
                </a:lnTo>
                <a:lnTo>
                  <a:pt x="28" y="310"/>
                </a:lnTo>
                <a:lnTo>
                  <a:pt x="20" y="297"/>
                </a:lnTo>
                <a:lnTo>
                  <a:pt x="13" y="283"/>
                </a:lnTo>
                <a:lnTo>
                  <a:pt x="7" y="269"/>
                </a:lnTo>
                <a:lnTo>
                  <a:pt x="4" y="257"/>
                </a:lnTo>
                <a:lnTo>
                  <a:pt x="2" y="247"/>
                </a:lnTo>
                <a:lnTo>
                  <a:pt x="0" y="234"/>
                </a:lnTo>
                <a:lnTo>
                  <a:pt x="2" y="190"/>
                </a:lnTo>
                <a:lnTo>
                  <a:pt x="5" y="182"/>
                </a:lnTo>
                <a:lnTo>
                  <a:pt x="7" y="169"/>
                </a:lnTo>
                <a:lnTo>
                  <a:pt x="18" y="151"/>
                </a:lnTo>
                <a:lnTo>
                  <a:pt x="22" y="143"/>
                </a:lnTo>
                <a:lnTo>
                  <a:pt x="26" y="137"/>
                </a:lnTo>
                <a:lnTo>
                  <a:pt x="31" y="130"/>
                </a:lnTo>
                <a:lnTo>
                  <a:pt x="36" y="123"/>
                </a:lnTo>
                <a:lnTo>
                  <a:pt x="41" y="116"/>
                </a:lnTo>
                <a:lnTo>
                  <a:pt x="47" y="110"/>
                </a:lnTo>
                <a:lnTo>
                  <a:pt x="53" y="104"/>
                </a:lnTo>
                <a:lnTo>
                  <a:pt x="59" y="98"/>
                </a:lnTo>
                <a:lnTo>
                  <a:pt x="66" y="92"/>
                </a:lnTo>
                <a:lnTo>
                  <a:pt x="72" y="86"/>
                </a:lnTo>
                <a:lnTo>
                  <a:pt x="79" y="81"/>
                </a:lnTo>
                <a:lnTo>
                  <a:pt x="86" y="76"/>
                </a:lnTo>
                <a:lnTo>
                  <a:pt x="101" y="64"/>
                </a:lnTo>
                <a:lnTo>
                  <a:pt x="106" y="62"/>
                </a:lnTo>
                <a:lnTo>
                  <a:pt x="111" y="59"/>
                </a:lnTo>
                <a:lnTo>
                  <a:pt x="116" y="56"/>
                </a:lnTo>
                <a:lnTo>
                  <a:pt x="121" y="53"/>
                </a:lnTo>
                <a:lnTo>
                  <a:pt x="127" y="51"/>
                </a:lnTo>
                <a:lnTo>
                  <a:pt x="132" y="48"/>
                </a:lnTo>
                <a:lnTo>
                  <a:pt x="137" y="45"/>
                </a:lnTo>
                <a:lnTo>
                  <a:pt x="142" y="43"/>
                </a:lnTo>
                <a:lnTo>
                  <a:pt x="148" y="41"/>
                </a:lnTo>
                <a:lnTo>
                  <a:pt x="152" y="38"/>
                </a:lnTo>
                <a:lnTo>
                  <a:pt x="158" y="36"/>
                </a:lnTo>
                <a:lnTo>
                  <a:pt x="163" y="35"/>
                </a:lnTo>
                <a:lnTo>
                  <a:pt x="173" y="32"/>
                </a:lnTo>
                <a:lnTo>
                  <a:pt x="193" y="25"/>
                </a:lnTo>
                <a:lnTo>
                  <a:pt x="200" y="23"/>
                </a:lnTo>
                <a:lnTo>
                  <a:pt x="205" y="21"/>
                </a:lnTo>
                <a:lnTo>
                  <a:pt x="214" y="19"/>
                </a:lnTo>
                <a:lnTo>
                  <a:pt x="217" y="17"/>
                </a:lnTo>
                <a:lnTo>
                  <a:pt x="225" y="16"/>
                </a:lnTo>
                <a:lnTo>
                  <a:pt x="234" y="14"/>
                </a:lnTo>
                <a:lnTo>
                  <a:pt x="243" y="13"/>
                </a:lnTo>
                <a:lnTo>
                  <a:pt x="252" y="11"/>
                </a:lnTo>
                <a:lnTo>
                  <a:pt x="263" y="8"/>
                </a:lnTo>
                <a:lnTo>
                  <a:pt x="275" y="7"/>
                </a:lnTo>
                <a:lnTo>
                  <a:pt x="287" y="5"/>
                </a:lnTo>
                <a:lnTo>
                  <a:pt x="300" y="3"/>
                </a:lnTo>
                <a:lnTo>
                  <a:pt x="322" y="2"/>
                </a:lnTo>
                <a:lnTo>
                  <a:pt x="347" y="0"/>
                </a:lnTo>
                <a:lnTo>
                  <a:pt x="378" y="0"/>
                </a:lnTo>
                <a:lnTo>
                  <a:pt x="391" y="0"/>
                </a:lnTo>
                <a:lnTo>
                  <a:pt x="404" y="0"/>
                </a:lnTo>
                <a:lnTo>
                  <a:pt x="416" y="0"/>
                </a:lnTo>
                <a:lnTo>
                  <a:pt x="429" y="1"/>
                </a:lnTo>
                <a:lnTo>
                  <a:pt x="442" y="2"/>
                </a:lnTo>
                <a:lnTo>
                  <a:pt x="454" y="4"/>
                </a:lnTo>
                <a:lnTo>
                  <a:pt x="466" y="5"/>
                </a:lnTo>
                <a:lnTo>
                  <a:pt x="479" y="7"/>
                </a:lnTo>
                <a:lnTo>
                  <a:pt x="491" y="9"/>
                </a:lnTo>
                <a:lnTo>
                  <a:pt x="504" y="11"/>
                </a:lnTo>
                <a:lnTo>
                  <a:pt x="517" y="14"/>
                </a:lnTo>
                <a:lnTo>
                  <a:pt x="529" y="17"/>
                </a:lnTo>
                <a:lnTo>
                  <a:pt x="550" y="23"/>
                </a:lnTo>
                <a:lnTo>
                  <a:pt x="568" y="28"/>
                </a:lnTo>
                <a:lnTo>
                  <a:pt x="587" y="34"/>
                </a:lnTo>
                <a:lnTo>
                  <a:pt x="607" y="42"/>
                </a:lnTo>
                <a:lnTo>
                  <a:pt x="626" y="50"/>
                </a:lnTo>
                <a:lnTo>
                  <a:pt x="645" y="60"/>
                </a:lnTo>
                <a:lnTo>
                  <a:pt x="665" y="71"/>
                </a:lnTo>
                <a:lnTo>
                  <a:pt x="684" y="83"/>
                </a:lnTo>
                <a:lnTo>
                  <a:pt x="702" y="97"/>
                </a:lnTo>
                <a:lnTo>
                  <a:pt x="719" y="112"/>
                </a:lnTo>
                <a:lnTo>
                  <a:pt x="735" y="129"/>
                </a:lnTo>
                <a:lnTo>
                  <a:pt x="750" y="148"/>
                </a:lnTo>
                <a:lnTo>
                  <a:pt x="763" y="168"/>
                </a:lnTo>
                <a:lnTo>
                  <a:pt x="767" y="182"/>
                </a:lnTo>
                <a:lnTo>
                  <a:pt x="678" y="181"/>
                </a:lnTo>
                <a:lnTo>
                  <a:pt x="664" y="169"/>
                </a:lnTo>
                <a:lnTo>
                  <a:pt x="659" y="164"/>
                </a:lnTo>
                <a:lnTo>
                  <a:pt x="654" y="158"/>
                </a:lnTo>
                <a:lnTo>
                  <a:pt x="648" y="154"/>
                </a:lnTo>
                <a:lnTo>
                  <a:pt x="643" y="150"/>
                </a:lnTo>
                <a:lnTo>
                  <a:pt x="638" y="146"/>
                </a:lnTo>
                <a:lnTo>
                  <a:pt x="632" y="141"/>
                </a:lnTo>
                <a:lnTo>
                  <a:pt x="627" y="138"/>
                </a:lnTo>
                <a:lnTo>
                  <a:pt x="622" y="134"/>
                </a:lnTo>
                <a:lnTo>
                  <a:pt x="615" y="131"/>
                </a:lnTo>
                <a:lnTo>
                  <a:pt x="610" y="127"/>
                </a:lnTo>
                <a:lnTo>
                  <a:pt x="605" y="124"/>
                </a:lnTo>
                <a:lnTo>
                  <a:pt x="598" y="121"/>
                </a:lnTo>
                <a:lnTo>
                  <a:pt x="592" y="118"/>
                </a:lnTo>
                <a:lnTo>
                  <a:pt x="585" y="115"/>
                </a:lnTo>
                <a:lnTo>
                  <a:pt x="579" y="112"/>
                </a:lnTo>
                <a:lnTo>
                  <a:pt x="572" y="109"/>
                </a:lnTo>
                <a:lnTo>
                  <a:pt x="566" y="107"/>
                </a:lnTo>
                <a:lnTo>
                  <a:pt x="559" y="105"/>
                </a:lnTo>
                <a:lnTo>
                  <a:pt x="553" y="104"/>
                </a:lnTo>
                <a:lnTo>
                  <a:pt x="547" y="102"/>
                </a:lnTo>
                <a:lnTo>
                  <a:pt x="540" y="101"/>
                </a:lnTo>
                <a:lnTo>
                  <a:pt x="534" y="99"/>
                </a:lnTo>
                <a:lnTo>
                  <a:pt x="528" y="98"/>
                </a:lnTo>
                <a:lnTo>
                  <a:pt x="521" y="96"/>
                </a:lnTo>
                <a:lnTo>
                  <a:pt x="510" y="94"/>
                </a:lnTo>
                <a:lnTo>
                  <a:pt x="499" y="92"/>
                </a:lnTo>
                <a:lnTo>
                  <a:pt x="487" y="90"/>
                </a:lnTo>
                <a:lnTo>
                  <a:pt x="476" y="89"/>
                </a:lnTo>
                <a:lnTo>
                  <a:pt x="465" y="88"/>
                </a:lnTo>
                <a:lnTo>
                  <a:pt x="455" y="87"/>
                </a:lnTo>
                <a:lnTo>
                  <a:pt x="444" y="86"/>
                </a:lnTo>
                <a:lnTo>
                  <a:pt x="433" y="85"/>
                </a:lnTo>
                <a:lnTo>
                  <a:pt x="422" y="84"/>
                </a:lnTo>
                <a:lnTo>
                  <a:pt x="411" y="84"/>
                </a:lnTo>
                <a:lnTo>
                  <a:pt x="400" y="84"/>
                </a:lnTo>
                <a:lnTo>
                  <a:pt x="389" y="84"/>
                </a:lnTo>
                <a:lnTo>
                  <a:pt x="368" y="86"/>
                </a:lnTo>
                <a:lnTo>
                  <a:pt x="354" y="88"/>
                </a:lnTo>
                <a:lnTo>
                  <a:pt x="341" y="90"/>
                </a:lnTo>
                <a:lnTo>
                  <a:pt x="329" y="91"/>
                </a:lnTo>
                <a:lnTo>
                  <a:pt x="319" y="94"/>
                </a:lnTo>
                <a:lnTo>
                  <a:pt x="319" y="93"/>
                </a:lnTo>
                <a:lnTo>
                  <a:pt x="308" y="96"/>
                </a:lnTo>
                <a:lnTo>
                  <a:pt x="302" y="98"/>
                </a:lnTo>
                <a:lnTo>
                  <a:pt x="294" y="100"/>
                </a:lnTo>
                <a:lnTo>
                  <a:pt x="232" y="130"/>
                </a:lnTo>
                <a:lnTo>
                  <a:pt x="206" y="149"/>
                </a:lnTo>
                <a:lnTo>
                  <a:pt x="205" y="151"/>
                </a:lnTo>
                <a:lnTo>
                  <a:pt x="203" y="154"/>
                </a:lnTo>
                <a:lnTo>
                  <a:pt x="200" y="156"/>
                </a:lnTo>
                <a:lnTo>
                  <a:pt x="197" y="158"/>
                </a:lnTo>
                <a:lnTo>
                  <a:pt x="195" y="161"/>
                </a:lnTo>
                <a:lnTo>
                  <a:pt x="192" y="164"/>
                </a:lnTo>
                <a:lnTo>
                  <a:pt x="189" y="166"/>
                </a:lnTo>
                <a:lnTo>
                  <a:pt x="187" y="169"/>
                </a:lnTo>
                <a:lnTo>
                  <a:pt x="185" y="171"/>
                </a:lnTo>
                <a:lnTo>
                  <a:pt x="182" y="174"/>
                </a:lnTo>
                <a:lnTo>
                  <a:pt x="181" y="178"/>
                </a:lnTo>
                <a:lnTo>
                  <a:pt x="179" y="181"/>
                </a:lnTo>
                <a:lnTo>
                  <a:pt x="177" y="185"/>
                </a:lnTo>
                <a:lnTo>
                  <a:pt x="174" y="190"/>
                </a:lnTo>
                <a:lnTo>
                  <a:pt x="172" y="195"/>
                </a:lnTo>
                <a:lnTo>
                  <a:pt x="171" y="199"/>
                </a:lnTo>
                <a:lnTo>
                  <a:pt x="170" y="203"/>
                </a:lnTo>
                <a:lnTo>
                  <a:pt x="168" y="208"/>
                </a:lnTo>
                <a:lnTo>
                  <a:pt x="167" y="212"/>
                </a:lnTo>
                <a:lnTo>
                  <a:pt x="165" y="216"/>
                </a:lnTo>
                <a:lnTo>
                  <a:pt x="165" y="221"/>
                </a:lnTo>
                <a:lnTo>
                  <a:pt x="164" y="225"/>
                </a:lnTo>
                <a:lnTo>
                  <a:pt x="163" y="229"/>
                </a:lnTo>
                <a:lnTo>
                  <a:pt x="163" y="234"/>
                </a:lnTo>
                <a:lnTo>
                  <a:pt x="165" y="248"/>
                </a:lnTo>
                <a:lnTo>
                  <a:pt x="167" y="256"/>
                </a:lnTo>
                <a:lnTo>
                  <a:pt x="174" y="274"/>
                </a:lnTo>
                <a:lnTo>
                  <a:pt x="184" y="290"/>
                </a:lnTo>
                <a:lnTo>
                  <a:pt x="196" y="306"/>
                </a:lnTo>
                <a:lnTo>
                  <a:pt x="210" y="320"/>
                </a:lnTo>
                <a:lnTo>
                  <a:pt x="226" y="333"/>
                </a:lnTo>
                <a:lnTo>
                  <a:pt x="243" y="345"/>
                </a:lnTo>
                <a:lnTo>
                  <a:pt x="260" y="355"/>
                </a:lnTo>
                <a:lnTo>
                  <a:pt x="279" y="364"/>
                </a:lnTo>
                <a:lnTo>
                  <a:pt x="296" y="373"/>
                </a:lnTo>
                <a:lnTo>
                  <a:pt x="314" y="379"/>
                </a:lnTo>
                <a:lnTo>
                  <a:pt x="330" y="384"/>
                </a:lnTo>
                <a:lnTo>
                  <a:pt x="345" y="388"/>
                </a:lnTo>
                <a:lnTo>
                  <a:pt x="355" y="390"/>
                </a:lnTo>
                <a:lnTo>
                  <a:pt x="363" y="392"/>
                </a:lnTo>
                <a:lnTo>
                  <a:pt x="372" y="394"/>
                </a:lnTo>
                <a:lnTo>
                  <a:pt x="381" y="395"/>
                </a:lnTo>
                <a:lnTo>
                  <a:pt x="389" y="396"/>
                </a:lnTo>
                <a:lnTo>
                  <a:pt x="397" y="398"/>
                </a:lnTo>
                <a:lnTo>
                  <a:pt x="405" y="399"/>
                </a:lnTo>
                <a:lnTo>
                  <a:pt x="414" y="400"/>
                </a:lnTo>
                <a:lnTo>
                  <a:pt x="422" y="400"/>
                </a:lnTo>
                <a:lnTo>
                  <a:pt x="430" y="401"/>
                </a:lnTo>
                <a:lnTo>
                  <a:pt x="438" y="401"/>
                </a:lnTo>
                <a:lnTo>
                  <a:pt x="446" y="402"/>
                </a:lnTo>
                <a:lnTo>
                  <a:pt x="473" y="404"/>
                </a:lnTo>
                <a:lnTo>
                  <a:pt x="499" y="402"/>
                </a:lnTo>
                <a:lnTo>
                  <a:pt x="506" y="400"/>
                </a:lnTo>
                <a:lnTo>
                  <a:pt x="520" y="400"/>
                </a:lnTo>
                <a:lnTo>
                  <a:pt x="530" y="398"/>
                </a:lnTo>
                <a:lnTo>
                  <a:pt x="539" y="396"/>
                </a:lnTo>
                <a:lnTo>
                  <a:pt x="547" y="395"/>
                </a:lnTo>
                <a:lnTo>
                  <a:pt x="553" y="393"/>
                </a:lnTo>
                <a:lnTo>
                  <a:pt x="562" y="391"/>
                </a:lnTo>
                <a:lnTo>
                  <a:pt x="568" y="390"/>
                </a:lnTo>
                <a:lnTo>
                  <a:pt x="574" y="388"/>
                </a:lnTo>
                <a:lnTo>
                  <a:pt x="581" y="386"/>
                </a:lnTo>
                <a:lnTo>
                  <a:pt x="587" y="384"/>
                </a:lnTo>
                <a:lnTo>
                  <a:pt x="594" y="382"/>
                </a:lnTo>
                <a:lnTo>
                  <a:pt x="600" y="380"/>
                </a:lnTo>
                <a:lnTo>
                  <a:pt x="605" y="377"/>
                </a:lnTo>
                <a:lnTo>
                  <a:pt x="611" y="375"/>
                </a:lnTo>
                <a:lnTo>
                  <a:pt x="617" y="373"/>
                </a:lnTo>
                <a:lnTo>
                  <a:pt x="623" y="369"/>
                </a:lnTo>
                <a:lnTo>
                  <a:pt x="629" y="366"/>
                </a:lnTo>
                <a:lnTo>
                  <a:pt x="635" y="363"/>
                </a:lnTo>
                <a:lnTo>
                  <a:pt x="641" y="359"/>
                </a:lnTo>
                <a:lnTo>
                  <a:pt x="647" y="355"/>
                </a:lnTo>
                <a:lnTo>
                  <a:pt x="653" y="351"/>
                </a:lnTo>
                <a:lnTo>
                  <a:pt x="658" y="349"/>
                </a:lnTo>
                <a:lnTo>
                  <a:pt x="662" y="346"/>
                </a:lnTo>
                <a:lnTo>
                  <a:pt x="666" y="343"/>
                </a:lnTo>
                <a:lnTo>
                  <a:pt x="670" y="339"/>
                </a:lnTo>
                <a:lnTo>
                  <a:pt x="674" y="335"/>
                </a:lnTo>
                <a:lnTo>
                  <a:pt x="678" y="331"/>
                </a:lnTo>
                <a:lnTo>
                  <a:pt x="682" y="326"/>
                </a:lnTo>
                <a:lnTo>
                  <a:pt x="685" y="322"/>
                </a:lnTo>
                <a:lnTo>
                  <a:pt x="688" y="317"/>
                </a:lnTo>
                <a:lnTo>
                  <a:pt x="691" y="313"/>
                </a:lnTo>
                <a:lnTo>
                  <a:pt x="695" y="309"/>
                </a:lnTo>
                <a:lnTo>
                  <a:pt x="697" y="306"/>
                </a:lnTo>
                <a:lnTo>
                  <a:pt x="735" y="306"/>
                </a:lnTo>
                <a:lnTo>
                  <a:pt x="772" y="306"/>
                </a:lnTo>
                <a:lnTo>
                  <a:pt x="774" y="314"/>
                </a:lnTo>
                <a:lnTo>
                  <a:pt x="772" y="319"/>
                </a:lnTo>
                <a:lnTo>
                  <a:pt x="768" y="324"/>
                </a:lnTo>
                <a:lnTo>
                  <a:pt x="765" y="329"/>
                </a:lnTo>
                <a:lnTo>
                  <a:pt x="761" y="334"/>
                </a:lnTo>
                <a:lnTo>
                  <a:pt x="758" y="338"/>
                </a:lnTo>
                <a:lnTo>
                  <a:pt x="755" y="343"/>
                </a:lnTo>
                <a:lnTo>
                  <a:pt x="751" y="347"/>
                </a:lnTo>
                <a:lnTo>
                  <a:pt x="748" y="352"/>
                </a:lnTo>
                <a:lnTo>
                  <a:pt x="744" y="356"/>
                </a:lnTo>
                <a:lnTo>
                  <a:pt x="740" y="361"/>
                </a:lnTo>
                <a:lnTo>
                  <a:pt x="735" y="366"/>
                </a:lnTo>
                <a:lnTo>
                  <a:pt x="730" y="370"/>
                </a:lnTo>
                <a:lnTo>
                  <a:pt x="723" y="379"/>
                </a:lnTo>
                <a:lnTo>
                  <a:pt x="693" y="400"/>
                </a:lnTo>
                <a:lnTo>
                  <a:pt x="687" y="403"/>
                </a:lnTo>
                <a:lnTo>
                  <a:pt x="681" y="407"/>
                </a:lnTo>
                <a:lnTo>
                  <a:pt x="675" y="410"/>
                </a:lnTo>
                <a:lnTo>
                  <a:pt x="669" y="413"/>
                </a:lnTo>
                <a:lnTo>
                  <a:pt x="662" y="416"/>
                </a:lnTo>
                <a:lnTo>
                  <a:pt x="656" y="420"/>
                </a:lnTo>
                <a:lnTo>
                  <a:pt x="650" y="422"/>
                </a:lnTo>
                <a:lnTo>
                  <a:pt x="643" y="426"/>
                </a:lnTo>
                <a:lnTo>
                  <a:pt x="637" y="428"/>
                </a:lnTo>
                <a:lnTo>
                  <a:pt x="631" y="431"/>
                </a:lnTo>
                <a:lnTo>
                  <a:pt x="625" y="434"/>
                </a:lnTo>
                <a:lnTo>
                  <a:pt x="618" y="437"/>
                </a:lnTo>
                <a:lnTo>
                  <a:pt x="608" y="441"/>
                </a:lnTo>
                <a:lnTo>
                  <a:pt x="598" y="443"/>
                </a:lnTo>
                <a:lnTo>
                  <a:pt x="592" y="444"/>
                </a:lnTo>
                <a:lnTo>
                  <a:pt x="583" y="447"/>
                </a:lnTo>
                <a:lnTo>
                  <a:pt x="573" y="449"/>
                </a:lnTo>
                <a:lnTo>
                  <a:pt x="566" y="451"/>
                </a:lnTo>
                <a:lnTo>
                  <a:pt x="560" y="453"/>
                </a:lnTo>
                <a:lnTo>
                  <a:pt x="553" y="454"/>
                </a:lnTo>
                <a:lnTo>
                  <a:pt x="539" y="456"/>
                </a:lnTo>
                <a:lnTo>
                  <a:pt x="532" y="458"/>
                </a:lnTo>
                <a:lnTo>
                  <a:pt x="523" y="460"/>
                </a:lnTo>
                <a:lnTo>
                  <a:pt x="513" y="462"/>
                </a:lnTo>
                <a:lnTo>
                  <a:pt x="493" y="463"/>
                </a:lnTo>
                <a:lnTo>
                  <a:pt x="473" y="465"/>
                </a:lnTo>
                <a:lnTo>
                  <a:pt x="461" y="467"/>
                </a:lnTo>
                <a:lnTo>
                  <a:pt x="380" y="467"/>
                </a:lnTo>
                <a:lnTo>
                  <a:pt x="380" y="467"/>
                </a:lnTo>
                <a:close/>
                <a:moveTo>
                  <a:pt x="1234" y="465"/>
                </a:moveTo>
                <a:lnTo>
                  <a:pt x="1180" y="462"/>
                </a:lnTo>
                <a:lnTo>
                  <a:pt x="1129" y="449"/>
                </a:lnTo>
                <a:lnTo>
                  <a:pt x="1115" y="443"/>
                </a:lnTo>
                <a:lnTo>
                  <a:pt x="1110" y="443"/>
                </a:lnTo>
                <a:lnTo>
                  <a:pt x="1103" y="439"/>
                </a:lnTo>
                <a:lnTo>
                  <a:pt x="1097" y="437"/>
                </a:lnTo>
                <a:lnTo>
                  <a:pt x="1090" y="434"/>
                </a:lnTo>
                <a:lnTo>
                  <a:pt x="1084" y="430"/>
                </a:lnTo>
                <a:lnTo>
                  <a:pt x="1077" y="427"/>
                </a:lnTo>
                <a:lnTo>
                  <a:pt x="1071" y="423"/>
                </a:lnTo>
                <a:lnTo>
                  <a:pt x="1065" y="419"/>
                </a:lnTo>
                <a:lnTo>
                  <a:pt x="1059" y="415"/>
                </a:lnTo>
                <a:lnTo>
                  <a:pt x="1052" y="411"/>
                </a:lnTo>
                <a:lnTo>
                  <a:pt x="1046" y="405"/>
                </a:lnTo>
                <a:lnTo>
                  <a:pt x="1040" y="400"/>
                </a:lnTo>
                <a:lnTo>
                  <a:pt x="1033" y="395"/>
                </a:lnTo>
                <a:lnTo>
                  <a:pt x="1031" y="392"/>
                </a:lnTo>
                <a:lnTo>
                  <a:pt x="1029" y="390"/>
                </a:lnTo>
                <a:lnTo>
                  <a:pt x="1026" y="386"/>
                </a:lnTo>
                <a:lnTo>
                  <a:pt x="1023" y="383"/>
                </a:lnTo>
                <a:lnTo>
                  <a:pt x="1020" y="379"/>
                </a:lnTo>
                <a:lnTo>
                  <a:pt x="1018" y="376"/>
                </a:lnTo>
                <a:lnTo>
                  <a:pt x="1016" y="372"/>
                </a:lnTo>
                <a:lnTo>
                  <a:pt x="1014" y="368"/>
                </a:lnTo>
                <a:lnTo>
                  <a:pt x="1012" y="364"/>
                </a:lnTo>
                <a:lnTo>
                  <a:pt x="1010" y="361"/>
                </a:lnTo>
                <a:lnTo>
                  <a:pt x="1008" y="358"/>
                </a:lnTo>
                <a:lnTo>
                  <a:pt x="1007" y="355"/>
                </a:lnTo>
                <a:lnTo>
                  <a:pt x="1003" y="344"/>
                </a:lnTo>
                <a:lnTo>
                  <a:pt x="1001" y="338"/>
                </a:lnTo>
                <a:lnTo>
                  <a:pt x="999" y="327"/>
                </a:lnTo>
                <a:lnTo>
                  <a:pt x="999" y="297"/>
                </a:lnTo>
                <a:lnTo>
                  <a:pt x="1007" y="279"/>
                </a:lnTo>
                <a:lnTo>
                  <a:pt x="1014" y="268"/>
                </a:lnTo>
                <a:lnTo>
                  <a:pt x="1022" y="258"/>
                </a:lnTo>
                <a:lnTo>
                  <a:pt x="1031" y="248"/>
                </a:lnTo>
                <a:lnTo>
                  <a:pt x="1040" y="240"/>
                </a:lnTo>
                <a:lnTo>
                  <a:pt x="1049" y="232"/>
                </a:lnTo>
                <a:lnTo>
                  <a:pt x="1059" y="225"/>
                </a:lnTo>
                <a:lnTo>
                  <a:pt x="1070" y="219"/>
                </a:lnTo>
                <a:lnTo>
                  <a:pt x="1080" y="214"/>
                </a:lnTo>
                <a:lnTo>
                  <a:pt x="1090" y="209"/>
                </a:lnTo>
                <a:lnTo>
                  <a:pt x="1100" y="205"/>
                </a:lnTo>
                <a:lnTo>
                  <a:pt x="1110" y="201"/>
                </a:lnTo>
                <a:lnTo>
                  <a:pt x="1119" y="198"/>
                </a:lnTo>
                <a:lnTo>
                  <a:pt x="1127" y="196"/>
                </a:lnTo>
                <a:lnTo>
                  <a:pt x="1133" y="195"/>
                </a:lnTo>
                <a:lnTo>
                  <a:pt x="1140" y="193"/>
                </a:lnTo>
                <a:lnTo>
                  <a:pt x="1145" y="190"/>
                </a:lnTo>
                <a:lnTo>
                  <a:pt x="1159" y="189"/>
                </a:lnTo>
                <a:lnTo>
                  <a:pt x="1169" y="187"/>
                </a:lnTo>
                <a:lnTo>
                  <a:pt x="1180" y="186"/>
                </a:lnTo>
                <a:lnTo>
                  <a:pt x="1200" y="184"/>
                </a:lnTo>
                <a:lnTo>
                  <a:pt x="1223" y="183"/>
                </a:lnTo>
                <a:lnTo>
                  <a:pt x="1245" y="183"/>
                </a:lnTo>
                <a:lnTo>
                  <a:pt x="1268" y="184"/>
                </a:lnTo>
                <a:lnTo>
                  <a:pt x="1291" y="186"/>
                </a:lnTo>
                <a:lnTo>
                  <a:pt x="1314" y="190"/>
                </a:lnTo>
                <a:lnTo>
                  <a:pt x="1337" y="195"/>
                </a:lnTo>
                <a:lnTo>
                  <a:pt x="1360" y="203"/>
                </a:lnTo>
                <a:lnTo>
                  <a:pt x="1382" y="213"/>
                </a:lnTo>
                <a:lnTo>
                  <a:pt x="1404" y="226"/>
                </a:lnTo>
                <a:lnTo>
                  <a:pt x="1426" y="242"/>
                </a:lnTo>
                <a:lnTo>
                  <a:pt x="1447" y="261"/>
                </a:lnTo>
                <a:lnTo>
                  <a:pt x="1466" y="285"/>
                </a:lnTo>
                <a:lnTo>
                  <a:pt x="1474" y="304"/>
                </a:lnTo>
                <a:lnTo>
                  <a:pt x="1475" y="311"/>
                </a:lnTo>
                <a:lnTo>
                  <a:pt x="1477" y="329"/>
                </a:lnTo>
                <a:lnTo>
                  <a:pt x="1474" y="334"/>
                </a:lnTo>
                <a:lnTo>
                  <a:pt x="1457" y="332"/>
                </a:lnTo>
                <a:lnTo>
                  <a:pt x="1448" y="332"/>
                </a:lnTo>
                <a:lnTo>
                  <a:pt x="1196" y="330"/>
                </a:lnTo>
                <a:lnTo>
                  <a:pt x="1198" y="338"/>
                </a:lnTo>
                <a:lnTo>
                  <a:pt x="1220" y="355"/>
                </a:lnTo>
                <a:lnTo>
                  <a:pt x="1227" y="357"/>
                </a:lnTo>
                <a:lnTo>
                  <a:pt x="1233" y="359"/>
                </a:lnTo>
                <a:lnTo>
                  <a:pt x="1239" y="361"/>
                </a:lnTo>
                <a:lnTo>
                  <a:pt x="1245" y="362"/>
                </a:lnTo>
                <a:lnTo>
                  <a:pt x="1252" y="363"/>
                </a:lnTo>
                <a:lnTo>
                  <a:pt x="1258" y="364"/>
                </a:lnTo>
                <a:lnTo>
                  <a:pt x="1265" y="365"/>
                </a:lnTo>
                <a:lnTo>
                  <a:pt x="1271" y="366"/>
                </a:lnTo>
                <a:lnTo>
                  <a:pt x="1277" y="366"/>
                </a:lnTo>
                <a:lnTo>
                  <a:pt x="1283" y="367"/>
                </a:lnTo>
                <a:lnTo>
                  <a:pt x="1289" y="368"/>
                </a:lnTo>
                <a:lnTo>
                  <a:pt x="1295" y="368"/>
                </a:lnTo>
                <a:lnTo>
                  <a:pt x="1311" y="366"/>
                </a:lnTo>
                <a:lnTo>
                  <a:pt x="1320" y="365"/>
                </a:lnTo>
                <a:lnTo>
                  <a:pt x="1331" y="364"/>
                </a:lnTo>
                <a:lnTo>
                  <a:pt x="1353" y="355"/>
                </a:lnTo>
                <a:lnTo>
                  <a:pt x="1358" y="351"/>
                </a:lnTo>
                <a:lnTo>
                  <a:pt x="1363" y="348"/>
                </a:lnTo>
                <a:lnTo>
                  <a:pt x="1367" y="344"/>
                </a:lnTo>
                <a:lnTo>
                  <a:pt x="1453" y="346"/>
                </a:lnTo>
                <a:lnTo>
                  <a:pt x="1477" y="348"/>
                </a:lnTo>
                <a:lnTo>
                  <a:pt x="1477" y="357"/>
                </a:lnTo>
                <a:lnTo>
                  <a:pt x="1474" y="366"/>
                </a:lnTo>
                <a:lnTo>
                  <a:pt x="1472" y="370"/>
                </a:lnTo>
                <a:lnTo>
                  <a:pt x="1470" y="375"/>
                </a:lnTo>
                <a:lnTo>
                  <a:pt x="1467" y="379"/>
                </a:lnTo>
                <a:lnTo>
                  <a:pt x="1464" y="383"/>
                </a:lnTo>
                <a:lnTo>
                  <a:pt x="1462" y="388"/>
                </a:lnTo>
                <a:lnTo>
                  <a:pt x="1458" y="392"/>
                </a:lnTo>
                <a:lnTo>
                  <a:pt x="1454" y="396"/>
                </a:lnTo>
                <a:lnTo>
                  <a:pt x="1451" y="400"/>
                </a:lnTo>
                <a:lnTo>
                  <a:pt x="1447" y="405"/>
                </a:lnTo>
                <a:lnTo>
                  <a:pt x="1442" y="409"/>
                </a:lnTo>
                <a:lnTo>
                  <a:pt x="1438" y="412"/>
                </a:lnTo>
                <a:lnTo>
                  <a:pt x="1434" y="416"/>
                </a:lnTo>
                <a:lnTo>
                  <a:pt x="1430" y="418"/>
                </a:lnTo>
                <a:lnTo>
                  <a:pt x="1427" y="420"/>
                </a:lnTo>
                <a:lnTo>
                  <a:pt x="1423" y="422"/>
                </a:lnTo>
                <a:lnTo>
                  <a:pt x="1420" y="424"/>
                </a:lnTo>
                <a:lnTo>
                  <a:pt x="1417" y="426"/>
                </a:lnTo>
                <a:lnTo>
                  <a:pt x="1413" y="428"/>
                </a:lnTo>
                <a:lnTo>
                  <a:pt x="1410" y="430"/>
                </a:lnTo>
                <a:lnTo>
                  <a:pt x="1406" y="432"/>
                </a:lnTo>
                <a:lnTo>
                  <a:pt x="1403" y="434"/>
                </a:lnTo>
                <a:lnTo>
                  <a:pt x="1400" y="436"/>
                </a:lnTo>
                <a:lnTo>
                  <a:pt x="1396" y="437"/>
                </a:lnTo>
                <a:lnTo>
                  <a:pt x="1393" y="439"/>
                </a:lnTo>
                <a:lnTo>
                  <a:pt x="1381" y="443"/>
                </a:lnTo>
                <a:lnTo>
                  <a:pt x="1380" y="443"/>
                </a:lnTo>
                <a:lnTo>
                  <a:pt x="1380" y="443"/>
                </a:lnTo>
                <a:lnTo>
                  <a:pt x="1379" y="443"/>
                </a:lnTo>
                <a:lnTo>
                  <a:pt x="1379" y="444"/>
                </a:lnTo>
                <a:lnTo>
                  <a:pt x="1378" y="445"/>
                </a:lnTo>
                <a:lnTo>
                  <a:pt x="1378" y="446"/>
                </a:lnTo>
                <a:lnTo>
                  <a:pt x="1378" y="447"/>
                </a:lnTo>
                <a:lnTo>
                  <a:pt x="1378" y="447"/>
                </a:lnTo>
                <a:lnTo>
                  <a:pt x="1378" y="448"/>
                </a:lnTo>
                <a:lnTo>
                  <a:pt x="1377" y="448"/>
                </a:lnTo>
                <a:lnTo>
                  <a:pt x="1376" y="447"/>
                </a:lnTo>
                <a:lnTo>
                  <a:pt x="1374" y="447"/>
                </a:lnTo>
                <a:lnTo>
                  <a:pt x="1363" y="449"/>
                </a:lnTo>
                <a:lnTo>
                  <a:pt x="1357" y="451"/>
                </a:lnTo>
                <a:lnTo>
                  <a:pt x="1348" y="454"/>
                </a:lnTo>
                <a:lnTo>
                  <a:pt x="1337" y="456"/>
                </a:lnTo>
                <a:lnTo>
                  <a:pt x="1331" y="458"/>
                </a:lnTo>
                <a:lnTo>
                  <a:pt x="1323" y="460"/>
                </a:lnTo>
                <a:lnTo>
                  <a:pt x="1314" y="462"/>
                </a:lnTo>
                <a:lnTo>
                  <a:pt x="1297" y="463"/>
                </a:lnTo>
                <a:lnTo>
                  <a:pt x="1264" y="465"/>
                </a:lnTo>
                <a:lnTo>
                  <a:pt x="1234" y="465"/>
                </a:lnTo>
                <a:lnTo>
                  <a:pt x="1234" y="465"/>
                </a:lnTo>
                <a:close/>
                <a:moveTo>
                  <a:pt x="2928" y="465"/>
                </a:moveTo>
                <a:lnTo>
                  <a:pt x="2919" y="465"/>
                </a:lnTo>
                <a:lnTo>
                  <a:pt x="2910" y="465"/>
                </a:lnTo>
                <a:lnTo>
                  <a:pt x="2900" y="464"/>
                </a:lnTo>
                <a:lnTo>
                  <a:pt x="2891" y="463"/>
                </a:lnTo>
                <a:lnTo>
                  <a:pt x="2881" y="462"/>
                </a:lnTo>
                <a:lnTo>
                  <a:pt x="2872" y="462"/>
                </a:lnTo>
                <a:lnTo>
                  <a:pt x="2862" y="460"/>
                </a:lnTo>
                <a:lnTo>
                  <a:pt x="2852" y="458"/>
                </a:lnTo>
                <a:lnTo>
                  <a:pt x="2842" y="456"/>
                </a:lnTo>
                <a:lnTo>
                  <a:pt x="2833" y="454"/>
                </a:lnTo>
                <a:lnTo>
                  <a:pt x="2822" y="452"/>
                </a:lnTo>
                <a:lnTo>
                  <a:pt x="2812" y="449"/>
                </a:lnTo>
                <a:lnTo>
                  <a:pt x="2800" y="444"/>
                </a:lnTo>
                <a:lnTo>
                  <a:pt x="2790" y="443"/>
                </a:lnTo>
                <a:lnTo>
                  <a:pt x="2778" y="438"/>
                </a:lnTo>
                <a:lnTo>
                  <a:pt x="2766" y="432"/>
                </a:lnTo>
                <a:lnTo>
                  <a:pt x="2753" y="425"/>
                </a:lnTo>
                <a:lnTo>
                  <a:pt x="2739" y="418"/>
                </a:lnTo>
                <a:lnTo>
                  <a:pt x="2726" y="409"/>
                </a:lnTo>
                <a:lnTo>
                  <a:pt x="2713" y="400"/>
                </a:lnTo>
                <a:lnTo>
                  <a:pt x="2702" y="390"/>
                </a:lnTo>
                <a:lnTo>
                  <a:pt x="2690" y="379"/>
                </a:lnTo>
                <a:lnTo>
                  <a:pt x="2681" y="367"/>
                </a:lnTo>
                <a:lnTo>
                  <a:pt x="2672" y="355"/>
                </a:lnTo>
                <a:lnTo>
                  <a:pt x="2665" y="343"/>
                </a:lnTo>
                <a:lnTo>
                  <a:pt x="2659" y="330"/>
                </a:lnTo>
                <a:lnTo>
                  <a:pt x="2658" y="320"/>
                </a:lnTo>
                <a:lnTo>
                  <a:pt x="2660" y="302"/>
                </a:lnTo>
                <a:lnTo>
                  <a:pt x="2663" y="283"/>
                </a:lnTo>
                <a:lnTo>
                  <a:pt x="2666" y="265"/>
                </a:lnTo>
                <a:lnTo>
                  <a:pt x="2670" y="247"/>
                </a:lnTo>
                <a:lnTo>
                  <a:pt x="2675" y="229"/>
                </a:lnTo>
                <a:lnTo>
                  <a:pt x="2681" y="211"/>
                </a:lnTo>
                <a:lnTo>
                  <a:pt x="2685" y="193"/>
                </a:lnTo>
                <a:lnTo>
                  <a:pt x="2691" y="174"/>
                </a:lnTo>
                <a:lnTo>
                  <a:pt x="2696" y="156"/>
                </a:lnTo>
                <a:lnTo>
                  <a:pt x="2702" y="138"/>
                </a:lnTo>
                <a:lnTo>
                  <a:pt x="2707" y="120"/>
                </a:lnTo>
                <a:lnTo>
                  <a:pt x="2711" y="102"/>
                </a:lnTo>
                <a:lnTo>
                  <a:pt x="2714" y="88"/>
                </a:lnTo>
                <a:lnTo>
                  <a:pt x="2725" y="47"/>
                </a:lnTo>
                <a:lnTo>
                  <a:pt x="2734" y="21"/>
                </a:lnTo>
                <a:lnTo>
                  <a:pt x="2917" y="21"/>
                </a:lnTo>
                <a:lnTo>
                  <a:pt x="2872" y="196"/>
                </a:lnTo>
                <a:lnTo>
                  <a:pt x="2893" y="198"/>
                </a:lnTo>
                <a:lnTo>
                  <a:pt x="3022" y="198"/>
                </a:lnTo>
                <a:lnTo>
                  <a:pt x="3007" y="256"/>
                </a:lnTo>
                <a:lnTo>
                  <a:pt x="3001" y="268"/>
                </a:lnTo>
                <a:lnTo>
                  <a:pt x="2854" y="268"/>
                </a:lnTo>
                <a:lnTo>
                  <a:pt x="2851" y="269"/>
                </a:lnTo>
                <a:lnTo>
                  <a:pt x="2850" y="272"/>
                </a:lnTo>
                <a:lnTo>
                  <a:pt x="2849" y="276"/>
                </a:lnTo>
                <a:lnTo>
                  <a:pt x="2848" y="280"/>
                </a:lnTo>
                <a:lnTo>
                  <a:pt x="2847" y="285"/>
                </a:lnTo>
                <a:lnTo>
                  <a:pt x="2846" y="289"/>
                </a:lnTo>
                <a:lnTo>
                  <a:pt x="2845" y="292"/>
                </a:lnTo>
                <a:lnTo>
                  <a:pt x="2844" y="296"/>
                </a:lnTo>
                <a:lnTo>
                  <a:pt x="2844" y="300"/>
                </a:lnTo>
                <a:lnTo>
                  <a:pt x="2843" y="304"/>
                </a:lnTo>
                <a:lnTo>
                  <a:pt x="2843" y="308"/>
                </a:lnTo>
                <a:lnTo>
                  <a:pt x="2843" y="312"/>
                </a:lnTo>
                <a:lnTo>
                  <a:pt x="2842" y="316"/>
                </a:lnTo>
                <a:lnTo>
                  <a:pt x="2846" y="323"/>
                </a:lnTo>
                <a:lnTo>
                  <a:pt x="2851" y="334"/>
                </a:lnTo>
                <a:lnTo>
                  <a:pt x="2861" y="341"/>
                </a:lnTo>
                <a:lnTo>
                  <a:pt x="2870" y="347"/>
                </a:lnTo>
                <a:lnTo>
                  <a:pt x="2879" y="353"/>
                </a:lnTo>
                <a:lnTo>
                  <a:pt x="2888" y="357"/>
                </a:lnTo>
                <a:lnTo>
                  <a:pt x="2897" y="360"/>
                </a:lnTo>
                <a:lnTo>
                  <a:pt x="2906" y="363"/>
                </a:lnTo>
                <a:lnTo>
                  <a:pt x="2914" y="365"/>
                </a:lnTo>
                <a:lnTo>
                  <a:pt x="2923" y="367"/>
                </a:lnTo>
                <a:lnTo>
                  <a:pt x="2932" y="368"/>
                </a:lnTo>
                <a:lnTo>
                  <a:pt x="2942" y="369"/>
                </a:lnTo>
                <a:lnTo>
                  <a:pt x="2951" y="370"/>
                </a:lnTo>
                <a:lnTo>
                  <a:pt x="2959" y="370"/>
                </a:lnTo>
                <a:lnTo>
                  <a:pt x="2977" y="368"/>
                </a:lnTo>
                <a:lnTo>
                  <a:pt x="2983" y="366"/>
                </a:lnTo>
                <a:lnTo>
                  <a:pt x="2990" y="365"/>
                </a:lnTo>
                <a:lnTo>
                  <a:pt x="2998" y="364"/>
                </a:lnTo>
                <a:lnTo>
                  <a:pt x="3013" y="355"/>
                </a:lnTo>
                <a:lnTo>
                  <a:pt x="3024" y="355"/>
                </a:lnTo>
                <a:lnTo>
                  <a:pt x="3027" y="377"/>
                </a:lnTo>
                <a:lnTo>
                  <a:pt x="3029" y="449"/>
                </a:lnTo>
                <a:lnTo>
                  <a:pt x="3018" y="451"/>
                </a:lnTo>
                <a:lnTo>
                  <a:pt x="3010" y="454"/>
                </a:lnTo>
                <a:lnTo>
                  <a:pt x="3000" y="456"/>
                </a:lnTo>
                <a:lnTo>
                  <a:pt x="2992" y="458"/>
                </a:lnTo>
                <a:lnTo>
                  <a:pt x="2987" y="460"/>
                </a:lnTo>
                <a:lnTo>
                  <a:pt x="2979" y="462"/>
                </a:lnTo>
                <a:lnTo>
                  <a:pt x="2961" y="463"/>
                </a:lnTo>
                <a:lnTo>
                  <a:pt x="2934" y="465"/>
                </a:lnTo>
                <a:lnTo>
                  <a:pt x="2928" y="465"/>
                </a:lnTo>
                <a:lnTo>
                  <a:pt x="2928" y="465"/>
                </a:lnTo>
                <a:close/>
                <a:moveTo>
                  <a:pt x="2394" y="462"/>
                </a:moveTo>
                <a:lnTo>
                  <a:pt x="2327" y="454"/>
                </a:lnTo>
                <a:lnTo>
                  <a:pt x="2306" y="449"/>
                </a:lnTo>
                <a:lnTo>
                  <a:pt x="2292" y="443"/>
                </a:lnTo>
                <a:lnTo>
                  <a:pt x="2282" y="441"/>
                </a:lnTo>
                <a:lnTo>
                  <a:pt x="2274" y="437"/>
                </a:lnTo>
                <a:lnTo>
                  <a:pt x="2265" y="434"/>
                </a:lnTo>
                <a:lnTo>
                  <a:pt x="2257" y="430"/>
                </a:lnTo>
                <a:lnTo>
                  <a:pt x="2249" y="426"/>
                </a:lnTo>
                <a:lnTo>
                  <a:pt x="2241" y="422"/>
                </a:lnTo>
                <a:lnTo>
                  <a:pt x="2233" y="418"/>
                </a:lnTo>
                <a:lnTo>
                  <a:pt x="2225" y="413"/>
                </a:lnTo>
                <a:lnTo>
                  <a:pt x="2217" y="408"/>
                </a:lnTo>
                <a:lnTo>
                  <a:pt x="2209" y="403"/>
                </a:lnTo>
                <a:lnTo>
                  <a:pt x="2201" y="396"/>
                </a:lnTo>
                <a:lnTo>
                  <a:pt x="2192" y="389"/>
                </a:lnTo>
                <a:lnTo>
                  <a:pt x="2184" y="381"/>
                </a:lnTo>
                <a:lnTo>
                  <a:pt x="2170" y="364"/>
                </a:lnTo>
                <a:lnTo>
                  <a:pt x="2169" y="361"/>
                </a:lnTo>
                <a:lnTo>
                  <a:pt x="2168" y="359"/>
                </a:lnTo>
                <a:lnTo>
                  <a:pt x="2167" y="356"/>
                </a:lnTo>
                <a:lnTo>
                  <a:pt x="2165" y="354"/>
                </a:lnTo>
                <a:lnTo>
                  <a:pt x="2164" y="351"/>
                </a:lnTo>
                <a:lnTo>
                  <a:pt x="2163" y="349"/>
                </a:lnTo>
                <a:lnTo>
                  <a:pt x="2162" y="347"/>
                </a:lnTo>
                <a:lnTo>
                  <a:pt x="2162" y="345"/>
                </a:lnTo>
                <a:lnTo>
                  <a:pt x="2160" y="342"/>
                </a:lnTo>
                <a:lnTo>
                  <a:pt x="2160" y="340"/>
                </a:lnTo>
                <a:lnTo>
                  <a:pt x="2159" y="338"/>
                </a:lnTo>
                <a:lnTo>
                  <a:pt x="2158" y="336"/>
                </a:lnTo>
                <a:lnTo>
                  <a:pt x="2156" y="325"/>
                </a:lnTo>
                <a:lnTo>
                  <a:pt x="2155" y="319"/>
                </a:lnTo>
                <a:lnTo>
                  <a:pt x="2155" y="313"/>
                </a:lnTo>
                <a:lnTo>
                  <a:pt x="2155" y="308"/>
                </a:lnTo>
                <a:lnTo>
                  <a:pt x="2155" y="302"/>
                </a:lnTo>
                <a:lnTo>
                  <a:pt x="2156" y="297"/>
                </a:lnTo>
                <a:lnTo>
                  <a:pt x="2157" y="291"/>
                </a:lnTo>
                <a:lnTo>
                  <a:pt x="2158" y="286"/>
                </a:lnTo>
                <a:lnTo>
                  <a:pt x="2160" y="280"/>
                </a:lnTo>
                <a:lnTo>
                  <a:pt x="2163" y="275"/>
                </a:lnTo>
                <a:lnTo>
                  <a:pt x="2166" y="270"/>
                </a:lnTo>
                <a:lnTo>
                  <a:pt x="2169" y="264"/>
                </a:lnTo>
                <a:lnTo>
                  <a:pt x="2173" y="259"/>
                </a:lnTo>
                <a:lnTo>
                  <a:pt x="2182" y="250"/>
                </a:lnTo>
                <a:lnTo>
                  <a:pt x="2190" y="242"/>
                </a:lnTo>
                <a:lnTo>
                  <a:pt x="2198" y="234"/>
                </a:lnTo>
                <a:lnTo>
                  <a:pt x="2207" y="228"/>
                </a:lnTo>
                <a:lnTo>
                  <a:pt x="2215" y="222"/>
                </a:lnTo>
                <a:lnTo>
                  <a:pt x="2224" y="216"/>
                </a:lnTo>
                <a:lnTo>
                  <a:pt x="2233" y="212"/>
                </a:lnTo>
                <a:lnTo>
                  <a:pt x="2241" y="208"/>
                </a:lnTo>
                <a:lnTo>
                  <a:pt x="2250" y="204"/>
                </a:lnTo>
                <a:lnTo>
                  <a:pt x="2259" y="201"/>
                </a:lnTo>
                <a:lnTo>
                  <a:pt x="2267" y="197"/>
                </a:lnTo>
                <a:lnTo>
                  <a:pt x="2275" y="195"/>
                </a:lnTo>
                <a:lnTo>
                  <a:pt x="2283" y="193"/>
                </a:lnTo>
                <a:lnTo>
                  <a:pt x="2291" y="190"/>
                </a:lnTo>
                <a:lnTo>
                  <a:pt x="2296" y="189"/>
                </a:lnTo>
                <a:lnTo>
                  <a:pt x="2304" y="187"/>
                </a:lnTo>
                <a:lnTo>
                  <a:pt x="2310" y="186"/>
                </a:lnTo>
                <a:lnTo>
                  <a:pt x="2321" y="184"/>
                </a:lnTo>
                <a:lnTo>
                  <a:pt x="2334" y="182"/>
                </a:lnTo>
                <a:lnTo>
                  <a:pt x="2349" y="181"/>
                </a:lnTo>
                <a:lnTo>
                  <a:pt x="2370" y="179"/>
                </a:lnTo>
                <a:lnTo>
                  <a:pt x="2380" y="179"/>
                </a:lnTo>
                <a:lnTo>
                  <a:pt x="2394" y="179"/>
                </a:lnTo>
                <a:lnTo>
                  <a:pt x="2463" y="186"/>
                </a:lnTo>
                <a:lnTo>
                  <a:pt x="2541" y="213"/>
                </a:lnTo>
                <a:lnTo>
                  <a:pt x="2546" y="216"/>
                </a:lnTo>
                <a:lnTo>
                  <a:pt x="2551" y="219"/>
                </a:lnTo>
                <a:lnTo>
                  <a:pt x="2556" y="222"/>
                </a:lnTo>
                <a:lnTo>
                  <a:pt x="2561" y="225"/>
                </a:lnTo>
                <a:lnTo>
                  <a:pt x="2566" y="228"/>
                </a:lnTo>
                <a:lnTo>
                  <a:pt x="2571" y="231"/>
                </a:lnTo>
                <a:lnTo>
                  <a:pt x="2576" y="234"/>
                </a:lnTo>
                <a:lnTo>
                  <a:pt x="2581" y="238"/>
                </a:lnTo>
                <a:lnTo>
                  <a:pt x="2586" y="242"/>
                </a:lnTo>
                <a:lnTo>
                  <a:pt x="2591" y="246"/>
                </a:lnTo>
                <a:lnTo>
                  <a:pt x="2595" y="250"/>
                </a:lnTo>
                <a:lnTo>
                  <a:pt x="2600" y="256"/>
                </a:lnTo>
                <a:lnTo>
                  <a:pt x="2606" y="261"/>
                </a:lnTo>
                <a:lnTo>
                  <a:pt x="2610" y="264"/>
                </a:lnTo>
                <a:lnTo>
                  <a:pt x="2612" y="268"/>
                </a:lnTo>
                <a:lnTo>
                  <a:pt x="2616" y="272"/>
                </a:lnTo>
                <a:lnTo>
                  <a:pt x="2619" y="276"/>
                </a:lnTo>
                <a:lnTo>
                  <a:pt x="2621" y="279"/>
                </a:lnTo>
                <a:lnTo>
                  <a:pt x="2623" y="283"/>
                </a:lnTo>
                <a:lnTo>
                  <a:pt x="2625" y="286"/>
                </a:lnTo>
                <a:lnTo>
                  <a:pt x="2627" y="290"/>
                </a:lnTo>
                <a:lnTo>
                  <a:pt x="2629" y="293"/>
                </a:lnTo>
                <a:lnTo>
                  <a:pt x="2631" y="297"/>
                </a:lnTo>
                <a:lnTo>
                  <a:pt x="2632" y="300"/>
                </a:lnTo>
                <a:lnTo>
                  <a:pt x="2634" y="304"/>
                </a:lnTo>
                <a:lnTo>
                  <a:pt x="2636" y="314"/>
                </a:lnTo>
                <a:lnTo>
                  <a:pt x="2636" y="321"/>
                </a:lnTo>
                <a:lnTo>
                  <a:pt x="2636" y="328"/>
                </a:lnTo>
                <a:lnTo>
                  <a:pt x="2636" y="336"/>
                </a:lnTo>
                <a:lnTo>
                  <a:pt x="2635" y="343"/>
                </a:lnTo>
                <a:lnTo>
                  <a:pt x="2634" y="351"/>
                </a:lnTo>
                <a:lnTo>
                  <a:pt x="2632" y="358"/>
                </a:lnTo>
                <a:lnTo>
                  <a:pt x="2630" y="365"/>
                </a:lnTo>
                <a:lnTo>
                  <a:pt x="2628" y="373"/>
                </a:lnTo>
                <a:lnTo>
                  <a:pt x="2626" y="379"/>
                </a:lnTo>
                <a:lnTo>
                  <a:pt x="2625" y="387"/>
                </a:lnTo>
                <a:lnTo>
                  <a:pt x="2623" y="394"/>
                </a:lnTo>
                <a:lnTo>
                  <a:pt x="2621" y="402"/>
                </a:lnTo>
                <a:lnTo>
                  <a:pt x="2604" y="463"/>
                </a:lnTo>
                <a:lnTo>
                  <a:pt x="2511" y="462"/>
                </a:lnTo>
                <a:lnTo>
                  <a:pt x="2479" y="462"/>
                </a:lnTo>
                <a:lnTo>
                  <a:pt x="2463" y="463"/>
                </a:lnTo>
                <a:lnTo>
                  <a:pt x="2458" y="462"/>
                </a:lnTo>
                <a:lnTo>
                  <a:pt x="2434" y="462"/>
                </a:lnTo>
                <a:lnTo>
                  <a:pt x="2454" y="364"/>
                </a:lnTo>
                <a:lnTo>
                  <a:pt x="2457" y="351"/>
                </a:lnTo>
                <a:lnTo>
                  <a:pt x="2467" y="314"/>
                </a:lnTo>
                <a:lnTo>
                  <a:pt x="2469" y="304"/>
                </a:lnTo>
                <a:lnTo>
                  <a:pt x="2476" y="281"/>
                </a:lnTo>
                <a:lnTo>
                  <a:pt x="2478" y="270"/>
                </a:lnTo>
                <a:lnTo>
                  <a:pt x="2482" y="257"/>
                </a:lnTo>
                <a:lnTo>
                  <a:pt x="2431" y="252"/>
                </a:lnTo>
                <a:lnTo>
                  <a:pt x="2415" y="254"/>
                </a:lnTo>
                <a:lnTo>
                  <a:pt x="2406" y="256"/>
                </a:lnTo>
                <a:lnTo>
                  <a:pt x="2399" y="257"/>
                </a:lnTo>
                <a:lnTo>
                  <a:pt x="2392" y="259"/>
                </a:lnTo>
                <a:lnTo>
                  <a:pt x="2383" y="261"/>
                </a:lnTo>
                <a:lnTo>
                  <a:pt x="2370" y="269"/>
                </a:lnTo>
                <a:lnTo>
                  <a:pt x="2356" y="279"/>
                </a:lnTo>
                <a:lnTo>
                  <a:pt x="2349" y="288"/>
                </a:lnTo>
                <a:lnTo>
                  <a:pt x="2343" y="299"/>
                </a:lnTo>
                <a:lnTo>
                  <a:pt x="2341" y="321"/>
                </a:lnTo>
                <a:lnTo>
                  <a:pt x="2347" y="334"/>
                </a:lnTo>
                <a:lnTo>
                  <a:pt x="2367" y="357"/>
                </a:lnTo>
                <a:lnTo>
                  <a:pt x="2371" y="360"/>
                </a:lnTo>
                <a:lnTo>
                  <a:pt x="2376" y="362"/>
                </a:lnTo>
                <a:lnTo>
                  <a:pt x="2381" y="364"/>
                </a:lnTo>
                <a:lnTo>
                  <a:pt x="2385" y="366"/>
                </a:lnTo>
                <a:lnTo>
                  <a:pt x="2389" y="368"/>
                </a:lnTo>
                <a:lnTo>
                  <a:pt x="2394" y="370"/>
                </a:lnTo>
                <a:lnTo>
                  <a:pt x="2398" y="372"/>
                </a:lnTo>
                <a:lnTo>
                  <a:pt x="2402" y="373"/>
                </a:lnTo>
                <a:lnTo>
                  <a:pt x="2406" y="375"/>
                </a:lnTo>
                <a:lnTo>
                  <a:pt x="2410" y="376"/>
                </a:lnTo>
                <a:lnTo>
                  <a:pt x="2414" y="377"/>
                </a:lnTo>
                <a:lnTo>
                  <a:pt x="2418" y="379"/>
                </a:lnTo>
                <a:lnTo>
                  <a:pt x="2422" y="381"/>
                </a:lnTo>
                <a:lnTo>
                  <a:pt x="2406" y="462"/>
                </a:lnTo>
                <a:lnTo>
                  <a:pt x="2394" y="462"/>
                </a:lnTo>
                <a:lnTo>
                  <a:pt x="2394" y="462"/>
                </a:lnTo>
                <a:close/>
                <a:moveTo>
                  <a:pt x="2053" y="458"/>
                </a:moveTo>
                <a:lnTo>
                  <a:pt x="1929" y="458"/>
                </a:lnTo>
                <a:lnTo>
                  <a:pt x="1968" y="306"/>
                </a:lnTo>
                <a:lnTo>
                  <a:pt x="1976" y="276"/>
                </a:lnTo>
                <a:lnTo>
                  <a:pt x="1933" y="274"/>
                </a:lnTo>
                <a:lnTo>
                  <a:pt x="1895" y="405"/>
                </a:lnTo>
                <a:lnTo>
                  <a:pt x="1893" y="416"/>
                </a:lnTo>
                <a:lnTo>
                  <a:pt x="1884" y="456"/>
                </a:lnTo>
                <a:lnTo>
                  <a:pt x="1877" y="458"/>
                </a:lnTo>
                <a:lnTo>
                  <a:pt x="1692" y="456"/>
                </a:lnTo>
                <a:lnTo>
                  <a:pt x="1710" y="391"/>
                </a:lnTo>
                <a:lnTo>
                  <a:pt x="1711" y="381"/>
                </a:lnTo>
                <a:lnTo>
                  <a:pt x="1741" y="274"/>
                </a:lnTo>
                <a:lnTo>
                  <a:pt x="1696" y="272"/>
                </a:lnTo>
                <a:lnTo>
                  <a:pt x="1646" y="443"/>
                </a:lnTo>
                <a:lnTo>
                  <a:pt x="1639" y="456"/>
                </a:lnTo>
                <a:lnTo>
                  <a:pt x="1596" y="454"/>
                </a:lnTo>
                <a:lnTo>
                  <a:pt x="1580" y="454"/>
                </a:lnTo>
                <a:lnTo>
                  <a:pt x="1466" y="454"/>
                </a:lnTo>
                <a:lnTo>
                  <a:pt x="1462" y="451"/>
                </a:lnTo>
                <a:lnTo>
                  <a:pt x="1462" y="444"/>
                </a:lnTo>
                <a:lnTo>
                  <a:pt x="1528" y="208"/>
                </a:lnTo>
                <a:lnTo>
                  <a:pt x="1629" y="210"/>
                </a:lnTo>
                <a:lnTo>
                  <a:pt x="1662" y="210"/>
                </a:lnTo>
                <a:lnTo>
                  <a:pt x="1675" y="210"/>
                </a:lnTo>
                <a:lnTo>
                  <a:pt x="1734" y="212"/>
                </a:lnTo>
                <a:lnTo>
                  <a:pt x="1877" y="212"/>
                </a:lnTo>
                <a:lnTo>
                  <a:pt x="1902" y="212"/>
                </a:lnTo>
                <a:lnTo>
                  <a:pt x="1909" y="210"/>
                </a:lnTo>
                <a:lnTo>
                  <a:pt x="1920" y="212"/>
                </a:lnTo>
                <a:lnTo>
                  <a:pt x="1972" y="212"/>
                </a:lnTo>
                <a:lnTo>
                  <a:pt x="2043" y="212"/>
                </a:lnTo>
                <a:lnTo>
                  <a:pt x="2050" y="212"/>
                </a:lnTo>
                <a:lnTo>
                  <a:pt x="2057" y="212"/>
                </a:lnTo>
                <a:lnTo>
                  <a:pt x="2064" y="212"/>
                </a:lnTo>
                <a:lnTo>
                  <a:pt x="2070" y="212"/>
                </a:lnTo>
                <a:lnTo>
                  <a:pt x="2077" y="213"/>
                </a:lnTo>
                <a:lnTo>
                  <a:pt x="2083" y="214"/>
                </a:lnTo>
                <a:lnTo>
                  <a:pt x="2089" y="215"/>
                </a:lnTo>
                <a:lnTo>
                  <a:pt x="2096" y="216"/>
                </a:lnTo>
                <a:lnTo>
                  <a:pt x="2102" y="218"/>
                </a:lnTo>
                <a:lnTo>
                  <a:pt x="2109" y="221"/>
                </a:lnTo>
                <a:lnTo>
                  <a:pt x="2116" y="224"/>
                </a:lnTo>
                <a:lnTo>
                  <a:pt x="2122" y="227"/>
                </a:lnTo>
                <a:lnTo>
                  <a:pt x="2125" y="229"/>
                </a:lnTo>
                <a:lnTo>
                  <a:pt x="2128" y="232"/>
                </a:lnTo>
                <a:lnTo>
                  <a:pt x="2130" y="234"/>
                </a:lnTo>
                <a:lnTo>
                  <a:pt x="2132" y="236"/>
                </a:lnTo>
                <a:lnTo>
                  <a:pt x="2135" y="238"/>
                </a:lnTo>
                <a:lnTo>
                  <a:pt x="2137" y="240"/>
                </a:lnTo>
                <a:lnTo>
                  <a:pt x="2139" y="242"/>
                </a:lnTo>
                <a:lnTo>
                  <a:pt x="2141" y="244"/>
                </a:lnTo>
                <a:lnTo>
                  <a:pt x="2143" y="246"/>
                </a:lnTo>
                <a:lnTo>
                  <a:pt x="2144" y="247"/>
                </a:lnTo>
                <a:lnTo>
                  <a:pt x="2145" y="249"/>
                </a:lnTo>
                <a:lnTo>
                  <a:pt x="2146" y="252"/>
                </a:lnTo>
                <a:lnTo>
                  <a:pt x="2147" y="261"/>
                </a:lnTo>
                <a:lnTo>
                  <a:pt x="2147" y="281"/>
                </a:lnTo>
                <a:lnTo>
                  <a:pt x="2122" y="370"/>
                </a:lnTo>
                <a:lnTo>
                  <a:pt x="2100" y="449"/>
                </a:lnTo>
                <a:lnTo>
                  <a:pt x="2095" y="460"/>
                </a:lnTo>
                <a:lnTo>
                  <a:pt x="2053" y="458"/>
                </a:lnTo>
                <a:lnTo>
                  <a:pt x="2053" y="458"/>
                </a:lnTo>
                <a:close/>
                <a:moveTo>
                  <a:pt x="830" y="445"/>
                </a:moveTo>
                <a:lnTo>
                  <a:pt x="774" y="444"/>
                </a:lnTo>
                <a:lnTo>
                  <a:pt x="836" y="201"/>
                </a:lnTo>
                <a:lnTo>
                  <a:pt x="840" y="201"/>
                </a:lnTo>
                <a:lnTo>
                  <a:pt x="854" y="201"/>
                </a:lnTo>
                <a:lnTo>
                  <a:pt x="1016" y="203"/>
                </a:lnTo>
                <a:lnTo>
                  <a:pt x="1020" y="207"/>
                </a:lnTo>
                <a:lnTo>
                  <a:pt x="1005" y="265"/>
                </a:lnTo>
                <a:lnTo>
                  <a:pt x="1003" y="276"/>
                </a:lnTo>
                <a:lnTo>
                  <a:pt x="954" y="447"/>
                </a:lnTo>
                <a:lnTo>
                  <a:pt x="833" y="445"/>
                </a:lnTo>
                <a:lnTo>
                  <a:pt x="830" y="445"/>
                </a:lnTo>
                <a:lnTo>
                  <a:pt x="830" y="445"/>
                </a:lnTo>
                <a:close/>
                <a:moveTo>
                  <a:pt x="1274" y="290"/>
                </a:moveTo>
                <a:lnTo>
                  <a:pt x="1209" y="290"/>
                </a:lnTo>
                <a:lnTo>
                  <a:pt x="1204" y="287"/>
                </a:lnTo>
                <a:lnTo>
                  <a:pt x="1207" y="283"/>
                </a:lnTo>
                <a:lnTo>
                  <a:pt x="1211" y="280"/>
                </a:lnTo>
                <a:lnTo>
                  <a:pt x="1213" y="278"/>
                </a:lnTo>
                <a:lnTo>
                  <a:pt x="1216" y="276"/>
                </a:lnTo>
                <a:lnTo>
                  <a:pt x="1219" y="274"/>
                </a:lnTo>
                <a:lnTo>
                  <a:pt x="1222" y="272"/>
                </a:lnTo>
                <a:lnTo>
                  <a:pt x="1224" y="270"/>
                </a:lnTo>
                <a:lnTo>
                  <a:pt x="1227" y="268"/>
                </a:lnTo>
                <a:lnTo>
                  <a:pt x="1230" y="267"/>
                </a:lnTo>
                <a:lnTo>
                  <a:pt x="1232" y="265"/>
                </a:lnTo>
                <a:lnTo>
                  <a:pt x="1235" y="264"/>
                </a:lnTo>
                <a:lnTo>
                  <a:pt x="1238" y="263"/>
                </a:lnTo>
                <a:lnTo>
                  <a:pt x="1247" y="261"/>
                </a:lnTo>
                <a:lnTo>
                  <a:pt x="1255" y="261"/>
                </a:lnTo>
                <a:lnTo>
                  <a:pt x="1264" y="259"/>
                </a:lnTo>
                <a:lnTo>
                  <a:pt x="1273" y="259"/>
                </a:lnTo>
                <a:lnTo>
                  <a:pt x="1281" y="258"/>
                </a:lnTo>
                <a:lnTo>
                  <a:pt x="1289" y="258"/>
                </a:lnTo>
                <a:lnTo>
                  <a:pt x="1297" y="259"/>
                </a:lnTo>
                <a:lnTo>
                  <a:pt x="1305" y="259"/>
                </a:lnTo>
                <a:lnTo>
                  <a:pt x="1314" y="261"/>
                </a:lnTo>
                <a:lnTo>
                  <a:pt x="1322" y="263"/>
                </a:lnTo>
                <a:lnTo>
                  <a:pt x="1329" y="265"/>
                </a:lnTo>
                <a:lnTo>
                  <a:pt x="1337" y="269"/>
                </a:lnTo>
                <a:lnTo>
                  <a:pt x="1346" y="273"/>
                </a:lnTo>
                <a:lnTo>
                  <a:pt x="1354" y="278"/>
                </a:lnTo>
                <a:lnTo>
                  <a:pt x="1361" y="285"/>
                </a:lnTo>
                <a:lnTo>
                  <a:pt x="1363" y="291"/>
                </a:lnTo>
                <a:lnTo>
                  <a:pt x="1348" y="290"/>
                </a:lnTo>
                <a:lnTo>
                  <a:pt x="1278" y="290"/>
                </a:lnTo>
                <a:lnTo>
                  <a:pt x="1274" y="290"/>
                </a:lnTo>
                <a:lnTo>
                  <a:pt x="1274" y="290"/>
                </a:lnTo>
                <a:close/>
                <a:moveTo>
                  <a:pt x="935" y="168"/>
                </a:moveTo>
                <a:lnTo>
                  <a:pt x="928" y="167"/>
                </a:lnTo>
                <a:lnTo>
                  <a:pt x="920" y="165"/>
                </a:lnTo>
                <a:lnTo>
                  <a:pt x="911" y="164"/>
                </a:lnTo>
                <a:lnTo>
                  <a:pt x="903" y="162"/>
                </a:lnTo>
                <a:lnTo>
                  <a:pt x="894" y="159"/>
                </a:lnTo>
                <a:lnTo>
                  <a:pt x="886" y="156"/>
                </a:lnTo>
                <a:lnTo>
                  <a:pt x="877" y="152"/>
                </a:lnTo>
                <a:lnTo>
                  <a:pt x="869" y="148"/>
                </a:lnTo>
                <a:lnTo>
                  <a:pt x="861" y="142"/>
                </a:lnTo>
                <a:lnTo>
                  <a:pt x="853" y="136"/>
                </a:lnTo>
                <a:lnTo>
                  <a:pt x="846" y="128"/>
                </a:lnTo>
                <a:lnTo>
                  <a:pt x="838" y="120"/>
                </a:lnTo>
                <a:lnTo>
                  <a:pt x="833" y="107"/>
                </a:lnTo>
                <a:lnTo>
                  <a:pt x="832" y="90"/>
                </a:lnTo>
                <a:lnTo>
                  <a:pt x="842" y="67"/>
                </a:lnTo>
                <a:lnTo>
                  <a:pt x="845" y="63"/>
                </a:lnTo>
                <a:lnTo>
                  <a:pt x="848" y="60"/>
                </a:lnTo>
                <a:lnTo>
                  <a:pt x="851" y="58"/>
                </a:lnTo>
                <a:lnTo>
                  <a:pt x="853" y="56"/>
                </a:lnTo>
                <a:lnTo>
                  <a:pt x="856" y="53"/>
                </a:lnTo>
                <a:lnTo>
                  <a:pt x="859" y="51"/>
                </a:lnTo>
                <a:lnTo>
                  <a:pt x="862" y="49"/>
                </a:lnTo>
                <a:lnTo>
                  <a:pt x="864" y="48"/>
                </a:lnTo>
                <a:lnTo>
                  <a:pt x="867" y="47"/>
                </a:lnTo>
                <a:lnTo>
                  <a:pt x="870" y="45"/>
                </a:lnTo>
                <a:lnTo>
                  <a:pt x="872" y="43"/>
                </a:lnTo>
                <a:lnTo>
                  <a:pt x="875" y="42"/>
                </a:lnTo>
                <a:lnTo>
                  <a:pt x="885" y="38"/>
                </a:lnTo>
                <a:lnTo>
                  <a:pt x="893" y="35"/>
                </a:lnTo>
                <a:lnTo>
                  <a:pt x="902" y="33"/>
                </a:lnTo>
                <a:lnTo>
                  <a:pt x="911" y="32"/>
                </a:lnTo>
                <a:lnTo>
                  <a:pt x="923" y="30"/>
                </a:lnTo>
                <a:lnTo>
                  <a:pt x="934" y="29"/>
                </a:lnTo>
                <a:lnTo>
                  <a:pt x="945" y="29"/>
                </a:lnTo>
                <a:lnTo>
                  <a:pt x="956" y="29"/>
                </a:lnTo>
                <a:lnTo>
                  <a:pt x="966" y="30"/>
                </a:lnTo>
                <a:lnTo>
                  <a:pt x="977" y="31"/>
                </a:lnTo>
                <a:lnTo>
                  <a:pt x="988" y="32"/>
                </a:lnTo>
                <a:lnTo>
                  <a:pt x="998" y="35"/>
                </a:lnTo>
                <a:lnTo>
                  <a:pt x="1009" y="38"/>
                </a:lnTo>
                <a:lnTo>
                  <a:pt x="1020" y="43"/>
                </a:lnTo>
                <a:lnTo>
                  <a:pt x="1031" y="49"/>
                </a:lnTo>
                <a:lnTo>
                  <a:pt x="1042" y="56"/>
                </a:lnTo>
                <a:lnTo>
                  <a:pt x="1052" y="64"/>
                </a:lnTo>
                <a:lnTo>
                  <a:pt x="1059" y="74"/>
                </a:lnTo>
                <a:lnTo>
                  <a:pt x="1067" y="91"/>
                </a:lnTo>
                <a:lnTo>
                  <a:pt x="1068" y="113"/>
                </a:lnTo>
                <a:lnTo>
                  <a:pt x="1043" y="146"/>
                </a:lnTo>
                <a:lnTo>
                  <a:pt x="1040" y="147"/>
                </a:lnTo>
                <a:lnTo>
                  <a:pt x="1037" y="148"/>
                </a:lnTo>
                <a:lnTo>
                  <a:pt x="1035" y="150"/>
                </a:lnTo>
                <a:lnTo>
                  <a:pt x="1033" y="151"/>
                </a:lnTo>
                <a:lnTo>
                  <a:pt x="1030" y="152"/>
                </a:lnTo>
                <a:lnTo>
                  <a:pt x="1027" y="154"/>
                </a:lnTo>
                <a:lnTo>
                  <a:pt x="1025" y="154"/>
                </a:lnTo>
                <a:lnTo>
                  <a:pt x="1022" y="156"/>
                </a:lnTo>
                <a:lnTo>
                  <a:pt x="1019" y="157"/>
                </a:lnTo>
                <a:lnTo>
                  <a:pt x="1016" y="158"/>
                </a:lnTo>
                <a:lnTo>
                  <a:pt x="1014" y="159"/>
                </a:lnTo>
                <a:lnTo>
                  <a:pt x="1010" y="161"/>
                </a:lnTo>
                <a:lnTo>
                  <a:pt x="1001" y="163"/>
                </a:lnTo>
                <a:lnTo>
                  <a:pt x="994" y="165"/>
                </a:lnTo>
                <a:lnTo>
                  <a:pt x="986" y="166"/>
                </a:lnTo>
                <a:lnTo>
                  <a:pt x="970" y="168"/>
                </a:lnTo>
                <a:lnTo>
                  <a:pt x="935" y="168"/>
                </a:lnTo>
                <a:lnTo>
                  <a:pt x="935" y="168"/>
                </a:lnTo>
                <a:close/>
              </a:path>
            </a:pathLst>
          </a:custGeom>
          <a:solidFill>
            <a:schemeClr val="hlink">
              <a:alpha val="6000"/>
            </a:schemeClr>
          </a:solidFill>
          <a:ln>
            <a:noFill/>
          </a:ln>
        </p:spPr>
        <p:txBody>
          <a:bodyPr/>
          <a:lstStyle/>
          <a:p>
            <a:endParaRPr lang="es-ES" sz="180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0ED023B-10C4-48B2-BBFE-D325CBC950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0536" y="161204"/>
            <a:ext cx="1022451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trón stand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776AEE-CC56-954C-AB6A-F9667A093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F8DA4C-A68E-8442-9E8D-10CF4546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8980"/>
            <a:ext cx="2844800" cy="365125"/>
          </a:xfrm>
          <a:prstGeom prst="rect">
            <a:avLst/>
          </a:prstGeom>
        </p:spPr>
        <p:txBody>
          <a:bodyPr/>
          <a:lstStyle/>
          <a:p>
            <a:fld id="{F06628E6-6201-407C-A5B9-54B25F11E88B}" type="slidenum">
              <a:rPr lang="fr-FR" smtClean="0"/>
              <a:t>‹Nº›</a:t>
            </a:fld>
            <a:endParaRPr lang="fr-FR"/>
          </a:p>
        </p:txBody>
      </p:sp>
      <p:sp>
        <p:nvSpPr>
          <p:cNvPr id="7" name="Rectangle à coins arrondis 7">
            <a:extLst>
              <a:ext uri="{FF2B5EF4-FFF2-40B4-BE49-F238E27FC236}">
                <a16:creationId xmlns:a16="http://schemas.microsoft.com/office/drawing/2014/main" id="{FAAF051A-7276-5C49-A0B5-03A1B2F3AC7A}"/>
              </a:ext>
            </a:extLst>
          </p:cNvPr>
          <p:cNvSpPr/>
          <p:nvPr userDrawn="1"/>
        </p:nvSpPr>
        <p:spPr>
          <a:xfrm flipV="1">
            <a:off x="609605" y="815045"/>
            <a:ext cx="10080000" cy="468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EF4E6F9-7D58-2D4C-BBCA-85A3320BA4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32536" y="140684"/>
            <a:ext cx="122694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32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7D619908-C3A6-F441-908A-CDCA0CA7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07E6FD9D-C32B-B749-BA44-EF1F91A91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8980"/>
            <a:ext cx="2844800" cy="365125"/>
          </a:xfrm>
          <a:prstGeom prst="rect">
            <a:avLst/>
          </a:prstGeom>
        </p:spPr>
        <p:txBody>
          <a:bodyPr/>
          <a:lstStyle/>
          <a:p>
            <a:fld id="{F06628E6-6201-407C-A5B9-54B25F11E88B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524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fld id="{1DF0E6EA-9741-C049-BA09-E247E8EB5E99}" type="datetime1">
              <a:rPr lang="es-ES" smtClean="0"/>
              <a:t>03/03/2026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3487" y="6275393"/>
            <a:ext cx="6453716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 b="0">
                <a:solidFill>
                  <a:schemeClr val="tx1"/>
                </a:solidFill>
                <a:latin typeface="Arial" charset="0"/>
                <a:ea typeface="Geneva" pitchFamily="-104" charset="-128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30417" y="6309325"/>
            <a:ext cx="1320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00" b="0">
                <a:solidFill>
                  <a:schemeClr val="tx1"/>
                </a:solidFill>
                <a:cs typeface="ＭＳ Ｐゴシック" charset="0"/>
              </a:defRPr>
            </a:lvl1pPr>
          </a:lstStyle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1140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Modifiez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468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793" r:id="rId4"/>
    <p:sldLayoutId id="2147483792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cid:82a59410-1313-4ec1-9df7-92ad5cc59985@ciemat.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hyperlink" Target="mailto:Hitos.galan@ciemat.es" TargetMode="External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cid:8179715e-d6c9-4047-9c06-c7f463827889@ciemat.es" TargetMode="External"/><Relationship Id="rId10" Type="http://schemas.openxmlformats.org/officeDocument/2006/relationships/image" Target="../media/image4.jpeg"/><Relationship Id="rId4" Type="http://schemas.openxmlformats.org/officeDocument/2006/relationships/image" Target="../media/image32.jpeg"/><Relationship Id="rId9" Type="http://schemas.openxmlformats.org/officeDocument/2006/relationships/hyperlink" Target="http://rdgroups.ciemat.es/web/hlwu/home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>
            <a:extLst>
              <a:ext uri="{FF2B5EF4-FFF2-40B4-BE49-F238E27FC236}">
                <a16:creationId xmlns:a16="http://schemas.microsoft.com/office/drawing/2014/main" id="{400230FC-382B-F749-A828-1C58493B7D9E}"/>
              </a:ext>
            </a:extLst>
          </p:cNvPr>
          <p:cNvSpPr txBox="1">
            <a:spLocks noChangeArrowheads="1"/>
          </p:cNvSpPr>
          <p:nvPr/>
        </p:nvSpPr>
        <p:spPr>
          <a:xfrm>
            <a:off x="-8323" y="2618290"/>
            <a:ext cx="12192000" cy="2376264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en-GB" sz="4000" b="1" i="1" dirty="0">
                <a:solidFill>
                  <a:schemeClr val="bg1"/>
                </a:solidFill>
                <a:latin typeface="Arial" charset="0"/>
                <a:cs typeface="Geneva" charset="0"/>
              </a:rPr>
              <a:t>High Level Waste Unit activities and</a:t>
            </a:r>
          </a:p>
          <a:p>
            <a:pPr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en-GB" sz="4000" b="1" i="1" dirty="0">
                <a:solidFill>
                  <a:schemeClr val="bg1"/>
                </a:solidFill>
                <a:latin typeface="Arial" charset="0"/>
                <a:cs typeface="Geneva" charset="0"/>
              </a:rPr>
              <a:t>collaborations with JRC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AA86320-2620-0C4C-A47D-F48D0CC0C33D}"/>
              </a:ext>
            </a:extLst>
          </p:cNvPr>
          <p:cNvSpPr txBox="1"/>
          <p:nvPr/>
        </p:nvSpPr>
        <p:spPr>
          <a:xfrm>
            <a:off x="3624329" y="6374686"/>
            <a:ext cx="49433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i="1" dirty="0">
                <a:latin typeface="Arial" charset="0"/>
                <a:ea typeface="ＭＳ Ｐゴシック" charset="0"/>
              </a:rPr>
              <a:t>Kick-off meeting JRC-CIEMAT Agreement, 4</a:t>
            </a:r>
            <a:r>
              <a:rPr lang="en-GB" sz="1200" b="1" i="1" baseline="30000" dirty="0">
                <a:latin typeface="Arial" charset="0"/>
                <a:ea typeface="ＭＳ Ｐゴシック" charset="0"/>
              </a:rPr>
              <a:t>th</a:t>
            </a:r>
            <a:r>
              <a:rPr lang="en-GB" sz="1200" b="1" i="1" dirty="0">
                <a:latin typeface="Arial" charset="0"/>
                <a:ea typeface="ＭＳ Ｐゴシック" charset="0"/>
              </a:rPr>
              <a:t> March 2026, </a:t>
            </a:r>
            <a:r>
              <a:rPr lang="en-GB" sz="1200" b="1" i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Madrid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3268B8F-39D4-4EF2-9123-D911F6D78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4" y="-5534"/>
            <a:ext cx="4316342" cy="1243692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479DE7C4-1043-4907-B6BF-5F4513EE3A52}"/>
              </a:ext>
            </a:extLst>
          </p:cNvPr>
          <p:cNvSpPr txBox="1"/>
          <p:nvPr/>
        </p:nvSpPr>
        <p:spPr>
          <a:xfrm>
            <a:off x="3049043" y="5661248"/>
            <a:ext cx="6093912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Hitos </a:t>
            </a:r>
            <a:r>
              <a:rPr lang="en-GB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Galán</a:t>
            </a: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Head of High Level Waste Unit</a:t>
            </a:r>
            <a:endParaRPr lang="es-ES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F6397234-D587-4088-B86A-C97E09080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416" y="151511"/>
            <a:ext cx="2074387" cy="1460926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A00C4EC0-A00D-4063-8CA3-9A4AAED16F37}"/>
              </a:ext>
            </a:extLst>
          </p:cNvPr>
          <p:cNvSpPr/>
          <p:nvPr/>
        </p:nvSpPr>
        <p:spPr>
          <a:xfrm>
            <a:off x="9605227" y="1836314"/>
            <a:ext cx="2416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i="1" dirty="0">
                <a:solidFill>
                  <a:schemeClr val="accent1">
                    <a:lumMod val="50000"/>
                  </a:schemeClr>
                </a:solidFill>
              </a:rPr>
              <a:t>High Level Waste Unit </a:t>
            </a:r>
          </a:p>
          <a:p>
            <a:pPr algn="ctr"/>
            <a:r>
              <a:rPr lang="en-US" altLang="es-ES" i="1" dirty="0">
                <a:solidFill>
                  <a:schemeClr val="accent1">
                    <a:lumMod val="50000"/>
                  </a:schemeClr>
                </a:solidFill>
              </a:rPr>
              <a:t>Nuclear Fission Unit </a:t>
            </a:r>
            <a:endParaRPr lang="es-ES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Imagen 1" descr="https://intranet.ciemat.es/ICIEMATportal/recursos/doc/Eventos/SalaDePrensa/1230159645_1012024121810.jpg">
            <a:extLst>
              <a:ext uri="{FF2B5EF4-FFF2-40B4-BE49-F238E27FC236}">
                <a16:creationId xmlns:a16="http://schemas.microsoft.com/office/drawing/2014/main" id="{2C1E948E-CB6C-4683-A171-4278EC131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3"/>
            <a:ext cx="5379187" cy="1230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690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n 44">
            <a:extLst>
              <a:ext uri="{FF2B5EF4-FFF2-40B4-BE49-F238E27FC236}">
                <a16:creationId xmlns:a16="http://schemas.microsoft.com/office/drawing/2014/main" id="{66BBF5A5-4DF2-4854-ACF3-8BC29B515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81" y="2369311"/>
            <a:ext cx="1731742" cy="1295379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A22FDFF2-7CDC-184E-BD8A-46F8F191F6A4}"/>
              </a:ext>
            </a:extLst>
          </p:cNvPr>
          <p:cNvSpPr txBox="1">
            <a:spLocks/>
          </p:cNvSpPr>
          <p:nvPr/>
        </p:nvSpPr>
        <p:spPr>
          <a:xfrm>
            <a:off x="551384" y="260648"/>
            <a:ext cx="7533796" cy="5543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HLWU main objectives and research lines</a:t>
            </a:r>
          </a:p>
        </p:txBody>
      </p:sp>
      <p:sp>
        <p:nvSpPr>
          <p:cNvPr id="14" name="Triángulo 6">
            <a:extLst>
              <a:ext uri="{FF2B5EF4-FFF2-40B4-BE49-F238E27FC236}">
                <a16:creationId xmlns:a16="http://schemas.microsoft.com/office/drawing/2014/main" id="{1A01976F-75B3-41C6-BBC5-AE5B4FD740D8}"/>
              </a:ext>
            </a:extLst>
          </p:cNvPr>
          <p:cNvSpPr/>
          <p:nvPr/>
        </p:nvSpPr>
        <p:spPr bwMode="auto">
          <a:xfrm>
            <a:off x="4511824" y="2897216"/>
            <a:ext cx="3070001" cy="269369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87943" tIns="43971" rIns="87943" bIns="43971" rtlCol="0" anchor="ctr">
            <a:spAutoFit/>
          </a:bodyPr>
          <a:lstStyle/>
          <a:p>
            <a:pPr algn="ctr" defTabSz="879475">
              <a:buFont typeface="Wingdings" pitchFamily="2" charset="2"/>
              <a:buNone/>
            </a:pPr>
            <a:endParaRPr lang="en-GB" sz="2800" b="1">
              <a:solidFill>
                <a:srgbClr val="6633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5" name="Rectángulo redondeado 7">
            <a:extLst>
              <a:ext uri="{FF2B5EF4-FFF2-40B4-BE49-F238E27FC236}">
                <a16:creationId xmlns:a16="http://schemas.microsoft.com/office/drawing/2014/main" id="{6F6F44E4-4DF4-42F6-BE6E-491349F231BE}"/>
              </a:ext>
            </a:extLst>
          </p:cNvPr>
          <p:cNvSpPr/>
          <p:nvPr/>
        </p:nvSpPr>
        <p:spPr bwMode="auto">
          <a:xfrm>
            <a:off x="7504970" y="2871437"/>
            <a:ext cx="914400" cy="91440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43" tIns="43971" rIns="87943" bIns="43971" rtlCol="0" anchor="ctr">
            <a:spAutoFit/>
          </a:bodyPr>
          <a:lstStyle/>
          <a:p>
            <a:pPr algn="ctr" defTabSz="879475">
              <a:buFont typeface="Wingdings" pitchFamily="2" charset="2"/>
              <a:buNone/>
            </a:pPr>
            <a:endParaRPr lang="en-GB" sz="2800" b="1">
              <a:solidFill>
                <a:srgbClr val="663300"/>
              </a:solidFill>
              <a:latin typeface="Arial" charset="0"/>
              <a:cs typeface="Times New Roman" pitchFamily="18" charset="0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B7C157B2-2B7B-4145-B8C3-C2500E95A291}"/>
              </a:ext>
            </a:extLst>
          </p:cNvPr>
          <p:cNvGrpSpPr/>
          <p:nvPr/>
        </p:nvGrpSpPr>
        <p:grpSpPr>
          <a:xfrm>
            <a:off x="5424501" y="4196121"/>
            <a:ext cx="2299273" cy="571494"/>
            <a:chOff x="3841552" y="2149229"/>
            <a:chExt cx="3064543" cy="571494"/>
          </a:xfrm>
        </p:grpSpPr>
        <p:sp>
          <p:nvSpPr>
            <p:cNvPr id="18" name="Rectángulo redondeado 9">
              <a:extLst>
                <a:ext uri="{FF2B5EF4-FFF2-40B4-BE49-F238E27FC236}">
                  <a16:creationId xmlns:a16="http://schemas.microsoft.com/office/drawing/2014/main" id="{6A9B4D90-5381-4EDC-A791-3125C86A9D74}"/>
                </a:ext>
              </a:extLst>
            </p:cNvPr>
            <p:cNvSpPr/>
            <p:nvPr/>
          </p:nvSpPr>
          <p:spPr>
            <a:xfrm>
              <a:off x="3841552" y="2149229"/>
              <a:ext cx="3064543" cy="57149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BE087DB3-6BF5-469A-BA1F-8147D2D6D4E5}"/>
                </a:ext>
              </a:extLst>
            </p:cNvPr>
            <p:cNvSpPr txBox="1"/>
            <p:nvPr/>
          </p:nvSpPr>
          <p:spPr>
            <a:xfrm>
              <a:off x="3908074" y="2191171"/>
              <a:ext cx="2946320" cy="5156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120000"/>
                </a:lnSpc>
                <a:spcAft>
                  <a:spcPct val="35000"/>
                </a:spcAft>
                <a:buClr>
                  <a:srgbClr val="082779"/>
                </a:buClr>
                <a:buSzPct val="150000"/>
              </a:pPr>
              <a:r>
                <a:rPr lang="en-GB" sz="1300" b="1" dirty="0">
                  <a:solidFill>
                    <a:schemeClr val="tx1"/>
                  </a:solidFill>
                  <a:cs typeface="Arial" panose="020B0604020202020204" pitchFamily="34" charset="0"/>
                </a:rPr>
                <a:t>Fabrication and conversion of nuclear fuels</a:t>
              </a:r>
              <a:endParaRPr lang="en-GB" sz="13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FB3ACFA-5359-4FE9-BBB9-8A350EAE5E36}"/>
              </a:ext>
            </a:extLst>
          </p:cNvPr>
          <p:cNvGrpSpPr/>
          <p:nvPr/>
        </p:nvGrpSpPr>
        <p:grpSpPr>
          <a:xfrm>
            <a:off x="3605315" y="4865046"/>
            <a:ext cx="2842676" cy="571494"/>
            <a:chOff x="4060496" y="2035207"/>
            <a:chExt cx="3131691" cy="571494"/>
          </a:xfrm>
        </p:grpSpPr>
        <p:sp>
          <p:nvSpPr>
            <p:cNvPr id="21" name="Rectángulo redondeado 12">
              <a:extLst>
                <a:ext uri="{FF2B5EF4-FFF2-40B4-BE49-F238E27FC236}">
                  <a16:creationId xmlns:a16="http://schemas.microsoft.com/office/drawing/2014/main" id="{17E9AAE5-E99A-401E-983F-3989F2F0A6D9}"/>
                </a:ext>
              </a:extLst>
            </p:cNvPr>
            <p:cNvSpPr/>
            <p:nvPr/>
          </p:nvSpPr>
          <p:spPr>
            <a:xfrm>
              <a:off x="4060496" y="2035207"/>
              <a:ext cx="3115614" cy="57149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9425035F-8F76-4C1F-96EA-AE5D2D706FD1}"/>
                </a:ext>
              </a:extLst>
            </p:cNvPr>
            <p:cNvSpPr txBox="1"/>
            <p:nvPr/>
          </p:nvSpPr>
          <p:spPr>
            <a:xfrm>
              <a:off x="4104471" y="2049546"/>
              <a:ext cx="3087716" cy="5156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12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82779"/>
                </a:buClr>
                <a:buSzPct val="150000"/>
                <a:buNone/>
              </a:pPr>
              <a:r>
                <a:rPr lang="en-GB" sz="1300" b="1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Methodological developments for </a:t>
              </a:r>
              <a:r>
                <a:rPr lang="en-GB" sz="1300" b="1" kern="1200" dirty="0" err="1">
                  <a:solidFill>
                    <a:schemeClr val="tx1"/>
                  </a:solidFill>
                  <a:cs typeface="Arial" panose="020B0604020202020204" pitchFamily="34" charset="0"/>
                </a:rPr>
                <a:t>radiactive</a:t>
              </a:r>
              <a:r>
                <a:rPr lang="en-GB" sz="1300" b="1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 material characterization</a:t>
              </a:r>
              <a:endParaRPr lang="en-GB" sz="13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upo 6">
            <a:extLst>
              <a:ext uri="{FF2B5EF4-FFF2-40B4-BE49-F238E27FC236}">
                <a16:creationId xmlns:a16="http://schemas.microsoft.com/office/drawing/2014/main" id="{B0C6D53C-06D9-4896-9940-FAD74E5220C9}"/>
              </a:ext>
            </a:extLst>
          </p:cNvPr>
          <p:cNvGrpSpPr/>
          <p:nvPr/>
        </p:nvGrpSpPr>
        <p:grpSpPr>
          <a:xfrm>
            <a:off x="8406394" y="4207580"/>
            <a:ext cx="2322301" cy="1130457"/>
            <a:chOff x="3243645" y="1231011"/>
            <a:chExt cx="1869056" cy="1053594"/>
          </a:xfrm>
        </p:grpSpPr>
        <p:pic>
          <p:nvPicPr>
            <p:cNvPr id="25" name="Imagen 2">
              <a:extLst>
                <a:ext uri="{FF2B5EF4-FFF2-40B4-BE49-F238E27FC236}">
                  <a16:creationId xmlns:a16="http://schemas.microsoft.com/office/drawing/2014/main" id="{4AF9C994-F1C2-4C3E-A9D0-841DA0DF9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2765" y="1231011"/>
              <a:ext cx="745705" cy="559278"/>
            </a:xfrm>
            <a:prstGeom prst="rect">
              <a:avLst/>
            </a:prstGeom>
          </p:spPr>
        </p:pic>
        <p:pic>
          <p:nvPicPr>
            <p:cNvPr id="26" name="Picture 19" descr="F:\Ana\CIEMAT\Resultados\2022\Matrices Inertes\Fabricacion\Fabricacion pastillas de Zr\IMG_20220901_181959.jpg">
              <a:extLst>
                <a:ext uri="{FF2B5EF4-FFF2-40B4-BE49-F238E27FC236}">
                  <a16:creationId xmlns:a16="http://schemas.microsoft.com/office/drawing/2014/main" id="{FB99E0C5-A2C3-47C7-B162-574E8C93EF4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645" b="17051"/>
            <a:stretch/>
          </p:blipFill>
          <p:spPr bwMode="auto">
            <a:xfrm>
              <a:off x="3243645" y="1925154"/>
              <a:ext cx="1169018" cy="344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E:\microesferas despues de calcinar a 600 2(x150).bmp">
              <a:extLst>
                <a:ext uri="{FF2B5EF4-FFF2-40B4-BE49-F238E27FC236}">
                  <a16:creationId xmlns:a16="http://schemas.microsoft.com/office/drawing/2014/main" id="{24BEB280-3284-4172-B2B5-01A0FF823B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9337" y="1817647"/>
              <a:ext cx="633364" cy="466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5" descr="\\cendat\u6556\w2000\Escritorio\Fabricación UO2\Fotos\IMG_5272.JPG">
              <a:extLst>
                <a:ext uri="{FF2B5EF4-FFF2-40B4-BE49-F238E27FC236}">
                  <a16:creationId xmlns:a16="http://schemas.microsoft.com/office/drawing/2014/main" id="{63D1FB4A-17AD-4E86-B9C3-B516B4113E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275856" y="1250666"/>
              <a:ext cx="505765" cy="470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5" descr="G:\Fabricacion nueva\CeO2+CrAl\fotos pastillas\Cr sinterizado\IMG_7799.JPG">
              <a:extLst>
                <a:ext uri="{FF2B5EF4-FFF2-40B4-BE49-F238E27FC236}">
                  <a16:creationId xmlns:a16="http://schemas.microsoft.com/office/drawing/2014/main" id="{CC2A43F7-52C3-4594-9393-91C5C24656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00" t="42027" r="24150" b="21552"/>
            <a:stretch/>
          </p:blipFill>
          <p:spPr bwMode="auto">
            <a:xfrm rot="5400000">
              <a:off x="3830988" y="1309647"/>
              <a:ext cx="468338" cy="36672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31 Grupo">
            <a:extLst>
              <a:ext uri="{FF2B5EF4-FFF2-40B4-BE49-F238E27FC236}">
                <a16:creationId xmlns:a16="http://schemas.microsoft.com/office/drawing/2014/main" id="{675E63D2-AF6F-4EB7-985D-7FCF90A5F383}"/>
              </a:ext>
            </a:extLst>
          </p:cNvPr>
          <p:cNvGrpSpPr/>
          <p:nvPr/>
        </p:nvGrpSpPr>
        <p:grpSpPr>
          <a:xfrm>
            <a:off x="650404" y="3983324"/>
            <a:ext cx="2994828" cy="2144088"/>
            <a:chOff x="1238680" y="1347614"/>
            <a:chExt cx="3305817" cy="2962330"/>
          </a:xfrm>
        </p:grpSpPr>
        <p:pic>
          <p:nvPicPr>
            <p:cNvPr id="31" name="Picture 4">
              <a:extLst>
                <a:ext uri="{FF2B5EF4-FFF2-40B4-BE49-F238E27FC236}">
                  <a16:creationId xmlns:a16="http://schemas.microsoft.com/office/drawing/2014/main" id="{B4DD5186-74C4-410C-AE0D-AF2C489573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5368" y="2485133"/>
              <a:ext cx="2014753" cy="1824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Imagen 2">
              <a:extLst>
                <a:ext uri="{FF2B5EF4-FFF2-40B4-BE49-F238E27FC236}">
                  <a16:creationId xmlns:a16="http://schemas.microsoft.com/office/drawing/2014/main" id="{D2986761-8C9C-4A2F-8C52-DF36AAA5F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57" t="1971" r="13219"/>
            <a:stretch>
              <a:fillRect/>
            </a:stretch>
          </p:blipFill>
          <p:spPr bwMode="auto">
            <a:xfrm>
              <a:off x="2771800" y="3244644"/>
              <a:ext cx="1320372" cy="1024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125" descr="LabRAM HR Evolution Confocal Raman Microscope - HORIBA">
              <a:extLst>
                <a:ext uri="{FF2B5EF4-FFF2-40B4-BE49-F238E27FC236}">
                  <a16:creationId xmlns:a16="http://schemas.microsoft.com/office/drawing/2014/main" id="{E04BE258-770A-4F56-9034-C9CFBBDD80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680" y="1347614"/>
              <a:ext cx="3305817" cy="1769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Imagen 17">
              <a:extLst>
                <a:ext uri="{FF2B5EF4-FFF2-40B4-BE49-F238E27FC236}">
                  <a16:creationId xmlns:a16="http://schemas.microsoft.com/office/drawing/2014/main" id="{B9FECA25-CAB9-442E-95B0-9D3C21E83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688" y="2139702"/>
              <a:ext cx="2627639" cy="1617009"/>
            </a:xfrm>
            <a:prstGeom prst="rect">
              <a:avLst/>
            </a:prstGeom>
          </p:spPr>
        </p:pic>
      </p:grpSp>
      <p:grpSp>
        <p:nvGrpSpPr>
          <p:cNvPr id="35" name="1 Grupo">
            <a:extLst>
              <a:ext uri="{FF2B5EF4-FFF2-40B4-BE49-F238E27FC236}">
                <a16:creationId xmlns:a16="http://schemas.microsoft.com/office/drawing/2014/main" id="{FE1BA60A-2D62-459E-AB78-49203AF5E4CA}"/>
              </a:ext>
            </a:extLst>
          </p:cNvPr>
          <p:cNvGrpSpPr/>
          <p:nvPr/>
        </p:nvGrpSpPr>
        <p:grpSpPr>
          <a:xfrm>
            <a:off x="7414237" y="1916832"/>
            <a:ext cx="4040449" cy="2155879"/>
            <a:chOff x="5613001" y="1181575"/>
            <a:chExt cx="3432564" cy="1832228"/>
          </a:xfrm>
        </p:grpSpPr>
        <p:pic>
          <p:nvPicPr>
            <p:cNvPr id="36" name="Picture 2" descr="G:\2023\Special Issue\Figura 2 - Loop en castellano.PNG">
              <a:extLst>
                <a:ext uri="{FF2B5EF4-FFF2-40B4-BE49-F238E27FC236}">
                  <a16:creationId xmlns:a16="http://schemas.microsoft.com/office/drawing/2014/main" id="{A6A2B4F7-E991-4855-909D-6781B75586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3593" y="1181575"/>
              <a:ext cx="1921972" cy="18322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34">
              <a:extLst>
                <a:ext uri="{FF2B5EF4-FFF2-40B4-BE49-F238E27FC236}">
                  <a16:creationId xmlns:a16="http://schemas.microsoft.com/office/drawing/2014/main" id="{F1F1CB95-A138-428D-837C-F425030E03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9" t="28999" r="21875" b="14999"/>
            <a:stretch>
              <a:fillRect/>
            </a:stretch>
          </p:blipFill>
          <p:spPr bwMode="auto">
            <a:xfrm>
              <a:off x="5613001" y="1328474"/>
              <a:ext cx="1388240" cy="957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8" name="Imagen 37">
            <a:extLst>
              <a:ext uri="{FF2B5EF4-FFF2-40B4-BE49-F238E27FC236}">
                <a16:creationId xmlns:a16="http://schemas.microsoft.com/office/drawing/2014/main" id="{06EB109B-EEF0-44FC-AFE1-094B6EF73B2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93415" y="2060848"/>
            <a:ext cx="3492624" cy="1071935"/>
          </a:xfrm>
          <a:prstGeom prst="rect">
            <a:avLst/>
          </a:prstGeom>
        </p:spPr>
      </p:pic>
      <p:grpSp>
        <p:nvGrpSpPr>
          <p:cNvPr id="39" name="Grupo 38">
            <a:extLst>
              <a:ext uri="{FF2B5EF4-FFF2-40B4-BE49-F238E27FC236}">
                <a16:creationId xmlns:a16="http://schemas.microsoft.com/office/drawing/2014/main" id="{257E600B-510D-41F1-9DD4-3E8F7BAEDBDD}"/>
              </a:ext>
            </a:extLst>
          </p:cNvPr>
          <p:cNvGrpSpPr/>
          <p:nvPr/>
        </p:nvGrpSpPr>
        <p:grpSpPr>
          <a:xfrm>
            <a:off x="1956580" y="3301327"/>
            <a:ext cx="4160098" cy="833460"/>
            <a:chOff x="-1079530" y="215788"/>
            <a:chExt cx="3659778" cy="833460"/>
          </a:xfrm>
        </p:grpSpPr>
        <p:sp>
          <p:nvSpPr>
            <p:cNvPr id="40" name="Rectángulo redondeado 40">
              <a:extLst>
                <a:ext uri="{FF2B5EF4-FFF2-40B4-BE49-F238E27FC236}">
                  <a16:creationId xmlns:a16="http://schemas.microsoft.com/office/drawing/2014/main" id="{938C9DEC-8B63-4187-8183-013874D2E7C2}"/>
                </a:ext>
              </a:extLst>
            </p:cNvPr>
            <p:cNvSpPr/>
            <p:nvPr/>
          </p:nvSpPr>
          <p:spPr>
            <a:xfrm>
              <a:off x="-967766" y="281932"/>
              <a:ext cx="3436250" cy="724105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83C8E520-B72A-48CA-B9B7-3F2329A445D5}"/>
                </a:ext>
              </a:extLst>
            </p:cNvPr>
            <p:cNvSpPr txBox="1"/>
            <p:nvPr/>
          </p:nvSpPr>
          <p:spPr>
            <a:xfrm>
              <a:off x="-1079530" y="215788"/>
              <a:ext cx="3659778" cy="8334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13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b="1" dirty="0">
                  <a:solidFill>
                    <a:schemeClr val="tx1"/>
                  </a:solidFill>
                  <a:cs typeface="Arial" panose="020B0604020202020204" pitchFamily="34" charset="0"/>
                </a:rPr>
                <a:t>Characterization and study of the SNF behavior and evolution under different disposal conditions</a:t>
              </a:r>
              <a:endParaRPr lang="es-ES" sz="1400" b="1" kern="120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C03D1279-108F-481E-9B10-48F9F1B2851C}"/>
              </a:ext>
            </a:extLst>
          </p:cNvPr>
          <p:cNvGrpSpPr/>
          <p:nvPr/>
        </p:nvGrpSpPr>
        <p:grpSpPr>
          <a:xfrm>
            <a:off x="5957362" y="3326569"/>
            <a:ext cx="4104815" cy="839489"/>
            <a:chOff x="4113474" y="1143344"/>
            <a:chExt cx="3526697" cy="829251"/>
          </a:xfrm>
        </p:grpSpPr>
        <p:sp>
          <p:nvSpPr>
            <p:cNvPr id="43" name="Rectángulo redondeado 43">
              <a:extLst>
                <a:ext uri="{FF2B5EF4-FFF2-40B4-BE49-F238E27FC236}">
                  <a16:creationId xmlns:a16="http://schemas.microsoft.com/office/drawing/2014/main" id="{76E9C07D-F94D-4677-B250-80B96EF9C764}"/>
                </a:ext>
              </a:extLst>
            </p:cNvPr>
            <p:cNvSpPr/>
            <p:nvPr/>
          </p:nvSpPr>
          <p:spPr>
            <a:xfrm>
              <a:off x="4205788" y="1167756"/>
              <a:ext cx="3355894" cy="729497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84E224F9-FEA0-4A56-A357-6FA223887898}"/>
                </a:ext>
              </a:extLst>
            </p:cNvPr>
            <p:cNvSpPr txBox="1"/>
            <p:nvPr/>
          </p:nvSpPr>
          <p:spPr>
            <a:xfrm>
              <a:off x="4113474" y="1143344"/>
              <a:ext cx="3526697" cy="8292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130000"/>
                </a:lnSpc>
                <a:spcAft>
                  <a:spcPct val="35000"/>
                </a:spcAft>
              </a:pPr>
              <a:r>
                <a:rPr lang="en-US" sz="1400" b="1" dirty="0">
                  <a:solidFill>
                    <a:schemeClr val="tx1"/>
                  </a:solidFill>
                  <a:cs typeface="Arial" panose="020B0604020202020204" pitchFamily="34" charset="0"/>
                </a:rPr>
                <a:t>Development of hydrometallurgical separation processes for advanced nuclear fuel cycles</a:t>
              </a:r>
              <a:endParaRPr lang="es-ES" sz="1400" b="1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8718F97A-B541-4650-A681-71DE983EB80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9"/>
          <a:stretch/>
        </p:blipFill>
        <p:spPr>
          <a:xfrm>
            <a:off x="8362264" y="5427936"/>
            <a:ext cx="2414256" cy="818947"/>
          </a:xfrm>
          <a:prstGeom prst="rect">
            <a:avLst/>
          </a:prstGeom>
        </p:spPr>
      </p:pic>
      <p:sp>
        <p:nvSpPr>
          <p:cNvPr id="54" name="Rectángulo 53">
            <a:extLst>
              <a:ext uri="{FF2B5EF4-FFF2-40B4-BE49-F238E27FC236}">
                <a16:creationId xmlns:a16="http://schemas.microsoft.com/office/drawing/2014/main" id="{F0E56D33-6A23-4430-853A-3FF85DC47FA0}"/>
              </a:ext>
            </a:extLst>
          </p:cNvPr>
          <p:cNvSpPr/>
          <p:nvPr/>
        </p:nvSpPr>
        <p:spPr>
          <a:xfrm>
            <a:off x="4254393" y="5661248"/>
            <a:ext cx="3558088" cy="5504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87943" tIns="43971" rIns="87943" bIns="43971" rtlCol="0" anchor="ctr">
            <a:spAutoFit/>
          </a:bodyPr>
          <a:lstStyle/>
          <a:p>
            <a:pPr algn="ctr" defTabSz="879475"/>
            <a:r>
              <a:rPr lang="en-GB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CIEMAT</a:t>
            </a:r>
            <a:r>
              <a:rPr lang="en-GB" sz="16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GB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radioactive facilities</a:t>
            </a:r>
          </a:p>
          <a:p>
            <a:pPr algn="ctr" defTabSz="879475"/>
            <a:r>
              <a:rPr lang="en-GB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Surrogate materials and spiked solutions</a:t>
            </a:r>
            <a:r>
              <a:rPr lang="en-GB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D0C1DCF9-A77A-45B8-BE99-D136F52F5668}"/>
              </a:ext>
            </a:extLst>
          </p:cNvPr>
          <p:cNvSpPr txBox="1"/>
          <p:nvPr/>
        </p:nvSpPr>
        <p:spPr>
          <a:xfrm>
            <a:off x="448640" y="6512045"/>
            <a:ext cx="4258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Kick-off meeting JRC-CIEMAT Agreement, 4</a:t>
            </a:r>
            <a:r>
              <a:rPr lang="en-GB" sz="1200" i="1" baseline="30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th</a:t>
            </a: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 March 2026, Madrid</a:t>
            </a:r>
          </a:p>
        </p:txBody>
      </p:sp>
      <p:sp>
        <p:nvSpPr>
          <p:cNvPr id="56" name="3 Marcador de pie de página">
            <a:extLst>
              <a:ext uri="{FF2B5EF4-FFF2-40B4-BE49-F238E27FC236}">
                <a16:creationId xmlns:a16="http://schemas.microsoft.com/office/drawing/2014/main" id="{C78CB8B3-5805-4EFD-8509-E177E016DDBC}"/>
              </a:ext>
            </a:extLst>
          </p:cNvPr>
          <p:cNvSpPr txBox="1">
            <a:spLocks/>
          </p:cNvSpPr>
          <p:nvPr/>
        </p:nvSpPr>
        <p:spPr>
          <a:xfrm>
            <a:off x="162316" y="6467850"/>
            <a:ext cx="425784" cy="365125"/>
          </a:xfrm>
        </p:spPr>
        <p:txBody>
          <a:bodyPr wrap="square" tIns="0" bIns="0" anchor="ctr" anchorCtr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97C5B4-5991-45C1-B1D1-F53447B47DF9}" type="slidenum">
              <a:rPr lang="es-ES" sz="1000" b="1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s-E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ayo 4">
            <a:extLst>
              <a:ext uri="{FF2B5EF4-FFF2-40B4-BE49-F238E27FC236}">
                <a16:creationId xmlns:a16="http://schemas.microsoft.com/office/drawing/2014/main" id="{0325119D-2F14-44B3-B0B7-ECC856488B2F}"/>
              </a:ext>
            </a:extLst>
          </p:cNvPr>
          <p:cNvSpPr/>
          <p:nvPr/>
        </p:nvSpPr>
        <p:spPr>
          <a:xfrm rot="21235683">
            <a:off x="7830817" y="1968534"/>
            <a:ext cx="157653" cy="355040"/>
          </a:xfrm>
          <a:prstGeom prst="lightningBolt">
            <a:avLst/>
          </a:prstGeom>
          <a:solidFill>
            <a:srgbClr val="FFFF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rgbClr val="FFFF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6" name="Rayo 45">
            <a:extLst>
              <a:ext uri="{FF2B5EF4-FFF2-40B4-BE49-F238E27FC236}">
                <a16:creationId xmlns:a16="http://schemas.microsoft.com/office/drawing/2014/main" id="{6A7927A9-1ED1-4B15-8740-6FAC613B453A}"/>
              </a:ext>
            </a:extLst>
          </p:cNvPr>
          <p:cNvSpPr/>
          <p:nvPr/>
        </p:nvSpPr>
        <p:spPr>
          <a:xfrm rot="865377" flipH="1">
            <a:off x="8760293" y="1975242"/>
            <a:ext cx="157653" cy="355040"/>
          </a:xfrm>
          <a:prstGeom prst="lightningBolt">
            <a:avLst/>
          </a:prstGeom>
          <a:solidFill>
            <a:srgbClr val="FFFF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rgbClr val="FFFF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7" name="Rayo 46">
            <a:extLst>
              <a:ext uri="{FF2B5EF4-FFF2-40B4-BE49-F238E27FC236}">
                <a16:creationId xmlns:a16="http://schemas.microsoft.com/office/drawing/2014/main" id="{59F3502B-0CF5-4D12-9C17-DFCB3FF14941}"/>
              </a:ext>
            </a:extLst>
          </p:cNvPr>
          <p:cNvSpPr/>
          <p:nvPr/>
        </p:nvSpPr>
        <p:spPr>
          <a:xfrm rot="865377" flipH="1">
            <a:off x="9011729" y="2100286"/>
            <a:ext cx="157653" cy="355040"/>
          </a:xfrm>
          <a:prstGeom prst="lightningBolt">
            <a:avLst/>
          </a:prstGeom>
          <a:solidFill>
            <a:srgbClr val="FFFF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rgbClr val="FFFF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8" name="Rayo 47">
            <a:extLst>
              <a:ext uri="{FF2B5EF4-FFF2-40B4-BE49-F238E27FC236}">
                <a16:creationId xmlns:a16="http://schemas.microsoft.com/office/drawing/2014/main" id="{9FF6C060-FFA1-4F6C-900F-2440E83C1974}"/>
              </a:ext>
            </a:extLst>
          </p:cNvPr>
          <p:cNvSpPr/>
          <p:nvPr/>
        </p:nvSpPr>
        <p:spPr>
          <a:xfrm rot="20734623">
            <a:off x="7264766" y="2357876"/>
            <a:ext cx="157654" cy="355040"/>
          </a:xfrm>
          <a:prstGeom prst="lightningBolt">
            <a:avLst/>
          </a:prstGeom>
          <a:solidFill>
            <a:srgbClr val="FFFF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rgbClr val="FFFF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B0FBE9F4-8C26-4C33-86BC-F9E40A168AA1}"/>
              </a:ext>
            </a:extLst>
          </p:cNvPr>
          <p:cNvSpPr txBox="1"/>
          <p:nvPr/>
        </p:nvSpPr>
        <p:spPr>
          <a:xfrm rot="762196">
            <a:off x="7010066" y="5313768"/>
            <a:ext cx="139590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Handling SNF is not permitted</a:t>
            </a:r>
            <a:endParaRPr lang="es-ES" sz="1400" dirty="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10941AE2-DC1B-4687-8E7C-872A2A0734C9}"/>
              </a:ext>
            </a:extLst>
          </p:cNvPr>
          <p:cNvSpPr/>
          <p:nvPr/>
        </p:nvSpPr>
        <p:spPr>
          <a:xfrm>
            <a:off x="637957" y="1023032"/>
            <a:ext cx="6453708" cy="646986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600" i="1" dirty="0"/>
              <a:t>Development of knowledge and technology for enhancing nuclear energy sustainability regarding high-level radioactive waste management</a:t>
            </a:r>
          </a:p>
        </p:txBody>
      </p:sp>
    </p:spTree>
    <p:extLst>
      <p:ext uri="{BB962C8B-B14F-4D97-AF65-F5344CB8AC3E}">
        <p14:creationId xmlns:p14="http://schemas.microsoft.com/office/powerpoint/2010/main" val="95789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4" grpId="0" animBg="1"/>
      <p:bldP spid="4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>
            <a:extLst>
              <a:ext uri="{FF2B5EF4-FFF2-40B4-BE49-F238E27FC236}">
                <a16:creationId xmlns:a16="http://schemas.microsoft.com/office/drawing/2014/main" id="{476D94AE-EFC4-4032-9904-EB40C02C0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033" y="2229252"/>
            <a:ext cx="3146577" cy="2203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Imagen 73">
            <a:extLst>
              <a:ext uri="{FF2B5EF4-FFF2-40B4-BE49-F238E27FC236}">
                <a16:creationId xmlns:a16="http://schemas.microsoft.com/office/drawing/2014/main" id="{98E71083-813B-430F-A495-504A568CF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599" y="3211002"/>
            <a:ext cx="4655974" cy="2945736"/>
          </a:xfrm>
          <a:prstGeom prst="rect">
            <a:avLst/>
          </a:prstGeom>
        </p:spPr>
      </p:pic>
      <p:sp>
        <p:nvSpPr>
          <p:cNvPr id="19" name="Titre 1">
            <a:extLst>
              <a:ext uri="{FF2B5EF4-FFF2-40B4-BE49-F238E27FC236}">
                <a16:creationId xmlns:a16="http://schemas.microsoft.com/office/drawing/2014/main" id="{DA7908AC-5F1B-457A-BDFB-67B3DAB79307}"/>
              </a:ext>
            </a:extLst>
          </p:cNvPr>
          <p:cNvSpPr txBox="1">
            <a:spLocks/>
          </p:cNvSpPr>
          <p:nvPr/>
        </p:nvSpPr>
        <p:spPr>
          <a:xfrm>
            <a:off x="551384" y="243978"/>
            <a:ext cx="8229600" cy="5543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What do JRC facilities mean for HLWU?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2BBAD6A-2E4D-4400-BAF1-B86C9E95ACD1}"/>
              </a:ext>
            </a:extLst>
          </p:cNvPr>
          <p:cNvSpPr txBox="1"/>
          <p:nvPr/>
        </p:nvSpPr>
        <p:spPr>
          <a:xfrm>
            <a:off x="455899" y="1141437"/>
            <a:ext cx="1858392" cy="663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+mj-lt"/>
              <a:buAutoNum type="alphaLcParenR"/>
              <a:defRPr sz="1600">
                <a:cs typeface="Arial" panose="020B0604020202020204" pitchFamily="34" charset="0"/>
              </a:defRPr>
            </a:lvl1pPr>
            <a:lvl2pPr marL="800100" lvl="1" indent="-342900">
              <a:buFont typeface="+mj-lt"/>
              <a:buAutoNum type="arabicPeriod"/>
              <a:defRPr sz="1600" b="0">
                <a:cs typeface="Arial" panose="020B0604020202020204" pitchFamily="34" charset="0"/>
              </a:defRPr>
            </a:lvl2pPr>
          </a:lstStyle>
          <a:p>
            <a:pPr marL="0" indent="0" algn="ctr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b="1" dirty="0"/>
              <a:t>Surrogate materials Spiked solutions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AABB569-F16B-4E79-879E-C9972EF05FF9}"/>
              </a:ext>
            </a:extLst>
          </p:cNvPr>
          <p:cNvSpPr txBox="1"/>
          <p:nvPr/>
        </p:nvSpPr>
        <p:spPr>
          <a:xfrm>
            <a:off x="373297" y="2946430"/>
            <a:ext cx="462436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b="1" i="1" dirty="0">
                <a:solidFill>
                  <a:srgbClr val="C00000"/>
                </a:solidFill>
              </a:rPr>
              <a:t>Implementation of methodologies and devices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A4947230-E995-48B0-B57C-631DAC67E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19" y="4417118"/>
            <a:ext cx="2793237" cy="2094927"/>
          </a:xfrm>
          <a:prstGeom prst="rect">
            <a:avLst/>
          </a:prstGeom>
        </p:spPr>
      </p:pic>
      <p:pic>
        <p:nvPicPr>
          <p:cNvPr id="32" name="Picture 1" descr="cid:82a59410-1313-4ec1-9df7-92ad5cc59985@ciemat.es">
            <a:extLst>
              <a:ext uri="{FF2B5EF4-FFF2-40B4-BE49-F238E27FC236}">
                <a16:creationId xmlns:a16="http://schemas.microsoft.com/office/drawing/2014/main" id="{D0736981-0009-4262-8F6A-81CF44633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08" y="3330938"/>
            <a:ext cx="2617466" cy="128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57AB6C1F-EA64-4E70-AD4E-526C34C1DE99}"/>
              </a:ext>
            </a:extLst>
          </p:cNvPr>
          <p:cNvSpPr txBox="1"/>
          <p:nvPr/>
        </p:nvSpPr>
        <p:spPr>
          <a:xfrm>
            <a:off x="8435390" y="1167135"/>
            <a:ext cx="3061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i="1" dirty="0"/>
              <a:t>JRC facilities (hot cells)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9E6B639-8448-42F7-84F3-5787D03BD073}"/>
              </a:ext>
            </a:extLst>
          </p:cNvPr>
          <p:cNvSpPr txBox="1"/>
          <p:nvPr/>
        </p:nvSpPr>
        <p:spPr>
          <a:xfrm>
            <a:off x="361788" y="2540610"/>
            <a:ext cx="3217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i="1" dirty="0"/>
              <a:t>CIEMAT HLWU facilities </a:t>
            </a: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B385E794-C94B-44F2-B2B6-A1CA736B0693}"/>
              </a:ext>
            </a:extLst>
          </p:cNvPr>
          <p:cNvSpPr/>
          <p:nvPr/>
        </p:nvSpPr>
        <p:spPr>
          <a:xfrm>
            <a:off x="5383042" y="2719660"/>
            <a:ext cx="1883558" cy="27449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FB8B76E-88DF-45B5-A67F-D853259BF7B1}"/>
              </a:ext>
            </a:extLst>
          </p:cNvPr>
          <p:cNvSpPr txBox="1"/>
          <p:nvPr/>
        </p:nvSpPr>
        <p:spPr>
          <a:xfrm>
            <a:off x="5258268" y="3452583"/>
            <a:ext cx="1888731" cy="1067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+mj-lt"/>
              <a:buAutoNum type="alphaLcParenR"/>
              <a:defRPr sz="1600">
                <a:cs typeface="Arial" panose="020B0604020202020204" pitchFamily="34" charset="0"/>
              </a:defRPr>
            </a:lvl1pPr>
            <a:lvl2pPr marL="800100" lvl="1" indent="-342900">
              <a:buFont typeface="+mj-lt"/>
              <a:buAutoNum type="arabicPeriod"/>
              <a:defRPr sz="1600" b="0">
                <a:cs typeface="Arial" panose="020B0604020202020204" pitchFamily="34" charset="0"/>
              </a:defRPr>
            </a:lvl2pPr>
          </a:lstStyle>
          <a:p>
            <a:pPr marL="0" indent="0" algn="ctr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1800" b="1" dirty="0">
                <a:solidFill>
                  <a:schemeClr val="bg1"/>
                </a:solidFill>
              </a:rPr>
              <a:t>Research on irradiated fuel (SNF) and HLRW</a:t>
            </a:r>
          </a:p>
        </p:txBody>
      </p:sp>
      <p:sp>
        <p:nvSpPr>
          <p:cNvPr id="4" name="Abrir llave 3">
            <a:extLst>
              <a:ext uri="{FF2B5EF4-FFF2-40B4-BE49-F238E27FC236}">
                <a16:creationId xmlns:a16="http://schemas.microsoft.com/office/drawing/2014/main" id="{844D93AA-248E-403A-A5EA-06F71D717186}"/>
              </a:ext>
            </a:extLst>
          </p:cNvPr>
          <p:cNvSpPr/>
          <p:nvPr/>
        </p:nvSpPr>
        <p:spPr>
          <a:xfrm>
            <a:off x="2302166" y="980728"/>
            <a:ext cx="146555" cy="112311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39CC4D58-F330-4441-8276-354788DFA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7889" y="3408095"/>
            <a:ext cx="1938600" cy="143486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245B5B6-4C8D-450D-AB1B-DF682928AC27}"/>
              </a:ext>
            </a:extLst>
          </p:cNvPr>
          <p:cNvSpPr txBox="1"/>
          <p:nvPr/>
        </p:nvSpPr>
        <p:spPr>
          <a:xfrm>
            <a:off x="8932972" y="1703800"/>
            <a:ext cx="179356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+mj-lt"/>
              <a:buAutoNum type="alphaLcParenR"/>
              <a:defRPr sz="1600">
                <a:cs typeface="Arial" panose="020B0604020202020204" pitchFamily="34" charset="0"/>
              </a:defRPr>
            </a:lvl1pPr>
            <a:lvl2pPr marL="800100" lvl="1" indent="-342900">
              <a:buFont typeface="+mj-lt"/>
              <a:buAutoNum type="arabicPeriod"/>
              <a:defRPr sz="1600" b="0">
                <a:cs typeface="Arial" panose="020B0604020202020204" pitchFamily="34" charset="0"/>
              </a:defRPr>
            </a:lvl2pPr>
          </a:lstStyle>
          <a:p>
            <a:pPr marL="0" lvl="1" indent="0" algn="ctr">
              <a:buNone/>
            </a:pPr>
            <a:r>
              <a:rPr lang="en-US" sz="1800" b="1" i="1" dirty="0">
                <a:solidFill>
                  <a:srgbClr val="C00000"/>
                </a:solidFill>
              </a:rPr>
              <a:t>Verification with real material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64BC485-943A-4EEE-9FF7-E754707309E7}"/>
              </a:ext>
            </a:extLst>
          </p:cNvPr>
          <p:cNvSpPr txBox="1"/>
          <p:nvPr/>
        </p:nvSpPr>
        <p:spPr>
          <a:xfrm>
            <a:off x="448640" y="6512045"/>
            <a:ext cx="4258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Kick-off meeting JRC-CIEMAT Agreement, 4</a:t>
            </a:r>
            <a:r>
              <a:rPr lang="en-GB" sz="1200" i="1" baseline="30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th</a:t>
            </a: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 March 2026, Madrid</a:t>
            </a:r>
          </a:p>
        </p:txBody>
      </p:sp>
      <p:sp>
        <p:nvSpPr>
          <p:cNvPr id="40" name="3 Marcador de pie de página">
            <a:extLst>
              <a:ext uri="{FF2B5EF4-FFF2-40B4-BE49-F238E27FC236}">
                <a16:creationId xmlns:a16="http://schemas.microsoft.com/office/drawing/2014/main" id="{6AE9315A-0CCC-414C-8E99-5E71C0723F8C}"/>
              </a:ext>
            </a:extLst>
          </p:cNvPr>
          <p:cNvSpPr txBox="1">
            <a:spLocks/>
          </p:cNvSpPr>
          <p:nvPr/>
        </p:nvSpPr>
        <p:spPr>
          <a:xfrm>
            <a:off x="162316" y="6467850"/>
            <a:ext cx="425784" cy="365125"/>
          </a:xfrm>
        </p:spPr>
        <p:txBody>
          <a:bodyPr wrap="square" tIns="0" bIns="0" anchor="ctr" anchorCtr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97C5B4-5991-45C1-B1D1-F53447B47DF9}" type="slidenum">
              <a:rPr lang="es-ES" sz="1000" b="1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s-E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0942D2C4-CBD7-4284-8B51-B5D7E1FB3DEF}"/>
              </a:ext>
            </a:extLst>
          </p:cNvPr>
          <p:cNvGrpSpPr/>
          <p:nvPr/>
        </p:nvGrpSpPr>
        <p:grpSpPr>
          <a:xfrm>
            <a:off x="3589804" y="4911314"/>
            <a:ext cx="2589994" cy="499375"/>
            <a:chOff x="2038690" y="5214606"/>
            <a:chExt cx="2589994" cy="555473"/>
          </a:xfrm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1B5A155C-0BCF-4D1E-8DB2-3B5706DBAD6F}"/>
                </a:ext>
              </a:extLst>
            </p:cNvPr>
            <p:cNvSpPr/>
            <p:nvPr/>
          </p:nvSpPr>
          <p:spPr>
            <a:xfrm>
              <a:off x="2038690" y="5214606"/>
              <a:ext cx="2589994" cy="290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indent="0" algn="ctr">
                <a:buNone/>
                <a:defRPr/>
              </a:pPr>
              <a:r>
                <a:rPr lang="en-GB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UO</a:t>
              </a:r>
              <a:r>
                <a:rPr lang="en-GB" sz="11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GB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b="1" dirty="0"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> </a:t>
              </a:r>
              <a:r>
                <a:rPr lang="en-GB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en-GB" sz="11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GB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GB" sz="11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9   </a:t>
              </a:r>
              <a:r>
                <a:rPr lang="en-GB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/ </a:t>
              </a:r>
              <a:r>
                <a:rPr lang="en-GB" sz="1100" b="1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en-GB" sz="1100" b="1" baseline="-250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GB" sz="1100" b="1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GB" sz="1100" b="1" baseline="-250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r>
                <a:rPr lang="en-GB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b="1" dirty="0">
                  <a:latin typeface="Arial" panose="020B0604020202020204" pitchFamily="34" charset="0"/>
                  <a:cs typeface="Arial" panose="020B0604020202020204" pitchFamily="34" charset="0"/>
                  <a:sym typeface="Wingdings"/>
                </a:rPr>
                <a:t></a:t>
              </a:r>
              <a:r>
                <a:rPr lang="en-GB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en-GB" sz="1100" b="1" baseline="-250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GB" sz="11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GB" sz="1100" b="1" baseline="-250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099CD8A7-25F8-4F4B-A041-DE12CC36397B}"/>
                </a:ext>
              </a:extLst>
            </p:cNvPr>
            <p:cNvSpPr/>
            <p:nvPr/>
          </p:nvSpPr>
          <p:spPr>
            <a:xfrm>
              <a:off x="2186464" y="5479081"/>
              <a:ext cx="585417" cy="290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100" i="1" dirty="0">
                  <a:latin typeface="Arial" panose="020B0604020202020204" pitchFamily="34" charset="0"/>
                  <a:cs typeface="Arial" panose="020B0604020202020204" pitchFamily="34" charset="0"/>
                </a:rPr>
                <a:t>Cubic </a:t>
              </a:r>
              <a:endParaRPr lang="es-ES" sz="11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7B766423-33B2-4A1C-80D4-025AF6DD2183}"/>
                </a:ext>
              </a:extLst>
            </p:cNvPr>
            <p:cNvSpPr/>
            <p:nvPr/>
          </p:nvSpPr>
          <p:spPr>
            <a:xfrm>
              <a:off x="2847623" y="5479081"/>
              <a:ext cx="859531" cy="290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100" i="1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Tetragonal</a:t>
              </a:r>
              <a:endParaRPr lang="es-ES" sz="11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CEDDE705-39C9-4273-8604-74E188AFF81E}"/>
                </a:ext>
              </a:extLst>
            </p:cNvPr>
            <p:cNvSpPr/>
            <p:nvPr/>
          </p:nvSpPr>
          <p:spPr>
            <a:xfrm>
              <a:off x="3840449" y="5479081"/>
              <a:ext cx="567784" cy="290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100" b="1" i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Ortho</a:t>
              </a:r>
              <a:endParaRPr lang="es-ES" sz="11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27 Conector recto">
              <a:extLst>
                <a:ext uri="{FF2B5EF4-FFF2-40B4-BE49-F238E27FC236}">
                  <a16:creationId xmlns:a16="http://schemas.microsoft.com/office/drawing/2014/main" id="{ED261117-0D7A-4A9D-9C6E-F3BEF8C3C9C4}"/>
                </a:ext>
              </a:extLst>
            </p:cNvPr>
            <p:cNvCxnSpPr/>
            <p:nvPr/>
          </p:nvCxnSpPr>
          <p:spPr>
            <a:xfrm flipV="1">
              <a:off x="2379264" y="5520785"/>
              <a:ext cx="288000" cy="476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27 Conector recto">
              <a:extLst>
                <a:ext uri="{FF2B5EF4-FFF2-40B4-BE49-F238E27FC236}">
                  <a16:creationId xmlns:a16="http://schemas.microsoft.com/office/drawing/2014/main" id="{1D5CD2F8-ACF8-4749-9EBD-2EFD14F37DDB}"/>
                </a:ext>
              </a:extLst>
            </p:cNvPr>
            <p:cNvCxnSpPr/>
            <p:nvPr/>
          </p:nvCxnSpPr>
          <p:spPr>
            <a:xfrm flipV="1">
              <a:off x="2829687" y="5520785"/>
              <a:ext cx="1008000" cy="4763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27 Conector recto">
              <a:extLst>
                <a:ext uri="{FF2B5EF4-FFF2-40B4-BE49-F238E27FC236}">
                  <a16:creationId xmlns:a16="http://schemas.microsoft.com/office/drawing/2014/main" id="{EB7816B6-610D-46C3-8710-F556EA929507}"/>
                </a:ext>
              </a:extLst>
            </p:cNvPr>
            <p:cNvCxnSpPr/>
            <p:nvPr/>
          </p:nvCxnSpPr>
          <p:spPr>
            <a:xfrm flipV="1">
              <a:off x="3920064" y="5520785"/>
              <a:ext cx="468000" cy="4763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Rectángulo 74">
            <a:extLst>
              <a:ext uri="{FF2B5EF4-FFF2-40B4-BE49-F238E27FC236}">
                <a16:creationId xmlns:a16="http://schemas.microsoft.com/office/drawing/2014/main" id="{08A2B3C9-7E19-4AC8-9A2E-4DA2DF66CB26}"/>
              </a:ext>
            </a:extLst>
          </p:cNvPr>
          <p:cNvSpPr/>
          <p:nvPr/>
        </p:nvSpPr>
        <p:spPr>
          <a:xfrm>
            <a:off x="2351584" y="908720"/>
            <a:ext cx="4940015" cy="1265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GB" sz="1400" dirty="0">
                <a:cs typeface="Arial" panose="020B0604020202020204" pitchFamily="34" charset="0"/>
              </a:rPr>
              <a:t>Validation and optimization of procedures and methodologies</a:t>
            </a: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GB" sz="1400" dirty="0">
                <a:cs typeface="Arial" panose="020B0604020202020204" pitchFamily="34" charset="0"/>
              </a:rPr>
              <a:t>Isolation or coupling of individual effects</a:t>
            </a: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GB" sz="1400" dirty="0">
                <a:cs typeface="Arial" panose="020B0604020202020204" pitchFamily="34" charset="0"/>
              </a:rPr>
              <a:t>Parametrization of individual or synergic effects</a:t>
            </a: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prstClr val="black"/>
                </a:solidFill>
                <a:cs typeface="Arial" panose="020B0604020202020204" pitchFamily="34" charset="0"/>
              </a:rPr>
              <a:t>Materials: </a:t>
            </a:r>
            <a:r>
              <a:rPr lang="en-GB" sz="1400" baseline="30000" dirty="0">
                <a:solidFill>
                  <a:prstClr val="black"/>
                </a:solidFill>
                <a:cs typeface="Arial" panose="020B0604020202020204" pitchFamily="34" charset="0"/>
              </a:rPr>
              <a:t>241</a:t>
            </a:r>
            <a:r>
              <a:rPr lang="en-GB" sz="1400" dirty="0">
                <a:solidFill>
                  <a:prstClr val="black"/>
                </a:solidFill>
                <a:cs typeface="Arial" panose="020B0604020202020204" pitchFamily="34" charset="0"/>
              </a:rPr>
              <a:t>Am, </a:t>
            </a:r>
            <a:r>
              <a:rPr lang="en-GB" sz="1400" baseline="30000" dirty="0">
                <a:solidFill>
                  <a:prstClr val="black"/>
                </a:solidFill>
                <a:cs typeface="Arial" panose="020B0604020202020204" pitchFamily="34" charset="0"/>
              </a:rPr>
              <a:t>152</a:t>
            </a:r>
            <a:r>
              <a:rPr lang="en-GB" sz="1400" dirty="0">
                <a:solidFill>
                  <a:prstClr val="black"/>
                </a:solidFill>
                <a:cs typeface="Arial" panose="020B0604020202020204" pitchFamily="34" charset="0"/>
              </a:rPr>
              <a:t>Eu, </a:t>
            </a:r>
            <a:r>
              <a:rPr lang="en-GB" sz="1400" baseline="30000" dirty="0">
                <a:solidFill>
                  <a:prstClr val="black"/>
                </a:solidFill>
                <a:cs typeface="Arial" panose="020B0604020202020204" pitchFamily="34" charset="0"/>
              </a:rPr>
              <a:t>244</a:t>
            </a:r>
            <a:r>
              <a:rPr lang="en-GB" sz="1400" dirty="0">
                <a:solidFill>
                  <a:prstClr val="black"/>
                </a:solidFill>
                <a:cs typeface="Arial" panose="020B0604020202020204" pitchFamily="34" charset="0"/>
              </a:rPr>
              <a:t>Cm, </a:t>
            </a:r>
            <a:r>
              <a:rPr lang="en-GB" sz="1400" baseline="30000" dirty="0">
                <a:solidFill>
                  <a:prstClr val="black"/>
                </a:solidFill>
                <a:cs typeface="Arial" panose="020B0604020202020204" pitchFamily="34" charset="0"/>
              </a:rPr>
              <a:t>238</a:t>
            </a:r>
            <a:r>
              <a:rPr lang="en-GB" sz="1400" dirty="0">
                <a:solidFill>
                  <a:prstClr val="black"/>
                </a:solidFill>
                <a:cs typeface="Arial" panose="020B0604020202020204" pitchFamily="34" charset="0"/>
              </a:rPr>
              <a:t>Pu, etc, spiked solutions; UO</a:t>
            </a:r>
            <a:r>
              <a:rPr lang="en-GB" sz="1400" baseline="-250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en-GB" sz="1400" dirty="0">
                <a:solidFill>
                  <a:prstClr val="black"/>
                </a:solidFill>
                <a:cs typeface="Arial" panose="020B0604020202020204" pitchFamily="34" charset="0"/>
              </a:rPr>
              <a:t>, UO</a:t>
            </a:r>
            <a:r>
              <a:rPr lang="en-GB" sz="1400" baseline="-250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en-GB" sz="1400" dirty="0">
                <a:solidFill>
                  <a:prstClr val="black"/>
                </a:solidFill>
                <a:cs typeface="Arial" panose="020B0604020202020204" pitchFamily="34" charset="0"/>
              </a:rPr>
              <a:t> doped (Ce, Gd, Zr, Cr, Eu) and SIMFUEL.</a:t>
            </a:r>
          </a:p>
        </p:txBody>
      </p:sp>
    </p:spTree>
    <p:extLst>
      <p:ext uri="{BB962C8B-B14F-4D97-AF65-F5344CB8AC3E}">
        <p14:creationId xmlns:p14="http://schemas.microsoft.com/office/powerpoint/2010/main" val="137287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3" grpId="0"/>
      <p:bldP spid="34" grpId="0"/>
      <p:bldP spid="3" grpId="0" animBg="1"/>
      <p:bldP spid="35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">
            <a:extLst>
              <a:ext uri="{FF2B5EF4-FFF2-40B4-BE49-F238E27FC236}">
                <a16:creationId xmlns:a16="http://schemas.microsoft.com/office/drawing/2014/main" id="{DA7908AC-5F1B-457A-BDFB-67B3DAB79307}"/>
              </a:ext>
            </a:extLst>
          </p:cNvPr>
          <p:cNvSpPr txBox="1">
            <a:spLocks/>
          </p:cNvSpPr>
          <p:nvPr/>
        </p:nvSpPr>
        <p:spPr>
          <a:xfrm>
            <a:off x="551383" y="243978"/>
            <a:ext cx="10098093" cy="5543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precedents of collaboration with JRC G.I.3 and G.I.5 units 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A80BC3F-340A-4747-A4F6-83046C8B879B}"/>
              </a:ext>
            </a:extLst>
          </p:cNvPr>
          <p:cNvSpPr txBox="1"/>
          <p:nvPr/>
        </p:nvSpPr>
        <p:spPr>
          <a:xfrm>
            <a:off x="193086" y="1124744"/>
            <a:ext cx="8449726" cy="55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+mj-lt"/>
              <a:buAutoNum type="alphaLcParenR"/>
              <a:defRPr sz="1600">
                <a:cs typeface="Arial" panose="020B0604020202020204" pitchFamily="34" charset="0"/>
              </a:defRPr>
            </a:lvl1pPr>
            <a:lvl2pPr marL="800100" lvl="1" indent="-342900">
              <a:buFont typeface="+mj-lt"/>
              <a:buAutoNum type="arabicPeriod"/>
              <a:defRPr sz="1600" b="0">
                <a:cs typeface="Arial" panose="020B0604020202020204" pitchFamily="34" charset="0"/>
              </a:defRPr>
            </a:lvl2pPr>
          </a:lstStyle>
          <a:p>
            <a:pPr marL="0" lvl="1" indent="0" algn="just">
              <a:lnSpc>
                <a:spcPct val="110000"/>
              </a:lnSpc>
              <a:buNone/>
              <a:tabLst>
                <a:tab pos="808038" algn="l"/>
              </a:tabLst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</a:rPr>
              <a:t>2008</a:t>
            </a:r>
            <a:r>
              <a:rPr lang="en-US" sz="1400" dirty="0"/>
              <a:t> 	Evaluation of the stability of advanced nuclear fuels (Th/Pu MOX) under deep geological repository 	conditions. Collaboration agreement: 30641. </a:t>
            </a:r>
            <a:r>
              <a:rPr lang="es-ES" sz="1400" dirty="0" err="1">
                <a:latin typeface="+mn-lt"/>
              </a:rPr>
              <a:t>Collaboration</a:t>
            </a:r>
            <a:r>
              <a:rPr lang="es-ES" sz="1400" dirty="0">
                <a:latin typeface="+mn-lt"/>
              </a:rPr>
              <a:t> </a:t>
            </a:r>
            <a:r>
              <a:rPr lang="es-ES" sz="1400" dirty="0" err="1">
                <a:latin typeface="+mn-lt"/>
              </a:rPr>
              <a:t>with</a:t>
            </a:r>
            <a:r>
              <a:rPr lang="es-ES" sz="1400" dirty="0">
                <a:latin typeface="+mn-lt"/>
              </a:rPr>
              <a:t> </a:t>
            </a:r>
            <a:r>
              <a:rPr lang="en-US" sz="1400" dirty="0"/>
              <a:t>former </a:t>
            </a:r>
            <a:r>
              <a:rPr lang="es-ES" sz="1400" dirty="0">
                <a:latin typeface="+mn-lt"/>
              </a:rPr>
              <a:t>Nuclear Fuel Safety </a:t>
            </a:r>
            <a:r>
              <a:rPr lang="es-ES" sz="1400" dirty="0" err="1">
                <a:latin typeface="+mn-lt"/>
              </a:rPr>
              <a:t>Unit</a:t>
            </a:r>
            <a:r>
              <a:rPr lang="es-ES" sz="1400" dirty="0">
                <a:latin typeface="+mn-lt"/>
              </a:rPr>
              <a:t>.</a:t>
            </a:r>
            <a:endParaRPr lang="en-GB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4" descr="P1000724">
            <a:extLst>
              <a:ext uri="{FF2B5EF4-FFF2-40B4-BE49-F238E27FC236}">
                <a16:creationId xmlns:a16="http://schemas.microsoft.com/office/drawing/2014/main" id="{6EDA914C-730D-4DBC-927D-A0FD88B72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2" t="40359" r="21472" b="10489"/>
          <a:stretch>
            <a:fillRect/>
          </a:stretch>
        </p:blipFill>
        <p:spPr bwMode="auto">
          <a:xfrm>
            <a:off x="9137309" y="956372"/>
            <a:ext cx="1512168" cy="132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51879BB-A22A-4AB2-AB71-56DF538EA4A0}"/>
              </a:ext>
            </a:extLst>
          </p:cNvPr>
          <p:cNvSpPr txBox="1"/>
          <p:nvPr/>
        </p:nvSpPr>
        <p:spPr>
          <a:xfrm>
            <a:off x="10360549" y="1051356"/>
            <a:ext cx="15121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algn="ctr">
              <a:defRPr/>
            </a:pPr>
            <a:r>
              <a:rPr lang="en-US" sz="1200" dirty="0">
                <a:solidFill>
                  <a:srgbClr val="C00000"/>
                </a:solidFill>
              </a:rPr>
              <a:t>Leaching experiments of (</a:t>
            </a:r>
            <a:r>
              <a:rPr lang="en-US" sz="1200" dirty="0" err="1">
                <a:solidFill>
                  <a:srgbClr val="C00000"/>
                </a:solidFill>
              </a:rPr>
              <a:t>Th,Pu</a:t>
            </a:r>
            <a:r>
              <a:rPr lang="en-US" sz="1200" dirty="0">
                <a:solidFill>
                  <a:srgbClr val="C00000"/>
                </a:solidFill>
              </a:rPr>
              <a:t>)O₂ fuels in JRC hot cells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A93B5F34-C542-4BB0-AD68-3D0BE6B0F953}"/>
              </a:ext>
            </a:extLst>
          </p:cNvPr>
          <p:cNvSpPr txBox="1">
            <a:spLocks/>
          </p:cNvSpPr>
          <p:nvPr/>
        </p:nvSpPr>
        <p:spPr>
          <a:xfrm>
            <a:off x="161567" y="2578271"/>
            <a:ext cx="8454820" cy="876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tabLst>
                <a:tab pos="808038" algn="l"/>
              </a:tabLst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2016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	</a:t>
            </a:r>
            <a:r>
              <a:rPr lang="en-US" sz="1400" dirty="0">
                <a:latin typeface="+mn-lt"/>
                <a:ea typeface="+mn-ea"/>
                <a:cs typeface="Arial" panose="020B0604020202020204" pitchFamily="34" charset="0"/>
              </a:rPr>
              <a:t>Raman spectroscopy study of </a:t>
            </a:r>
            <a:r>
              <a:rPr lang="en-US" sz="1400" dirty="0">
                <a:latin typeface="+mn-lt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UO</a:t>
            </a:r>
            <a:r>
              <a:rPr lang="en-US" sz="1400" baseline="-25000" dirty="0">
                <a:latin typeface="+mn-lt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sz="1400" dirty="0">
                <a:latin typeface="+mn-lt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 matrix oxidation under different conditions and as a function of 	</a:t>
            </a:r>
            <a:r>
              <a:rPr lang="en-US" sz="1400" dirty="0" err="1">
                <a:latin typeface="+mn-lt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transuranium</a:t>
            </a:r>
            <a:r>
              <a:rPr lang="en-US" sz="1400" dirty="0">
                <a:latin typeface="+mn-lt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 elements content within the matrix. </a:t>
            </a:r>
            <a:r>
              <a:rPr lang="es-ES" sz="1400" dirty="0" err="1">
                <a:latin typeface="+mn-lt"/>
              </a:rPr>
              <a:t>Collaboration</a:t>
            </a:r>
            <a:r>
              <a:rPr lang="es-ES" sz="1400" dirty="0">
                <a:latin typeface="+mn-lt"/>
              </a:rPr>
              <a:t> </a:t>
            </a:r>
            <a:r>
              <a:rPr lang="es-ES" sz="1400" dirty="0" err="1">
                <a:latin typeface="+mn-lt"/>
              </a:rPr>
              <a:t>with</a:t>
            </a:r>
            <a:r>
              <a:rPr lang="es-ES" sz="1400" dirty="0">
                <a:latin typeface="+mn-lt"/>
              </a:rPr>
              <a:t> </a:t>
            </a:r>
            <a:r>
              <a:rPr lang="en-US" sz="1400" dirty="0">
                <a:latin typeface="+mn-lt"/>
              </a:rPr>
              <a:t>former</a:t>
            </a:r>
            <a:r>
              <a:rPr lang="en-US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es-ES" sz="1400" dirty="0">
                <a:latin typeface="+mn-lt"/>
              </a:rPr>
              <a:t>Nuclear Fuel Safety </a:t>
            </a:r>
            <a:r>
              <a:rPr lang="es-ES" sz="1400" dirty="0" err="1">
                <a:latin typeface="+mn-lt"/>
              </a:rPr>
              <a:t>Unit</a:t>
            </a:r>
            <a:r>
              <a:rPr lang="es-ES" sz="1400" dirty="0">
                <a:latin typeface="+mn-lt"/>
              </a:rPr>
              <a:t>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BC9C283-5E95-4809-BE5D-97AF9216A50E}"/>
              </a:ext>
            </a:extLst>
          </p:cNvPr>
          <p:cNvSpPr txBox="1"/>
          <p:nvPr/>
        </p:nvSpPr>
        <p:spPr>
          <a:xfrm>
            <a:off x="1024140" y="3615407"/>
            <a:ext cx="66560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accent6">
                    <a:lumMod val="50000"/>
                  </a:schemeClr>
                </a:solidFill>
              </a:rPr>
              <a:t>Funding through European grant the project GENTLE project of FP7-EURATOM (ID:323304)</a:t>
            </a:r>
            <a:endParaRPr lang="es-ES" sz="12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1F28488-0184-4AD8-8E52-38FC869E4718}"/>
              </a:ext>
            </a:extLst>
          </p:cNvPr>
          <p:cNvSpPr txBox="1"/>
          <p:nvPr/>
        </p:nvSpPr>
        <p:spPr>
          <a:xfrm>
            <a:off x="1062307" y="1956179"/>
            <a:ext cx="41695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accent6">
                    <a:lumMod val="50000"/>
                  </a:schemeClr>
                </a:solidFill>
              </a:rPr>
              <a:t>Funding through European grant the project of FP7-EURATOM</a:t>
            </a:r>
            <a:endParaRPr lang="es-ES" sz="12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C343ADF-4E33-4DE1-95E2-BB71F9882834}"/>
              </a:ext>
            </a:extLst>
          </p:cNvPr>
          <p:cNvSpPr txBox="1"/>
          <p:nvPr/>
        </p:nvSpPr>
        <p:spPr>
          <a:xfrm>
            <a:off x="1024140" y="3332809"/>
            <a:ext cx="69847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i="1" u="sng" dirty="0"/>
              <a:t>Jone M. Elorrieta </a:t>
            </a:r>
            <a:r>
              <a:rPr lang="es-ES" sz="1200" dirty="0" err="1"/>
              <a:t>stay</a:t>
            </a:r>
            <a:r>
              <a:rPr lang="es-ES" sz="1200" dirty="0"/>
              <a:t> at JRC.</a:t>
            </a:r>
            <a:r>
              <a:rPr lang="en-US" sz="1200" dirty="0"/>
              <a:t> JRC</a:t>
            </a:r>
            <a:r>
              <a:rPr lang="es-ES" sz="1200" dirty="0"/>
              <a:t> supervisor: Dr. </a:t>
            </a:r>
            <a:r>
              <a:rPr lang="es-ES" sz="1200" dirty="0" err="1"/>
              <a:t>Dario</a:t>
            </a:r>
            <a:r>
              <a:rPr lang="es-ES" sz="1200" dirty="0"/>
              <a:t> Manara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3F5E5B6-F3BB-4758-ABA8-EC9FBF70E01E}"/>
              </a:ext>
            </a:extLst>
          </p:cNvPr>
          <p:cNvSpPr txBox="1"/>
          <p:nvPr/>
        </p:nvSpPr>
        <p:spPr>
          <a:xfrm>
            <a:off x="1010459" y="1672365"/>
            <a:ext cx="79764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i="1" u="sng" dirty="0"/>
              <a:t>Nieves Rodríguez-Villagra </a:t>
            </a:r>
            <a:r>
              <a:rPr lang="es-ES" sz="1200" dirty="0" err="1"/>
              <a:t>stay</a:t>
            </a:r>
            <a:r>
              <a:rPr lang="es-ES" sz="1200" dirty="0"/>
              <a:t> at JRC.</a:t>
            </a:r>
            <a:r>
              <a:rPr lang="en-US" sz="1200" dirty="0"/>
              <a:t> JRC supervisors: Dr. Daniel Serrano </a:t>
            </a:r>
            <a:r>
              <a:rPr lang="en-US" sz="1200" dirty="0" err="1"/>
              <a:t>Purroy</a:t>
            </a:r>
            <a:r>
              <a:rPr lang="en-US" sz="1200" dirty="0"/>
              <a:t> and Dr. Laura </a:t>
            </a:r>
            <a:r>
              <a:rPr lang="en-US" sz="1200" dirty="0" err="1"/>
              <a:t>Aldave</a:t>
            </a:r>
            <a:r>
              <a:rPr lang="en-US" sz="1200" dirty="0"/>
              <a:t> de las Heras</a:t>
            </a:r>
            <a:endParaRPr lang="es-ES" sz="1200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C15F2C9C-02C3-4FCB-AF82-A29A054E8A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41"/>
          <a:stretch/>
        </p:blipFill>
        <p:spPr>
          <a:xfrm>
            <a:off x="8616387" y="2463878"/>
            <a:ext cx="2928735" cy="21773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Título 1">
            <a:extLst>
              <a:ext uri="{FF2B5EF4-FFF2-40B4-BE49-F238E27FC236}">
                <a16:creationId xmlns:a16="http://schemas.microsoft.com/office/drawing/2014/main" id="{300510A9-C661-4AC8-A55D-D592FFEEDEF4}"/>
              </a:ext>
            </a:extLst>
          </p:cNvPr>
          <p:cNvSpPr txBox="1">
            <a:spLocks/>
          </p:cNvSpPr>
          <p:nvPr/>
        </p:nvSpPr>
        <p:spPr>
          <a:xfrm>
            <a:off x="161567" y="4293096"/>
            <a:ext cx="6984777" cy="5543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tabLst>
                <a:tab pos="808038" algn="l"/>
              </a:tabLst>
            </a:pP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2021</a:t>
            </a:r>
            <a:r>
              <a:rPr lang="es-ES" sz="16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	</a:t>
            </a:r>
            <a:r>
              <a:rPr lang="en-US" sz="1600" dirty="0">
                <a:latin typeface="+mn-lt"/>
              </a:rPr>
              <a:t>Modern Spent Fuel Dissolution and Chemistry in Failed Container Conditions</a:t>
            </a:r>
            <a:r>
              <a:rPr lang="en-US" sz="1600" dirty="0">
                <a:latin typeface="+mn-lt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. 	</a:t>
            </a:r>
            <a:r>
              <a:rPr lang="es-ES" sz="1600" dirty="0" err="1">
                <a:latin typeface="+mn-lt"/>
              </a:rPr>
              <a:t>Collaboration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with</a:t>
            </a:r>
            <a:r>
              <a:rPr lang="es-ES" sz="1600" dirty="0">
                <a:latin typeface="+mn-lt"/>
              </a:rPr>
              <a:t> </a:t>
            </a:r>
            <a:r>
              <a:rPr lang="en-US" sz="15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Unit G.I.3  </a:t>
            </a:r>
            <a:r>
              <a:rPr lang="en-US" sz="1600" dirty="0">
                <a:latin typeface="+mn-lt"/>
              </a:rPr>
              <a:t>– </a:t>
            </a:r>
            <a:r>
              <a:rPr lang="es-ES" sz="1600" dirty="0">
                <a:latin typeface="+mn-lt"/>
              </a:rPr>
              <a:t>Safety </a:t>
            </a:r>
            <a:r>
              <a:rPr lang="es-ES" sz="1600" dirty="0" err="1">
                <a:latin typeface="+mn-lt"/>
              </a:rPr>
              <a:t>of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the</a:t>
            </a:r>
            <a:r>
              <a:rPr lang="es-ES" sz="1600" dirty="0">
                <a:latin typeface="+mn-lt"/>
              </a:rPr>
              <a:t> Nuclear Fuel </a:t>
            </a:r>
            <a:r>
              <a:rPr lang="es-ES" sz="1600" dirty="0" err="1">
                <a:latin typeface="+mn-lt"/>
              </a:rPr>
              <a:t>Cycle</a:t>
            </a:r>
            <a:r>
              <a:rPr lang="es-ES" sz="1600" dirty="0">
                <a:latin typeface="+mn-lt"/>
              </a:rPr>
              <a:t>. 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0B7D29F-9230-4AFF-9F7F-5C677DBC4A43}"/>
              </a:ext>
            </a:extLst>
          </p:cNvPr>
          <p:cNvSpPr txBox="1"/>
          <p:nvPr/>
        </p:nvSpPr>
        <p:spPr>
          <a:xfrm>
            <a:off x="974102" y="5096217"/>
            <a:ext cx="55539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accent6">
                    <a:lumMod val="50000"/>
                  </a:schemeClr>
                </a:solidFill>
              </a:rPr>
              <a:t>Funding through European grant the project H2020 </a:t>
            </a:r>
            <a:r>
              <a:rPr lang="en-US" sz="1200" i="1" dirty="0" err="1">
                <a:solidFill>
                  <a:schemeClr val="accent6">
                    <a:lumMod val="50000"/>
                  </a:schemeClr>
                </a:solidFill>
              </a:rPr>
              <a:t>DisCo</a:t>
            </a:r>
            <a:r>
              <a:rPr lang="en-US" sz="1200" i="1" dirty="0">
                <a:solidFill>
                  <a:schemeClr val="accent6">
                    <a:lumMod val="50000"/>
                  </a:schemeClr>
                </a:solidFill>
              </a:rPr>
              <a:t> (ID: 755443)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34C46B1-D522-45DB-820D-97E455D7C4B1}"/>
              </a:ext>
            </a:extLst>
          </p:cNvPr>
          <p:cNvSpPr txBox="1"/>
          <p:nvPr/>
        </p:nvSpPr>
        <p:spPr>
          <a:xfrm>
            <a:off x="974103" y="4862907"/>
            <a:ext cx="47409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i="1" u="sng" dirty="0"/>
              <a:t>Abel Milena Pérez </a:t>
            </a:r>
            <a:r>
              <a:rPr lang="es-ES" sz="1200" dirty="0" err="1"/>
              <a:t>stay</a:t>
            </a:r>
            <a:r>
              <a:rPr lang="es-ES" sz="1200" dirty="0"/>
              <a:t> at JRC.</a:t>
            </a:r>
            <a:r>
              <a:rPr lang="en-US" sz="1200" dirty="0"/>
              <a:t> JRC</a:t>
            </a:r>
            <a:r>
              <a:rPr lang="es-ES" sz="1200" dirty="0"/>
              <a:t> supervisor: </a:t>
            </a:r>
            <a:r>
              <a:rPr lang="en-US" sz="1200" dirty="0"/>
              <a:t>Dr. Daniel Serrano </a:t>
            </a:r>
            <a:r>
              <a:rPr lang="en-US" sz="1200" dirty="0" err="1"/>
              <a:t>Purroy</a:t>
            </a:r>
            <a:endParaRPr lang="es-ES" sz="1200" dirty="0"/>
          </a:p>
        </p:txBody>
      </p:sp>
      <p:pic>
        <p:nvPicPr>
          <p:cNvPr id="37" name="Picture 4">
            <a:extLst>
              <a:ext uri="{FF2B5EF4-FFF2-40B4-BE49-F238E27FC236}">
                <a16:creationId xmlns:a16="http://schemas.microsoft.com/office/drawing/2014/main" id="{DDD550CD-7D94-4A9F-BAD8-8CDA43E51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57" y="4708567"/>
            <a:ext cx="1666902" cy="18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3857FE89-C978-4C8C-BF02-8E0761B2D9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7" b="10204"/>
          <a:stretch/>
        </p:blipFill>
        <p:spPr bwMode="auto">
          <a:xfrm>
            <a:off x="7448747" y="4912912"/>
            <a:ext cx="3377124" cy="1701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BA46C5EB-99FC-4FE6-8715-F6C2FDF78579}"/>
              </a:ext>
            </a:extLst>
          </p:cNvPr>
          <p:cNvSpPr txBox="1"/>
          <p:nvPr/>
        </p:nvSpPr>
        <p:spPr>
          <a:xfrm>
            <a:off x="448640" y="6512045"/>
            <a:ext cx="4258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Kick-off meeting JRC-CIEMAT Agreement, 4</a:t>
            </a:r>
            <a:r>
              <a:rPr lang="en-GB" sz="1200" i="1" baseline="30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th</a:t>
            </a: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 March 2026, Madrid</a:t>
            </a:r>
          </a:p>
        </p:txBody>
      </p:sp>
      <p:sp>
        <p:nvSpPr>
          <p:cNvPr id="25" name="3 Marcador de pie de página">
            <a:extLst>
              <a:ext uri="{FF2B5EF4-FFF2-40B4-BE49-F238E27FC236}">
                <a16:creationId xmlns:a16="http://schemas.microsoft.com/office/drawing/2014/main" id="{39311BFD-00F7-41F4-8B53-FA43A891635A}"/>
              </a:ext>
            </a:extLst>
          </p:cNvPr>
          <p:cNvSpPr txBox="1">
            <a:spLocks/>
          </p:cNvSpPr>
          <p:nvPr/>
        </p:nvSpPr>
        <p:spPr>
          <a:xfrm>
            <a:off x="162316" y="6467850"/>
            <a:ext cx="425784" cy="365125"/>
          </a:xfrm>
        </p:spPr>
        <p:txBody>
          <a:bodyPr wrap="square" tIns="0" bIns="0" anchor="ctr" anchorCtr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97C5B4-5991-45C1-B1D1-F53447B47DF9}" type="slidenum">
              <a:rPr lang="es-ES" sz="1000" b="1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s-E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469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>
            <a:extLst>
              <a:ext uri="{FF2B5EF4-FFF2-40B4-BE49-F238E27FC236}">
                <a16:creationId xmlns:a16="http://schemas.microsoft.com/office/drawing/2014/main" id="{E921F2B9-C2D9-4993-A142-F2A69AE61B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5695"/>
          <a:stretch/>
        </p:blipFill>
        <p:spPr>
          <a:xfrm>
            <a:off x="7414538" y="2736434"/>
            <a:ext cx="2379786" cy="1293929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B8994FAB-DE22-450E-8A6D-58F88B6CC52A}"/>
              </a:ext>
            </a:extLst>
          </p:cNvPr>
          <p:cNvSpPr txBox="1"/>
          <p:nvPr/>
        </p:nvSpPr>
        <p:spPr>
          <a:xfrm>
            <a:off x="245278" y="2636912"/>
            <a:ext cx="8065854" cy="55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+mj-lt"/>
              <a:buAutoNum type="alphaLcParenR"/>
              <a:defRPr sz="1600">
                <a:cs typeface="Arial" panose="020B0604020202020204" pitchFamily="34" charset="0"/>
              </a:defRPr>
            </a:lvl1pPr>
            <a:lvl2pPr marL="800100" lvl="1" indent="-342900">
              <a:buFont typeface="+mj-lt"/>
              <a:buAutoNum type="arabicPeriod"/>
              <a:defRPr sz="1600" b="0">
                <a:cs typeface="Arial" panose="020B0604020202020204" pitchFamily="34" charset="0"/>
              </a:defRPr>
            </a:lvl2pPr>
          </a:lstStyle>
          <a:p>
            <a:pPr marL="0" lvl="3">
              <a:lnSpc>
                <a:spcPct val="110000"/>
              </a:lnSpc>
              <a:tabLst>
                <a:tab pos="900113" algn="l"/>
              </a:tabLst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</a:rPr>
              <a:t>2024</a:t>
            </a:r>
            <a:r>
              <a:rPr lang="en-US" sz="1400" dirty="0"/>
              <a:t>	Obtention and </a:t>
            </a:r>
            <a:r>
              <a:rPr lang="en-US" sz="1400" dirty="0" err="1"/>
              <a:t>Characterisation</a:t>
            </a:r>
            <a:r>
              <a:rPr lang="en-US" sz="1400" dirty="0"/>
              <a:t> of a Reliable Analogue for Pellet-Cladding Interaction.</a:t>
            </a:r>
            <a:r>
              <a:rPr lang="es-ES" sz="1400" dirty="0"/>
              <a:t> 	</a:t>
            </a:r>
            <a:r>
              <a:rPr lang="es-ES" sz="1400" dirty="0" err="1"/>
              <a:t>Collaboration</a:t>
            </a:r>
            <a:r>
              <a:rPr lang="es-ES" sz="1400" dirty="0"/>
              <a:t> </a:t>
            </a:r>
            <a:r>
              <a:rPr lang="es-ES" sz="1400" dirty="0" err="1"/>
              <a:t>with</a:t>
            </a:r>
            <a:r>
              <a:rPr lang="es-ES" sz="1400" dirty="0"/>
              <a:t> </a:t>
            </a:r>
            <a:r>
              <a:rPr lang="en-US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Arial" panose="020B0604020202020204" pitchFamily="34" charset="0"/>
              </a:rPr>
              <a:t>Unit G.I.5  </a:t>
            </a:r>
            <a:r>
              <a:rPr lang="en-US" sz="1400" dirty="0"/>
              <a:t>– </a:t>
            </a:r>
            <a:r>
              <a:rPr lang="es-ES" sz="1400" dirty="0"/>
              <a:t>Nuclear </a:t>
            </a:r>
            <a:r>
              <a:rPr lang="es-ES" sz="1400" dirty="0" err="1"/>
              <a:t>Science</a:t>
            </a:r>
            <a:r>
              <a:rPr lang="es-ES" sz="1400" dirty="0"/>
              <a:t> and </a:t>
            </a:r>
            <a:r>
              <a:rPr lang="es-ES" sz="1400" dirty="0" err="1"/>
              <a:t>Innovation</a:t>
            </a:r>
            <a:r>
              <a:rPr lang="es-ES" sz="1400" dirty="0"/>
              <a:t> </a:t>
            </a:r>
            <a:r>
              <a:rPr lang="es-ES" sz="1400" dirty="0" err="1"/>
              <a:t>for</a:t>
            </a:r>
            <a:r>
              <a:rPr lang="es-ES" sz="1400" dirty="0"/>
              <a:t> Energy and </a:t>
            </a:r>
            <a:r>
              <a:rPr lang="es-ES" sz="1400" dirty="0" err="1"/>
              <a:t>Health</a:t>
            </a:r>
            <a:r>
              <a:rPr lang="es-ES" sz="1400" dirty="0"/>
              <a:t>.</a:t>
            </a:r>
            <a:r>
              <a:rPr lang="en-US" sz="1400" dirty="0"/>
              <a:t> 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253F9ABD-20C8-463E-ADC0-C8484FEC37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743"/>
          <a:stretch/>
        </p:blipFill>
        <p:spPr>
          <a:xfrm>
            <a:off x="9235388" y="2736434"/>
            <a:ext cx="3115312" cy="215079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95051B16-CA64-47F4-B501-72F8E30ABC5E}"/>
              </a:ext>
            </a:extLst>
          </p:cNvPr>
          <p:cNvSpPr txBox="1"/>
          <p:nvPr/>
        </p:nvSpPr>
        <p:spPr>
          <a:xfrm>
            <a:off x="1163593" y="2029800"/>
            <a:ext cx="59273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accent6">
                    <a:lumMod val="50000"/>
                  </a:schemeClr>
                </a:solidFill>
              </a:rPr>
              <a:t>Funding: 2022-1-RD-ActUsLab-HC-KA, User Access Project AUL-253 “CIATFRAS”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8B86695-CED5-4356-9A38-CDE13FCA6E79}"/>
              </a:ext>
            </a:extLst>
          </p:cNvPr>
          <p:cNvSpPr txBox="1"/>
          <p:nvPr/>
        </p:nvSpPr>
        <p:spPr>
          <a:xfrm>
            <a:off x="1157237" y="1703311"/>
            <a:ext cx="54364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i="1" u="sng" dirty="0"/>
              <a:t>Abel Milena Pérez </a:t>
            </a:r>
            <a:r>
              <a:rPr lang="es-ES" sz="1400" dirty="0" err="1"/>
              <a:t>stays</a:t>
            </a:r>
            <a:r>
              <a:rPr lang="es-ES" sz="1400" dirty="0"/>
              <a:t> at JRC.</a:t>
            </a:r>
            <a:r>
              <a:rPr lang="en-US" sz="1400" dirty="0"/>
              <a:t> JRC</a:t>
            </a:r>
            <a:r>
              <a:rPr lang="es-ES" sz="1400" dirty="0"/>
              <a:t> supervisor </a:t>
            </a:r>
            <a:r>
              <a:rPr lang="en-US" sz="1400" dirty="0"/>
              <a:t>Dr. Daniel Serrano </a:t>
            </a:r>
            <a:r>
              <a:rPr lang="en-US" sz="1400" dirty="0" err="1"/>
              <a:t>Purroy</a:t>
            </a:r>
            <a:endParaRPr lang="es-ES" sz="1400" dirty="0"/>
          </a:p>
        </p:txBody>
      </p:sp>
      <p:pic>
        <p:nvPicPr>
          <p:cNvPr id="49" name="Picture 10">
            <a:extLst>
              <a:ext uri="{FF2B5EF4-FFF2-40B4-BE49-F238E27FC236}">
                <a16:creationId xmlns:a16="http://schemas.microsoft.com/office/drawing/2014/main" id="{CA04D728-4758-44A2-8EEB-EB8EC5BF8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043" y="1088427"/>
            <a:ext cx="1534345" cy="13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56C468DC-31F7-47BF-A788-E049A3DF4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5388" y="879415"/>
            <a:ext cx="2709126" cy="1610368"/>
          </a:xfrm>
          <a:prstGeom prst="rect">
            <a:avLst/>
          </a:prstGeom>
        </p:spPr>
      </p:pic>
      <p:sp>
        <p:nvSpPr>
          <p:cNvPr id="63" name="CuadroTexto 62">
            <a:extLst>
              <a:ext uri="{FF2B5EF4-FFF2-40B4-BE49-F238E27FC236}">
                <a16:creationId xmlns:a16="http://schemas.microsoft.com/office/drawing/2014/main" id="{4C89D8C8-3370-4E6C-AD13-A571659BDF9A}"/>
              </a:ext>
            </a:extLst>
          </p:cNvPr>
          <p:cNvSpPr txBox="1"/>
          <p:nvPr/>
        </p:nvSpPr>
        <p:spPr>
          <a:xfrm>
            <a:off x="1157236" y="3483286"/>
            <a:ext cx="65229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accent6">
                    <a:lumMod val="50000"/>
                  </a:schemeClr>
                </a:solidFill>
              </a:rPr>
              <a:t>Funding: 2024-1-RD-ActUsLab-FMR-KA, User Access Project AUL-279 "OCRAPCI”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4A49F8F3-67E4-4A96-A44C-895AC4FBF046}"/>
              </a:ext>
            </a:extLst>
          </p:cNvPr>
          <p:cNvSpPr txBox="1"/>
          <p:nvPr/>
        </p:nvSpPr>
        <p:spPr>
          <a:xfrm>
            <a:off x="1169534" y="3193231"/>
            <a:ext cx="54364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i="1" u="sng" dirty="0"/>
              <a:t>Jone M. Elorrieta </a:t>
            </a:r>
            <a:r>
              <a:rPr lang="es-ES" sz="1400" dirty="0" err="1"/>
              <a:t>stay</a:t>
            </a:r>
            <a:r>
              <a:rPr lang="es-ES" sz="1400" dirty="0"/>
              <a:t> at JRC.</a:t>
            </a:r>
            <a:r>
              <a:rPr lang="en-US" sz="1400" dirty="0"/>
              <a:t> JRC</a:t>
            </a:r>
            <a:r>
              <a:rPr lang="es-ES" sz="1400" dirty="0"/>
              <a:t> supervisor </a:t>
            </a:r>
            <a:r>
              <a:rPr lang="en-US" sz="1400" dirty="0"/>
              <a:t>Dr. Marco Cologna</a:t>
            </a:r>
            <a:endParaRPr lang="es-ES" sz="1400" dirty="0"/>
          </a:p>
        </p:txBody>
      </p:sp>
      <p:sp>
        <p:nvSpPr>
          <p:cNvPr id="66" name="Título 1">
            <a:extLst>
              <a:ext uri="{FF2B5EF4-FFF2-40B4-BE49-F238E27FC236}">
                <a16:creationId xmlns:a16="http://schemas.microsoft.com/office/drawing/2014/main" id="{2CA73542-CC50-4A9C-9286-A5676C855252}"/>
              </a:ext>
            </a:extLst>
          </p:cNvPr>
          <p:cNvSpPr txBox="1">
            <a:spLocks/>
          </p:cNvSpPr>
          <p:nvPr/>
        </p:nvSpPr>
        <p:spPr>
          <a:xfrm>
            <a:off x="245277" y="1130203"/>
            <a:ext cx="7434897" cy="554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spcBef>
                <a:spcPts val="0"/>
              </a:spcBef>
              <a:tabLst>
                <a:tab pos="900113" algn="l"/>
              </a:tabLst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2022-2023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	</a:t>
            </a:r>
            <a:r>
              <a:rPr lang="en-US" sz="1400" i="1" dirty="0">
                <a:latin typeface="+mn-lt"/>
              </a:rPr>
              <a:t>Characterization of Irradiated Accident-Tolerant Fuels with </a:t>
            </a:r>
            <a:r>
              <a:rPr lang="en-US" sz="1400" i="1" dirty="0" err="1">
                <a:latin typeface="+mn-lt"/>
              </a:rPr>
              <a:t>RAman</a:t>
            </a:r>
            <a:r>
              <a:rPr lang="en-US" sz="1400" i="1" dirty="0">
                <a:latin typeface="+mn-lt"/>
              </a:rPr>
              <a:t> Spectroscopy</a:t>
            </a:r>
            <a:r>
              <a:rPr lang="en-US" sz="1400" i="1" dirty="0">
                <a:latin typeface="+mn-lt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. 	</a:t>
            </a:r>
            <a:r>
              <a:rPr lang="es-ES" sz="1400" dirty="0" err="1">
                <a:latin typeface="+mn-lt"/>
              </a:rPr>
              <a:t>Collaboration</a:t>
            </a:r>
            <a:r>
              <a:rPr lang="es-ES" sz="1400" dirty="0">
                <a:latin typeface="+mn-lt"/>
              </a:rPr>
              <a:t> </a:t>
            </a:r>
            <a:r>
              <a:rPr lang="es-ES" sz="1400" dirty="0" err="1">
                <a:latin typeface="+mn-lt"/>
              </a:rPr>
              <a:t>with</a:t>
            </a:r>
            <a:r>
              <a:rPr lang="es-ES" sz="1400" dirty="0">
                <a:latin typeface="+mn-lt"/>
              </a:rPr>
              <a:t> </a:t>
            </a:r>
            <a:r>
              <a:rPr lang="en-US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Unit G.I.3  </a:t>
            </a:r>
            <a:r>
              <a:rPr lang="en-US" sz="1400" dirty="0">
                <a:latin typeface="+mn-lt"/>
              </a:rPr>
              <a:t>– </a:t>
            </a:r>
            <a:r>
              <a:rPr lang="es-ES" sz="1400" dirty="0">
                <a:latin typeface="+mn-lt"/>
              </a:rPr>
              <a:t>Safety </a:t>
            </a:r>
            <a:r>
              <a:rPr lang="es-ES" sz="1400" dirty="0" err="1">
                <a:latin typeface="+mn-lt"/>
              </a:rPr>
              <a:t>of</a:t>
            </a:r>
            <a:r>
              <a:rPr lang="es-ES" sz="1400" dirty="0">
                <a:latin typeface="+mn-lt"/>
              </a:rPr>
              <a:t> </a:t>
            </a:r>
            <a:r>
              <a:rPr lang="es-ES" sz="1400" dirty="0" err="1">
                <a:latin typeface="+mn-lt"/>
              </a:rPr>
              <a:t>the</a:t>
            </a:r>
            <a:r>
              <a:rPr lang="es-ES" sz="1400" dirty="0">
                <a:latin typeface="+mn-lt"/>
              </a:rPr>
              <a:t> Nuclear Fuel </a:t>
            </a:r>
            <a:r>
              <a:rPr lang="es-ES" sz="1400" dirty="0" err="1">
                <a:latin typeface="+mn-lt"/>
              </a:rPr>
              <a:t>Cycle</a:t>
            </a:r>
            <a:r>
              <a:rPr lang="es-ES" sz="1400" dirty="0">
                <a:latin typeface="+mn-lt"/>
              </a:rPr>
              <a:t>.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7C6442CE-E793-4831-A9CC-647D82DD0D0E}"/>
              </a:ext>
            </a:extLst>
          </p:cNvPr>
          <p:cNvSpPr txBox="1"/>
          <p:nvPr/>
        </p:nvSpPr>
        <p:spPr>
          <a:xfrm>
            <a:off x="3518939" y="4094739"/>
            <a:ext cx="21702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chemeClr val="accent6">
                    <a:lumMod val="50000"/>
                  </a:schemeClr>
                </a:solidFill>
              </a:rPr>
              <a:t>Spanish National project proposed by CIEMAT</a:t>
            </a:r>
            <a:endParaRPr lang="es-ES" sz="1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8" name="Título 1">
            <a:extLst>
              <a:ext uri="{FF2B5EF4-FFF2-40B4-BE49-F238E27FC236}">
                <a16:creationId xmlns:a16="http://schemas.microsoft.com/office/drawing/2014/main" id="{09272426-FD1C-418D-838E-8B02642A1E14}"/>
              </a:ext>
            </a:extLst>
          </p:cNvPr>
          <p:cNvSpPr txBox="1">
            <a:spLocks/>
          </p:cNvSpPr>
          <p:nvPr/>
        </p:nvSpPr>
        <p:spPr>
          <a:xfrm>
            <a:off x="245277" y="4005064"/>
            <a:ext cx="5994739" cy="491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spcBef>
                <a:spcPts val="0"/>
              </a:spcBef>
              <a:tabLst>
                <a:tab pos="808038" algn="l"/>
              </a:tabLst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2025-2028</a:t>
            </a:r>
            <a:endParaRPr lang="es-ES" sz="1400" dirty="0">
              <a:latin typeface="+mn-lt"/>
            </a:endParaRPr>
          </a:p>
        </p:txBody>
      </p:sp>
      <p:pic>
        <p:nvPicPr>
          <p:cNvPr id="69" name="Imagen 68">
            <a:extLst>
              <a:ext uri="{FF2B5EF4-FFF2-40B4-BE49-F238E27FC236}">
                <a16:creationId xmlns:a16="http://schemas.microsoft.com/office/drawing/2014/main" id="{4F6A7DF3-6855-49E5-9DED-CABCD300BB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1464" y="4168032"/>
            <a:ext cx="2170279" cy="689382"/>
          </a:xfrm>
          <a:prstGeom prst="rect">
            <a:avLst/>
          </a:prstGeom>
        </p:spPr>
      </p:pic>
      <p:sp>
        <p:nvSpPr>
          <p:cNvPr id="72" name="CuadroTexto 71">
            <a:extLst>
              <a:ext uri="{FF2B5EF4-FFF2-40B4-BE49-F238E27FC236}">
                <a16:creationId xmlns:a16="http://schemas.microsoft.com/office/drawing/2014/main" id="{EDAFDF33-9209-4932-A479-F3F7228AC788}"/>
              </a:ext>
            </a:extLst>
          </p:cNvPr>
          <p:cNvSpPr txBox="1"/>
          <p:nvPr/>
        </p:nvSpPr>
        <p:spPr>
          <a:xfrm>
            <a:off x="1236746" y="4901285"/>
            <a:ext cx="52204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 err="1"/>
              <a:t>Scientific</a:t>
            </a:r>
            <a:r>
              <a:rPr lang="es-ES" sz="1400" dirty="0"/>
              <a:t> </a:t>
            </a:r>
            <a:r>
              <a:rPr lang="es-ES" sz="1400" dirty="0" err="1"/>
              <a:t>coordinators</a:t>
            </a:r>
            <a:r>
              <a:rPr lang="es-ES" sz="1400" dirty="0"/>
              <a:t> Jone M. Elorrieta and Iván Sánchez-García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9F3FC20-DD59-4752-AEA1-1451A0A8B4E2}"/>
              </a:ext>
            </a:extLst>
          </p:cNvPr>
          <p:cNvSpPr txBox="1"/>
          <p:nvPr/>
        </p:nvSpPr>
        <p:spPr>
          <a:xfrm>
            <a:off x="448640" y="6512045"/>
            <a:ext cx="4258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Kick-off meeting JRC-CIEMAT Agreement, 4</a:t>
            </a:r>
            <a:r>
              <a:rPr lang="en-GB" sz="1200" i="1" baseline="30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th</a:t>
            </a: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 March 2026, Madrid</a:t>
            </a:r>
          </a:p>
        </p:txBody>
      </p:sp>
      <p:sp>
        <p:nvSpPr>
          <p:cNvPr id="21" name="3 Marcador de pie de página">
            <a:extLst>
              <a:ext uri="{FF2B5EF4-FFF2-40B4-BE49-F238E27FC236}">
                <a16:creationId xmlns:a16="http://schemas.microsoft.com/office/drawing/2014/main" id="{42EE5E41-7786-4704-8558-8AA2B6CB8591}"/>
              </a:ext>
            </a:extLst>
          </p:cNvPr>
          <p:cNvSpPr txBox="1">
            <a:spLocks/>
          </p:cNvSpPr>
          <p:nvPr/>
        </p:nvSpPr>
        <p:spPr>
          <a:xfrm>
            <a:off x="162316" y="6467850"/>
            <a:ext cx="425784" cy="365125"/>
          </a:xfrm>
        </p:spPr>
        <p:txBody>
          <a:bodyPr wrap="square" tIns="0" bIns="0" anchor="ctr" anchorCtr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97C5B4-5991-45C1-B1D1-F53447B47DF9}" type="slidenum">
              <a:rPr lang="es-ES" sz="1000" b="1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s-E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B517FD11-7CC8-4E3A-8F11-6E74C48667E6}"/>
              </a:ext>
            </a:extLst>
          </p:cNvPr>
          <p:cNvSpPr/>
          <p:nvPr/>
        </p:nvSpPr>
        <p:spPr>
          <a:xfrm>
            <a:off x="1236746" y="5515687"/>
            <a:ext cx="6731462" cy="655144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400" b="1" i="1" dirty="0">
                <a:solidFill>
                  <a:srgbClr val="740000"/>
                </a:solidFill>
                <a:ea typeface="+mj-ea"/>
                <a:cs typeface="+mj-cs"/>
              </a:rPr>
              <a:t>Two new proposals under JRC-CIEMAT Agreement (Specific actions talks) </a:t>
            </a:r>
          </a:p>
          <a:p>
            <a:pPr>
              <a:lnSpc>
                <a:spcPct val="120000"/>
              </a:lnSpc>
            </a:pPr>
            <a:r>
              <a:rPr lang="en-GB" sz="1400" b="1" i="1" dirty="0">
                <a:solidFill>
                  <a:srgbClr val="740000"/>
                </a:solidFill>
                <a:ea typeface="+mj-ea"/>
                <a:cs typeface="+mj-cs"/>
              </a:rPr>
              <a:t>Daniel Serrano </a:t>
            </a:r>
            <a:r>
              <a:rPr lang="en-GB" sz="1400" b="1" i="1" dirty="0" err="1">
                <a:solidFill>
                  <a:srgbClr val="740000"/>
                </a:solidFill>
                <a:ea typeface="+mj-ea"/>
                <a:cs typeface="+mj-cs"/>
              </a:rPr>
              <a:t>Purroy</a:t>
            </a:r>
            <a:r>
              <a:rPr lang="en-GB" sz="1400" b="1" i="1" dirty="0">
                <a:solidFill>
                  <a:srgbClr val="740000"/>
                </a:solidFill>
                <a:ea typeface="+mj-ea"/>
                <a:cs typeface="+mj-cs"/>
              </a:rPr>
              <a:t> (JRC),  Abel Milena (CIEMAT) and Iván Sánchez García (CIEMAT)</a:t>
            </a: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1EA457F5-98F1-45CE-BCFD-73C30EBF7BA7}"/>
              </a:ext>
            </a:extLst>
          </p:cNvPr>
          <p:cNvSpPr/>
          <p:nvPr/>
        </p:nvSpPr>
        <p:spPr>
          <a:xfrm>
            <a:off x="5668546" y="4136387"/>
            <a:ext cx="1626629" cy="540432"/>
          </a:xfrm>
          <a:prstGeom prst="roundRect">
            <a:avLst/>
          </a:prstGeom>
          <a:solidFill>
            <a:schemeClr val="bg2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1200" b="1" i="1" dirty="0">
                <a:solidFill>
                  <a:srgbClr val="740000"/>
                </a:solidFill>
                <a:ea typeface="+mj-ea"/>
                <a:cs typeface="+mj-cs"/>
              </a:rPr>
              <a:t>Marco Cologna (JRC) (Specific Actions talk)</a:t>
            </a:r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19A75D3B-C665-4B8F-ADC9-E9EBC7A5C31B}"/>
              </a:ext>
            </a:extLst>
          </p:cNvPr>
          <p:cNvSpPr txBox="1">
            <a:spLocks/>
          </p:cNvSpPr>
          <p:nvPr/>
        </p:nvSpPr>
        <p:spPr>
          <a:xfrm>
            <a:off x="551383" y="243978"/>
            <a:ext cx="10098093" cy="5543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precedents of collaboration with JRC G.I.3 and G.I.5 units 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754248B-2B0F-4BAE-881E-B283E29F0583}"/>
              </a:ext>
            </a:extLst>
          </p:cNvPr>
          <p:cNvSpPr txBox="1"/>
          <p:nvPr/>
        </p:nvSpPr>
        <p:spPr>
          <a:xfrm>
            <a:off x="243015" y="5569495"/>
            <a:ext cx="970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2026-2029</a:t>
            </a:r>
            <a:endParaRPr lang="en-GB" sz="1400" b="1" dirty="0">
              <a:solidFill>
                <a:schemeClr val="accent6">
                  <a:lumMod val="50000"/>
                </a:schemeClr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2301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72" grpId="0"/>
      <p:bldP spid="26" grpId="0" animBg="1"/>
      <p:bldP spid="30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71138557-09EA-4D4C-802C-65DA515BCB9A}"/>
              </a:ext>
            </a:extLst>
          </p:cNvPr>
          <p:cNvSpPr/>
          <p:nvPr/>
        </p:nvSpPr>
        <p:spPr>
          <a:xfrm>
            <a:off x="162316" y="1052736"/>
            <a:ext cx="11647959" cy="464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400" b="1" u="sng" dirty="0"/>
              <a:t>Publication of </a:t>
            </a:r>
            <a:r>
              <a:rPr lang="en-US" sz="1400" b="1" u="sng" dirty="0">
                <a:solidFill>
                  <a:schemeClr val="accent6">
                    <a:lumMod val="50000"/>
                  </a:schemeClr>
                </a:solidFill>
              </a:rPr>
              <a:t>scientific articles </a:t>
            </a:r>
            <a:r>
              <a:rPr lang="en-US" sz="1400" b="1" u="sng" dirty="0"/>
              <a:t>derived from these collaborations</a:t>
            </a:r>
            <a:r>
              <a:rPr lang="en-US" sz="1400" b="1" dirty="0"/>
              <a:t>: 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J. M. Elorrieta, D. </a:t>
            </a:r>
            <a:r>
              <a:rPr lang="en-US" sz="1200" dirty="0" err="1"/>
              <a:t>Manara</a:t>
            </a:r>
            <a:r>
              <a:rPr lang="en-US" sz="1200" dirty="0"/>
              <a:t>, L. J. Bonales, J. F. </a:t>
            </a:r>
            <a:r>
              <a:rPr lang="en-US" sz="1200" dirty="0" err="1"/>
              <a:t>Vigier</a:t>
            </a:r>
            <a:r>
              <a:rPr lang="en-US" sz="1200" dirty="0"/>
              <a:t>, O. </a:t>
            </a:r>
            <a:r>
              <a:rPr lang="en-US" sz="1200" dirty="0" err="1"/>
              <a:t>Dieste</a:t>
            </a:r>
            <a:r>
              <a:rPr lang="en-US" sz="1200" dirty="0"/>
              <a:t>, M. </a:t>
            </a:r>
            <a:r>
              <a:rPr lang="en-US" sz="1200" dirty="0" err="1"/>
              <a:t>Naji</a:t>
            </a:r>
            <a:r>
              <a:rPr lang="en-US" sz="1200" dirty="0"/>
              <a:t>, R. C. Belin, V. G. </a:t>
            </a:r>
            <a:r>
              <a:rPr lang="en-US" sz="1200" dirty="0" err="1"/>
              <a:t>Baonza</a:t>
            </a:r>
            <a:r>
              <a:rPr lang="en-US" sz="1200" dirty="0"/>
              <a:t>, R. J. M. </a:t>
            </a:r>
            <a:r>
              <a:rPr lang="en-US" sz="1200" dirty="0" err="1"/>
              <a:t>Konings</a:t>
            </a:r>
            <a:r>
              <a:rPr lang="en-US" sz="1200" dirty="0"/>
              <a:t>, J. </a:t>
            </a:r>
            <a:r>
              <a:rPr lang="en-US" sz="1200" dirty="0" err="1"/>
              <a:t>Cobos</a:t>
            </a:r>
            <a:r>
              <a:rPr lang="en-US" sz="1200" dirty="0"/>
              <a:t>, </a:t>
            </a:r>
            <a:r>
              <a:rPr lang="en-US" sz="1200" dirty="0">
                <a:solidFill>
                  <a:srgbClr val="002060"/>
                </a:solidFill>
              </a:rPr>
              <a:t>“Raman study of the oxidation in (U, Pu)O</a:t>
            </a:r>
            <a:r>
              <a:rPr lang="en-US" sz="1200" baseline="-25000" dirty="0">
                <a:solidFill>
                  <a:srgbClr val="002060"/>
                </a:solidFill>
              </a:rPr>
              <a:t>2</a:t>
            </a:r>
            <a:r>
              <a:rPr lang="en-US" sz="1200" dirty="0">
                <a:solidFill>
                  <a:srgbClr val="002060"/>
                </a:solidFill>
              </a:rPr>
              <a:t> as a function of Pu content”</a:t>
            </a:r>
            <a:r>
              <a:rPr lang="en-US" sz="1200" dirty="0"/>
              <a:t>, </a:t>
            </a:r>
            <a:r>
              <a:rPr lang="en-US" sz="1200" i="1" dirty="0"/>
              <a:t>J. </a:t>
            </a:r>
            <a:r>
              <a:rPr lang="en-US" sz="1200" i="1" dirty="0" err="1"/>
              <a:t>Nucl</a:t>
            </a:r>
            <a:r>
              <a:rPr lang="en-US" sz="1200" i="1" dirty="0"/>
              <a:t>. Mater.</a:t>
            </a:r>
            <a:r>
              <a:rPr lang="en-US" sz="1200" dirty="0"/>
              <a:t> (2017)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M. </a:t>
            </a:r>
            <a:r>
              <a:rPr lang="en-US" sz="1200" dirty="0" err="1"/>
              <a:t>Naji</a:t>
            </a:r>
            <a:r>
              <a:rPr lang="en-US" sz="1200" dirty="0"/>
              <a:t>, N. </a:t>
            </a:r>
            <a:r>
              <a:rPr lang="en-US" sz="1200" dirty="0" err="1"/>
              <a:t>Magnani</a:t>
            </a:r>
            <a:r>
              <a:rPr lang="en-US" sz="1200" dirty="0"/>
              <a:t>, L. J. Bonales, S. </a:t>
            </a:r>
            <a:r>
              <a:rPr lang="en-US" sz="1200" dirty="0" err="1"/>
              <a:t>Mastromarino</a:t>
            </a:r>
            <a:r>
              <a:rPr lang="en-US" sz="1200" dirty="0"/>
              <a:t>, J.-Y. Colle, J. </a:t>
            </a:r>
            <a:r>
              <a:rPr lang="en-US" sz="1200" dirty="0" err="1"/>
              <a:t>Cobos</a:t>
            </a:r>
            <a:r>
              <a:rPr lang="en-US" sz="1200" dirty="0"/>
              <a:t>, D. </a:t>
            </a:r>
            <a:r>
              <a:rPr lang="en-US" sz="1200" dirty="0" err="1"/>
              <a:t>Manara</a:t>
            </a:r>
            <a:r>
              <a:rPr lang="en-US" sz="1200" dirty="0"/>
              <a:t>, </a:t>
            </a:r>
            <a:r>
              <a:rPr lang="en-US" sz="1200" dirty="0">
                <a:solidFill>
                  <a:srgbClr val="002060"/>
                </a:solidFill>
              </a:rPr>
              <a:t>“Raman spectrum of plutonium dioxide: Vibrational and crystal field modes”</a:t>
            </a:r>
            <a:r>
              <a:rPr lang="en-US" sz="1200" dirty="0"/>
              <a:t>, </a:t>
            </a:r>
            <a:r>
              <a:rPr lang="en-US" sz="1200" i="1" dirty="0"/>
              <a:t>Phys. Rev. B </a:t>
            </a:r>
            <a:r>
              <a:rPr lang="en-US" sz="1200" dirty="0"/>
              <a:t>(2017)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D. </a:t>
            </a:r>
            <a:r>
              <a:rPr lang="en-US" sz="1200" dirty="0" err="1"/>
              <a:t>Manara</a:t>
            </a:r>
            <a:r>
              <a:rPr lang="en-US" sz="1200" dirty="0"/>
              <a:t>, M. </a:t>
            </a:r>
            <a:r>
              <a:rPr lang="en-US" sz="1200" dirty="0" err="1"/>
              <a:t>Naji</a:t>
            </a:r>
            <a:r>
              <a:rPr lang="en-US" sz="1200" dirty="0"/>
              <a:t>, S. </a:t>
            </a:r>
            <a:r>
              <a:rPr lang="en-US" sz="1200" dirty="0" err="1"/>
              <a:t>Mastromarino</a:t>
            </a:r>
            <a:r>
              <a:rPr lang="en-US" sz="1200" dirty="0"/>
              <a:t>, J. M. Elorrieta, N. </a:t>
            </a:r>
            <a:r>
              <a:rPr lang="en-US" sz="1200" dirty="0" err="1"/>
              <a:t>Magnani</a:t>
            </a:r>
            <a:r>
              <a:rPr lang="en-US" sz="1200" dirty="0"/>
              <a:t>, L. Martel, J. -Y. Colle, </a:t>
            </a:r>
            <a:r>
              <a:rPr lang="en-US" sz="1200" dirty="0">
                <a:solidFill>
                  <a:srgbClr val="002060"/>
                </a:solidFill>
              </a:rPr>
              <a:t>“The Raman fingerprint of plutonium dioxide: Some example applications for the detection of PuO</a:t>
            </a:r>
            <a:r>
              <a:rPr lang="en-US" sz="1200" baseline="-25000" dirty="0">
                <a:solidFill>
                  <a:srgbClr val="002060"/>
                </a:solidFill>
              </a:rPr>
              <a:t>2</a:t>
            </a:r>
            <a:r>
              <a:rPr lang="en-US" sz="1200" dirty="0">
                <a:solidFill>
                  <a:srgbClr val="002060"/>
                </a:solidFill>
              </a:rPr>
              <a:t> in host matrices”</a:t>
            </a:r>
            <a:r>
              <a:rPr lang="en-US" sz="1200" dirty="0"/>
              <a:t>, </a:t>
            </a:r>
            <a:r>
              <a:rPr lang="en-US" sz="1200" i="1" dirty="0"/>
              <a:t>J. </a:t>
            </a:r>
            <a:r>
              <a:rPr lang="en-US" sz="1200" i="1" dirty="0" err="1"/>
              <a:t>Nucl</a:t>
            </a:r>
            <a:r>
              <a:rPr lang="en-US" sz="1200" i="1" dirty="0"/>
              <a:t>. Mater. </a:t>
            </a:r>
            <a:r>
              <a:rPr lang="en-US" sz="1200" dirty="0"/>
              <a:t>(2018)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J. M. Elorrieta, L. J. Bonales, M. </a:t>
            </a:r>
            <a:r>
              <a:rPr lang="en-US" sz="1200" dirty="0" err="1"/>
              <a:t>Naji</a:t>
            </a:r>
            <a:r>
              <a:rPr lang="en-US" sz="1200" dirty="0"/>
              <a:t>, D. </a:t>
            </a:r>
            <a:r>
              <a:rPr lang="en-US" sz="1200" dirty="0" err="1"/>
              <a:t>Manara</a:t>
            </a:r>
            <a:r>
              <a:rPr lang="en-US" sz="1200" dirty="0"/>
              <a:t>, V. G. </a:t>
            </a:r>
            <a:r>
              <a:rPr lang="en-US" sz="1200" dirty="0" err="1"/>
              <a:t>Baonza</a:t>
            </a:r>
            <a:r>
              <a:rPr lang="en-US" sz="1200" dirty="0"/>
              <a:t>, J. </a:t>
            </a:r>
            <a:r>
              <a:rPr lang="en-US" sz="1200" dirty="0" err="1"/>
              <a:t>Cobos</a:t>
            </a:r>
            <a:r>
              <a:rPr lang="en-US" sz="1200" dirty="0"/>
              <a:t>, </a:t>
            </a:r>
            <a:r>
              <a:rPr lang="en-US" sz="1200" dirty="0">
                <a:solidFill>
                  <a:srgbClr val="002060"/>
                </a:solidFill>
              </a:rPr>
              <a:t>“Laser-induced oxidation of UO</a:t>
            </a:r>
            <a:r>
              <a:rPr lang="en-US" sz="1200" baseline="-25000" dirty="0">
                <a:solidFill>
                  <a:srgbClr val="002060"/>
                </a:solidFill>
              </a:rPr>
              <a:t>2</a:t>
            </a:r>
            <a:r>
              <a:rPr lang="en-US" sz="1200" dirty="0">
                <a:solidFill>
                  <a:srgbClr val="002060"/>
                </a:solidFill>
              </a:rPr>
              <a:t>: A Raman study”</a:t>
            </a:r>
            <a:r>
              <a:rPr lang="en-US" sz="1200" dirty="0"/>
              <a:t>, </a:t>
            </a:r>
            <a:r>
              <a:rPr lang="en-US" sz="1200" i="1" dirty="0"/>
              <a:t>J. Raman </a:t>
            </a:r>
            <a:r>
              <a:rPr lang="en-US" sz="1200" i="1" dirty="0" err="1"/>
              <a:t>Spectrosc</a:t>
            </a:r>
            <a:r>
              <a:rPr lang="en-US" sz="1200" i="1" dirty="0"/>
              <a:t>. </a:t>
            </a:r>
            <a:r>
              <a:rPr lang="en-US" sz="1200" dirty="0"/>
              <a:t>(2018)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J. M. Elorrieta, A. Milena-Pérez, J. F. </a:t>
            </a:r>
            <a:r>
              <a:rPr lang="en-US" sz="1200" dirty="0" err="1"/>
              <a:t>Vigier</a:t>
            </a:r>
            <a:r>
              <a:rPr lang="en-US" sz="1200" dirty="0"/>
              <a:t>, L. J. Bonales, N. Rodríguez-Villagra, </a:t>
            </a:r>
            <a:r>
              <a:rPr lang="en-US" sz="1200" dirty="0">
                <a:solidFill>
                  <a:srgbClr val="002060"/>
                </a:solidFill>
              </a:rPr>
              <a:t>“New insights into the structural transition from UO</a:t>
            </a:r>
            <a:r>
              <a:rPr lang="en-US" sz="1200" baseline="-25000" dirty="0">
                <a:solidFill>
                  <a:srgbClr val="002060"/>
                </a:solidFill>
              </a:rPr>
              <a:t>2+x</a:t>
            </a:r>
            <a:r>
              <a:rPr lang="en-US" sz="1200" dirty="0">
                <a:solidFill>
                  <a:srgbClr val="002060"/>
                </a:solidFill>
              </a:rPr>
              <a:t> to U</a:t>
            </a:r>
            <a:r>
              <a:rPr lang="en-US" sz="1200" baseline="-25000" dirty="0">
                <a:solidFill>
                  <a:srgbClr val="002060"/>
                </a:solidFill>
              </a:rPr>
              <a:t>3</a:t>
            </a:r>
            <a:r>
              <a:rPr lang="en-US" sz="1200" dirty="0">
                <a:solidFill>
                  <a:srgbClr val="002060"/>
                </a:solidFill>
              </a:rPr>
              <a:t>O</a:t>
            </a:r>
            <a:r>
              <a:rPr lang="en-US" sz="1200" baseline="-25000" dirty="0">
                <a:solidFill>
                  <a:srgbClr val="002060"/>
                </a:solidFill>
              </a:rPr>
              <a:t>7</a:t>
            </a:r>
            <a:r>
              <a:rPr lang="en-US" sz="1200" dirty="0">
                <a:solidFill>
                  <a:srgbClr val="002060"/>
                </a:solidFill>
              </a:rPr>
              <a:t> by quantitative Raman spectroscopy”</a:t>
            </a:r>
            <a:r>
              <a:rPr lang="en-US" sz="1200" dirty="0"/>
              <a:t>, </a:t>
            </a:r>
            <a:r>
              <a:rPr lang="en-US" sz="1200" i="1" dirty="0"/>
              <a:t>Phys. Chem. Chem. Phys. </a:t>
            </a:r>
            <a:r>
              <a:rPr lang="en-US" sz="1200" dirty="0"/>
              <a:t>(2022)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J. M. Elorrieta, A. Milena-Pérez, J. F. </a:t>
            </a:r>
            <a:r>
              <a:rPr lang="en-US" sz="1200" dirty="0" err="1"/>
              <a:t>Vigier</a:t>
            </a:r>
            <a:r>
              <a:rPr lang="en-US" sz="1200" dirty="0"/>
              <a:t>, L. J. Bonales, </a:t>
            </a:r>
            <a:r>
              <a:rPr lang="en-US" sz="1200" dirty="0">
                <a:solidFill>
                  <a:srgbClr val="002060"/>
                </a:solidFill>
              </a:rPr>
              <a:t>“The Raman fingerprint of U</a:t>
            </a:r>
            <a:r>
              <a:rPr lang="en-US" sz="1200" baseline="-25000" dirty="0">
                <a:solidFill>
                  <a:srgbClr val="002060"/>
                </a:solidFill>
              </a:rPr>
              <a:t>3</a:t>
            </a:r>
            <a:r>
              <a:rPr lang="en-US" sz="1200" dirty="0">
                <a:solidFill>
                  <a:srgbClr val="002060"/>
                </a:solidFill>
              </a:rPr>
              <a:t>O</a:t>
            </a:r>
            <a:r>
              <a:rPr lang="en-US" sz="1200" baseline="-25000" dirty="0">
                <a:solidFill>
                  <a:srgbClr val="002060"/>
                </a:solidFill>
              </a:rPr>
              <a:t>7</a:t>
            </a:r>
            <a:r>
              <a:rPr lang="en-US" sz="1200" dirty="0">
                <a:solidFill>
                  <a:srgbClr val="002060"/>
                </a:solidFill>
              </a:rPr>
              <a:t>”</a:t>
            </a:r>
            <a:r>
              <a:rPr lang="en-US" sz="1200" dirty="0"/>
              <a:t>, </a:t>
            </a:r>
            <a:r>
              <a:rPr lang="en-US" sz="1200" i="1" dirty="0"/>
              <a:t>J. </a:t>
            </a:r>
            <a:r>
              <a:rPr lang="en-US" sz="1200" i="1" dirty="0" err="1"/>
              <a:t>Nucl</a:t>
            </a:r>
            <a:r>
              <a:rPr lang="en-US" sz="1200" i="1" dirty="0"/>
              <a:t>. Mater.</a:t>
            </a:r>
            <a:r>
              <a:rPr lang="en-US" sz="1200" dirty="0"/>
              <a:t> (2024)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A. Milena-Pérez, L.J. </a:t>
            </a:r>
            <a:r>
              <a:rPr lang="en-US" sz="1200" dirty="0" err="1"/>
              <a:t>Bonales</a:t>
            </a:r>
            <a:r>
              <a:rPr lang="en-US" sz="1200" dirty="0"/>
              <a:t>, L. </a:t>
            </a:r>
            <a:r>
              <a:rPr lang="en-US" sz="1200" dirty="0" err="1"/>
              <a:t>Emblico</a:t>
            </a:r>
            <a:r>
              <a:rPr lang="en-US" sz="1200" dirty="0"/>
              <a:t>, D. Serrano-</a:t>
            </a:r>
            <a:r>
              <a:rPr lang="en-US" sz="1200" dirty="0" err="1"/>
              <a:t>Purroy</a:t>
            </a:r>
            <a:r>
              <a:rPr lang="en-US" sz="1200" dirty="0"/>
              <a:t>, N. Rodríguez-Villagra, </a:t>
            </a:r>
            <a:r>
              <a:rPr lang="en-US" sz="1200" dirty="0">
                <a:solidFill>
                  <a:srgbClr val="002060"/>
                </a:solidFill>
              </a:rPr>
              <a:t>“Spent Nuclear Fuel oxidation under dry storage controlled conditions for studying its radial oxidation </a:t>
            </a:r>
            <a:r>
              <a:rPr lang="en-US" sz="1200" dirty="0" err="1">
                <a:solidFill>
                  <a:srgbClr val="002060"/>
                </a:solidFill>
              </a:rPr>
              <a:t>behaviour</a:t>
            </a:r>
            <a:r>
              <a:rPr lang="en-US" sz="1200" dirty="0">
                <a:solidFill>
                  <a:srgbClr val="002060"/>
                </a:solidFill>
              </a:rPr>
              <a:t>”</a:t>
            </a:r>
            <a:r>
              <a:rPr lang="en-US" sz="1200" dirty="0"/>
              <a:t>, </a:t>
            </a:r>
            <a:r>
              <a:rPr lang="en-US" sz="1200" i="1" dirty="0"/>
              <a:t>J. </a:t>
            </a:r>
            <a:r>
              <a:rPr lang="en-US" sz="1200" i="1" dirty="0" err="1"/>
              <a:t>Nucl</a:t>
            </a:r>
            <a:r>
              <a:rPr lang="en-US" sz="1200" i="1" dirty="0"/>
              <a:t>. Mater.</a:t>
            </a:r>
            <a:r>
              <a:rPr lang="en-US" sz="1200" dirty="0"/>
              <a:t> (2024)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A. Milena-Pérez, J. M. </a:t>
            </a:r>
            <a:r>
              <a:rPr lang="en-US" sz="1200" dirty="0" err="1"/>
              <a:t>Elorrieta</a:t>
            </a:r>
            <a:r>
              <a:rPr lang="en-US" sz="1200" dirty="0"/>
              <a:t>, L. </a:t>
            </a:r>
            <a:r>
              <a:rPr lang="en-US" sz="1200" dirty="0" err="1"/>
              <a:t>Emblico</a:t>
            </a:r>
            <a:r>
              <a:rPr lang="en-US" sz="1200" dirty="0"/>
              <a:t>, L.J. </a:t>
            </a:r>
            <a:r>
              <a:rPr lang="en-US" sz="1200" dirty="0" err="1"/>
              <a:t>Bonales</a:t>
            </a:r>
            <a:r>
              <a:rPr lang="en-US" sz="1200" dirty="0"/>
              <a:t>, D. Serrano-</a:t>
            </a:r>
            <a:r>
              <a:rPr lang="en-US" sz="1200" dirty="0" err="1"/>
              <a:t>Purroy</a:t>
            </a:r>
            <a:r>
              <a:rPr lang="en-US" sz="1200" dirty="0"/>
              <a:t>, N. Rodríguez-Villagra, H. </a:t>
            </a:r>
            <a:r>
              <a:rPr lang="en-US" sz="1200" dirty="0" err="1"/>
              <a:t>Galán</a:t>
            </a:r>
            <a:r>
              <a:rPr lang="en-US" sz="1200" dirty="0"/>
              <a:t>, </a:t>
            </a:r>
            <a:r>
              <a:rPr lang="en-US" sz="1200" dirty="0">
                <a:solidFill>
                  <a:srgbClr val="002060"/>
                </a:solidFill>
              </a:rPr>
              <a:t>“Oxidation resistance of high-burnup Cr-doped UO</a:t>
            </a:r>
            <a:r>
              <a:rPr lang="en-US" sz="1200" baseline="-25000" dirty="0">
                <a:solidFill>
                  <a:srgbClr val="002060"/>
                </a:solidFill>
              </a:rPr>
              <a:t>2</a:t>
            </a:r>
            <a:r>
              <a:rPr lang="en-US" sz="1200" dirty="0">
                <a:solidFill>
                  <a:srgbClr val="002060"/>
                </a:solidFill>
              </a:rPr>
              <a:t> accident tolerant fuel and comparison with irradiated UO</a:t>
            </a:r>
            <a:r>
              <a:rPr lang="en-US" sz="1200" baseline="-25000" dirty="0">
                <a:solidFill>
                  <a:srgbClr val="002060"/>
                </a:solidFill>
              </a:rPr>
              <a:t>2</a:t>
            </a:r>
            <a:r>
              <a:rPr lang="en-US" sz="1200" dirty="0">
                <a:solidFill>
                  <a:srgbClr val="002060"/>
                </a:solidFill>
              </a:rPr>
              <a:t>”</a:t>
            </a:r>
            <a:r>
              <a:rPr lang="en-US" sz="1200" dirty="0"/>
              <a:t>,</a:t>
            </a:r>
            <a:r>
              <a:rPr lang="en-US" sz="1200" i="1" dirty="0"/>
              <a:t> J. </a:t>
            </a:r>
            <a:r>
              <a:rPr lang="en-US" sz="1200" i="1" dirty="0" err="1"/>
              <a:t>Nucl</a:t>
            </a:r>
            <a:r>
              <a:rPr lang="en-US" sz="1200" i="1" dirty="0"/>
              <a:t>. Mater.</a:t>
            </a:r>
            <a:r>
              <a:rPr lang="en-US" sz="1200" dirty="0"/>
              <a:t> (2025)</a:t>
            </a:r>
          </a:p>
          <a:p>
            <a:pPr marL="0" lvl="1">
              <a:spcBef>
                <a:spcPts val="1200"/>
              </a:spcBef>
              <a:spcAft>
                <a:spcPts val="600"/>
              </a:spcAft>
              <a:tabLst>
                <a:tab pos="266700" algn="l"/>
              </a:tabLst>
            </a:pPr>
            <a:r>
              <a:rPr lang="en-US" sz="1400" b="1" u="sng" dirty="0"/>
              <a:t>Publication of </a:t>
            </a:r>
            <a:r>
              <a:rPr lang="en-US" sz="1400" b="1" u="sng" dirty="0">
                <a:solidFill>
                  <a:schemeClr val="accent6">
                    <a:lumMod val="50000"/>
                  </a:schemeClr>
                </a:solidFill>
              </a:rPr>
              <a:t>technical reports </a:t>
            </a:r>
            <a:r>
              <a:rPr lang="en-US" sz="1400" b="1" u="sng" dirty="0"/>
              <a:t>derived from these collaborations: 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J. M. Elorrieta, J. </a:t>
            </a:r>
            <a:r>
              <a:rPr lang="en-US" sz="1200" dirty="0" err="1"/>
              <a:t>Manaud</a:t>
            </a:r>
            <a:r>
              <a:rPr lang="en-US" sz="1200" dirty="0"/>
              <a:t>, W. </a:t>
            </a:r>
            <a:r>
              <a:rPr lang="en-US" sz="1200" dirty="0" err="1"/>
              <a:t>Bonani</a:t>
            </a:r>
            <a:r>
              <a:rPr lang="en-US" sz="1200" dirty="0"/>
              <a:t>, J. </a:t>
            </a:r>
            <a:r>
              <a:rPr lang="en-US" sz="1200" dirty="0" err="1"/>
              <a:t>Boshoven</a:t>
            </a:r>
            <a:r>
              <a:rPr lang="en-US" sz="1200" dirty="0"/>
              <a:t>, L. </a:t>
            </a:r>
            <a:r>
              <a:rPr lang="en-US" sz="1200" dirty="0" err="1"/>
              <a:t>Commin</a:t>
            </a:r>
            <a:r>
              <a:rPr lang="en-US" sz="1200" dirty="0"/>
              <a:t>, J. -Y. Colle, M. Cologna, </a:t>
            </a:r>
            <a:r>
              <a:rPr lang="en-US" sz="1200" dirty="0">
                <a:solidFill>
                  <a:srgbClr val="002060"/>
                </a:solidFill>
              </a:rPr>
              <a:t>“OCRAPCI - Obtention and </a:t>
            </a:r>
            <a:r>
              <a:rPr lang="en-US" sz="1200" dirty="0" err="1">
                <a:solidFill>
                  <a:srgbClr val="002060"/>
                </a:solidFill>
              </a:rPr>
              <a:t>Characterisation</a:t>
            </a:r>
            <a:r>
              <a:rPr lang="en-US" sz="1200" dirty="0">
                <a:solidFill>
                  <a:srgbClr val="002060"/>
                </a:solidFill>
              </a:rPr>
              <a:t> of a Reliable Analogue for Pellet-Cladding Interaction”</a:t>
            </a:r>
            <a:r>
              <a:rPr lang="en-US" sz="1200" dirty="0"/>
              <a:t>, JRC (2026)</a:t>
            </a:r>
          </a:p>
          <a:p>
            <a:pPr marL="742950" lvl="1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200" dirty="0"/>
              <a:t>A. Milena-Pérez, D. Serrano-</a:t>
            </a:r>
            <a:r>
              <a:rPr lang="en-US" sz="1200" dirty="0" err="1"/>
              <a:t>Purroy</a:t>
            </a:r>
            <a:r>
              <a:rPr lang="en-US" sz="1200" dirty="0"/>
              <a:t>, </a:t>
            </a:r>
            <a:r>
              <a:rPr lang="en-US" sz="1200" dirty="0">
                <a:solidFill>
                  <a:srgbClr val="002060"/>
                </a:solidFill>
              </a:rPr>
              <a:t>“</a:t>
            </a:r>
            <a:r>
              <a:rPr lang="en-US" sz="1200" i="1" dirty="0">
                <a:solidFill>
                  <a:srgbClr val="002060"/>
                </a:solidFill>
              </a:rPr>
              <a:t>Characterization of Irradiated Accident-tolerant fuels with Raman Spectroscopy</a:t>
            </a:r>
            <a:r>
              <a:rPr lang="en-US" sz="1200" dirty="0">
                <a:solidFill>
                  <a:srgbClr val="002060"/>
                </a:solidFill>
              </a:rPr>
              <a:t>”</a:t>
            </a:r>
            <a:r>
              <a:rPr lang="en-US" sz="1200" dirty="0"/>
              <a:t>, JRC (2023)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2A296258-42E1-4D7F-B970-A8C09C1512CC}"/>
              </a:ext>
            </a:extLst>
          </p:cNvPr>
          <p:cNvSpPr txBox="1">
            <a:spLocks/>
          </p:cNvSpPr>
          <p:nvPr/>
        </p:nvSpPr>
        <p:spPr>
          <a:xfrm>
            <a:off x="551384" y="243978"/>
            <a:ext cx="9577064" cy="5543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production from the collaborations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7685134-37AA-474B-B011-BE3F71D61097}"/>
              </a:ext>
            </a:extLst>
          </p:cNvPr>
          <p:cNvSpPr txBox="1"/>
          <p:nvPr/>
        </p:nvSpPr>
        <p:spPr>
          <a:xfrm>
            <a:off x="448640" y="6512045"/>
            <a:ext cx="4258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Kick-off meeting JRC-CIEMAT Agreement, 4</a:t>
            </a:r>
            <a:r>
              <a:rPr lang="en-GB" sz="1200" i="1" baseline="30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th</a:t>
            </a: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 March 2026, Madrid</a:t>
            </a:r>
          </a:p>
        </p:txBody>
      </p:sp>
      <p:sp>
        <p:nvSpPr>
          <p:cNvPr id="8" name="3 Marcador de pie de página">
            <a:extLst>
              <a:ext uri="{FF2B5EF4-FFF2-40B4-BE49-F238E27FC236}">
                <a16:creationId xmlns:a16="http://schemas.microsoft.com/office/drawing/2014/main" id="{5D44E152-66F6-4386-B0E5-4461AC707C54}"/>
              </a:ext>
            </a:extLst>
          </p:cNvPr>
          <p:cNvSpPr txBox="1">
            <a:spLocks/>
          </p:cNvSpPr>
          <p:nvPr/>
        </p:nvSpPr>
        <p:spPr>
          <a:xfrm>
            <a:off x="162316" y="6467850"/>
            <a:ext cx="425784" cy="365125"/>
          </a:xfrm>
        </p:spPr>
        <p:txBody>
          <a:bodyPr wrap="square" tIns="0" bIns="0" anchor="ctr" anchorCtr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97C5B4-5991-45C1-B1D1-F53447B47DF9}" type="slidenum">
              <a:rPr lang="es-ES" sz="1000" b="1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s-E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4C14EB7-FF28-4EAE-920C-3348B71E6E22}"/>
              </a:ext>
            </a:extLst>
          </p:cNvPr>
          <p:cNvSpPr txBox="1"/>
          <p:nvPr/>
        </p:nvSpPr>
        <p:spPr>
          <a:xfrm>
            <a:off x="448640" y="5805264"/>
            <a:ext cx="6367440" cy="592150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lnSpc>
                <a:spcPct val="120000"/>
              </a:lnSpc>
              <a:defRPr sz="1400" b="1" i="1">
                <a:solidFill>
                  <a:srgbClr val="740000"/>
                </a:solidFill>
                <a:ea typeface="+mj-ea"/>
                <a:cs typeface="+mj-cs"/>
              </a:defRPr>
            </a:lvl1pPr>
          </a:lstStyle>
          <a:p>
            <a:pPr algn="just"/>
            <a:r>
              <a:rPr lang="en-GB" dirty="0">
                <a:solidFill>
                  <a:schemeClr val="tx1"/>
                </a:solidFill>
              </a:rPr>
              <a:t>The new agreement, as it reinforces scientific collaboration, promotes the exchange of personnel in both directions and provides access to unique infrastructures.</a:t>
            </a:r>
          </a:p>
        </p:txBody>
      </p:sp>
    </p:spTree>
    <p:extLst>
      <p:ext uri="{BB962C8B-B14F-4D97-AF65-F5344CB8AC3E}">
        <p14:creationId xmlns:p14="http://schemas.microsoft.com/office/powerpoint/2010/main" val="4067582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7C419227-053C-474C-BCCB-51C948E297F8}"/>
              </a:ext>
            </a:extLst>
          </p:cNvPr>
          <p:cNvSpPr/>
          <p:nvPr/>
        </p:nvSpPr>
        <p:spPr>
          <a:xfrm>
            <a:off x="655458" y="3948628"/>
            <a:ext cx="4572000" cy="4160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i="1" dirty="0">
                <a:latin typeface="Arial" charset="0"/>
                <a:cs typeface="Geneva" charset="0"/>
                <a:hlinkClick r:id="rId3"/>
              </a:rPr>
              <a:t>Hitos.galan@ciemat.es</a:t>
            </a:r>
            <a:endParaRPr lang="en-GB" sz="1600" i="1" dirty="0">
              <a:latin typeface="Arial" charset="0"/>
              <a:cs typeface="Geneva" charset="0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E723945-A5A9-F94F-93D6-1FD8BB04BC24}"/>
              </a:ext>
            </a:extLst>
          </p:cNvPr>
          <p:cNvSpPr txBox="1">
            <a:spLocks/>
          </p:cNvSpPr>
          <p:nvPr/>
        </p:nvSpPr>
        <p:spPr>
          <a:xfrm>
            <a:off x="704504" y="2496755"/>
            <a:ext cx="4847909" cy="309634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Palatino Linotype" panose="02040502050505030304" pitchFamily="18" charset="0"/>
              </a:defRPr>
            </a:lvl2pPr>
            <a:lvl3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Palatino Linotype" panose="02040502050505030304" pitchFamily="18" charset="0"/>
              </a:defRPr>
            </a:lvl3pPr>
            <a:lvl4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Palatino Linotype" panose="02040502050505030304" pitchFamily="18" charset="0"/>
              </a:defRPr>
            </a:lvl4pPr>
            <a:lvl5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Palatino Linotype" panose="02040502050505030304" pitchFamily="18" charset="0"/>
              </a:defRPr>
            </a:lvl5pPr>
            <a:lvl6pPr marL="4572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Palatino Linotype" panose="02040502050505030304" pitchFamily="18" charset="0"/>
              </a:defRPr>
            </a:lvl6pPr>
            <a:lvl7pPr marL="9144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Palatino Linotype" panose="02040502050505030304" pitchFamily="18" charset="0"/>
              </a:defRPr>
            </a:lvl7pPr>
            <a:lvl8pPr marL="13716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Palatino Linotype" panose="02040502050505030304" pitchFamily="18" charset="0"/>
              </a:defRPr>
            </a:lvl8pPr>
            <a:lvl9pPr marL="18288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Palatino Linotype" panose="02040502050505030304" pitchFamily="18" charset="0"/>
              </a:defRPr>
            </a:lvl9pPr>
          </a:lstStyle>
          <a:p>
            <a:pPr algn="ctr" defTabSz="449263">
              <a:lnSpc>
                <a:spcPct val="110000"/>
              </a:lnSpc>
              <a:buSzPct val="100000"/>
              <a:tabLst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4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ＭＳ Ｐゴシック" pitchFamily="34" charset="-128"/>
                <a:cs typeface="+mn-cs"/>
              </a:rPr>
              <a:t>Thanks for you kind attention</a:t>
            </a:r>
          </a:p>
        </p:txBody>
      </p:sp>
      <p:pic>
        <p:nvPicPr>
          <p:cNvPr id="13" name="Picture 1" descr="cid:8179715e-d6c9-4047-9c06-c7f463827889@ciemat.es">
            <a:extLst>
              <a:ext uri="{FF2B5EF4-FFF2-40B4-BE49-F238E27FC236}">
                <a16:creationId xmlns:a16="http://schemas.microsoft.com/office/drawing/2014/main" id="{785D83AC-0FAA-4A91-99AD-234219996E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1" t="41163" r="22959" b="14713"/>
          <a:stretch>
            <a:fillRect/>
          </a:stretch>
        </p:blipFill>
        <p:spPr bwMode="auto">
          <a:xfrm>
            <a:off x="7164261" y="3308925"/>
            <a:ext cx="4727606" cy="31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lh3.googleusercontent.com/sbqKKSAno5fSSfZ1AwcPPVkIyP9IoFDHz6P0k7Tvf1OaTPvbnFCgOgIuejZaQFDKJHIGSBuUuh8l45g3tjmukU60pnxhcpDNOplmU7L9j3vADQPBVm7-evRaKrmwiDxrvxzhle6pRGzeHBGNqblfsQR7P7L7BrnWbWxkTNlmS9WsR-6ytoYyXo1ueYRK6Fr6qi8QrpsTD2OZQcyADeVARJThhPveqF_OZ7u09lUgKTixh0zn79AkztKg5mrhdxiJVmmItZfY3X-mOtFGl52O1_p_3WExxxMFhyPSZH7wJcZwm8MVUUx1gdkK6zTnd6OoANJRpkAWeyDaQIFp_g3jm9aStw4JKx4qGmN0lcbCebBMK1PlFiDvqHMk9Z16DFwVSFuCeLjr08JtvyrgsBf89T0sL1avqUAz1_Pna_bHXEFIvzW20VtTGzalj6OXo8jk4YD3A2dPi61fzDhEx889ahCs_0KSeTh-n-KRRwNeSG-4W8xmlT9812gTBuCtn5yg690nUPggKcBWkkAITbhvWh7cdiWFon5VYexzNd4rliu-PGZWSYkWiBfXDj-pkjPGcqcurNNW-AYxG3XEN-mYSa3NHax77q3jHXGXSlOFTTZEuqPWYbJidu7Zxkix-rFksf_hsjV7VcRyyxBXnE-PQze-BNaf7kIcQfGFn0HnvZIll1pUbg=w164-h219-no">
            <a:extLst>
              <a:ext uri="{FF2B5EF4-FFF2-40B4-BE49-F238E27FC236}">
                <a16:creationId xmlns:a16="http://schemas.microsoft.com/office/drawing/2014/main" id="{83B62625-89D9-40E3-A742-C38DA1E35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7812">
            <a:off x="6203320" y="3537661"/>
            <a:ext cx="927044" cy="123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12 Imagen">
            <a:extLst>
              <a:ext uri="{FF2B5EF4-FFF2-40B4-BE49-F238E27FC236}">
                <a16:creationId xmlns:a16="http://schemas.microsoft.com/office/drawing/2014/main" id="{CA63A16E-F167-4C56-960D-A045278FA03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8"/>
          <a:stretch/>
        </p:blipFill>
        <p:spPr>
          <a:xfrm>
            <a:off x="5862781" y="2204864"/>
            <a:ext cx="2063903" cy="134904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E3B85C8A-39F6-4BAC-95B6-AD4EA367A167}"/>
              </a:ext>
            </a:extLst>
          </p:cNvPr>
          <p:cNvSpPr txBox="1"/>
          <p:nvPr/>
        </p:nvSpPr>
        <p:spPr>
          <a:xfrm>
            <a:off x="264743" y="6434580"/>
            <a:ext cx="47024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>
                <a:latin typeface="Arial" charset="0"/>
                <a:ea typeface="ＭＳ Ｐゴシック" charset="0"/>
              </a:rPr>
              <a:t>Kick-off meeting JRC-CIEMAT Agreement, 4</a:t>
            </a:r>
            <a:r>
              <a:rPr lang="en-GB" sz="1200" i="1" baseline="30000" dirty="0">
                <a:latin typeface="Arial" charset="0"/>
                <a:ea typeface="ＭＳ Ｐゴシック" charset="0"/>
              </a:rPr>
              <a:t>th</a:t>
            </a:r>
            <a:r>
              <a:rPr lang="en-GB" sz="1200" i="1" dirty="0">
                <a:latin typeface="Arial" charset="0"/>
                <a:ea typeface="ＭＳ Ｐゴシック" charset="0"/>
              </a:rPr>
              <a:t> March 2026, </a:t>
            </a:r>
            <a:r>
              <a:rPr lang="en-GB" sz="1200" i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Madrid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64C9E39C-D58D-4583-915A-41FB01218CD1}"/>
              </a:ext>
            </a:extLst>
          </p:cNvPr>
          <p:cNvGrpSpPr/>
          <p:nvPr/>
        </p:nvGrpSpPr>
        <p:grpSpPr>
          <a:xfrm>
            <a:off x="8356176" y="432556"/>
            <a:ext cx="3351293" cy="2391617"/>
            <a:chOff x="7747867" y="2639772"/>
            <a:chExt cx="3351293" cy="2391617"/>
          </a:xfrm>
        </p:grpSpPr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6D0F919D-E2A3-467D-88FE-B6958B755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70027" y="2639772"/>
              <a:ext cx="1986216" cy="1398830"/>
            </a:xfrm>
            <a:prstGeom prst="rect">
              <a:avLst/>
            </a:prstGeom>
          </p:spPr>
        </p:pic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A852FED9-22DD-448C-8310-1A6E24AFF483}"/>
                </a:ext>
              </a:extLst>
            </p:cNvPr>
            <p:cNvSpPr/>
            <p:nvPr/>
          </p:nvSpPr>
          <p:spPr>
            <a:xfrm>
              <a:off x="7747867" y="3961863"/>
              <a:ext cx="327520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s-ES" sz="1600" b="1" i="1" dirty="0">
                  <a:solidFill>
                    <a:srgbClr val="154F75"/>
                  </a:solidFill>
                  <a:latin typeface="Trebuchet MS" panose="020B0603020202020204" pitchFamily="34" charset="0"/>
                </a:rPr>
                <a:t>High Level Waste Unit </a:t>
              </a:r>
            </a:p>
            <a:p>
              <a:pPr algn="ctr"/>
              <a:r>
                <a:rPr lang="en-US" altLang="es-ES" sz="1600" b="1" i="1" dirty="0">
                  <a:solidFill>
                    <a:srgbClr val="154F75"/>
                  </a:solidFill>
                  <a:latin typeface="Trebuchet MS" panose="020B0603020202020204" pitchFamily="34" charset="0"/>
                </a:rPr>
                <a:t>Nuclear Fission Unit</a:t>
              </a:r>
              <a:endParaRPr lang="es-ES" sz="1600" b="1" i="1" dirty="0">
                <a:solidFill>
                  <a:srgbClr val="154F75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31" name="3 Rectángulo">
              <a:extLst>
                <a:ext uri="{FF2B5EF4-FFF2-40B4-BE49-F238E27FC236}">
                  <a16:creationId xmlns:a16="http://schemas.microsoft.com/office/drawing/2014/main" id="{F277FA1A-2E91-4DD4-8AA7-1CDC4333C5A7}"/>
                </a:ext>
              </a:extLst>
            </p:cNvPr>
            <p:cNvSpPr/>
            <p:nvPr/>
          </p:nvSpPr>
          <p:spPr>
            <a:xfrm>
              <a:off x="7827110" y="4569724"/>
              <a:ext cx="32720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i="1" dirty="0">
                  <a:solidFill>
                    <a:srgbClr val="154F75"/>
                  </a:solidFill>
                  <a:latin typeface="Trebuchet MS" panose="020B0603020202020204" pitchFamily="34" charset="0"/>
                  <a:hlinkClick r:id="rId9"/>
                </a:rPr>
                <a:t>http://rdgroups.ciemat.es/web/hlwu/home</a:t>
              </a:r>
              <a:endParaRPr lang="es-ES" sz="1200" i="1" dirty="0">
                <a:solidFill>
                  <a:srgbClr val="154F75"/>
                </a:solidFill>
                <a:latin typeface="Trebuchet MS" panose="020B0603020202020204" pitchFamily="34" charset="0"/>
              </a:endParaRPr>
            </a:p>
            <a:p>
              <a:endParaRPr lang="es-ES" sz="1200" i="1" dirty="0">
                <a:solidFill>
                  <a:srgbClr val="154F75"/>
                </a:solidFill>
                <a:latin typeface="Trebuchet MS" panose="020B0603020202020204" pitchFamily="34" charset="0"/>
              </a:endParaRPr>
            </a:p>
          </p:txBody>
        </p:sp>
      </p:grpSp>
      <p:pic>
        <p:nvPicPr>
          <p:cNvPr id="1026" name="Imagen 1" descr="https://intranet.ciemat.es/ICIEMATportal/recursos/doc/Eventos/SalaDePrensa/1230159645_1012024121810.jpg">
            <a:extLst>
              <a:ext uri="{FF2B5EF4-FFF2-40B4-BE49-F238E27FC236}">
                <a16:creationId xmlns:a16="http://schemas.microsoft.com/office/drawing/2014/main" id="{3928E285-45E0-44BF-9B3D-D48FD7291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2"/>
            <a:ext cx="4581835" cy="1047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466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551384" y="261259"/>
            <a:ext cx="8229600" cy="5543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HLWU facilities</a:t>
            </a:r>
          </a:p>
        </p:txBody>
      </p:sp>
      <p:sp>
        <p:nvSpPr>
          <p:cNvPr id="55" name="3 Marcador de pie de página">
            <a:extLst>
              <a:ext uri="{FF2B5EF4-FFF2-40B4-BE49-F238E27FC236}">
                <a16:creationId xmlns:a16="http://schemas.microsoft.com/office/drawing/2014/main" id="{8D0B1082-AFF7-4E24-986C-9C35D4F3F708}"/>
              </a:ext>
            </a:extLst>
          </p:cNvPr>
          <p:cNvSpPr txBox="1">
            <a:spLocks/>
          </p:cNvSpPr>
          <p:nvPr/>
        </p:nvSpPr>
        <p:spPr>
          <a:xfrm>
            <a:off x="162316" y="6467850"/>
            <a:ext cx="425784" cy="365125"/>
          </a:xfrm>
        </p:spPr>
        <p:txBody>
          <a:bodyPr wrap="square" tIns="0" bIns="0" anchor="ctr" anchorCtr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97C5B4-5991-45C1-B1D1-F53447B47DF9}" type="slidenum">
              <a:rPr lang="es-ES" sz="1000" b="1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s-E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35BDE3C7-A432-4329-9BEB-0D777035680C}"/>
              </a:ext>
            </a:extLst>
          </p:cNvPr>
          <p:cNvSpPr txBox="1"/>
          <p:nvPr/>
        </p:nvSpPr>
        <p:spPr>
          <a:xfrm>
            <a:off x="448640" y="6512045"/>
            <a:ext cx="4258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Kick-off meeting JRC-CIEMAT Agreement, 4</a:t>
            </a:r>
            <a:r>
              <a:rPr lang="en-GB" sz="1200" i="1" baseline="30000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th</a:t>
            </a:r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</a:rPr>
              <a:t> March 2026, Madrid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0B78943-F15D-46F5-A27A-4BCABF211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04" y="888941"/>
            <a:ext cx="9998200" cy="55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6553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65737</TotalTime>
  <Words>1290</Words>
  <Application>Microsoft Office PowerPoint</Application>
  <PresentationFormat>Panorámica</PresentationFormat>
  <Paragraphs>94</Paragraphs>
  <Slides>8</Slides>
  <Notes>7</Notes>
  <HiddenSlides>1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</vt:lpstr>
      <vt:lpstr>Thème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MSP-REFRAM</dc:title>
  <dc:creator>Anaïs Baudrier</dc:creator>
  <cp:lastModifiedBy>hitos</cp:lastModifiedBy>
  <cp:revision>2351</cp:revision>
  <cp:lastPrinted>2019-05-08T12:39:09Z</cp:lastPrinted>
  <dcterms:created xsi:type="dcterms:W3CDTF">2016-01-07T13:55:51Z</dcterms:created>
  <dcterms:modified xsi:type="dcterms:W3CDTF">2026-03-04T04:53:22Z</dcterms:modified>
</cp:coreProperties>
</file>