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9"/>
  </p:notesMasterIdLst>
  <p:sldIdLst>
    <p:sldId id="256" r:id="rId2"/>
    <p:sldId id="2154" r:id="rId3"/>
    <p:sldId id="1141" r:id="rId4"/>
    <p:sldId id="2144" r:id="rId5"/>
    <p:sldId id="2153" r:id="rId6"/>
    <p:sldId id="2145" r:id="rId7"/>
    <p:sldId id="266" r:id="rId8"/>
    <p:sldId id="1137" r:id="rId9"/>
    <p:sldId id="1138" r:id="rId10"/>
    <p:sldId id="2142" r:id="rId11"/>
    <p:sldId id="2152" r:id="rId12"/>
    <p:sldId id="2139" r:id="rId13"/>
    <p:sldId id="2138" r:id="rId14"/>
    <p:sldId id="2140" r:id="rId15"/>
    <p:sldId id="2141" r:id="rId16"/>
    <p:sldId id="2155" r:id="rId17"/>
    <p:sldId id="2147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CFF"/>
    <a:srgbClr val="F6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2BED6-A057-4049-BD9A-7D29246B3C3F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C898D-CF13-4AE4-9CFF-363678FCB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7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1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4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4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91191"/>
            <a:ext cx="11155680" cy="594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60" y="1227363"/>
            <a:ext cx="11155680" cy="4732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3/3/26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21361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785259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magen 4">
            <a:extLst>
              <a:ext uri="{FF2B5EF4-FFF2-40B4-BE49-F238E27FC236}">
                <a16:creationId xmlns:a16="http://schemas.microsoft.com/office/drawing/2014/main" id="{95F89B18-0EE1-6CDE-78B4-5DCBDDEB791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76" r:id="rId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hyperlink" Target="https://cordis.europa.eu/project/id/101164810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hyperlink" Target="https://cordis.europa.eu/project/id/10106124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A60FAC-114A-440A-8799-CD5AC976E1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5072" y="-9988"/>
            <a:ext cx="3816927" cy="6914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29A5BF-F370-CD72-0BA2-84BC98B510D6}"/>
              </a:ext>
            </a:extLst>
          </p:cNvPr>
          <p:cNvSpPr txBox="1"/>
          <p:nvPr/>
        </p:nvSpPr>
        <p:spPr>
          <a:xfrm>
            <a:off x="4436917" y="2911181"/>
            <a:ext cx="74017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>
                <a:latin typeface="Calibri" panose="020F0502020204030204" pitchFamily="34" charset="0"/>
                <a:cs typeface="Calibri" panose="020F0502020204030204" pitchFamily="34" charset="0"/>
              </a:rPr>
              <a:t>Department of Technology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10B4F4-1022-887C-8971-06B2C1F2749B}"/>
              </a:ext>
            </a:extLst>
          </p:cNvPr>
          <p:cNvSpPr txBox="1"/>
          <p:nvPr/>
        </p:nvSpPr>
        <p:spPr>
          <a:xfrm>
            <a:off x="7647710" y="5850081"/>
            <a:ext cx="4094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Jose Manuel Perez</a:t>
            </a:r>
          </a:p>
          <a:p>
            <a:pPr algn="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CA5F44-A4D3-54D5-1223-9A0BD7260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988"/>
            <a:ext cx="4161408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4CC016-EB3A-FB83-7F09-1D87B2FFB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272" y="-77008"/>
            <a:ext cx="25908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69822-B3F9-BA2D-287C-06BDBB2B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24804-D36D-8908-3CB8-76549617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CIEMAT Scientific Computing R&amp;D&amp;I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7FD6BA9-4A09-F91A-C2B8-4608FFB41CBE}"/>
              </a:ext>
            </a:extLst>
          </p:cNvPr>
          <p:cNvSpPr txBox="1"/>
          <p:nvPr/>
        </p:nvSpPr>
        <p:spPr>
          <a:xfrm>
            <a:off x="517869" y="1020403"/>
            <a:ext cx="103094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7 researchers + 5 technical support staff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 senior scientists + 3 PhD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Coordinated with HPC CIEMAT infrastructures  (leading from the Scientific stragegy viewpoint)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Main lines of research comprise both computer and computational sciences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AI, ML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Application to fusion, fission, materials, biomedicine…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Agnostic resolution of PDE and ODE systems, and algebraic solvers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Continuum computing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Computational efficiency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Application to data-driven workflows in HEP, materials, smart grids…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Success rate of ~45% in H2020 and HE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Programmes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Share funding of ~2.7M€ in the last 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Activity and collaborations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Coordination with other CIEMAT research 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Node of RES (Spanish e-Science Network)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Representation of CIEMAT at Spanish Quantum Alliance, Spanish Citizen Science Initiative…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Coordination of the EERA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tJP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‘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Digitalisation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 Energy’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Coordination of R&amp;D activities on ICT in the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Ibero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-American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CYTED</a:t>
            </a:r>
            <a:endParaRPr lang="en-GB" b="0" i="0" dirty="0">
              <a:solidFill>
                <a:srgbClr val="00002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87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CFE57C-9BE4-DE2E-932A-7C77AE2FE835}"/>
              </a:ext>
            </a:extLst>
          </p:cNvPr>
          <p:cNvSpPr txBox="1"/>
          <p:nvPr/>
        </p:nvSpPr>
        <p:spPr>
          <a:xfrm>
            <a:off x="2395104" y="2967335"/>
            <a:ext cx="7401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Calibri" panose="020F0502020204030204" pitchFamily="34" charset="0"/>
                <a:cs typeface="Calibri" panose="020F050202020403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33835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D0D3B-7F41-4AB1-9EF0-1591DFA3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CIEMAT &amp; RES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2DAC335-8086-4B8B-A4AF-1CB3F1AF7D34}"/>
              </a:ext>
            </a:extLst>
          </p:cNvPr>
          <p:cNvSpPr txBox="1"/>
          <p:nvPr/>
        </p:nvSpPr>
        <p:spPr>
          <a:xfrm>
            <a:off x="517869" y="1401292"/>
            <a:ext cx="1132245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The CIEMAT participation is structured through 2 nodes and 3 facilities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Connected through a 100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Gbps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00002E"/>
              </a:solidFill>
              <a:effectLst/>
              <a:latin typeface="Inter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CIEMAT node, </a:t>
            </a: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Xula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 and </a:t>
            </a: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Turgalium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 supercomputers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Xula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, 465 </a:t>
            </a: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Tflops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 (HPC calls)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2E"/>
                </a:solidFill>
                <a:latin typeface="Inter"/>
              </a:rPr>
              <a:t>Turgalium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, 465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(HPC calls) &amp; 15,8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tensor core (4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Nvidia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H100, AI calls) </a:t>
            </a:r>
            <a:endParaRPr lang="en-GB" b="0" i="0" dirty="0">
              <a:solidFill>
                <a:srgbClr val="00002E"/>
              </a:solidFill>
              <a:effectLst/>
              <a:latin typeface="Inter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PIC node, storage capacity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1 PB fully dedicated to the 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Tota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l capacity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Xula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 supercomputer, 1,38 </a:t>
            </a: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Pflops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 – IB HDR200 – 256, 512 and 1024 GB/node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2E"/>
                </a:solidFill>
                <a:latin typeface="Inter"/>
              </a:rPr>
              <a:t>Turgalium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supercomputer, 716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&amp; 35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tensor cores – IB EDR100 – 256 and 1024 GB/node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PIC, 55 PB storage &amp; 10,000 HTC cores</a:t>
            </a:r>
          </a:p>
        </p:txBody>
      </p:sp>
    </p:spTree>
    <p:extLst>
      <p:ext uri="{BB962C8B-B14F-4D97-AF65-F5344CB8AC3E}">
        <p14:creationId xmlns:p14="http://schemas.microsoft.com/office/powerpoint/2010/main" val="1314503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D0D3B-7F41-4AB1-9EF0-1591DFA3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2DAC335-8086-4B8B-A4AF-1CB3F1AF7D34}"/>
              </a:ext>
            </a:extLst>
          </p:cNvPr>
          <p:cNvSpPr txBox="1"/>
          <p:nvPr/>
        </p:nvSpPr>
        <p:spPr>
          <a:xfrm>
            <a:off x="590606" y="1120737"/>
            <a:ext cx="1024626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The Spanish Supercomputing Network (RES) is one of the main national research infrastructures (ICTS)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Formed by 14 nodes, it provides HPC, data, and AI resources to the Spanish community through periodic</a:t>
            </a:r>
          </a:p>
          <a:p>
            <a:r>
              <a:rPr lang="en-GB" dirty="0">
                <a:solidFill>
                  <a:srgbClr val="00002E"/>
                </a:solidFill>
                <a:latin typeface="Inter"/>
              </a:rPr>
              <a:t>competitive calls</a:t>
            </a:r>
          </a:p>
          <a:p>
            <a:endParaRPr lang="en-GB" dirty="0">
              <a:solidFill>
                <a:srgbClr val="00002E"/>
              </a:solidFill>
              <a:latin typeface="Inter"/>
            </a:endParaRPr>
          </a:p>
          <a:p>
            <a:r>
              <a:rPr lang="en-GB" dirty="0">
                <a:solidFill>
                  <a:srgbClr val="00002E"/>
                </a:solidFill>
                <a:latin typeface="Inter"/>
              </a:rPr>
              <a:t>Committed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BSC-CNS, Mare nostrum V	             314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SCAYLE,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Caléndula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		6,7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UMA, Picasso			4,34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CESCGA,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Finisterrae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III		4,3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CSUC,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Pirineus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III		2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UV,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Tirant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			1,17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BIFI,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Agustina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			1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CIEMAT,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Xula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y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Turgalium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	                   929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IAC, La Palma			  929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UAM,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Cibeles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			  565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2E"/>
                </a:solidFill>
                <a:latin typeface="Inter"/>
              </a:rPr>
              <a:t>Computaex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, Lusitania III	                   465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2E"/>
                </a:solidFill>
                <a:latin typeface="Inter"/>
              </a:rPr>
              <a:t>Nasertic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,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Urederra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		  487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UC, Altamira			  325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TFlops</a:t>
            </a:r>
            <a:endParaRPr lang="en-GB" dirty="0">
              <a:solidFill>
                <a:srgbClr val="00002E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2E"/>
                </a:solidFill>
                <a:latin typeface="Inter"/>
              </a:rPr>
              <a:t>PIC				1 </a:t>
            </a:r>
            <a:r>
              <a:rPr lang="en-GB" dirty="0" err="1">
                <a:solidFill>
                  <a:srgbClr val="00002E"/>
                </a:solidFill>
                <a:latin typeface="Inter"/>
              </a:rPr>
              <a:t>PByte</a:t>
            </a:r>
            <a:r>
              <a:rPr lang="en-GB" dirty="0">
                <a:solidFill>
                  <a:srgbClr val="00002E"/>
                </a:solidFill>
                <a:latin typeface="Inter"/>
              </a:rPr>
              <a:t> for data</a:t>
            </a:r>
            <a:endParaRPr lang="en-GB" b="0" i="0" dirty="0">
              <a:solidFill>
                <a:srgbClr val="00002E"/>
              </a:solidFill>
              <a:effectLst/>
              <a:latin typeface="Inter"/>
            </a:endParaRPr>
          </a:p>
        </p:txBody>
      </p:sp>
      <p:pic>
        <p:nvPicPr>
          <p:cNvPr id="1028" name="Picture 4" descr="http://www.res.es/sites/default/files/Images/mapa%20r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8979" y="2156075"/>
            <a:ext cx="4191825" cy="460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441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D0D3B-7F41-4AB1-9EF0-1591DFA3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CIEMAT Scientific Computing R&amp;D&amp;I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2DAC335-8086-4B8B-A4AF-1CB3F1AF7D34}"/>
              </a:ext>
            </a:extLst>
          </p:cNvPr>
          <p:cNvSpPr txBox="1"/>
          <p:nvPr/>
        </p:nvSpPr>
        <p:spPr>
          <a:xfrm>
            <a:off x="517869" y="1401292"/>
            <a:ext cx="10326481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 people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 senior scientists + 3 PhD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Main lines of research comprise both computer and computational sciences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Application to fusion, fission, materials, biomedicine…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Agnostic resolution of PDE and ODE systems, and algebraic solvers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Continuum computing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Computational efficiency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Application to data-driven workflows in HEP, materials, smart grids…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Success rate of ~45% in H2020 and HE </a:t>
            </a:r>
            <a:r>
              <a:rPr lang="en-US" dirty="0" err="1"/>
              <a:t>Programmes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Share funding of ~2.7M€ in the last 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Institutional representation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Coordination of the CIEMAT’s line of research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Representation of CIEMAT at RES, Spanish e-Science Network, Spanish Quantum Alliance,</a:t>
            </a:r>
          </a:p>
          <a:p>
            <a:pPr lvl="1"/>
            <a:r>
              <a:rPr lang="en-US" dirty="0"/>
              <a:t>	Spanish Citizen Science Initiative…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Coordination of the EERA </a:t>
            </a:r>
            <a:r>
              <a:rPr lang="en-US" dirty="0" err="1"/>
              <a:t>tJP</a:t>
            </a:r>
            <a:r>
              <a:rPr lang="en-US" dirty="0"/>
              <a:t> ‘</a:t>
            </a:r>
            <a:r>
              <a:rPr lang="en-US" dirty="0" err="1"/>
              <a:t>Digitalisation</a:t>
            </a:r>
            <a:r>
              <a:rPr lang="en-US" dirty="0"/>
              <a:t> for Energy’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Coordination of R&amp;D activities on ICT in the </a:t>
            </a:r>
            <a:r>
              <a:rPr lang="en-US" dirty="0" err="1"/>
              <a:t>Ibero</a:t>
            </a:r>
            <a:r>
              <a:rPr lang="en-US" dirty="0"/>
              <a:t>-American </a:t>
            </a:r>
            <a:r>
              <a:rPr lang="en-US" dirty="0" err="1"/>
              <a:t>Programme</a:t>
            </a:r>
            <a:r>
              <a:rPr lang="en-US" dirty="0"/>
              <a:t> CYTED</a:t>
            </a:r>
            <a:endParaRPr lang="en-GB" b="0" i="0" dirty="0">
              <a:solidFill>
                <a:srgbClr val="00002E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604556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D0D3B-7F41-4AB1-9EF0-1591DFA3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Some international collaborations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74" y="1293150"/>
            <a:ext cx="2667372" cy="256258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734" y="1319934"/>
            <a:ext cx="4000639" cy="144928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230" y="1640408"/>
            <a:ext cx="2286319" cy="18957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310" y="4703012"/>
            <a:ext cx="3413552" cy="125449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4257" y="4766557"/>
            <a:ext cx="3807934" cy="130534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1133" y="3060835"/>
            <a:ext cx="3557030" cy="141411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6215" y="4819140"/>
            <a:ext cx="2600688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77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86F84-8B03-697D-3BCD-ABF9A7B7B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85D9E-1DDE-B7DC-1402-9EFBCAA3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JRC-CIEMAT materials - collaborations</a:t>
            </a:r>
          </a:p>
        </p:txBody>
      </p:sp>
      <p:pic>
        <p:nvPicPr>
          <p:cNvPr id="2050" name="Picture 2" descr="Banner for European Industrial Alliance on Small Modular Reactors">
            <a:extLst>
              <a:ext uri="{FF2B5EF4-FFF2-40B4-BE49-F238E27FC236}">
                <a16:creationId xmlns:a16="http://schemas.microsoft.com/office/drawing/2014/main" id="{85D28EAB-2A0C-2BF5-D77B-D97BD5D68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7840" y="1874446"/>
            <a:ext cx="2596742" cy="72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C4D73BD-6D1D-103C-0940-BFEE0CB83A9E}"/>
              </a:ext>
            </a:extLst>
          </p:cNvPr>
          <p:cNvSpPr txBox="1"/>
          <p:nvPr/>
        </p:nvSpPr>
        <p:spPr>
          <a:xfrm>
            <a:off x="471883" y="4475418"/>
            <a:ext cx="2934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Nuclear safety and skills</a:t>
            </a:r>
          </a:p>
          <a:p>
            <a:pPr algn="l"/>
            <a:r>
              <a:rPr lang="en-GB" dirty="0"/>
              <a:t>JRC </a:t>
            </a:r>
            <a:r>
              <a:rPr lang="en-GB" dirty="0" err="1"/>
              <a:t>Petten</a:t>
            </a:r>
            <a:endParaRPr lang="en-GB" b="0" i="0" dirty="0">
              <a:solidFill>
                <a:srgbClr val="00002E"/>
              </a:solidFill>
              <a:effectLst/>
              <a:latin typeface="Inter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24D96B5-150F-E842-DCF4-454A78125B8D}"/>
              </a:ext>
            </a:extLst>
          </p:cNvPr>
          <p:cNvSpPr/>
          <p:nvPr/>
        </p:nvSpPr>
        <p:spPr>
          <a:xfrm>
            <a:off x="3167669" y="4374114"/>
            <a:ext cx="3217687" cy="5054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JRC </a:t>
            </a:r>
            <a:r>
              <a:rPr lang="en-GB" dirty="0" err="1"/>
              <a:t>Petten</a:t>
            </a:r>
            <a:r>
              <a:rPr lang="en-GB" dirty="0"/>
              <a:t> laboratories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AC7DF92-7F99-1F09-4E4F-F614504FDED8}"/>
              </a:ext>
            </a:extLst>
          </p:cNvPr>
          <p:cNvSpPr txBox="1"/>
          <p:nvPr/>
        </p:nvSpPr>
        <p:spPr>
          <a:xfrm>
            <a:off x="3114277" y="5021947"/>
            <a:ext cx="7574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SMPA: Structural Materials Performance Assessment Laboratories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AMALIA Laboratory for materials ageing in light water reactor environments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MCL Micro-Characterization Laboratory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LILLA Liquid Lead Laboratory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A243A58-F029-D0DF-16F4-3C7887C8980F}"/>
              </a:ext>
            </a:extLst>
          </p:cNvPr>
          <p:cNvSpPr txBox="1"/>
          <p:nvPr/>
        </p:nvSpPr>
        <p:spPr>
          <a:xfrm>
            <a:off x="3202047" y="3967256"/>
            <a:ext cx="7836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Online Data &amp; Information Network for Energy (ODIN)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0A47D79-6896-7740-53BC-E6AE31778A23}"/>
              </a:ext>
            </a:extLst>
          </p:cNvPr>
          <p:cNvSpPr/>
          <p:nvPr/>
        </p:nvSpPr>
        <p:spPr>
          <a:xfrm>
            <a:off x="3351054" y="3338968"/>
            <a:ext cx="3217687" cy="50545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Tools and databases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0D4EBC5-14A6-8F32-A4A4-8518B01E0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792" y="1756929"/>
            <a:ext cx="2734809" cy="911603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659805AE-82FC-1A3A-A6F6-0982B8501D9E}"/>
              </a:ext>
            </a:extLst>
          </p:cNvPr>
          <p:cNvSpPr txBox="1"/>
          <p:nvPr/>
        </p:nvSpPr>
        <p:spPr>
          <a:xfrm>
            <a:off x="788565" y="2273417"/>
            <a:ext cx="2216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European platforms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8D4315C-E61F-5ABA-F306-312E6EEFE9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8462" y="1787689"/>
            <a:ext cx="1303392" cy="1194776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0C73B047-0165-CEA1-9789-88CB5806CD44}"/>
              </a:ext>
            </a:extLst>
          </p:cNvPr>
          <p:cNvSpPr txBox="1"/>
          <p:nvPr/>
        </p:nvSpPr>
        <p:spPr>
          <a:xfrm>
            <a:off x="3202047" y="2584643"/>
            <a:ext cx="2625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TWG2 Technology and R&amp;D&amp;I</a:t>
            </a:r>
          </a:p>
          <a:p>
            <a:r>
              <a:rPr lang="en-GB" sz="1200" i="1" dirty="0"/>
              <a:t> – Material and fuels subgroup leader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0CBA213-F2A8-D91C-FE80-45F47855FEDE}"/>
              </a:ext>
            </a:extLst>
          </p:cNvPr>
          <p:cNvSpPr txBox="1"/>
          <p:nvPr/>
        </p:nvSpPr>
        <p:spPr>
          <a:xfrm>
            <a:off x="8027116" y="2955157"/>
            <a:ext cx="17586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Partnership coordinator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E65C642-FBDC-1EBD-DC7A-EBBA8CE34518}"/>
              </a:ext>
            </a:extLst>
          </p:cNvPr>
          <p:cNvSpPr txBox="1"/>
          <p:nvPr/>
        </p:nvSpPr>
        <p:spPr>
          <a:xfrm>
            <a:off x="6409190" y="4446165"/>
            <a:ext cx="4604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User &amp; member of the evaluation committee</a:t>
            </a:r>
          </a:p>
        </p:txBody>
      </p:sp>
      <p:pic>
        <p:nvPicPr>
          <p:cNvPr id="2048" name="Imagen 2047">
            <a:extLst>
              <a:ext uri="{FF2B5EF4-FFF2-40B4-BE49-F238E27FC236}">
                <a16:creationId xmlns:a16="http://schemas.microsoft.com/office/drawing/2014/main" id="{60A7985D-3763-3126-3FD9-44E129A9D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2405" y="1901159"/>
            <a:ext cx="1943100" cy="523875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A76BDA85-D2F2-C595-C2E7-ED175B27D44F}"/>
              </a:ext>
            </a:extLst>
          </p:cNvPr>
          <p:cNvSpPr txBox="1"/>
          <p:nvPr/>
        </p:nvSpPr>
        <p:spPr>
          <a:xfrm>
            <a:off x="9999927" y="2511938"/>
            <a:ext cx="12673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SCWR materials</a:t>
            </a:r>
          </a:p>
        </p:txBody>
      </p:sp>
    </p:spTree>
    <p:extLst>
      <p:ext uri="{BB962C8B-B14F-4D97-AF65-F5344CB8AC3E}">
        <p14:creationId xmlns:p14="http://schemas.microsoft.com/office/powerpoint/2010/main" val="3620894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2EFAC-D9E3-0FA1-2595-866B07BFA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8BE0C0-36C4-4ADD-AF5F-00C11E954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  <p:sp>
        <p:nvSpPr>
          <p:cNvPr id="2" name="Since 2015, our Medical Application Program is bound to large hospitals in Spain:">
            <a:extLst>
              <a:ext uri="{FF2B5EF4-FFF2-40B4-BE49-F238E27FC236}">
                <a16:creationId xmlns:a16="http://schemas.microsoft.com/office/drawing/2014/main" id="{91086EB8-4FE9-57CC-8AB2-5D375072A9EF}"/>
              </a:ext>
            </a:extLst>
          </p:cNvPr>
          <p:cNvSpPr txBox="1"/>
          <p:nvPr/>
        </p:nvSpPr>
        <p:spPr>
          <a:xfrm>
            <a:off x="126719" y="1372965"/>
            <a:ext cx="999553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>
            <a:spAutoFit/>
          </a:bodyPr>
          <a:lstStyle>
            <a:lvl1pPr marL="239642" algn="l" defTabSz="457200">
              <a:spcBef>
                <a:spcPts val="600"/>
              </a:spcBef>
              <a:defRPr sz="3800" b="1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</a:defRPr>
            </a:lvl1pPr>
          </a:lstStyle>
          <a:p>
            <a:r>
              <a:rPr sz="1900"/>
              <a:t>Since 2015, our Medical Application Program is bound to large hospitals in Spain:  </a:t>
            </a:r>
          </a:p>
        </p:txBody>
      </p:sp>
      <p:sp>
        <p:nvSpPr>
          <p:cNvPr id="3" name="Electron Flash: HGUGM">
            <a:extLst>
              <a:ext uri="{FF2B5EF4-FFF2-40B4-BE49-F238E27FC236}">
                <a16:creationId xmlns:a16="http://schemas.microsoft.com/office/drawing/2014/main" id="{116C8CBF-22C8-C3EE-273B-6FCCE9A1CD77}"/>
              </a:ext>
            </a:extLst>
          </p:cNvPr>
          <p:cNvSpPr txBox="1"/>
          <p:nvPr/>
        </p:nvSpPr>
        <p:spPr>
          <a:xfrm>
            <a:off x="553015" y="1858509"/>
            <a:ext cx="5192448" cy="410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267891" lvl="1" indent="-267891" defTabSz="160734">
              <a:spcBef>
                <a:spcPts val="50"/>
              </a:spcBef>
              <a:defRPr sz="4400" b="1">
                <a:solidFill>
                  <a:srgbClr val="B0564E"/>
                </a:solidFill>
                <a:uFill>
                  <a:solidFill>
                    <a:srgbClr val="371A94"/>
                  </a:solidFill>
                </a:uFill>
              </a:defRPr>
            </a:pPr>
            <a:r>
              <a:rPr lang="es-ES" sz="2200"/>
              <a:t>Radiobiology: </a:t>
            </a:r>
            <a:r>
              <a:rPr sz="2200"/>
              <a:t>Electron Flash</a:t>
            </a:r>
            <a:r>
              <a:rPr lang="es-ES" sz="2200"/>
              <a:t>, </a:t>
            </a:r>
            <a:r>
              <a:rPr sz="2200"/>
              <a:t>HGUGM </a:t>
            </a:r>
          </a:p>
        </p:txBody>
      </p:sp>
      <p:grpSp>
        <p:nvGrpSpPr>
          <p:cNvPr id="4" name="Group">
            <a:extLst>
              <a:ext uri="{FF2B5EF4-FFF2-40B4-BE49-F238E27FC236}">
                <a16:creationId xmlns:a16="http://schemas.microsoft.com/office/drawing/2014/main" id="{08E0DDFD-6384-3B72-A06C-50CF75F2D059}"/>
              </a:ext>
            </a:extLst>
          </p:cNvPr>
          <p:cNvGrpSpPr/>
          <p:nvPr/>
        </p:nvGrpSpPr>
        <p:grpSpPr>
          <a:xfrm>
            <a:off x="150808" y="795162"/>
            <a:ext cx="11639514" cy="5885253"/>
            <a:chOff x="0" y="0"/>
            <a:chExt cx="23279026" cy="11770504"/>
          </a:xfrm>
        </p:grpSpPr>
        <p:sp>
          <p:nvSpPr>
            <p:cNvPr id="6" name="1.1. La radioterapia avanzada">
              <a:extLst>
                <a:ext uri="{FF2B5EF4-FFF2-40B4-BE49-F238E27FC236}">
                  <a16:creationId xmlns:a16="http://schemas.microsoft.com/office/drawing/2014/main" id="{C3C56296-F587-62CD-06BC-DE37AD4DA39A}"/>
                </a:ext>
              </a:extLst>
            </p:cNvPr>
            <p:cNvSpPr txBox="1"/>
            <p:nvPr/>
          </p:nvSpPr>
          <p:spPr>
            <a:xfrm>
              <a:off x="1639562" y="3453321"/>
              <a:ext cx="9301785" cy="707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t">
              <a:spAutoFit/>
            </a:bodyPr>
            <a:lstStyle>
              <a:lvl1pPr marL="239642" algn="l" defTabSz="457200">
                <a:spcBef>
                  <a:spcPts val="1400"/>
                </a:spcBef>
                <a:defRPr sz="3900" b="1">
                  <a:solidFill>
                    <a:srgbClr val="371A94"/>
                  </a:solidFill>
                  <a:uFill>
                    <a:solidFill>
                      <a:srgbClr val="371A94"/>
                    </a:solidFill>
                  </a:uFill>
                </a:defRPr>
              </a:lvl1pPr>
            </a:lstStyle>
            <a:p>
              <a:r>
                <a:rPr sz="1800"/>
                <a:t>Commercial electron FLASH in CIEMAT</a:t>
              </a:r>
            </a:p>
          </p:txBody>
        </p:sp>
        <p:pic>
          <p:nvPicPr>
            <p:cNvPr id="7" name="Imagen 1" descr="Imagen 1">
              <a:extLst>
                <a:ext uri="{FF2B5EF4-FFF2-40B4-BE49-F238E27FC236}">
                  <a16:creationId xmlns:a16="http://schemas.microsoft.com/office/drawing/2014/main" id="{F0D3B74A-E28A-75B0-0E42-B1E57BB21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743" y="4001879"/>
              <a:ext cx="9699419" cy="64675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" name="Imagen 15" descr="Imagen 15">
              <a:extLst>
                <a:ext uri="{FF2B5EF4-FFF2-40B4-BE49-F238E27FC236}">
                  <a16:creationId xmlns:a16="http://schemas.microsoft.com/office/drawing/2014/main" id="{4EBF53FF-0283-6088-A885-161BEEEB9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11116" y="2807463"/>
              <a:ext cx="7707534" cy="53473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" name="Imagen 16" descr="Imagen 16">
              <a:extLst>
                <a:ext uri="{FF2B5EF4-FFF2-40B4-BE49-F238E27FC236}">
                  <a16:creationId xmlns:a16="http://schemas.microsoft.com/office/drawing/2014/main" id="{823EA0AC-7269-E901-EC7E-03629E355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66564" y="4680577"/>
              <a:ext cx="3212461" cy="42832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" name="Imagen 17" descr="Imagen 17">
              <a:extLst>
                <a:ext uri="{FF2B5EF4-FFF2-40B4-BE49-F238E27FC236}">
                  <a16:creationId xmlns:a16="http://schemas.microsoft.com/office/drawing/2014/main" id="{F930F534-4CEF-59DD-6261-4AE71404B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066565" y="0"/>
              <a:ext cx="3212461" cy="42832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CuadroTexto 18">
              <a:extLst>
                <a:ext uri="{FF2B5EF4-FFF2-40B4-BE49-F238E27FC236}">
                  <a16:creationId xmlns:a16="http://schemas.microsoft.com/office/drawing/2014/main" id="{B0925185-08E7-4604-705D-43A9A695AA1F}"/>
                </a:ext>
              </a:extLst>
            </p:cNvPr>
            <p:cNvSpPr txBox="1"/>
            <p:nvPr/>
          </p:nvSpPr>
          <p:spPr>
            <a:xfrm>
              <a:off x="11111115" y="9205700"/>
              <a:ext cx="5810822" cy="2072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/>
            <a:p>
              <a:pPr defTabSz="1219169">
                <a:defRPr sz="3200" b="1">
                  <a:solidFill>
                    <a:srgbClr val="002060"/>
                  </a:solidFill>
                </a:defRPr>
              </a:pPr>
              <a:r>
                <a:rPr sz="1600"/>
                <a:t>Energy: 7 y 9 MeV</a:t>
              </a:r>
            </a:p>
            <a:p>
              <a:pPr defTabSz="1219169">
                <a:defRPr sz="3200" b="1">
                  <a:solidFill>
                    <a:srgbClr val="002060"/>
                  </a:solidFill>
                </a:defRPr>
              </a:pPr>
              <a:r>
                <a:rPr sz="1600"/>
                <a:t>Dose rate: 0,005 – 10.000 Gy/s</a:t>
              </a:r>
            </a:p>
            <a:p>
              <a:pPr marL="171450" lvl="2" indent="-171450" defTabSz="1219169">
                <a:buSzPct val="100000"/>
                <a:buFont typeface="Calibri"/>
                <a:buChar char="•"/>
                <a:defRPr sz="3200">
                  <a:solidFill>
                    <a:srgbClr val="002060"/>
                  </a:solidFill>
                </a:defRPr>
              </a:pPr>
              <a:r>
                <a:rPr sz="1600"/>
                <a:t>Pulse length (0,2-5 µs)</a:t>
              </a:r>
            </a:p>
            <a:p>
              <a:pPr marL="171450" lvl="2" indent="-171450" defTabSz="1219169">
                <a:buSzPct val="100000"/>
                <a:buFont typeface="Calibri"/>
                <a:buChar char="•"/>
                <a:defRPr sz="3200">
                  <a:solidFill>
                    <a:srgbClr val="002060"/>
                  </a:solidFill>
                </a:defRPr>
              </a:pPr>
              <a:r>
                <a:rPr sz="1600"/>
                <a:t>PRF: 1-350 Hz  </a:t>
              </a:r>
            </a:p>
          </p:txBody>
        </p:sp>
        <p:pic>
          <p:nvPicPr>
            <p:cNvPr id="13" name="Imagen 19" descr="Imagen 19">
              <a:extLst>
                <a:ext uri="{FF2B5EF4-FFF2-40B4-BE49-F238E27FC236}">
                  <a16:creationId xmlns:a16="http://schemas.microsoft.com/office/drawing/2014/main" id="{EF53EB21-C2BA-1DE3-8A55-F254ADB5C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066565" y="9361157"/>
              <a:ext cx="3212461" cy="24093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" name="Imagen 2" descr="Imagen 2">
              <a:extLst>
                <a:ext uri="{FF2B5EF4-FFF2-40B4-BE49-F238E27FC236}">
                  <a16:creationId xmlns:a16="http://schemas.microsoft.com/office/drawing/2014/main" id="{5CCBBD81-5C46-5549-127F-92CC77423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001879"/>
              <a:ext cx="3617592" cy="1398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" name="Imagen 3" descr="Imagen 3">
              <a:extLst>
                <a:ext uri="{FF2B5EF4-FFF2-40B4-BE49-F238E27FC236}">
                  <a16:creationId xmlns:a16="http://schemas.microsoft.com/office/drawing/2014/main" id="{4A29DCA1-F45A-D6A5-2113-353E0B78A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05740" y="10302974"/>
              <a:ext cx="4547040" cy="13283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6" name="CuadroTexto 20">
            <a:extLst>
              <a:ext uri="{FF2B5EF4-FFF2-40B4-BE49-F238E27FC236}">
                <a16:creationId xmlns:a16="http://schemas.microsoft.com/office/drawing/2014/main" id="{E0A83C58-9AD8-72EE-7DB3-BC913C09B9AC}"/>
              </a:ext>
            </a:extLst>
          </p:cNvPr>
          <p:cNvSpPr txBox="1"/>
          <p:nvPr/>
        </p:nvSpPr>
        <p:spPr>
          <a:xfrm>
            <a:off x="224694" y="842383"/>
            <a:ext cx="5481672" cy="37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2438337">
              <a:defRPr sz="4200" b="1">
                <a:solidFill>
                  <a:srgbClr val="97181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100"/>
              <a:t>Medical Applications of Ionizing Radiation </a:t>
            </a:r>
          </a:p>
        </p:txBody>
      </p:sp>
      <p:sp>
        <p:nvSpPr>
          <p:cNvPr id="17" name="Análisis Estratégico.">
            <a:extLst>
              <a:ext uri="{FF2B5EF4-FFF2-40B4-BE49-F238E27FC236}">
                <a16:creationId xmlns:a16="http://schemas.microsoft.com/office/drawing/2014/main" id="{E4DF3D92-0A4A-9BF6-A986-36C1DAC48D32}"/>
              </a:ext>
            </a:extLst>
          </p:cNvPr>
          <p:cNvSpPr txBox="1"/>
          <p:nvPr/>
        </p:nvSpPr>
        <p:spPr>
          <a:xfrm>
            <a:off x="0" y="26442"/>
            <a:ext cx="3606114" cy="44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marL="9525" lvl="1" indent="127000" defTabSz="410765">
              <a:defRPr sz="4800" b="1">
                <a:solidFill>
                  <a:srgbClr val="00397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400"/>
              <a:t>Department of Technology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83205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129A0-5785-841B-7DE6-37F15C886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3A4D100-8A0F-F5B6-99CA-DC9071B42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  <p:sp>
        <p:nvSpPr>
          <p:cNvPr id="2" name="Slide Number">
            <a:extLst>
              <a:ext uri="{FF2B5EF4-FFF2-40B4-BE49-F238E27FC236}">
                <a16:creationId xmlns:a16="http://schemas.microsoft.com/office/drawing/2014/main" id="{A4DE1637-59B4-6069-127F-9873EEE38C33}"/>
              </a:ext>
            </a:extLst>
          </p:cNvPr>
          <p:cNvSpPr txBox="1">
            <a:spLocks/>
          </p:cNvSpPr>
          <p:nvPr/>
        </p:nvSpPr>
        <p:spPr>
          <a:xfrm>
            <a:off x="11205933" y="6509573"/>
            <a:ext cx="232271" cy="25558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35718" tIns="35718" rIns="35718" bIns="35718" rtlCol="0" anchor="ctr"/>
          <a:lstStyle>
            <a:defPPr>
              <a:defRPr lang="es-ES"/>
            </a:defPPr>
            <a:lvl1pPr marL="0" algn="r" defTabSz="410765" rtl="0" eaLnBrk="1" latinLnBrk="0" hangingPunct="1">
              <a:defRPr sz="9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/>
              <a:pPr/>
              <a:t>2</a:t>
            </a:fld>
            <a:endParaRPr lang="en-US"/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7BF01393-11BB-C4D0-DC7D-0127AF3DA60B}"/>
              </a:ext>
            </a:extLst>
          </p:cNvPr>
          <p:cNvSpPr txBox="1"/>
          <p:nvPr/>
        </p:nvSpPr>
        <p:spPr>
          <a:xfrm>
            <a:off x="1227387" y="672975"/>
            <a:ext cx="94576" cy="464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>
            <a:lvl1pPr algn="l" defTabSz="642937">
              <a:lnSpc>
                <a:spcPts val="3800"/>
              </a:lnSpc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800"/>
              <a:t> </a:t>
            </a:r>
          </a:p>
        </p:txBody>
      </p:sp>
      <p:sp>
        <p:nvSpPr>
          <p:cNvPr id="4" name="Líneas de I+D">
            <a:extLst>
              <a:ext uri="{FF2B5EF4-FFF2-40B4-BE49-F238E27FC236}">
                <a16:creationId xmlns:a16="http://schemas.microsoft.com/office/drawing/2014/main" id="{C4BF1CA9-CCE1-C7A3-4DE8-51B3A1BA7E9B}"/>
              </a:ext>
            </a:extLst>
          </p:cNvPr>
          <p:cNvSpPr txBox="1"/>
          <p:nvPr/>
        </p:nvSpPr>
        <p:spPr>
          <a:xfrm>
            <a:off x="2377921" y="1263094"/>
            <a:ext cx="1740860" cy="34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lvl="1" indent="114300" defTabSz="410765">
              <a:lnSpc>
                <a:spcPct val="90000"/>
              </a:lnSpc>
              <a:defRPr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000"/>
              <a:t>R</a:t>
            </a:r>
            <a:r>
              <a:rPr sz="2000"/>
              <a:t>+D </a:t>
            </a:r>
            <a:r>
              <a:rPr lang="es-ES" sz="2000"/>
              <a:t> Lines</a:t>
            </a:r>
            <a:endParaRPr sz="2000"/>
          </a:p>
        </p:txBody>
      </p:sp>
      <p:sp>
        <p:nvSpPr>
          <p:cNvPr id="6" name="Líneas de Apoyo a la I+D">
            <a:extLst>
              <a:ext uri="{FF2B5EF4-FFF2-40B4-BE49-F238E27FC236}">
                <a16:creationId xmlns:a16="http://schemas.microsoft.com/office/drawing/2014/main" id="{DC5FB4E8-A953-8665-8DC6-A0B1B4F5D249}"/>
              </a:ext>
            </a:extLst>
          </p:cNvPr>
          <p:cNvSpPr txBox="1"/>
          <p:nvPr/>
        </p:nvSpPr>
        <p:spPr>
          <a:xfrm>
            <a:off x="7647664" y="1243477"/>
            <a:ext cx="3733457" cy="34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lvl="1" indent="114300" defTabSz="410765">
              <a:lnSpc>
                <a:spcPct val="90000"/>
              </a:lnSpc>
              <a:defRPr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000"/>
              <a:t>R&amp;D Support Infrastructures </a:t>
            </a:r>
            <a:endParaRPr sz="2000"/>
          </a:p>
        </p:txBody>
      </p:sp>
      <p:sp>
        <p:nvSpPr>
          <p:cNvPr id="10" name="Análisis Estratégico.">
            <a:extLst>
              <a:ext uri="{FF2B5EF4-FFF2-40B4-BE49-F238E27FC236}">
                <a16:creationId xmlns:a16="http://schemas.microsoft.com/office/drawing/2014/main" id="{DC8CC675-6ED5-4151-BE59-0FF0A02FB1B4}"/>
              </a:ext>
            </a:extLst>
          </p:cNvPr>
          <p:cNvSpPr txBox="1"/>
          <p:nvPr/>
        </p:nvSpPr>
        <p:spPr>
          <a:xfrm>
            <a:off x="75448" y="46355"/>
            <a:ext cx="3606114" cy="44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marL="9525" lvl="1" indent="127000" defTabSz="410765">
              <a:defRPr sz="4800" b="1">
                <a:solidFill>
                  <a:srgbClr val="00397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400"/>
              <a:t>Department of Technology</a:t>
            </a:r>
            <a:endParaRPr sz="2400"/>
          </a:p>
        </p:txBody>
      </p:sp>
      <p:sp>
        <p:nvSpPr>
          <p:cNvPr id="11" name="CuadroTexto 20">
            <a:extLst>
              <a:ext uri="{FF2B5EF4-FFF2-40B4-BE49-F238E27FC236}">
                <a16:creationId xmlns:a16="http://schemas.microsoft.com/office/drawing/2014/main" id="{6B8E942F-C36E-30E9-2388-81DAA2E034B2}"/>
              </a:ext>
            </a:extLst>
          </p:cNvPr>
          <p:cNvSpPr txBox="1"/>
          <p:nvPr/>
        </p:nvSpPr>
        <p:spPr>
          <a:xfrm>
            <a:off x="803971" y="748108"/>
            <a:ext cx="5621798" cy="37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2438337">
              <a:defRPr sz="4200" b="1">
                <a:solidFill>
                  <a:srgbClr val="97181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100"/>
              <a:t> R&amp;D lines and Technological capabilities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2DDF708-16C2-DFA8-2EE8-3276B4D17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863859"/>
              </p:ext>
            </p:extLst>
          </p:nvPr>
        </p:nvGraphicFramePr>
        <p:xfrm>
          <a:off x="217614" y="1630742"/>
          <a:ext cx="6598822" cy="485333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03468">
                  <a:extLst>
                    <a:ext uri="{9D8B030D-6E8A-4147-A177-3AD203B41FA5}">
                      <a16:colId xmlns:a16="http://schemas.microsoft.com/office/drawing/2014/main" val="2860126324"/>
                    </a:ext>
                  </a:extLst>
                </a:gridCol>
                <a:gridCol w="4395354">
                  <a:extLst>
                    <a:ext uri="{9D8B030D-6E8A-4147-A177-3AD203B41FA5}">
                      <a16:colId xmlns:a16="http://schemas.microsoft.com/office/drawing/2014/main" val="1747573300"/>
                    </a:ext>
                  </a:extLst>
                </a:gridCol>
              </a:tblGrid>
              <a:tr h="250245">
                <a:tc row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Renewable Energies  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Solar Thermal and Photochemical Technology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859964"/>
                  </a:ext>
                </a:extLst>
              </a:tr>
              <a:tr h="3901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Renewable Energy Generation and Energy Efficiency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57846"/>
                  </a:ext>
                </a:extLst>
              </a:tr>
              <a:tr h="2502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Bioenergy, Bioproducts and Waste 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784480"/>
                  </a:ext>
                </a:extLst>
              </a:tr>
              <a:tr h="2502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Hydrogen Technologies 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148185"/>
                  </a:ext>
                </a:extLst>
              </a:tr>
              <a:tr h="253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Energy Storage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23608" marR="23608" marT="23608" marB="2360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1134"/>
                  </a:ext>
                </a:extLst>
              </a:tr>
              <a:tr h="2449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Fission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Fission Science and Technology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400031"/>
                  </a:ext>
                </a:extLst>
              </a:tr>
              <a:tr h="2449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Fusion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Science and Technology for Fusion Energy 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792447"/>
                  </a:ext>
                </a:extLst>
              </a:tr>
              <a:tr h="244933">
                <a:tc row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Environment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23608" marR="23608" marT="23608" marB="2360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Environmental Hydrogeosciences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243505"/>
                  </a:ext>
                </a:extLst>
              </a:tr>
              <a:tr h="3901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Radiation measurement and environmental impact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830258"/>
                  </a:ext>
                </a:extLst>
              </a:tr>
              <a:tr h="2095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Soils, agriculture and the environment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326210"/>
                  </a:ext>
                </a:extLst>
              </a:tr>
              <a:tr h="2095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Climate Change and Air Quality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178553"/>
                  </a:ext>
                </a:extLst>
              </a:tr>
              <a:tr h="2095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Environmental socio-technical research 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27505"/>
                  </a:ext>
                </a:extLst>
              </a:tr>
              <a:tr h="250245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Technology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rgbClr val="949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Particle Accelerators &amp; Electric Drives </a:t>
                      </a:r>
                      <a:endParaRPr lang="en-US" sz="14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603038"/>
                  </a:ext>
                </a:extLst>
              </a:tr>
              <a:tr h="2980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Applications of Ionizing Radiation</a:t>
                      </a:r>
                      <a:endParaRPr lang="en-US" sz="14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631324"/>
                  </a:ext>
                </a:extLst>
              </a:tr>
              <a:tr h="2709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Materials and Chemistry for Energy</a:t>
                      </a:r>
                      <a:endParaRPr lang="en-US" sz="14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672919"/>
                  </a:ext>
                </a:extLst>
              </a:tr>
              <a:tr h="26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400" b="1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rgbClr val="949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Scientific Computing</a:t>
                      </a:r>
                      <a:endParaRPr lang="en-US" sz="14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003916"/>
                  </a:ext>
                </a:extLst>
              </a:tr>
              <a:tr h="2655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Particle Physics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rgbClr val="949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Particle Physics and Astrophysics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32200"/>
                  </a:ext>
                </a:extLst>
              </a:tr>
              <a:tr h="2337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Biomedicine</a:t>
                      </a:r>
                      <a:endParaRPr lang="en-US" sz="14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rgbClr val="949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Biomedical innovation</a:t>
                      </a:r>
                      <a:endParaRPr lang="en-US" sz="14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8853" marR="8853" marT="885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7120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02CA789-D98B-7369-0FA5-ADA28C864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637245"/>
              </p:ext>
            </p:extLst>
          </p:nvPr>
        </p:nvGraphicFramePr>
        <p:xfrm>
          <a:off x="7196404" y="1630742"/>
          <a:ext cx="4241800" cy="25215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20900">
                  <a:extLst>
                    <a:ext uri="{9D8B030D-6E8A-4147-A177-3AD203B41FA5}">
                      <a16:colId xmlns:a16="http://schemas.microsoft.com/office/drawing/2014/main" val="906629529"/>
                    </a:ext>
                  </a:extLst>
                </a:gridCol>
                <a:gridCol w="2120900">
                  <a:extLst>
                    <a:ext uri="{9D8B030D-6E8A-4147-A177-3AD203B41FA5}">
                      <a16:colId xmlns:a16="http://schemas.microsoft.com/office/drawing/2014/main" val="1262055692"/>
                    </a:ext>
                  </a:extLst>
                </a:gridCol>
              </a:tblGrid>
              <a:tr h="287655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Technical Resources  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Electronics Unit</a:t>
                      </a:r>
                      <a:endParaRPr lang="en-US" sz="12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349806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Machining Workshops </a:t>
                      </a:r>
                      <a:endParaRPr lang="en-US" sz="12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038797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LMRI (Metrology Rad. Ionizing)</a:t>
                      </a:r>
                      <a:endParaRPr lang="en-US" sz="12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002618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 </a:t>
                      </a:r>
                      <a:endParaRPr lang="en-US" sz="1200" b="1" kern="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517511"/>
                  </a:ext>
                </a:extLst>
              </a:tr>
              <a:tr h="281940"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R+D Management Resources 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25400" marB="254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OTRI</a:t>
                      </a:r>
                      <a:endParaRPr lang="en-US" sz="12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92523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</a:t>
                      </a:r>
                      <a:endParaRPr lang="en-US" sz="12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879459"/>
                  </a:ext>
                </a:extLst>
              </a:tr>
              <a:tr h="212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Legal Office </a:t>
                      </a:r>
                      <a:endParaRPr lang="en-US" sz="12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064623"/>
                  </a:ext>
                </a:extLst>
              </a:tr>
              <a:tr h="215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Quality</a:t>
                      </a:r>
                      <a:endParaRPr lang="en-US" sz="12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875238"/>
                  </a:ext>
                </a:extLst>
              </a:tr>
              <a:tr h="215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Prospective</a:t>
                      </a:r>
                      <a:endParaRPr lang="en-US" sz="12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782326"/>
                  </a:ext>
                </a:extLst>
              </a:tr>
              <a:tr h="215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Disclosure </a:t>
                      </a:r>
                      <a:endParaRPr lang="en-US" sz="1200" b="1" kern="1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428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246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D1E9-1C84-645C-5F1D-3E57CCD15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2576077-2D43-BDA4-7086-CF169D2868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  <p:sp>
        <p:nvSpPr>
          <p:cNvPr id="2" name="Example: Development and manufacture of the nested orbit correctors (MCBXF) for the HL-LHC.">
            <a:extLst>
              <a:ext uri="{FF2B5EF4-FFF2-40B4-BE49-F238E27FC236}">
                <a16:creationId xmlns:a16="http://schemas.microsoft.com/office/drawing/2014/main" id="{0CA9862A-C87B-AA5B-672B-219B99EBCBED}"/>
              </a:ext>
            </a:extLst>
          </p:cNvPr>
          <p:cNvSpPr txBox="1">
            <a:spLocks/>
          </p:cNvSpPr>
          <p:nvPr/>
        </p:nvSpPr>
        <p:spPr>
          <a:xfrm>
            <a:off x="611430" y="999933"/>
            <a:ext cx="11430019" cy="405872"/>
          </a:xfrm>
          <a:prstGeom prst="rect">
            <a:avLst/>
          </a:prstGeom>
        </p:spPr>
        <p:txBody>
          <a:bodyPr vert="horz" lIns="38100" tIns="38100" rIns="38100" bIns="38100" rtlCol="0">
            <a:noAutofit/>
          </a:bodyPr>
          <a:lstStyle>
            <a:lvl1pPr marL="239642" indent="0" algn="l" defTabSz="4572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SzTx/>
              <a:buFontTx/>
              <a:buNone/>
              <a:defRPr sz="4100" b="1" kern="1200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Example: Development and manufacture of the nested orbit correctors (MCBXF) for the HL-LHC-CERN.</a:t>
            </a:r>
          </a:p>
        </p:txBody>
      </p:sp>
      <p:grpSp>
        <p:nvGrpSpPr>
          <p:cNvPr id="3" name="Group">
            <a:extLst>
              <a:ext uri="{FF2B5EF4-FFF2-40B4-BE49-F238E27FC236}">
                <a16:creationId xmlns:a16="http://schemas.microsoft.com/office/drawing/2014/main" id="{B689994B-7327-77C9-FD31-CF849408A285}"/>
              </a:ext>
            </a:extLst>
          </p:cNvPr>
          <p:cNvGrpSpPr/>
          <p:nvPr/>
        </p:nvGrpSpPr>
        <p:grpSpPr>
          <a:xfrm>
            <a:off x="146889" y="1542801"/>
            <a:ext cx="11894559" cy="4767155"/>
            <a:chOff x="-1" y="-1"/>
            <a:chExt cx="23789117" cy="9534308"/>
          </a:xfrm>
        </p:grpSpPr>
        <p:pic>
          <p:nvPicPr>
            <p:cNvPr id="4" name="Imagen 13" descr="Imagen 13">
              <a:extLst>
                <a:ext uri="{FF2B5EF4-FFF2-40B4-BE49-F238E27FC236}">
                  <a16:creationId xmlns:a16="http://schemas.microsoft.com/office/drawing/2014/main" id="{1618FA46-11B3-D1D1-C1A6-7043CD3DF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590607" y="5546966"/>
              <a:ext cx="7147859" cy="37518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6" name="Grupo 23">
              <a:extLst>
                <a:ext uri="{FF2B5EF4-FFF2-40B4-BE49-F238E27FC236}">
                  <a16:creationId xmlns:a16="http://schemas.microsoft.com/office/drawing/2014/main" id="{0B19E600-B89E-5B2E-A049-BDBB9E785F6F}"/>
                </a:ext>
              </a:extLst>
            </p:cNvPr>
            <p:cNvGrpSpPr/>
            <p:nvPr/>
          </p:nvGrpSpPr>
          <p:grpSpPr>
            <a:xfrm>
              <a:off x="-1" y="-1"/>
              <a:ext cx="23789117" cy="5931338"/>
              <a:chOff x="0" y="0"/>
              <a:chExt cx="23789115" cy="5931336"/>
            </a:xfrm>
          </p:grpSpPr>
          <p:grpSp>
            <p:nvGrpSpPr>
              <p:cNvPr id="10" name="Grupo 20">
                <a:extLst>
                  <a:ext uri="{FF2B5EF4-FFF2-40B4-BE49-F238E27FC236}">
                    <a16:creationId xmlns:a16="http://schemas.microsoft.com/office/drawing/2014/main" id="{5EED77B8-4568-D115-184C-E3E7EB8257AD}"/>
                  </a:ext>
                </a:extLst>
              </p:cNvPr>
              <p:cNvGrpSpPr/>
              <p:nvPr/>
            </p:nvGrpSpPr>
            <p:grpSpPr>
              <a:xfrm>
                <a:off x="-1" y="-1"/>
                <a:ext cx="6071467" cy="5865069"/>
                <a:chOff x="0" y="0"/>
                <a:chExt cx="6071465" cy="5865067"/>
              </a:xfrm>
            </p:grpSpPr>
            <p:pic>
              <p:nvPicPr>
                <p:cNvPr id="17" name="Imagen 9" descr="Imagen 9">
                  <a:extLst>
                    <a:ext uri="{FF2B5EF4-FFF2-40B4-BE49-F238E27FC236}">
                      <a16:creationId xmlns:a16="http://schemas.microsoft.com/office/drawing/2014/main" id="{BF6C5609-6350-26AB-CCFD-175816ED74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0" y="0"/>
                  <a:ext cx="6071467" cy="54000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8" name="Rectángulo 16">
                  <a:extLst>
                    <a:ext uri="{FF2B5EF4-FFF2-40B4-BE49-F238E27FC236}">
                      <a16:creationId xmlns:a16="http://schemas.microsoft.com/office/drawing/2014/main" id="{2681BA23-B57C-AB60-F5DF-7455AECA06DB}"/>
                    </a:ext>
                  </a:extLst>
                </p:cNvPr>
                <p:cNvSpPr/>
                <p:nvPr/>
              </p:nvSpPr>
              <p:spPr>
                <a:xfrm>
                  <a:off x="91440" y="4595067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45720" tIns="45720" rIns="45720" bIns="45720" numCol="1" anchor="t">
                  <a:spAutoFit/>
                </a:bodyPr>
                <a:lstStyle>
                  <a:lvl1pPr algn="l" defTabSz="1828800">
                    <a:defRPr sz="36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rPr sz="1800"/>
                    <a:t>Winding</a:t>
                  </a:r>
                </a:p>
              </p:txBody>
            </p:sp>
          </p:grpSp>
          <p:grpSp>
            <p:nvGrpSpPr>
              <p:cNvPr id="11" name="Grupo 21">
                <a:extLst>
                  <a:ext uri="{FF2B5EF4-FFF2-40B4-BE49-F238E27FC236}">
                    <a16:creationId xmlns:a16="http://schemas.microsoft.com/office/drawing/2014/main" id="{2B13D533-1F90-C612-8033-DE72535882F0}"/>
                  </a:ext>
                </a:extLst>
              </p:cNvPr>
              <p:cNvGrpSpPr/>
              <p:nvPr/>
            </p:nvGrpSpPr>
            <p:grpSpPr>
              <a:xfrm>
                <a:off x="6229600" y="0"/>
                <a:ext cx="8099998" cy="5931337"/>
                <a:chOff x="0" y="0"/>
                <a:chExt cx="8099997" cy="5931336"/>
              </a:xfrm>
            </p:grpSpPr>
            <p:pic>
              <p:nvPicPr>
                <p:cNvPr id="15" name="Imagen 15" descr="Imagen 15">
                  <a:extLst>
                    <a:ext uri="{FF2B5EF4-FFF2-40B4-BE49-F238E27FC236}">
                      <a16:creationId xmlns:a16="http://schemas.microsoft.com/office/drawing/2014/main" id="{26E34305-9958-9E4A-9534-EBB7CD5EC4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8099998" cy="54000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6" name="Rectángulo 17">
                  <a:extLst>
                    <a:ext uri="{FF2B5EF4-FFF2-40B4-BE49-F238E27FC236}">
                      <a16:creationId xmlns:a16="http://schemas.microsoft.com/office/drawing/2014/main" id="{866B9BD7-CBE1-9E34-F3AC-57066841D574}"/>
                    </a:ext>
                  </a:extLst>
                </p:cNvPr>
                <p:cNvSpPr/>
                <p:nvPr/>
              </p:nvSpPr>
              <p:spPr>
                <a:xfrm>
                  <a:off x="91439" y="4661336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45720" tIns="45720" rIns="45720" bIns="45720" numCol="1" anchor="t">
                  <a:spAutoFit/>
                </a:bodyPr>
                <a:lstStyle>
                  <a:lvl1pPr algn="l" defTabSz="1828800">
                    <a:defRPr sz="36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rPr sz="1800"/>
                    <a:t>Binder</a:t>
                  </a:r>
                </a:p>
              </p:txBody>
            </p:sp>
          </p:grpSp>
          <p:grpSp>
            <p:nvGrpSpPr>
              <p:cNvPr id="12" name="Grupo 22">
                <a:extLst>
                  <a:ext uri="{FF2B5EF4-FFF2-40B4-BE49-F238E27FC236}">
                    <a16:creationId xmlns:a16="http://schemas.microsoft.com/office/drawing/2014/main" id="{74F03C2F-99E4-302F-3C01-88EC8596A475}"/>
                  </a:ext>
                </a:extLst>
              </p:cNvPr>
              <p:cNvGrpSpPr/>
              <p:nvPr/>
            </p:nvGrpSpPr>
            <p:grpSpPr>
              <a:xfrm>
                <a:off x="14487733" y="0"/>
                <a:ext cx="9301382" cy="5931337"/>
                <a:chOff x="0" y="0"/>
                <a:chExt cx="9301381" cy="5931335"/>
              </a:xfrm>
            </p:grpSpPr>
            <p:pic>
              <p:nvPicPr>
                <p:cNvPr id="13" name="Imagen 11" descr="Imagen 11">
                  <a:extLst>
                    <a:ext uri="{FF2B5EF4-FFF2-40B4-BE49-F238E27FC236}">
                      <a16:creationId xmlns:a16="http://schemas.microsoft.com/office/drawing/2014/main" id="{A800C7BA-2B57-DB41-E5CB-2190DBD03F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0" y="0"/>
                  <a:ext cx="9301382" cy="54000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4" name="Rectángulo 18">
                  <a:extLst>
                    <a:ext uri="{FF2B5EF4-FFF2-40B4-BE49-F238E27FC236}">
                      <a16:creationId xmlns:a16="http://schemas.microsoft.com/office/drawing/2014/main" id="{27A6D85C-8172-B56A-3681-7100DB843474}"/>
                    </a:ext>
                  </a:extLst>
                </p:cNvPr>
                <p:cNvSpPr/>
                <p:nvPr/>
              </p:nvSpPr>
              <p:spPr>
                <a:xfrm>
                  <a:off x="122171" y="4661336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45720" tIns="45720" rIns="45720" bIns="45720" numCol="1" anchor="t">
                  <a:spAutoFit/>
                </a:bodyPr>
                <a:lstStyle>
                  <a:lvl1pPr algn="l" defTabSz="1828800">
                    <a:defRPr sz="36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rPr sz="1800"/>
                    <a:t>Impregnation</a:t>
                  </a:r>
                </a:p>
              </p:txBody>
            </p:sp>
          </p:grpSp>
        </p:grpSp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63CFA001-3C4F-75FE-1CDD-912FE0DFFB34}"/>
                </a:ext>
              </a:extLst>
            </p:cNvPr>
            <p:cNvSpPr/>
            <p:nvPr/>
          </p:nvSpPr>
          <p:spPr>
            <a:xfrm>
              <a:off x="5246385" y="5615286"/>
              <a:ext cx="11157634" cy="39190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/>
            <a:p>
              <a:pPr indent="18288">
                <a:spcBef>
                  <a:spcPts val="500"/>
                </a:spcBef>
                <a:defRPr sz="4100">
                  <a:solidFill>
                    <a:srgbClr val="0055A0"/>
                  </a:solidFill>
                </a:defRPr>
              </a:pPr>
              <a:r>
                <a:rPr sz="1400"/>
                <a:t>First nested superconducting accelerator magnet with </a:t>
              </a:r>
              <a:r>
                <a:rPr sz="1400" b="1">
                  <a:solidFill>
                    <a:srgbClr val="F09E18"/>
                  </a:solidFill>
                </a:rPr>
                <a:t>mechanical torque locking</a:t>
              </a:r>
              <a:r>
                <a:rPr sz="1400"/>
                <a:t>.</a:t>
              </a:r>
            </a:p>
            <a:p>
              <a:pPr indent="18288">
                <a:spcBef>
                  <a:spcPts val="500"/>
                </a:spcBef>
                <a:defRPr sz="4100">
                  <a:solidFill>
                    <a:srgbClr val="0055A0"/>
                  </a:solidFill>
                </a:defRPr>
              </a:pPr>
              <a:r>
                <a:rPr sz="1400"/>
                <a:t>Up to </a:t>
              </a:r>
              <a:r>
                <a:rPr sz="1400" b="1">
                  <a:solidFill>
                    <a:srgbClr val="F09E18"/>
                  </a:solidFill>
                </a:rPr>
                <a:t>140 kNm/m</a:t>
              </a:r>
              <a:endParaRPr sz="1400"/>
            </a:p>
            <a:p>
              <a:pPr indent="18288">
                <a:spcBef>
                  <a:spcPts val="500"/>
                </a:spcBef>
                <a:defRPr sz="4100" b="1">
                  <a:solidFill>
                    <a:srgbClr val="F09E18"/>
                  </a:solidFill>
                </a:defRPr>
              </a:pPr>
              <a:r>
                <a:rPr sz="1400"/>
                <a:t>Assembly</a:t>
              </a:r>
              <a:r>
                <a:rPr sz="1400">
                  <a:solidFill>
                    <a:srgbClr val="0055A0"/>
                  </a:solidFill>
                </a:rPr>
                <a:t> being done at </a:t>
              </a:r>
              <a:r>
                <a:rPr sz="1400"/>
                <a:t>CERN</a:t>
              </a:r>
              <a:r>
                <a:rPr sz="1400">
                  <a:solidFill>
                    <a:srgbClr val="0055A0"/>
                  </a:solidFill>
                </a:rPr>
                <a:t>.</a:t>
              </a:r>
            </a:p>
            <a:p>
              <a:pPr lvl="1" indent="18288">
                <a:spcBef>
                  <a:spcPts val="600"/>
                </a:spcBef>
                <a:defRPr sz="4400">
                  <a:solidFill>
                    <a:srgbClr val="0055A0"/>
                  </a:solidFill>
                </a:defRPr>
              </a:pPr>
              <a:endParaRPr sz="1400">
                <a:solidFill>
                  <a:srgbClr val="0055A0"/>
                </a:solidFill>
              </a:endParaRPr>
            </a:p>
            <a:p>
              <a:pPr lvl="1" indent="18288">
                <a:spcBef>
                  <a:spcPts val="600"/>
                </a:spcBef>
                <a:defRPr sz="4400">
                  <a:solidFill>
                    <a:srgbClr val="0055A0"/>
                  </a:solidFill>
                </a:defRPr>
              </a:pPr>
              <a:endParaRPr sz="1400">
                <a:solidFill>
                  <a:srgbClr val="0055A0"/>
                </a:solidFill>
              </a:endParaRPr>
            </a:p>
            <a:p>
              <a:pPr marL="681228" lvl="1" indent="-457200">
                <a:spcBef>
                  <a:spcPts val="600"/>
                </a:spcBef>
                <a:buClr>
                  <a:srgbClr val="0055A0"/>
                </a:buClr>
                <a:buSzPct val="90000"/>
                <a:buFont typeface="Calibri"/>
                <a:buChar char="•"/>
                <a:defRPr sz="4400">
                  <a:solidFill>
                    <a:srgbClr val="0055A0"/>
                  </a:solidFill>
                </a:defRPr>
              </a:pPr>
              <a:endParaRPr sz="1400">
                <a:solidFill>
                  <a:srgbClr val="0055A0"/>
                </a:solidFill>
              </a:endParaRPr>
            </a:p>
          </p:txBody>
        </p:sp>
        <p:pic>
          <p:nvPicPr>
            <p:cNvPr id="8" name="Imagen 26" descr="Imagen 26">
              <a:extLst>
                <a:ext uri="{FF2B5EF4-FFF2-40B4-BE49-F238E27FC236}">
                  <a16:creationId xmlns:a16="http://schemas.microsoft.com/office/drawing/2014/main" id="{684DBEE5-EFC1-3A9D-3A4C-14BAF31F3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526540"/>
              <a:ext cx="4862735" cy="38934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" name="CuadroTexto 20">
            <a:extLst>
              <a:ext uri="{FF2B5EF4-FFF2-40B4-BE49-F238E27FC236}">
                <a16:creationId xmlns:a16="http://schemas.microsoft.com/office/drawing/2014/main" id="{B9D72E31-95E6-9A88-125E-E17798B1FE27}"/>
              </a:ext>
            </a:extLst>
          </p:cNvPr>
          <p:cNvSpPr txBox="1"/>
          <p:nvPr/>
        </p:nvSpPr>
        <p:spPr>
          <a:xfrm>
            <a:off x="510108" y="686895"/>
            <a:ext cx="5481672" cy="37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2438337">
              <a:defRPr sz="4200" b="1">
                <a:solidFill>
                  <a:srgbClr val="97181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100"/>
              <a:t>R&amp;D&amp;I on Accelerator components </a:t>
            </a:r>
          </a:p>
        </p:txBody>
      </p:sp>
      <p:sp>
        <p:nvSpPr>
          <p:cNvPr id="20" name="Análisis Estratégico.">
            <a:extLst>
              <a:ext uri="{FF2B5EF4-FFF2-40B4-BE49-F238E27FC236}">
                <a16:creationId xmlns:a16="http://schemas.microsoft.com/office/drawing/2014/main" id="{DF085250-E8BE-9DCC-C0B4-A81D063652DE}"/>
              </a:ext>
            </a:extLst>
          </p:cNvPr>
          <p:cNvSpPr txBox="1"/>
          <p:nvPr/>
        </p:nvSpPr>
        <p:spPr>
          <a:xfrm>
            <a:off x="75448" y="46355"/>
            <a:ext cx="3606114" cy="44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marL="9525" lvl="1" indent="127000" defTabSz="410765">
              <a:defRPr sz="4800" b="1">
                <a:solidFill>
                  <a:srgbClr val="00397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400"/>
              <a:t>Department of Technology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3348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1132C-BB9E-1014-AE71-D136442F2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91FBA1A-EC66-7F78-7438-CB37926003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646A249D-2F1A-7580-E9D4-87FC9B2CD75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7933" y="279660"/>
            <a:ext cx="941260" cy="9602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74BC69D-D846-8ED6-2553-CDDF16CCAA93}"/>
              </a:ext>
            </a:extLst>
          </p:cNvPr>
          <p:cNvSpPr txBox="1"/>
          <p:nvPr/>
        </p:nvSpPr>
        <p:spPr>
          <a:xfrm>
            <a:off x="308598" y="1666308"/>
            <a:ext cx="6804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RFQ: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High-Frequency 750 MHz Carbon RFQ, composed by 2 segments (approx. 4.6 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Compact design by a novel beam dynamics design by CERN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Manufacturing: EGILE S.L.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First segment manufactured, assembled, low power RF tested and currently under conditioning at CERN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CBFAFC0-DFB1-D41F-71C6-5F904FB8C96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8662" y="1346890"/>
            <a:ext cx="1963338" cy="171658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738E4DF-2EF5-3EBF-F758-CD65A7FD2E1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7533" y="1421615"/>
            <a:ext cx="1858236" cy="1624693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F77ADD41-0F34-91E8-1461-0AAB0E429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15" y="3342711"/>
            <a:ext cx="5301951" cy="3328687"/>
          </a:xfrm>
          <a:prstGeom prst="rect">
            <a:avLst/>
          </a:prstGeom>
        </p:spPr>
      </p:pic>
      <p:pic>
        <p:nvPicPr>
          <p:cNvPr id="8" name="Imagen 8" descr="Imagen que contiene cerca, metal, tabla, camioneta&#10;&#10;El contenido generado por IA puede ser incorrecto.">
            <a:extLst>
              <a:ext uri="{FF2B5EF4-FFF2-40B4-BE49-F238E27FC236}">
                <a16:creationId xmlns:a16="http://schemas.microsoft.com/office/drawing/2014/main" id="{2BCB412E-9458-DC9C-9669-696A5F7EFB6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51" y="3928599"/>
            <a:ext cx="2871215" cy="2156912"/>
          </a:xfrm>
          <a:prstGeom prst="rect">
            <a:avLst/>
          </a:prstGeom>
        </p:spPr>
      </p:pic>
      <p:pic>
        <p:nvPicPr>
          <p:cNvPr id="10" name="Imagen 11" descr="Imagen que contiene interior, tabla, viejo, parado&#10;&#10;El contenido generado por IA puede ser incorrecto.">
            <a:extLst>
              <a:ext uri="{FF2B5EF4-FFF2-40B4-BE49-F238E27FC236}">
                <a16:creationId xmlns:a16="http://schemas.microsoft.com/office/drawing/2014/main" id="{1359F1D8-C576-7A2E-2364-5D2BA4F67C8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651" y="3876235"/>
            <a:ext cx="3015521" cy="226164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44473EA-27D8-8412-EA57-80CB6E316429}"/>
              </a:ext>
            </a:extLst>
          </p:cNvPr>
          <p:cNvSpPr txBox="1"/>
          <p:nvPr/>
        </p:nvSpPr>
        <p:spPr>
          <a:xfrm>
            <a:off x="7519856" y="6298916"/>
            <a:ext cx="26024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RFQ at CERN facilities</a:t>
            </a:r>
            <a:endParaRPr lang="es-E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xample: Development and manufacture of the nested orbit correctors (MCBXF) for the HL-LHC.">
            <a:extLst>
              <a:ext uri="{FF2B5EF4-FFF2-40B4-BE49-F238E27FC236}">
                <a16:creationId xmlns:a16="http://schemas.microsoft.com/office/drawing/2014/main" id="{EC84D398-25AA-5A3A-3E3E-2046AAC6B2C6}"/>
              </a:ext>
            </a:extLst>
          </p:cNvPr>
          <p:cNvSpPr txBox="1">
            <a:spLocks/>
          </p:cNvSpPr>
          <p:nvPr/>
        </p:nvSpPr>
        <p:spPr>
          <a:xfrm>
            <a:off x="611430" y="1166189"/>
            <a:ext cx="11430019" cy="405872"/>
          </a:xfrm>
          <a:prstGeom prst="rect">
            <a:avLst/>
          </a:prstGeom>
        </p:spPr>
        <p:txBody>
          <a:bodyPr vert="horz" lIns="38100" tIns="38100" rIns="38100" bIns="38100" rtlCol="0">
            <a:noAutofit/>
          </a:bodyPr>
          <a:lstStyle>
            <a:lvl1pPr marL="239642" indent="0" algn="l" defTabSz="4572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SzTx/>
              <a:buFontTx/>
              <a:buNone/>
              <a:defRPr sz="4100" b="1" kern="1200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Example: C6+ ion beam injector: INITAL-LINAC6+ project</a:t>
            </a:r>
          </a:p>
          <a:p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uadroTexto 20">
            <a:extLst>
              <a:ext uri="{FF2B5EF4-FFF2-40B4-BE49-F238E27FC236}">
                <a16:creationId xmlns:a16="http://schemas.microsoft.com/office/drawing/2014/main" id="{10235DD2-93B2-AEFB-CB1E-692A59B8614D}"/>
              </a:ext>
            </a:extLst>
          </p:cNvPr>
          <p:cNvSpPr txBox="1"/>
          <p:nvPr/>
        </p:nvSpPr>
        <p:spPr>
          <a:xfrm>
            <a:off x="510108" y="728459"/>
            <a:ext cx="5481672" cy="37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2438337">
              <a:defRPr sz="4200" b="1">
                <a:solidFill>
                  <a:srgbClr val="97181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100"/>
              <a:t>R&amp;D&amp;I on Accelerator components </a:t>
            </a:r>
          </a:p>
        </p:txBody>
      </p:sp>
      <p:sp>
        <p:nvSpPr>
          <p:cNvPr id="14" name="Análisis Estratégico.">
            <a:extLst>
              <a:ext uri="{FF2B5EF4-FFF2-40B4-BE49-F238E27FC236}">
                <a16:creationId xmlns:a16="http://schemas.microsoft.com/office/drawing/2014/main" id="{93C4A5F0-1EB1-78D1-6969-9FF3621AD50A}"/>
              </a:ext>
            </a:extLst>
          </p:cNvPr>
          <p:cNvSpPr txBox="1"/>
          <p:nvPr/>
        </p:nvSpPr>
        <p:spPr>
          <a:xfrm>
            <a:off x="75448" y="46355"/>
            <a:ext cx="3606114" cy="44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marL="9525" lvl="1" indent="127000" defTabSz="410765">
              <a:defRPr sz="4800" b="1">
                <a:solidFill>
                  <a:srgbClr val="00397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400"/>
              <a:t>Department of Technology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30126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B1DF1-AC2B-E617-FB03-2DA4D4FF5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3BB91B8-35C6-7AAD-E5BC-89C74351C3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  <p:sp>
        <p:nvSpPr>
          <p:cNvPr id="2" name="CuadroTexto 20">
            <a:extLst>
              <a:ext uri="{FF2B5EF4-FFF2-40B4-BE49-F238E27FC236}">
                <a16:creationId xmlns:a16="http://schemas.microsoft.com/office/drawing/2014/main" id="{5160B149-CF0C-00E4-2816-51DFBD291F13}"/>
              </a:ext>
            </a:extLst>
          </p:cNvPr>
          <p:cNvSpPr txBox="1"/>
          <p:nvPr/>
        </p:nvSpPr>
        <p:spPr>
          <a:xfrm>
            <a:off x="510108" y="655722"/>
            <a:ext cx="5481672" cy="37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2438337">
              <a:defRPr sz="4200" b="1">
                <a:solidFill>
                  <a:srgbClr val="97181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100">
                <a:latin typeface="Calibri" panose="020F0502020204030204" pitchFamily="34" charset="0"/>
                <a:cs typeface="Calibri" panose="020F0502020204030204" pitchFamily="34" charset="0"/>
              </a:rPr>
              <a:t>Medical Applications of Ionizing Radiation </a:t>
            </a:r>
          </a:p>
        </p:txBody>
      </p:sp>
      <p:sp>
        <p:nvSpPr>
          <p:cNvPr id="3" name="Análisis Estratégico.">
            <a:extLst>
              <a:ext uri="{FF2B5EF4-FFF2-40B4-BE49-F238E27FC236}">
                <a16:creationId xmlns:a16="http://schemas.microsoft.com/office/drawing/2014/main" id="{71C82AEF-896B-6769-169D-D9F99294BCA5}"/>
              </a:ext>
            </a:extLst>
          </p:cNvPr>
          <p:cNvSpPr txBox="1"/>
          <p:nvPr/>
        </p:nvSpPr>
        <p:spPr>
          <a:xfrm>
            <a:off x="75448" y="46355"/>
            <a:ext cx="3606114" cy="44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marL="9525" lvl="1" indent="127000" defTabSz="410765">
              <a:defRPr sz="4800" b="1">
                <a:solidFill>
                  <a:srgbClr val="00397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400"/>
              <a:t>Department of Technology</a:t>
            </a:r>
            <a:endParaRPr sz="2400"/>
          </a:p>
        </p:txBody>
      </p:sp>
      <p:sp>
        <p:nvSpPr>
          <p:cNvPr id="6" name="1.1. La radioterapia avanzada">
            <a:extLst>
              <a:ext uri="{FF2B5EF4-FFF2-40B4-BE49-F238E27FC236}">
                <a16:creationId xmlns:a16="http://schemas.microsoft.com/office/drawing/2014/main" id="{C79F1F82-770B-A7FE-B8B9-176BDA08B0DB}"/>
              </a:ext>
            </a:extLst>
          </p:cNvPr>
          <p:cNvSpPr txBox="1"/>
          <p:nvPr/>
        </p:nvSpPr>
        <p:spPr>
          <a:xfrm>
            <a:off x="1552480" y="4156186"/>
            <a:ext cx="4650893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numCol="1" anchor="t">
            <a:spAutoFit/>
          </a:bodyPr>
          <a:lstStyle>
            <a:lvl1pPr marL="239642" algn="l" defTabSz="457200">
              <a:spcBef>
                <a:spcPts val="1400"/>
              </a:spcBef>
              <a:defRPr sz="3900" b="1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</a:defRPr>
            </a:lvl1pPr>
          </a:lstStyle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PET/CT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Preclinical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Molecular Imaging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FD51378-7030-0EFF-13D0-BFCD51C4A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84" y="4582152"/>
            <a:ext cx="4357940" cy="1958746"/>
          </a:xfrm>
          <a:prstGeom prst="rect">
            <a:avLst/>
          </a:prstGeom>
        </p:spPr>
      </p:pic>
      <p:sp>
        <p:nvSpPr>
          <p:cNvPr id="10" name="1.1. La radioterapia avanzada">
            <a:extLst>
              <a:ext uri="{FF2B5EF4-FFF2-40B4-BE49-F238E27FC236}">
                <a16:creationId xmlns:a16="http://schemas.microsoft.com/office/drawing/2014/main" id="{BA4602F3-FBE7-10F3-6A11-96FE0159B5AD}"/>
              </a:ext>
            </a:extLst>
          </p:cNvPr>
          <p:cNvSpPr txBox="1"/>
          <p:nvPr/>
        </p:nvSpPr>
        <p:spPr>
          <a:xfrm>
            <a:off x="460765" y="1166318"/>
            <a:ext cx="4485926" cy="630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numCol="1" anchor="t">
            <a:spAutoFit/>
          </a:bodyPr>
          <a:lstStyle>
            <a:lvl1pPr marL="239642" algn="l" defTabSz="457200">
              <a:spcBef>
                <a:spcPts val="1400"/>
              </a:spcBef>
              <a:defRPr sz="3900" b="1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</a:defRPr>
            </a:lvl1pPr>
          </a:lstStyle>
          <a:p>
            <a:pPr algn="ctr"/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Radionuclide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 and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Radiopharmaceuticals.  Biomedical applications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2 Imagen">
            <a:extLst>
              <a:ext uri="{FF2B5EF4-FFF2-40B4-BE49-F238E27FC236}">
                <a16:creationId xmlns:a16="http://schemas.microsoft.com/office/drawing/2014/main" id="{3AEE2FD2-4404-90FA-1331-14A35AD871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1762" y="1991700"/>
            <a:ext cx="2493681" cy="1870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31685DB5-713C-4694-5511-B2F2082122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581" y="1978246"/>
            <a:ext cx="2778789" cy="188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4C63595-F05F-B51F-BB54-6552D3BFED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3373" y="1886146"/>
            <a:ext cx="1554745" cy="1500002"/>
          </a:xfrm>
          <a:prstGeom prst="rect">
            <a:avLst/>
          </a:prstGeom>
        </p:spPr>
      </p:pic>
      <p:pic>
        <p:nvPicPr>
          <p:cNvPr id="16" name="Picture 4" descr="SIMPROTER_PET_MC_brain.jpg">
            <a:extLst>
              <a:ext uri="{FF2B5EF4-FFF2-40B4-BE49-F238E27FC236}">
                <a16:creationId xmlns:a16="http://schemas.microsoft.com/office/drawing/2014/main" id="{9C008B0E-2A80-CF00-6495-10852A55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3568" y="1882155"/>
            <a:ext cx="1744249" cy="149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SIMPROTER_PET_pcb2.jpg">
            <a:extLst>
              <a:ext uri="{FF2B5EF4-FFF2-40B4-BE49-F238E27FC236}">
                <a16:creationId xmlns:a16="http://schemas.microsoft.com/office/drawing/2014/main" id="{B50BDE0C-47C3-0247-2C81-CE290C40F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58118" y="1758245"/>
            <a:ext cx="2073412" cy="164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.1. La radioterapia avanzada">
            <a:extLst>
              <a:ext uri="{FF2B5EF4-FFF2-40B4-BE49-F238E27FC236}">
                <a16:creationId xmlns:a16="http://schemas.microsoft.com/office/drawing/2014/main" id="{894FFF4D-56A5-0A72-46FE-A7E07B21859C}"/>
              </a:ext>
            </a:extLst>
          </p:cNvPr>
          <p:cNvSpPr txBox="1"/>
          <p:nvPr/>
        </p:nvSpPr>
        <p:spPr>
          <a:xfrm>
            <a:off x="7518673" y="3638899"/>
            <a:ext cx="2696522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numCol="1" anchor="t">
            <a:spAutoFit/>
          </a:bodyPr>
          <a:lstStyle>
            <a:lvl1pPr marL="239642" algn="l" defTabSz="457200">
              <a:spcBef>
                <a:spcPts val="1400"/>
              </a:spcBef>
              <a:defRPr sz="3900" b="1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</a:defRPr>
            </a:lvl1pPr>
          </a:lstStyle>
          <a:p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Preclinical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Dosimetry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1.1. La radioterapia avanzada">
            <a:extLst>
              <a:ext uri="{FF2B5EF4-FFF2-40B4-BE49-F238E27FC236}">
                <a16:creationId xmlns:a16="http://schemas.microsoft.com/office/drawing/2014/main" id="{14125662-51C3-24AF-D1A7-AE84ADBCB7DE}"/>
              </a:ext>
            </a:extLst>
          </p:cNvPr>
          <p:cNvSpPr txBox="1"/>
          <p:nvPr/>
        </p:nvSpPr>
        <p:spPr>
          <a:xfrm>
            <a:off x="7032967" y="1307931"/>
            <a:ext cx="3992638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numCol="1" anchor="t">
            <a:spAutoFit/>
          </a:bodyPr>
          <a:lstStyle>
            <a:lvl1pPr marL="239642" algn="l" defTabSz="457200">
              <a:spcBef>
                <a:spcPts val="1400"/>
              </a:spcBef>
              <a:defRPr sz="3900" b="1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</a:defRPr>
            </a:lvl1pPr>
          </a:lstStyle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Monte Carlo in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Proton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Therapy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449DE79-DF77-0966-0695-902AA6CDA71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603" y="4563373"/>
            <a:ext cx="2969127" cy="2140498"/>
          </a:xfrm>
          <a:prstGeom prst="rect">
            <a:avLst/>
          </a:prstGeom>
        </p:spPr>
      </p:pic>
      <p:pic>
        <p:nvPicPr>
          <p:cNvPr id="23" name="Rendering_MyStudy_2025-05-09_151117-dose-xyz_0">
            <a:hlinkClick r:id="" action="ppaction://media"/>
            <a:extLst>
              <a:ext uri="{FF2B5EF4-FFF2-40B4-BE49-F238E27FC236}">
                <a16:creationId xmlns:a16="http://schemas.microsoft.com/office/drawing/2014/main" id="{54955EC1-03D2-A680-A322-52F2EBA124C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5009" y="4133134"/>
            <a:ext cx="1310186" cy="270581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5FD01AD5-8CB5-89D0-D213-C371B0C50C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07782" y="3725907"/>
            <a:ext cx="1844863" cy="313463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33D33D0-2988-4496-A5A1-C14FA5989C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06328" y="5763109"/>
            <a:ext cx="1752991" cy="107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39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E26FA-9E2E-5588-9738-4023E14C3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500099B-4E5A-C9C3-999E-EE1876C15B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  <p:sp>
        <p:nvSpPr>
          <p:cNvPr id="2" name="Slide Number">
            <a:extLst>
              <a:ext uri="{FF2B5EF4-FFF2-40B4-BE49-F238E27FC236}">
                <a16:creationId xmlns:a16="http://schemas.microsoft.com/office/drawing/2014/main" id="{E5742E56-3A43-FBAC-6908-7543DB7530C8}"/>
              </a:ext>
            </a:extLst>
          </p:cNvPr>
          <p:cNvSpPr txBox="1">
            <a:spLocks/>
          </p:cNvSpPr>
          <p:nvPr/>
        </p:nvSpPr>
        <p:spPr>
          <a:xfrm>
            <a:off x="11205933" y="6509573"/>
            <a:ext cx="232271" cy="25558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/>
              <a:pPr/>
              <a:t>6</a:t>
            </a:fld>
            <a:endParaRPr lang="en-US"/>
          </a:p>
        </p:txBody>
      </p:sp>
      <p:sp>
        <p:nvSpPr>
          <p:cNvPr id="3" name="Since 2015, our Medical Application Program is bound to large hospitals in Spain:">
            <a:extLst>
              <a:ext uri="{FF2B5EF4-FFF2-40B4-BE49-F238E27FC236}">
                <a16:creationId xmlns:a16="http://schemas.microsoft.com/office/drawing/2014/main" id="{05906F9F-BD02-48FA-4476-CBECA8A18E05}"/>
              </a:ext>
            </a:extLst>
          </p:cNvPr>
          <p:cNvSpPr txBox="1"/>
          <p:nvPr/>
        </p:nvSpPr>
        <p:spPr>
          <a:xfrm>
            <a:off x="194442" y="1053118"/>
            <a:ext cx="1062249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>
            <a:spAutoFit/>
          </a:bodyPr>
          <a:lstStyle>
            <a:lvl1pPr marL="239642" algn="l" defTabSz="457200">
              <a:spcBef>
                <a:spcPts val="600"/>
              </a:spcBef>
              <a:defRPr sz="3800" b="1">
                <a:solidFill>
                  <a:srgbClr val="371A94"/>
                </a:solidFill>
                <a:uFill>
                  <a:solidFill>
                    <a:srgbClr val="371A94"/>
                  </a:solidFill>
                </a:uFill>
              </a:defRPr>
            </a:lvl1pPr>
          </a:lstStyle>
          <a:p>
            <a:r>
              <a:rPr sz="1900"/>
              <a:t>Since </a:t>
            </a:r>
            <a:r>
              <a:rPr sz="1900"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r>
              <a:rPr sz="1900"/>
              <a:t>, our Medical Application Program is bound to large hospitals in Spain:  </a:t>
            </a:r>
          </a:p>
        </p:txBody>
      </p:sp>
      <p:sp>
        <p:nvSpPr>
          <p:cNvPr id="4" name="Prototherapy: CUN Clinic Hospital, Madrid">
            <a:extLst>
              <a:ext uri="{FF2B5EF4-FFF2-40B4-BE49-F238E27FC236}">
                <a16:creationId xmlns:a16="http://schemas.microsoft.com/office/drawing/2014/main" id="{19ABB33F-5D8B-F0CB-9044-26A7880A17E6}"/>
              </a:ext>
            </a:extLst>
          </p:cNvPr>
          <p:cNvSpPr txBox="1"/>
          <p:nvPr/>
        </p:nvSpPr>
        <p:spPr>
          <a:xfrm>
            <a:off x="678007" y="1610696"/>
            <a:ext cx="6898876" cy="410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267891" lvl="1" indent="-267891" defTabSz="160734">
              <a:spcBef>
                <a:spcPts val="50"/>
              </a:spcBef>
              <a:defRPr sz="4400" b="1">
                <a:solidFill>
                  <a:srgbClr val="B0564E"/>
                </a:solidFill>
                <a:uFill>
                  <a:solidFill>
                    <a:srgbClr val="371A94"/>
                  </a:solidFill>
                </a:uFill>
              </a:defRPr>
            </a:pPr>
            <a:r>
              <a:rPr lang="es-ES" sz="2200"/>
              <a:t>Example: Radiobiology</a:t>
            </a:r>
            <a:r>
              <a:rPr sz="2200"/>
              <a:t>: CUN Clinic Hospital, Madrid </a:t>
            </a:r>
          </a:p>
        </p:txBody>
      </p:sp>
      <p:grpSp>
        <p:nvGrpSpPr>
          <p:cNvPr id="6" name="Group">
            <a:extLst>
              <a:ext uri="{FF2B5EF4-FFF2-40B4-BE49-F238E27FC236}">
                <a16:creationId xmlns:a16="http://schemas.microsoft.com/office/drawing/2014/main" id="{C74651B8-E01C-CDC9-F8AE-755560433CBD}"/>
              </a:ext>
            </a:extLst>
          </p:cNvPr>
          <p:cNvGrpSpPr/>
          <p:nvPr/>
        </p:nvGrpSpPr>
        <p:grpSpPr>
          <a:xfrm>
            <a:off x="194443" y="1487173"/>
            <a:ext cx="13061975" cy="5597570"/>
            <a:chOff x="0" y="0"/>
            <a:chExt cx="26123947" cy="11195137"/>
          </a:xfrm>
        </p:grpSpPr>
        <p:pic>
          <p:nvPicPr>
            <p:cNvPr id="8" name="pasted-movie.png" descr="pasted-movie.png">
              <a:extLst>
                <a:ext uri="{FF2B5EF4-FFF2-40B4-BE49-F238E27FC236}">
                  <a16:creationId xmlns:a16="http://schemas.microsoft.com/office/drawing/2014/main" id="{F39AEA93-532D-5178-9F47-369E47206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08572" y="0"/>
              <a:ext cx="7793181" cy="58621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" name="Imagen 7" descr="Imagen 7">
              <a:extLst>
                <a:ext uri="{FF2B5EF4-FFF2-40B4-BE49-F238E27FC236}">
                  <a16:creationId xmlns:a16="http://schemas.microsoft.com/office/drawing/2014/main" id="{BB9AD8C7-8B5F-CDEA-28D3-8AF5CBA5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86377" y="4066209"/>
              <a:ext cx="13437570" cy="71289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" name="pasted-movie.png" descr="pasted-movie.png">
              <a:extLst>
                <a:ext uri="{FF2B5EF4-FFF2-40B4-BE49-F238E27FC236}">
                  <a16:creationId xmlns:a16="http://schemas.microsoft.com/office/drawing/2014/main" id="{2BADEB1A-0DF5-CEA2-0084-43C42CDD3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442270"/>
              <a:ext cx="14588575" cy="8360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" name="Imagen 7" descr="Imagen 7">
              <a:extLst>
                <a:ext uri="{FF2B5EF4-FFF2-40B4-BE49-F238E27FC236}">
                  <a16:creationId xmlns:a16="http://schemas.microsoft.com/office/drawing/2014/main" id="{05606C8D-9AFE-E317-88E5-9090BC3BA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24255" y="1334394"/>
              <a:ext cx="3084318" cy="14393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" name="CuadroTexto 20">
            <a:extLst>
              <a:ext uri="{FF2B5EF4-FFF2-40B4-BE49-F238E27FC236}">
                <a16:creationId xmlns:a16="http://schemas.microsoft.com/office/drawing/2014/main" id="{29EB1B1E-6DA9-6619-85BD-D3A8DDC148B9}"/>
              </a:ext>
            </a:extLst>
          </p:cNvPr>
          <p:cNvSpPr txBox="1"/>
          <p:nvPr/>
        </p:nvSpPr>
        <p:spPr>
          <a:xfrm>
            <a:off x="510108" y="655722"/>
            <a:ext cx="5481672" cy="37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2438337">
              <a:defRPr sz="4200" b="1">
                <a:solidFill>
                  <a:srgbClr val="97181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100"/>
              <a:t>Medical Applications of Ionizing Radiation </a:t>
            </a:r>
          </a:p>
        </p:txBody>
      </p:sp>
      <p:sp>
        <p:nvSpPr>
          <p:cNvPr id="13" name="Análisis Estratégico.">
            <a:extLst>
              <a:ext uri="{FF2B5EF4-FFF2-40B4-BE49-F238E27FC236}">
                <a16:creationId xmlns:a16="http://schemas.microsoft.com/office/drawing/2014/main" id="{C0EE30A6-489E-1D59-2E0C-E3BCC375EA71}"/>
              </a:ext>
            </a:extLst>
          </p:cNvPr>
          <p:cNvSpPr txBox="1"/>
          <p:nvPr/>
        </p:nvSpPr>
        <p:spPr>
          <a:xfrm>
            <a:off x="75448" y="46355"/>
            <a:ext cx="3606114" cy="44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8" tIns="35718" rIns="35718" bIns="35718" anchor="ctr">
            <a:spAutoFit/>
          </a:bodyPr>
          <a:lstStyle/>
          <a:p>
            <a:pPr marL="9525" lvl="1" indent="127000" defTabSz="410765">
              <a:defRPr sz="4800" b="1">
                <a:solidFill>
                  <a:srgbClr val="00397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400"/>
              <a:t>Department of Technology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58814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56457B2-00C8-4CDE-97C5-24420BE7E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Materials and Chemistry for Energy: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B98CB2B-B850-4C8B-B8DE-DD1A6A6E8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227363"/>
            <a:ext cx="9993332" cy="4732862"/>
          </a:xfrm>
        </p:spPr>
        <p:txBody>
          <a:bodyPr>
            <a:normAutofit/>
          </a:bodyPr>
          <a:lstStyle/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Addresses the </a:t>
            </a:r>
            <a:r>
              <a:rPr lang="en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behaviour of materials in energy production, storage and conversion systems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, from the point of view of</a:t>
            </a:r>
          </a:p>
          <a:p>
            <a:pPr lvl="1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understanding their </a:t>
            </a:r>
            <a:r>
              <a:rPr lang="en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degradation processes </a:t>
            </a:r>
          </a:p>
          <a:p>
            <a:pPr lvl="1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the consequent estimation of their </a:t>
            </a:r>
            <a:r>
              <a:rPr lang="en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useful life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</a:p>
          <a:p>
            <a:pPr lvl="1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the identification of paths for their </a:t>
            </a:r>
            <a:r>
              <a:rPr lang="en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optimization,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or their </a:t>
            </a:r>
            <a:r>
              <a:rPr lang="en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replacement with novel materials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517DBFF-B82B-1DBE-6337-152690F2D1D7}"/>
              </a:ext>
            </a:extLst>
          </p:cNvPr>
          <p:cNvGrpSpPr/>
          <p:nvPr/>
        </p:nvGrpSpPr>
        <p:grpSpPr>
          <a:xfrm>
            <a:off x="1180630" y="3173385"/>
            <a:ext cx="8993692" cy="3228945"/>
            <a:chOff x="1180630" y="3173385"/>
            <a:chExt cx="8993692" cy="3228945"/>
          </a:xfrm>
        </p:grpSpPr>
        <p:sp>
          <p:nvSpPr>
            <p:cNvPr id="41" name="Rectángulo redondeado 5">
              <a:extLst>
                <a:ext uri="{FF2B5EF4-FFF2-40B4-BE49-F238E27FC236}">
                  <a16:creationId xmlns:a16="http://schemas.microsoft.com/office/drawing/2014/main" id="{EEE85461-4FD7-443D-A7CA-CF53BD718420}"/>
                </a:ext>
              </a:extLst>
            </p:cNvPr>
            <p:cNvSpPr/>
            <p:nvPr/>
          </p:nvSpPr>
          <p:spPr>
            <a:xfrm>
              <a:off x="8515191" y="3674146"/>
              <a:ext cx="1659131" cy="2725870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Microstructure</a:t>
              </a:r>
            </a:p>
          </p:txBody>
        </p:sp>
        <p:sp>
          <p:nvSpPr>
            <p:cNvPr id="42" name="Rectángulo redondeado 6">
              <a:extLst>
                <a:ext uri="{FF2B5EF4-FFF2-40B4-BE49-F238E27FC236}">
                  <a16:creationId xmlns:a16="http://schemas.microsoft.com/office/drawing/2014/main" id="{28D9E4C8-A4CA-446C-8848-90362F27B213}"/>
                </a:ext>
              </a:extLst>
            </p:cNvPr>
            <p:cNvSpPr/>
            <p:nvPr/>
          </p:nvSpPr>
          <p:spPr>
            <a:xfrm>
              <a:off x="5163620" y="3674146"/>
              <a:ext cx="1659131" cy="272587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Chemistry</a:t>
              </a:r>
            </a:p>
          </p:txBody>
        </p:sp>
        <p:sp>
          <p:nvSpPr>
            <p:cNvPr id="43" name="Rectángulo redondeado 8">
              <a:extLst>
                <a:ext uri="{FF2B5EF4-FFF2-40B4-BE49-F238E27FC236}">
                  <a16:creationId xmlns:a16="http://schemas.microsoft.com/office/drawing/2014/main" id="{6E62C20B-6B73-4B79-89B0-01A5C6E79DF3}"/>
                </a:ext>
              </a:extLst>
            </p:cNvPr>
            <p:cNvSpPr/>
            <p:nvPr/>
          </p:nvSpPr>
          <p:spPr>
            <a:xfrm>
              <a:off x="6824656" y="3676460"/>
              <a:ext cx="1659131" cy="272587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Structural Integrity</a:t>
              </a:r>
            </a:p>
          </p:txBody>
        </p:sp>
        <p:sp>
          <p:nvSpPr>
            <p:cNvPr id="44" name="Rectángulo redondeado 11">
              <a:extLst>
                <a:ext uri="{FF2B5EF4-FFF2-40B4-BE49-F238E27FC236}">
                  <a16:creationId xmlns:a16="http://schemas.microsoft.com/office/drawing/2014/main" id="{DC762C87-CE6C-4489-8DDC-4B9E6DFF20AC}"/>
                </a:ext>
              </a:extLst>
            </p:cNvPr>
            <p:cNvSpPr/>
            <p:nvPr/>
          </p:nvSpPr>
          <p:spPr>
            <a:xfrm>
              <a:off x="1680508" y="5284223"/>
              <a:ext cx="8491727" cy="44732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D3FEA21A-5671-452B-878A-A16322C05ED1}"/>
                </a:ext>
              </a:extLst>
            </p:cNvPr>
            <p:cNvSpPr txBox="1"/>
            <p:nvPr/>
          </p:nvSpPr>
          <p:spPr>
            <a:xfrm>
              <a:off x="1750329" y="5349469"/>
              <a:ext cx="3764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Materials for extreme environments</a:t>
              </a:r>
              <a:endParaRPr lang="en-US" sz="1400" b="1" dirty="0">
                <a:solidFill>
                  <a:srgbClr val="00B050"/>
                </a:solidFill>
              </a:endParaRPr>
            </a:p>
          </p:txBody>
        </p:sp>
        <p:sp>
          <p:nvSpPr>
            <p:cNvPr id="46" name="Rectángulo redondeado 13">
              <a:extLst>
                <a:ext uri="{FF2B5EF4-FFF2-40B4-BE49-F238E27FC236}">
                  <a16:creationId xmlns:a16="http://schemas.microsoft.com/office/drawing/2014/main" id="{72268614-6F7B-4F21-867A-A6A4C484B7CF}"/>
                </a:ext>
              </a:extLst>
            </p:cNvPr>
            <p:cNvSpPr/>
            <p:nvPr/>
          </p:nvSpPr>
          <p:spPr>
            <a:xfrm>
              <a:off x="1691603" y="5785261"/>
              <a:ext cx="8480632" cy="447327"/>
            </a:xfrm>
            <a:prstGeom prst="roundRect">
              <a:avLst/>
            </a:prstGeom>
            <a:solidFill>
              <a:schemeClr val="bg1"/>
            </a:solidFill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ángulo redondeado 9">
              <a:extLst>
                <a:ext uri="{FF2B5EF4-FFF2-40B4-BE49-F238E27FC236}">
                  <a16:creationId xmlns:a16="http://schemas.microsoft.com/office/drawing/2014/main" id="{F5223304-FC4C-4044-AB07-F520F1FFBD40}"/>
                </a:ext>
              </a:extLst>
            </p:cNvPr>
            <p:cNvSpPr/>
            <p:nvPr/>
          </p:nvSpPr>
          <p:spPr>
            <a:xfrm>
              <a:off x="1680508" y="4287865"/>
              <a:ext cx="8491727" cy="447327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C8FF91A4-8F00-489C-B523-98B2F10B3FD4}"/>
                </a:ext>
              </a:extLst>
            </p:cNvPr>
            <p:cNvSpPr txBox="1"/>
            <p:nvPr/>
          </p:nvSpPr>
          <p:spPr>
            <a:xfrm>
              <a:off x="1743464" y="4366431"/>
              <a:ext cx="34136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Materials for nuclear -&gt; [Fission &amp; Fusion]</a:t>
              </a:r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C57CF01A-4406-42DD-816B-93B1BB2A0FA9}"/>
                </a:ext>
              </a:extLst>
            </p:cNvPr>
            <p:cNvSpPr/>
            <p:nvPr/>
          </p:nvSpPr>
          <p:spPr>
            <a:xfrm>
              <a:off x="5397628" y="3173385"/>
              <a:ext cx="43061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b="1" i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CAPABILITIES: Characterization &amp; diagnosis</a:t>
              </a:r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AA47BFE1-19A3-44E4-9569-F0000913A446}"/>
                </a:ext>
              </a:extLst>
            </p:cNvPr>
            <p:cNvSpPr/>
            <p:nvPr/>
          </p:nvSpPr>
          <p:spPr>
            <a:xfrm rot="16200000">
              <a:off x="559626" y="5232555"/>
              <a:ext cx="161133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b="1" i="1" dirty="0">
                  <a:solidFill>
                    <a:srgbClr val="C00000"/>
                  </a:solidFill>
                </a:rPr>
                <a:t>R&amp;D sublines</a:t>
              </a:r>
            </a:p>
          </p:txBody>
        </p:sp>
        <p:sp>
          <p:nvSpPr>
            <p:cNvPr id="51" name="Rectángulo redondeado 9">
              <a:extLst>
                <a:ext uri="{FF2B5EF4-FFF2-40B4-BE49-F238E27FC236}">
                  <a16:creationId xmlns:a16="http://schemas.microsoft.com/office/drawing/2014/main" id="{24193495-AC32-492F-AE0F-D726D6D51A04}"/>
                </a:ext>
              </a:extLst>
            </p:cNvPr>
            <p:cNvSpPr/>
            <p:nvPr/>
          </p:nvSpPr>
          <p:spPr>
            <a:xfrm>
              <a:off x="1680508" y="4785857"/>
              <a:ext cx="8491727" cy="44732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9BB6E7EB-6751-4FCB-9FBE-4AF9514BECFE}"/>
                </a:ext>
              </a:extLst>
            </p:cNvPr>
            <p:cNvSpPr txBox="1"/>
            <p:nvPr/>
          </p:nvSpPr>
          <p:spPr>
            <a:xfrm>
              <a:off x="1743464" y="4864423"/>
              <a:ext cx="688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Analytical Chemistry</a:t>
              </a:r>
              <a:endParaRPr 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8D293B4E-29E7-40A6-906B-6DA092223AD7}"/>
                </a:ext>
              </a:extLst>
            </p:cNvPr>
            <p:cNvSpPr txBox="1"/>
            <p:nvPr/>
          </p:nvSpPr>
          <p:spPr>
            <a:xfrm>
              <a:off x="1750398" y="5874140"/>
              <a:ext cx="39309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Materials for storage, conversion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60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0B93F-2300-47B3-A634-AFCC05DD1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91191"/>
            <a:ext cx="11155680" cy="594067"/>
          </a:xfrm>
        </p:spPr>
        <p:txBody>
          <a:bodyPr>
            <a:normAutofit fontScale="90000"/>
          </a:bodyPr>
          <a:lstStyle/>
          <a:p>
            <a:r>
              <a:rPr lang="en-GB" dirty="0"/>
              <a:t>Core competences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810EE2-CC10-491D-9CCA-2DC47E246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50" y="4487339"/>
            <a:ext cx="3399302" cy="254575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E738E8E-046C-4831-BC5C-5A72A59BD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38491">
            <a:off x="8878902" y="3513225"/>
            <a:ext cx="1526266" cy="111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DF9A0C6-55B2-4749-AC53-7723160BDF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3803" y="1776732"/>
            <a:ext cx="2352015" cy="1823267"/>
          </a:xfrm>
          <a:prstGeom prst="rect">
            <a:avLst/>
          </a:prstGeom>
        </p:spPr>
      </p:pic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46358522-CAFD-4470-BDB8-A1847ED6CFD2}"/>
              </a:ext>
            </a:extLst>
          </p:cNvPr>
          <p:cNvSpPr/>
          <p:nvPr/>
        </p:nvSpPr>
        <p:spPr>
          <a:xfrm>
            <a:off x="3854862" y="4034775"/>
            <a:ext cx="2333070" cy="1015021"/>
          </a:xfrm>
          <a:custGeom>
            <a:avLst/>
            <a:gdLst>
              <a:gd name="connsiteX0" fmla="*/ 0 w 1992114"/>
              <a:gd name="connsiteY0" fmla="*/ 858775 h 1717550"/>
              <a:gd name="connsiteX1" fmla="*/ 429388 w 1992114"/>
              <a:gd name="connsiteY1" fmla="*/ 0 h 1717550"/>
              <a:gd name="connsiteX2" fmla="*/ 1562727 w 1992114"/>
              <a:gd name="connsiteY2" fmla="*/ 0 h 1717550"/>
              <a:gd name="connsiteX3" fmla="*/ 1992114 w 1992114"/>
              <a:gd name="connsiteY3" fmla="*/ 858775 h 1717550"/>
              <a:gd name="connsiteX4" fmla="*/ 1562727 w 1992114"/>
              <a:gd name="connsiteY4" fmla="*/ 1717550 h 1717550"/>
              <a:gd name="connsiteX5" fmla="*/ 429388 w 1992114"/>
              <a:gd name="connsiteY5" fmla="*/ 1717550 h 1717550"/>
              <a:gd name="connsiteX6" fmla="*/ 0 w 1992114"/>
              <a:gd name="connsiteY6" fmla="*/ 858775 h 1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2114" h="1717550">
                <a:moveTo>
                  <a:pt x="0" y="858775"/>
                </a:moveTo>
                <a:lnTo>
                  <a:pt x="429388" y="0"/>
                </a:lnTo>
                <a:lnTo>
                  <a:pt x="1562727" y="0"/>
                </a:lnTo>
                <a:lnTo>
                  <a:pt x="1992114" y="858775"/>
                </a:lnTo>
                <a:lnTo>
                  <a:pt x="1562727" y="1717550"/>
                </a:lnTo>
                <a:lnTo>
                  <a:pt x="429388" y="1717550"/>
                </a:lnTo>
                <a:lnTo>
                  <a:pt x="0" y="858775"/>
                </a:lnTo>
                <a:close/>
              </a:path>
            </a:pathLst>
          </a:cu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9139" tIns="285581" rIns="309139" bIns="285581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Advanced characterization</a:t>
            </a: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D73044DA-D94D-4976-8CD4-BC79EF33FA34}"/>
              </a:ext>
            </a:extLst>
          </p:cNvPr>
          <p:cNvSpPr/>
          <p:nvPr/>
        </p:nvSpPr>
        <p:spPr>
          <a:xfrm>
            <a:off x="5829076" y="3496809"/>
            <a:ext cx="2352015" cy="1015021"/>
          </a:xfrm>
          <a:custGeom>
            <a:avLst/>
            <a:gdLst>
              <a:gd name="connsiteX0" fmla="*/ 0 w 1992114"/>
              <a:gd name="connsiteY0" fmla="*/ 858775 h 1717550"/>
              <a:gd name="connsiteX1" fmla="*/ 429388 w 1992114"/>
              <a:gd name="connsiteY1" fmla="*/ 0 h 1717550"/>
              <a:gd name="connsiteX2" fmla="*/ 1562727 w 1992114"/>
              <a:gd name="connsiteY2" fmla="*/ 0 h 1717550"/>
              <a:gd name="connsiteX3" fmla="*/ 1992114 w 1992114"/>
              <a:gd name="connsiteY3" fmla="*/ 858775 h 1717550"/>
              <a:gd name="connsiteX4" fmla="*/ 1562727 w 1992114"/>
              <a:gd name="connsiteY4" fmla="*/ 1717550 h 1717550"/>
              <a:gd name="connsiteX5" fmla="*/ 429388 w 1992114"/>
              <a:gd name="connsiteY5" fmla="*/ 1717550 h 1717550"/>
              <a:gd name="connsiteX6" fmla="*/ 0 w 1992114"/>
              <a:gd name="connsiteY6" fmla="*/ 858775 h 1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2114" h="1717550">
                <a:moveTo>
                  <a:pt x="0" y="858775"/>
                </a:moveTo>
                <a:lnTo>
                  <a:pt x="429388" y="0"/>
                </a:lnTo>
                <a:lnTo>
                  <a:pt x="1562727" y="0"/>
                </a:lnTo>
                <a:lnTo>
                  <a:pt x="1992114" y="858775"/>
                </a:lnTo>
                <a:lnTo>
                  <a:pt x="1562727" y="1717550"/>
                </a:lnTo>
                <a:lnTo>
                  <a:pt x="429388" y="1717550"/>
                </a:lnTo>
                <a:lnTo>
                  <a:pt x="0" y="858775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9139" tIns="285581" rIns="309139" bIns="285581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Small specimen tests techniques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4AF72F0-210B-4D89-A8D7-413B36B54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4838" y="2386209"/>
            <a:ext cx="1822117" cy="117853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A7048DA-7FF7-4BE1-8DBB-084AD464F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6048" y="880500"/>
            <a:ext cx="3244785" cy="177406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509BF2F-58AF-4179-A725-689F072944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057" y="3447628"/>
            <a:ext cx="2732804" cy="98380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1FF125-1690-48FB-B7F2-062D9909A9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869" y="955547"/>
            <a:ext cx="3399302" cy="158504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598D2BE-33C8-4D18-9356-5B30B180E1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0253" y="1658531"/>
            <a:ext cx="3802609" cy="169385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D01D706-4E47-49EE-BA24-FC060F3B3E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8133" y="4492859"/>
            <a:ext cx="2662840" cy="238502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C4354F6-7E12-4EF0-84A8-C89A06FC97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9653" y="5205514"/>
            <a:ext cx="2277047" cy="1900424"/>
          </a:xfrm>
          <a:prstGeom prst="rect">
            <a:avLst/>
          </a:prstGeom>
        </p:spPr>
      </p:pic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AD752F77-0B67-41BB-A563-1AAA7627205B}"/>
              </a:ext>
            </a:extLst>
          </p:cNvPr>
          <p:cNvSpPr/>
          <p:nvPr/>
        </p:nvSpPr>
        <p:spPr>
          <a:xfrm>
            <a:off x="3846896" y="2924512"/>
            <a:ext cx="2352015" cy="1015021"/>
          </a:xfrm>
          <a:custGeom>
            <a:avLst/>
            <a:gdLst>
              <a:gd name="connsiteX0" fmla="*/ 0 w 1992114"/>
              <a:gd name="connsiteY0" fmla="*/ 858775 h 1717550"/>
              <a:gd name="connsiteX1" fmla="*/ 429388 w 1992114"/>
              <a:gd name="connsiteY1" fmla="*/ 0 h 1717550"/>
              <a:gd name="connsiteX2" fmla="*/ 1562727 w 1992114"/>
              <a:gd name="connsiteY2" fmla="*/ 0 h 1717550"/>
              <a:gd name="connsiteX3" fmla="*/ 1992114 w 1992114"/>
              <a:gd name="connsiteY3" fmla="*/ 858775 h 1717550"/>
              <a:gd name="connsiteX4" fmla="*/ 1562727 w 1992114"/>
              <a:gd name="connsiteY4" fmla="*/ 1717550 h 1717550"/>
              <a:gd name="connsiteX5" fmla="*/ 429388 w 1992114"/>
              <a:gd name="connsiteY5" fmla="*/ 1717550 h 1717550"/>
              <a:gd name="connsiteX6" fmla="*/ 0 w 1992114"/>
              <a:gd name="connsiteY6" fmla="*/ 858775 h 1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2114" h="1717550">
                <a:moveTo>
                  <a:pt x="0" y="858775"/>
                </a:moveTo>
                <a:lnTo>
                  <a:pt x="429388" y="0"/>
                </a:lnTo>
                <a:lnTo>
                  <a:pt x="1562727" y="0"/>
                </a:lnTo>
                <a:lnTo>
                  <a:pt x="1992114" y="858775"/>
                </a:lnTo>
                <a:lnTo>
                  <a:pt x="1562727" y="1717550"/>
                </a:lnTo>
                <a:lnTo>
                  <a:pt x="429388" y="1717550"/>
                </a:lnTo>
                <a:lnTo>
                  <a:pt x="0" y="858775"/>
                </a:lnTo>
                <a:close/>
              </a:path>
            </a:pathLst>
          </a:cu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9139" tIns="285581" rIns="309139" bIns="285581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Environmental degradation</a:t>
            </a:r>
          </a:p>
        </p:txBody>
      </p:sp>
    </p:spTree>
    <p:extLst>
      <p:ext uri="{BB962C8B-B14F-4D97-AF65-F5344CB8AC3E}">
        <p14:creationId xmlns:p14="http://schemas.microsoft.com/office/powerpoint/2010/main" val="2601558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68B75-C0BA-4C5E-9FEB-F71DCF0EA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JRC-CIEMAT materials - collaborations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085FA1E-A0B1-45BA-9310-0F37EFE4D4A8}"/>
              </a:ext>
            </a:extLst>
          </p:cNvPr>
          <p:cNvGrpSpPr/>
          <p:nvPr/>
        </p:nvGrpSpPr>
        <p:grpSpPr>
          <a:xfrm>
            <a:off x="-225055" y="1064424"/>
            <a:ext cx="3332553" cy="5418666"/>
            <a:chOff x="1652967" y="1046837"/>
            <a:chExt cx="3332553" cy="5418666"/>
          </a:xfrm>
        </p:grpSpPr>
        <p:sp>
          <p:nvSpPr>
            <p:cNvPr id="8" name="Flecha: circular 7">
              <a:extLst>
                <a:ext uri="{FF2B5EF4-FFF2-40B4-BE49-F238E27FC236}">
                  <a16:creationId xmlns:a16="http://schemas.microsoft.com/office/drawing/2014/main" id="{CD392B90-B1C7-4DAF-8850-A8F0E397E5B9}"/>
                </a:ext>
              </a:extLst>
            </p:cNvPr>
            <p:cNvSpPr/>
            <p:nvPr/>
          </p:nvSpPr>
          <p:spPr>
            <a:xfrm>
              <a:off x="2377371" y="1046837"/>
              <a:ext cx="2608149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B1CB57CB-2FA2-4344-B260-69A81282C15A}"/>
                </a:ext>
              </a:extLst>
            </p:cNvPr>
            <p:cNvSpPr/>
            <p:nvPr/>
          </p:nvSpPr>
          <p:spPr>
            <a:xfrm>
              <a:off x="2953858" y="1988601"/>
              <a:ext cx="1449298" cy="724475"/>
            </a:xfrm>
            <a:custGeom>
              <a:avLst/>
              <a:gdLst>
                <a:gd name="connsiteX0" fmla="*/ 0 w 1449298"/>
                <a:gd name="connsiteY0" fmla="*/ 0 h 724475"/>
                <a:gd name="connsiteX1" fmla="*/ 1449298 w 1449298"/>
                <a:gd name="connsiteY1" fmla="*/ 0 h 724475"/>
                <a:gd name="connsiteX2" fmla="*/ 1449298 w 1449298"/>
                <a:gd name="connsiteY2" fmla="*/ 724475 h 724475"/>
                <a:gd name="connsiteX3" fmla="*/ 0 w 1449298"/>
                <a:gd name="connsiteY3" fmla="*/ 724475 h 724475"/>
                <a:gd name="connsiteX4" fmla="*/ 0 w 1449298"/>
                <a:gd name="connsiteY4" fmla="*/ 0 h 72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298" h="724475">
                  <a:moveTo>
                    <a:pt x="0" y="0"/>
                  </a:moveTo>
                  <a:lnTo>
                    <a:pt x="1449298" y="0"/>
                  </a:lnTo>
                  <a:lnTo>
                    <a:pt x="1449298" y="724475"/>
                  </a:lnTo>
                  <a:lnTo>
                    <a:pt x="0" y="72447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700" kern="1200" dirty="0"/>
                <a:t>European &amp; International associations</a:t>
              </a:r>
            </a:p>
          </p:txBody>
        </p:sp>
        <p:sp>
          <p:nvSpPr>
            <p:cNvPr id="10" name="Forma 9">
              <a:extLst>
                <a:ext uri="{FF2B5EF4-FFF2-40B4-BE49-F238E27FC236}">
                  <a16:creationId xmlns:a16="http://schemas.microsoft.com/office/drawing/2014/main" id="{F36F18D6-1D11-4A0D-A76C-5DE586EA5F8A}"/>
                </a:ext>
              </a:extLst>
            </p:cNvPr>
            <p:cNvSpPr/>
            <p:nvPr/>
          </p:nvSpPr>
          <p:spPr>
            <a:xfrm>
              <a:off x="1652967" y="2545640"/>
              <a:ext cx="2608149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59757AB6-2E2E-469D-8A2D-18EA7710B1A0}"/>
                </a:ext>
              </a:extLst>
            </p:cNvPr>
            <p:cNvSpPr/>
            <p:nvPr/>
          </p:nvSpPr>
          <p:spPr>
            <a:xfrm>
              <a:off x="2232392" y="3496074"/>
              <a:ext cx="1449298" cy="724475"/>
            </a:xfrm>
            <a:custGeom>
              <a:avLst/>
              <a:gdLst>
                <a:gd name="connsiteX0" fmla="*/ 0 w 1449298"/>
                <a:gd name="connsiteY0" fmla="*/ 0 h 724475"/>
                <a:gd name="connsiteX1" fmla="*/ 1449298 w 1449298"/>
                <a:gd name="connsiteY1" fmla="*/ 0 h 724475"/>
                <a:gd name="connsiteX2" fmla="*/ 1449298 w 1449298"/>
                <a:gd name="connsiteY2" fmla="*/ 724475 h 724475"/>
                <a:gd name="connsiteX3" fmla="*/ 0 w 1449298"/>
                <a:gd name="connsiteY3" fmla="*/ 724475 h 724475"/>
                <a:gd name="connsiteX4" fmla="*/ 0 w 1449298"/>
                <a:gd name="connsiteY4" fmla="*/ 0 h 72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298" h="724475">
                  <a:moveTo>
                    <a:pt x="0" y="0"/>
                  </a:moveTo>
                  <a:lnTo>
                    <a:pt x="1449298" y="0"/>
                  </a:lnTo>
                  <a:lnTo>
                    <a:pt x="1449298" y="724475"/>
                  </a:lnTo>
                  <a:lnTo>
                    <a:pt x="0" y="72447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700" kern="1200" dirty="0"/>
                <a:t>Tools and databases</a:t>
              </a:r>
            </a:p>
          </p:txBody>
        </p:sp>
        <p:sp>
          <p:nvSpPr>
            <p:cNvPr id="12" name="Arco de bloque 11">
              <a:extLst>
                <a:ext uri="{FF2B5EF4-FFF2-40B4-BE49-F238E27FC236}">
                  <a16:creationId xmlns:a16="http://schemas.microsoft.com/office/drawing/2014/main" id="{2F9C5C51-A733-4B37-A32F-BEC5D5497963}"/>
                </a:ext>
              </a:extLst>
            </p:cNvPr>
            <p:cNvSpPr/>
            <p:nvPr/>
          </p:nvSpPr>
          <p:spPr>
            <a:xfrm>
              <a:off x="2563003" y="4223801"/>
              <a:ext cx="2240804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5F3CC4C5-BF72-4785-8EB0-EA4348396B16}"/>
                </a:ext>
              </a:extLst>
            </p:cNvPr>
            <p:cNvSpPr/>
            <p:nvPr/>
          </p:nvSpPr>
          <p:spPr>
            <a:xfrm>
              <a:off x="2957286" y="5005715"/>
              <a:ext cx="1449298" cy="724475"/>
            </a:xfrm>
            <a:custGeom>
              <a:avLst/>
              <a:gdLst>
                <a:gd name="connsiteX0" fmla="*/ 0 w 1449298"/>
                <a:gd name="connsiteY0" fmla="*/ 0 h 724475"/>
                <a:gd name="connsiteX1" fmla="*/ 1449298 w 1449298"/>
                <a:gd name="connsiteY1" fmla="*/ 0 h 724475"/>
                <a:gd name="connsiteX2" fmla="*/ 1449298 w 1449298"/>
                <a:gd name="connsiteY2" fmla="*/ 724475 h 724475"/>
                <a:gd name="connsiteX3" fmla="*/ 0 w 1449298"/>
                <a:gd name="connsiteY3" fmla="*/ 724475 h 724475"/>
                <a:gd name="connsiteX4" fmla="*/ 0 w 1449298"/>
                <a:gd name="connsiteY4" fmla="*/ 0 h 72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298" h="724475">
                  <a:moveTo>
                    <a:pt x="0" y="0"/>
                  </a:moveTo>
                  <a:lnTo>
                    <a:pt x="1449298" y="0"/>
                  </a:lnTo>
                  <a:lnTo>
                    <a:pt x="1449298" y="724475"/>
                  </a:lnTo>
                  <a:lnTo>
                    <a:pt x="0" y="72447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700" kern="1200" dirty="0"/>
                <a:t>JRC </a:t>
              </a:r>
              <a:r>
                <a:rPr lang="en-GB" sz="1700" kern="1200" dirty="0" err="1"/>
                <a:t>Petten</a:t>
              </a:r>
              <a:r>
                <a:rPr lang="en-GB" sz="1700" kern="1200" dirty="0"/>
                <a:t> laboratories</a:t>
              </a:r>
            </a:p>
          </p:txBody>
        </p:sp>
      </p:grpSp>
      <p:pic>
        <p:nvPicPr>
          <p:cNvPr id="14" name="Picture 2" descr="Banner for European Industrial Alliance on Small Modular Reactors">
            <a:extLst>
              <a:ext uri="{FF2B5EF4-FFF2-40B4-BE49-F238E27FC236}">
                <a16:creationId xmlns:a16="http://schemas.microsoft.com/office/drawing/2014/main" id="{056F510B-1CD0-408B-BEB4-B67E65442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2705" y="1510982"/>
            <a:ext cx="2596742" cy="72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A835208-2FD5-4E7D-8C35-375C3A512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459" y="1459141"/>
            <a:ext cx="2734809" cy="91160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1A3463D-3090-424C-BCCB-6D32736401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088" y="1451033"/>
            <a:ext cx="1303392" cy="119477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97E8B3F-D885-4893-8229-F1D2B0430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449" y="1524546"/>
            <a:ext cx="1943100" cy="523875"/>
          </a:xfrm>
          <a:prstGeom prst="rect">
            <a:avLst/>
          </a:prstGeom>
        </p:spPr>
      </p:pic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CF8E83F6-38A6-4EF9-9929-656C251BBE74}"/>
              </a:ext>
            </a:extLst>
          </p:cNvPr>
          <p:cNvSpPr/>
          <p:nvPr/>
        </p:nvSpPr>
        <p:spPr>
          <a:xfrm>
            <a:off x="2306233" y="3519295"/>
            <a:ext cx="3276461" cy="80232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Online Data &amp; Information Network for Energy (ODIN)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0A1AA60-9189-420B-8CD7-BC6F54976BB8}"/>
              </a:ext>
            </a:extLst>
          </p:cNvPr>
          <p:cNvSpPr txBox="1"/>
          <p:nvPr/>
        </p:nvSpPr>
        <p:spPr>
          <a:xfrm>
            <a:off x="3019288" y="4549742"/>
            <a:ext cx="2893981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i="1" dirty="0"/>
              <a:t>Open access User &amp; member of the evaluation committee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94A833B4-259A-4E2B-A281-0632675ADE5A}"/>
              </a:ext>
            </a:extLst>
          </p:cNvPr>
          <p:cNvSpPr/>
          <p:nvPr/>
        </p:nvSpPr>
        <p:spPr>
          <a:xfrm>
            <a:off x="3117435" y="5183047"/>
            <a:ext cx="2893981" cy="82513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More than 15 European projects (last 20 years)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23B21CD-E67D-4F1F-ADB7-E9D33C1C0A23}"/>
              </a:ext>
            </a:extLst>
          </p:cNvPr>
          <p:cNvSpPr txBox="1"/>
          <p:nvPr/>
        </p:nvSpPr>
        <p:spPr>
          <a:xfrm>
            <a:off x="6669065" y="2515792"/>
            <a:ext cx="512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4"/>
                </a:solidFill>
                <a:latin typeface="Eras Demi ITC" panose="020B0805030504020804" pitchFamily="34" charset="0"/>
              </a:rPr>
              <a:t>Existing technical collaborations (2022-2028)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91D5A7E-747D-4BEB-8AF1-B762EECC70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2705" y="3009117"/>
            <a:ext cx="2082077" cy="510178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973DA9F1-D06A-4239-9C8A-102FFF4CD724}"/>
              </a:ext>
            </a:extLst>
          </p:cNvPr>
          <p:cNvSpPr txBox="1"/>
          <p:nvPr/>
        </p:nvSpPr>
        <p:spPr>
          <a:xfrm>
            <a:off x="6669065" y="3458779"/>
            <a:ext cx="20820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i="1" dirty="0">
                <a:hlinkClick r:id="rId7"/>
              </a:rPr>
              <a:t>https://cordis.europa.eu/project/id/101164810</a:t>
            </a:r>
            <a:r>
              <a:rPr lang="en-GB" sz="1050" i="1" dirty="0"/>
              <a:t>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ECF28D9-41C5-4DBE-94E2-E2E607994ACA}"/>
              </a:ext>
            </a:extLst>
          </p:cNvPr>
          <p:cNvSpPr txBox="1"/>
          <p:nvPr/>
        </p:nvSpPr>
        <p:spPr>
          <a:xfrm>
            <a:off x="6577862" y="3826275"/>
            <a:ext cx="2605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Franklin Gothic Demi Cond" panose="020B0706030402020204" pitchFamily="34" charset="0"/>
              </a:rPr>
              <a:t>Qualification of additive manufactured components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CC10FE8B-1D39-44CD-B9C7-9BF671327CF8}"/>
              </a:ext>
            </a:extLst>
          </p:cNvPr>
          <p:cNvSpPr/>
          <p:nvPr/>
        </p:nvSpPr>
        <p:spPr>
          <a:xfrm>
            <a:off x="6537534" y="2988640"/>
            <a:ext cx="2695808" cy="149861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B2BC23F2-8392-4D85-BC40-A6A270794A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9447" y="3095143"/>
            <a:ext cx="1925174" cy="291693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A339F501-15EC-46D9-9138-2AF3FD3F5740}"/>
              </a:ext>
            </a:extLst>
          </p:cNvPr>
          <p:cNvSpPr txBox="1"/>
          <p:nvPr/>
        </p:nvSpPr>
        <p:spPr>
          <a:xfrm>
            <a:off x="9493990" y="3236627"/>
            <a:ext cx="201039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050" i="1"/>
            </a:lvl1pPr>
          </a:lstStyle>
          <a:p>
            <a:r>
              <a:rPr lang="en-GB" dirty="0"/>
              <a:t> </a:t>
            </a:r>
            <a:r>
              <a:rPr lang="en-GB" dirty="0">
                <a:hlinkClick r:id="rId9"/>
              </a:rPr>
              <a:t>https://cordis.europa.eu/project/id/101061241</a:t>
            </a:r>
            <a:r>
              <a:rPr lang="en-GB" dirty="0"/>
              <a:t> 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2A9E5A8F-57BA-4259-AA31-8A6AF496351A}"/>
              </a:ext>
            </a:extLst>
          </p:cNvPr>
          <p:cNvSpPr/>
          <p:nvPr/>
        </p:nvSpPr>
        <p:spPr>
          <a:xfrm>
            <a:off x="9324987" y="2988640"/>
            <a:ext cx="2569082" cy="149861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E36B6B8-ED7A-48CE-8A66-7405DB0D3417}"/>
              </a:ext>
            </a:extLst>
          </p:cNvPr>
          <p:cNvSpPr txBox="1"/>
          <p:nvPr/>
        </p:nvSpPr>
        <p:spPr>
          <a:xfrm>
            <a:off x="9399226" y="3822833"/>
            <a:ext cx="2494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Franklin Gothic Demi Cond" panose="020B0706030402020204" pitchFamily="34" charset="0"/>
              </a:rPr>
              <a:t>Qualification of advance materials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8A88231-5CE2-4639-90CA-0A8BB2C36C4F}"/>
              </a:ext>
            </a:extLst>
          </p:cNvPr>
          <p:cNvSpPr txBox="1"/>
          <p:nvPr/>
        </p:nvSpPr>
        <p:spPr>
          <a:xfrm>
            <a:off x="6762341" y="4601755"/>
            <a:ext cx="5383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>
                <a:solidFill>
                  <a:schemeClr val="accent4"/>
                </a:solidFill>
                <a:latin typeface="Eras Demi ITC" panose="020B0805030504020804" pitchFamily="34" charset="0"/>
              </a:defRPr>
            </a:lvl1pPr>
          </a:lstStyle>
          <a:p>
            <a:r>
              <a:rPr lang="en-GB" dirty="0"/>
              <a:t>Upcoming technical collaborations (2026-2029)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F27A2A8A-989D-4801-90C1-E209D8D8E7C9}"/>
              </a:ext>
            </a:extLst>
          </p:cNvPr>
          <p:cNvSpPr/>
          <p:nvPr/>
        </p:nvSpPr>
        <p:spPr>
          <a:xfrm>
            <a:off x="9493970" y="5064680"/>
            <a:ext cx="2698030" cy="14184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GB" sz="1200" b="1" dirty="0">
                <a:solidFill>
                  <a:srgbClr val="333333"/>
                </a:solidFill>
              </a:rPr>
              <a:t>CONNECT-NM EXTEND-LTO Exploitation of existing data and investigation of irradiation damage and recovery mechanisms in LWR RPV steels containing high Ni and Mn for extended LTO </a:t>
            </a:r>
            <a:r>
              <a:rPr lang="en-GB" sz="1200" dirty="0">
                <a:solidFill>
                  <a:srgbClr val="333333"/>
                </a:solidFill>
              </a:rPr>
              <a:t> 2026-2029</a:t>
            </a:r>
            <a:endParaRPr lang="en-GB" sz="1200" i="0" u="none" strike="noStrike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F7A700AF-7A9C-4735-8985-56347238A3F7}"/>
              </a:ext>
            </a:extLst>
          </p:cNvPr>
          <p:cNvSpPr/>
          <p:nvPr/>
        </p:nvSpPr>
        <p:spPr>
          <a:xfrm>
            <a:off x="6594726" y="5015400"/>
            <a:ext cx="2804500" cy="900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GB" sz="1200" b="1" dirty="0">
                <a:solidFill>
                  <a:srgbClr val="333333"/>
                </a:solidFill>
              </a:rPr>
              <a:t>CONNECT-NM ROBIN-HUB </a:t>
            </a:r>
            <a:r>
              <a:rPr lang="en-GB" sz="1200" b="1" dirty="0" err="1">
                <a:solidFill>
                  <a:srgbClr val="333333"/>
                </a:solidFill>
              </a:rPr>
              <a:t>ROund</a:t>
            </a:r>
            <a:r>
              <a:rPr lang="en-GB" sz="1200" b="1" dirty="0">
                <a:solidFill>
                  <a:srgbClr val="333333"/>
                </a:solidFill>
              </a:rPr>
              <a:t> </a:t>
            </a:r>
            <a:r>
              <a:rPr lang="en-GB" sz="1200" b="1" dirty="0" err="1">
                <a:solidFill>
                  <a:srgbClr val="333333"/>
                </a:solidFill>
              </a:rPr>
              <a:t>roBIN</a:t>
            </a:r>
            <a:r>
              <a:rPr lang="en-GB" sz="1200" b="1" dirty="0">
                <a:solidFill>
                  <a:srgbClr val="333333"/>
                </a:solidFill>
              </a:rPr>
              <a:t> tests, guidelines &amp; data management for an HLM materials testing HUB </a:t>
            </a:r>
            <a:r>
              <a:rPr lang="en-GB" sz="1200" dirty="0">
                <a:solidFill>
                  <a:srgbClr val="333333"/>
                </a:solidFill>
              </a:rPr>
              <a:t> 2026-2029</a:t>
            </a:r>
            <a:endParaRPr lang="en-GB" sz="1200" i="0" u="none" strike="noStrike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ángulo: esquinas redondeadas 38">
            <a:extLst>
              <a:ext uri="{FF2B5EF4-FFF2-40B4-BE49-F238E27FC236}">
                <a16:creationId xmlns:a16="http://schemas.microsoft.com/office/drawing/2014/main" id="{3262BC11-3AF1-43D1-A1D1-DA7842973163}"/>
              </a:ext>
            </a:extLst>
          </p:cNvPr>
          <p:cNvSpPr/>
          <p:nvPr/>
        </p:nvSpPr>
        <p:spPr>
          <a:xfrm>
            <a:off x="6602929" y="5973535"/>
            <a:ext cx="2788093" cy="6411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GB" sz="1100" b="1" dirty="0">
                <a:solidFill>
                  <a:srgbClr val="333333"/>
                </a:solidFill>
              </a:rPr>
              <a:t>CONNECT-NM ASSIST Advanced platform for Stainless Steel </a:t>
            </a:r>
            <a:r>
              <a:rPr lang="en-GB" sz="1100" b="1" dirty="0" err="1">
                <a:solidFill>
                  <a:srgbClr val="333333"/>
                </a:solidFill>
              </a:rPr>
              <a:t>agIng</a:t>
            </a:r>
            <a:r>
              <a:rPr lang="en-GB" sz="1100" b="1" dirty="0">
                <a:solidFill>
                  <a:srgbClr val="333333"/>
                </a:solidFill>
              </a:rPr>
              <a:t> and cracking </a:t>
            </a:r>
            <a:r>
              <a:rPr lang="en-GB" sz="1100" b="1" dirty="0" err="1">
                <a:solidFill>
                  <a:srgbClr val="333333"/>
                </a:solidFill>
              </a:rPr>
              <a:t>aSsessmenT</a:t>
            </a:r>
            <a:r>
              <a:rPr lang="en-GB" sz="1100" b="1" dirty="0">
                <a:solidFill>
                  <a:srgbClr val="333333"/>
                </a:solidFill>
              </a:rPr>
              <a:t> </a:t>
            </a:r>
            <a:r>
              <a:rPr lang="en-GB" sz="1100" dirty="0">
                <a:solidFill>
                  <a:srgbClr val="333333"/>
                </a:solidFill>
              </a:rPr>
              <a:t>2026-2029</a:t>
            </a:r>
            <a:endParaRPr lang="en-GB" sz="1100" i="0" u="none" strike="noStrike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08564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1293</Words>
  <Application>Microsoft Macintosh PowerPoint</Application>
  <PresentationFormat>Widescreen</PresentationFormat>
  <Paragraphs>211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Bierstadt</vt:lpstr>
      <vt:lpstr>Calibri</vt:lpstr>
      <vt:lpstr>Eras Demi ITC</vt:lpstr>
      <vt:lpstr>Franklin Gothic Demi Cond</vt:lpstr>
      <vt:lpstr>Inter</vt:lpstr>
      <vt:lpstr>GestaltVTI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Materials and Chemistry for Energy:</vt:lpstr>
      <vt:lpstr>Core competences</vt:lpstr>
      <vt:lpstr>JRC-CIEMAT materials - collaborations</vt:lpstr>
      <vt:lpstr>CIEMAT Scientific Computing R&amp;D&amp;I</vt:lpstr>
      <vt:lpstr>PowerPoint Presentation</vt:lpstr>
      <vt:lpstr>CIEMAT &amp; RES</vt:lpstr>
      <vt:lpstr>RES</vt:lpstr>
      <vt:lpstr>CIEMAT Scientific Computing R&amp;D&amp;I</vt:lpstr>
      <vt:lpstr>Some international collaborations</vt:lpstr>
      <vt:lpstr>JRC-CIEMAT materials - collaborations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for energy interest division</dc:title>
  <dc:creator>Serrano Garcia, Marta</dc:creator>
  <cp:lastModifiedBy>Jose Manuel Perez</cp:lastModifiedBy>
  <cp:revision>171</cp:revision>
  <dcterms:created xsi:type="dcterms:W3CDTF">2025-11-11T16:27:05Z</dcterms:created>
  <dcterms:modified xsi:type="dcterms:W3CDTF">2026-03-03T11:38:05Z</dcterms:modified>
</cp:coreProperties>
</file>