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60" r:id="rId2"/>
    <p:sldId id="331" r:id="rId3"/>
    <p:sldId id="2208" r:id="rId4"/>
    <p:sldId id="2147471808" r:id="rId5"/>
    <p:sldId id="2147471806" r:id="rId6"/>
    <p:sldId id="2147471809" r:id="rId7"/>
    <p:sldId id="271" r:id="rId8"/>
    <p:sldId id="2207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626" autoAdjust="0"/>
  </p:normalViewPr>
  <p:slideViewPr>
    <p:cSldViewPr>
      <p:cViewPr>
        <p:scale>
          <a:sx n="66" d="100"/>
          <a:sy n="66" d="100"/>
        </p:scale>
        <p:origin x="2274" y="108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-6" y="-18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87ACA8-06CD-403F-9848-71FADA2CEA33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DF10BC-9CC6-4779-9082-0EAEC66430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565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s-ES" dirty="0"/>
          </a:p>
        </p:txBody>
      </p:sp>
      <p:sp>
        <p:nvSpPr>
          <p:cNvPr id="68612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8F47EF2-55CE-4BFD-8532-8DBE3C72D63D}" type="slidenum">
              <a:rPr lang="es-ES" altLang="es-ES" i="0">
                <a:solidFill>
                  <a:srgbClr val="000000"/>
                </a:solidFill>
              </a:rPr>
              <a:pPr/>
              <a:t>3</a:t>
            </a:fld>
            <a:endParaRPr lang="es-ES" altLang="es-ES" i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4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fill</a:t>
            </a:r>
            <a:r>
              <a:rPr lang="es-ES" dirty="0"/>
              <a:t> </a:t>
            </a:r>
            <a:r>
              <a:rPr lang="es-ES" dirty="0" err="1"/>
              <a:t>these</a:t>
            </a:r>
            <a:r>
              <a:rPr lang="es-ES" dirty="0"/>
              <a:t> gaps </a:t>
            </a:r>
            <a:r>
              <a:rPr lang="en-US" dirty="0"/>
              <a:t>we have developed the </a:t>
            </a:r>
            <a:r>
              <a:rPr lang="en-US" dirty="0" err="1"/>
              <a:t>BlaDimiR</a:t>
            </a:r>
            <a:r>
              <a:rPr lang="en-US" dirty="0"/>
              <a:t> system. </a:t>
            </a:r>
            <a:r>
              <a:rPr lang="en-US" dirty="0" err="1"/>
              <a:t>BlaDimiR</a:t>
            </a:r>
            <a:r>
              <a:rPr lang="en-US" dirty="0"/>
              <a:t> is a non-invasive, PCR-based urine test that can detect </a:t>
            </a:r>
            <a:r>
              <a:rPr lang="en-US" dirty="0" err="1"/>
              <a:t>tumours</a:t>
            </a:r>
            <a:r>
              <a:rPr lang="en-US" dirty="0"/>
              <a:t> within a few hours for diagnosis and follow-up. For those who test positive, a second test (</a:t>
            </a:r>
            <a:r>
              <a:rPr lang="en-US" dirty="0" err="1"/>
              <a:t>BlaDimiRplus</a:t>
            </a:r>
            <a:r>
              <a:rPr lang="en-US" dirty="0"/>
              <a:t>) can predict the probability of benefiting from BCG </a:t>
            </a:r>
            <a:r>
              <a:rPr lang="en-US" dirty="0" err="1"/>
              <a:t>therapy.We</a:t>
            </a:r>
            <a:r>
              <a:rPr lang="en-US" dirty="0"/>
              <a:t> have also recently filed a new component (</a:t>
            </a:r>
            <a:r>
              <a:rPr lang="en-US" dirty="0" err="1"/>
              <a:t>BlaDimiR</a:t>
            </a:r>
            <a:r>
              <a:rPr lang="en-US" dirty="0"/>
              <a:t>-IO) for predicting the outcome of combining BCG with systemic anti-PDL1 therapy.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BD6429-AA8D-41ED-A1E7-8D9B11679F7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82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30D4C-1A59-4507-B0FE-C6FE46820C0A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5900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CDDC2-B5AD-4535-B29A-D32FD459A2AC}" type="datetime1">
              <a:rPr lang="es-ES" smtClean="0"/>
              <a:t>03/03/2026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6921-8BC9-4A0A-ABE3-7E0447737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5976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2859-3D0D-4594-B9BF-2994902FC111}" type="datetime1">
              <a:rPr lang="es-ES" smtClean="0"/>
              <a:t>03/03/2026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6921-8BC9-4A0A-ABE3-7E0447737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93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1106A-59CA-48FE-A6DC-09886EE1E608}" type="datetime1">
              <a:rPr lang="es-ES" smtClean="0"/>
              <a:t>03/03/2026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6921-8BC9-4A0A-ABE3-7E0447737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9086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899D5-C1E5-43D0-8E35-E6F1422B016F}" type="datetime1">
              <a:rPr lang="es-ES" smtClean="0"/>
              <a:t>03/03/2026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6921-8BC9-4A0A-ABE3-7E0447737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2528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E9C2A-C29A-4D04-83BC-6EE6A616CA5B}" type="datetime1">
              <a:rPr lang="es-ES" smtClean="0"/>
              <a:t>03/03/2026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6921-8BC9-4A0A-ABE3-7E0447737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6713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3DCE-FE28-4AEA-9E29-97878FB313A9}" type="datetime1">
              <a:rPr lang="es-ES" smtClean="0"/>
              <a:t>03/03/2026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6921-8BC9-4A0A-ABE3-7E0447737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2002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1296-3991-4339-969C-4B0A1143432B}" type="datetime1">
              <a:rPr lang="es-ES" smtClean="0"/>
              <a:t>03/03/2026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6921-8BC9-4A0A-ABE3-7E0447737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1280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62C2B-25CD-4504-9E27-2F71C36ADE6E}" type="datetime1">
              <a:rPr lang="es-ES" smtClean="0"/>
              <a:t>03/03/2026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6921-8BC9-4A0A-ABE3-7E0447737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6199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39ACF-8575-48D8-8F0A-07C035255EAA}" type="datetime1">
              <a:rPr lang="es-ES" smtClean="0"/>
              <a:t>03/03/2026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6921-8BC9-4A0A-ABE3-7E0447737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9615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489D4-D986-4924-B946-1A966C0F9C76}" type="datetime1">
              <a:rPr lang="es-ES" smtClean="0"/>
              <a:t>03/03/2026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6921-8BC9-4A0A-ABE3-7E0447737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5704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B69BA-3B4A-436D-9AC9-EE28AFF99558}" type="datetime1">
              <a:rPr lang="es-ES" smtClean="0"/>
              <a:t>03/03/2026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6921-8BC9-4A0A-ABE3-7E0447737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6488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2488F-45A4-437F-AB84-A01D0CC259DF}" type="datetime1">
              <a:rPr lang="es-ES" smtClean="0"/>
              <a:t>03/03/2026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C6921-8BC9-4A0A-ABE3-7E0447737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8708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tiff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hyperlink" Target="http://rdgroups.ciemat.es/web/bioinn/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emf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tiff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tif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4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11" Type="http://schemas.openxmlformats.org/officeDocument/2006/relationships/image" Target="../media/image49.png"/><Relationship Id="rId5" Type="http://schemas.openxmlformats.org/officeDocument/2006/relationships/image" Target="../media/image1.png"/><Relationship Id="rId10" Type="http://schemas.openxmlformats.org/officeDocument/2006/relationships/image" Target="../media/image48.png"/><Relationship Id="rId4" Type="http://schemas.openxmlformats.org/officeDocument/2006/relationships/image" Target="../media/image45.png"/><Relationship Id="rId9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307468" y="2379672"/>
            <a:ext cx="9577064" cy="1053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sz="3600" b="1" i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Biomedical Innovation Unit</a:t>
            </a:r>
          </a:p>
          <a:p>
            <a:pPr algn="ctr">
              <a:spcBef>
                <a:spcPts val="1000"/>
              </a:spcBef>
              <a:buSzPct val="100000"/>
              <a:defRPr/>
            </a:pPr>
            <a:endParaRPr lang="en-GB" sz="1800" b="1" dirty="0">
              <a:solidFill>
                <a:srgbClr val="002C52"/>
              </a:solidFill>
              <a:cs typeface="Arial" panose="020B0604020202020204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546144" y="980790"/>
            <a:ext cx="2704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www.ciemat.es</a:t>
            </a:r>
          </a:p>
        </p:txBody>
      </p:sp>
      <p:pic>
        <p:nvPicPr>
          <p:cNvPr id="7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3" y="6104202"/>
            <a:ext cx="1821364" cy="386197"/>
          </a:xfrm>
          <a:prstGeom prst="rect">
            <a:avLst/>
          </a:prstGeom>
        </p:spPr>
      </p:pic>
      <p:pic>
        <p:nvPicPr>
          <p:cNvPr id="10" name="Imagen 15"/>
          <p:cNvPicPr>
            <a:picLocks noChangeAspect="1"/>
          </p:cNvPicPr>
          <p:nvPr/>
        </p:nvPicPr>
        <p:blipFill rotWithShape="1">
          <a:blip r:embed="rId3"/>
          <a:srcRect l="13496" t="30393" r="7480" b="27055"/>
          <a:stretch/>
        </p:blipFill>
        <p:spPr>
          <a:xfrm>
            <a:off x="7276584" y="6047782"/>
            <a:ext cx="1020630" cy="54957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252" y="6063787"/>
            <a:ext cx="1430212" cy="50322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917" y="6095930"/>
            <a:ext cx="1242759" cy="41015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715" y="6091109"/>
            <a:ext cx="873831" cy="424107"/>
          </a:xfrm>
          <a:prstGeom prst="rect">
            <a:avLst/>
          </a:prstGeom>
        </p:spPr>
      </p:pic>
      <p:pic>
        <p:nvPicPr>
          <p:cNvPr id="2" name="Picture 2" descr="C:\Users\juanb\Downloads\Biomedical Innovation.t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550" y="187098"/>
            <a:ext cx="2073828" cy="86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upo 13"/>
          <p:cNvGrpSpPr/>
          <p:nvPr/>
        </p:nvGrpSpPr>
        <p:grpSpPr>
          <a:xfrm>
            <a:off x="640182" y="4415097"/>
            <a:ext cx="1942230" cy="315437"/>
            <a:chOff x="274736" y="4415096"/>
            <a:chExt cx="1942230" cy="315437"/>
          </a:xfrm>
        </p:grpSpPr>
        <p:pic>
          <p:nvPicPr>
            <p:cNvPr id="15" name="Imagen 14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46" r="20684"/>
            <a:stretch/>
          </p:blipFill>
          <p:spPr>
            <a:xfrm>
              <a:off x="274736" y="4440153"/>
              <a:ext cx="325807" cy="290380"/>
            </a:xfrm>
            <a:prstGeom prst="rect">
              <a:avLst/>
            </a:prstGeom>
          </p:spPr>
        </p:pic>
        <p:sp>
          <p:nvSpPr>
            <p:cNvPr id="16" name="CuadroTexto 15"/>
            <p:cNvSpPr txBox="1"/>
            <p:nvPr/>
          </p:nvSpPr>
          <p:spPr>
            <a:xfrm>
              <a:off x="670904" y="4415096"/>
              <a:ext cx="1546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bioinn_ciemat</a:t>
              </a:r>
              <a:endPara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640182" y="3930721"/>
            <a:ext cx="1930012" cy="307777"/>
            <a:chOff x="274736" y="3930720"/>
            <a:chExt cx="1930012" cy="307777"/>
          </a:xfrm>
        </p:grpSpPr>
        <p:pic>
          <p:nvPicPr>
            <p:cNvPr id="18" name="Imagen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736" y="3960016"/>
              <a:ext cx="401384" cy="268512"/>
            </a:xfrm>
            <a:prstGeom prst="rect">
              <a:avLst/>
            </a:prstGeom>
          </p:spPr>
        </p:pic>
        <p:sp>
          <p:nvSpPr>
            <p:cNvPr id="19" name="CuadroTexto 18"/>
            <p:cNvSpPr txBox="1"/>
            <p:nvPr/>
          </p:nvSpPr>
          <p:spPr>
            <a:xfrm>
              <a:off x="658686" y="3930720"/>
              <a:ext cx="1546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bioinn_ciemat</a:t>
              </a:r>
              <a:endPara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623392" y="4934711"/>
            <a:ext cx="2958574" cy="561854"/>
            <a:chOff x="257946" y="4934710"/>
            <a:chExt cx="2958574" cy="561854"/>
          </a:xfrm>
        </p:grpSpPr>
        <p:pic>
          <p:nvPicPr>
            <p:cNvPr id="21" name="Imagen 2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946" y="4934710"/>
              <a:ext cx="372241" cy="372241"/>
            </a:xfrm>
            <a:prstGeom prst="rect">
              <a:avLst/>
            </a:prstGeom>
          </p:spPr>
        </p:pic>
        <p:sp>
          <p:nvSpPr>
            <p:cNvPr id="22" name="CuadroTexto 21"/>
            <p:cNvSpPr txBox="1"/>
            <p:nvPr/>
          </p:nvSpPr>
          <p:spPr>
            <a:xfrm>
              <a:off x="658686" y="4973344"/>
              <a:ext cx="25578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Innovación Biomédica CIEMAT</a:t>
              </a:r>
            </a:p>
          </p:txBody>
        </p:sp>
      </p:grpSp>
      <p:sp>
        <p:nvSpPr>
          <p:cNvPr id="23" name="Rectángulo 22"/>
          <p:cNvSpPr/>
          <p:nvPr/>
        </p:nvSpPr>
        <p:spPr>
          <a:xfrm>
            <a:off x="631971" y="5379639"/>
            <a:ext cx="35397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http://rdgroups.ciemat.es/web/bioinn/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Logo CIEMAT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606" y="282933"/>
            <a:ext cx="330517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176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839417" y="1087825"/>
            <a:ext cx="9847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Innovative translational research to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the diagnosis and treatment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a number of inherited and acquired pathologies through modern techniques of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genetics and molecular and cellular biology</a:t>
            </a:r>
          </a:p>
        </p:txBody>
      </p:sp>
      <p:sp>
        <p:nvSpPr>
          <p:cNvPr id="3" name="2 Rectángulo"/>
          <p:cNvSpPr/>
          <p:nvPr/>
        </p:nvSpPr>
        <p:spPr>
          <a:xfrm>
            <a:off x="3368756" y="251938"/>
            <a:ext cx="46444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pic>
        <p:nvPicPr>
          <p:cNvPr id="5" name="Picture 2" descr="C:\Users\juanb\Downloads\Biomedical Innovation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157" y="101274"/>
            <a:ext cx="1765054" cy="73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upo 5"/>
          <p:cNvGrpSpPr/>
          <p:nvPr/>
        </p:nvGrpSpPr>
        <p:grpSpPr>
          <a:xfrm>
            <a:off x="839417" y="2509368"/>
            <a:ext cx="9467471" cy="4004895"/>
            <a:chOff x="-684584" y="2509368"/>
            <a:chExt cx="9467471" cy="4004895"/>
          </a:xfrm>
        </p:grpSpPr>
        <p:sp>
          <p:nvSpPr>
            <p:cNvPr id="7" name="4 Rectángulo"/>
            <p:cNvSpPr/>
            <p:nvPr/>
          </p:nvSpPr>
          <p:spPr>
            <a:xfrm>
              <a:off x="-684584" y="4895070"/>
              <a:ext cx="6355410" cy="1508105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pPr lvl="0"/>
              <a:r>
                <a:rPr lang="en-US" sz="2000" b="1" i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Major Research lines:</a:t>
              </a:r>
              <a:endParaRPr lang="es-ES" sz="2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buFont typeface="Courier New" panose="02070309020205020404" pitchFamily="49" charset="0"/>
                <a:buChar char="o"/>
              </a:pPr>
              <a:r>
                <a:rPr lang="en-US" u="sng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Pathophysiology and animal models</a:t>
              </a:r>
              <a:r>
                <a:rPr lang="en-US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of disease </a:t>
              </a:r>
            </a:p>
            <a:p>
              <a:pPr marL="342900" indent="-342900">
                <a:buFont typeface="Courier New" panose="02070309020205020404" pitchFamily="49" charset="0"/>
                <a:buChar char="o"/>
              </a:pPr>
              <a:r>
                <a:rPr lang="en-US" u="sng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Genomic diagnosis </a:t>
              </a:r>
              <a:r>
                <a:rPr lang="en-US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 hereditary and acquired diseases</a:t>
              </a:r>
            </a:p>
            <a:p>
              <a:pPr marL="342900" indent="-342900">
                <a:buFont typeface="Courier New" panose="02070309020205020404" pitchFamily="49" charset="0"/>
                <a:buChar char="o"/>
              </a:pPr>
              <a:r>
                <a:rPr lang="en-US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Preclinical and clinical </a:t>
              </a:r>
              <a:r>
                <a:rPr lang="en-US" u="sng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cell therapy</a:t>
              </a:r>
            </a:p>
            <a:p>
              <a:pPr marL="342900" indent="-342900">
                <a:buFont typeface="Courier New" panose="02070309020205020404" pitchFamily="49" charset="0"/>
                <a:buChar char="o"/>
              </a:pPr>
              <a:r>
                <a:rPr lang="en-US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Preclinical and clinical </a:t>
              </a:r>
              <a:r>
                <a:rPr lang="en-US" u="sng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gene therapy and gene editing</a:t>
              </a:r>
            </a:p>
          </p:txBody>
        </p:sp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4207" y="2509368"/>
              <a:ext cx="2338680" cy="1770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chemeClr val="accent1">
                        <a:gamma/>
                        <a:shade val="60000"/>
                        <a:invGamma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703" y="4811981"/>
              <a:ext cx="2232074" cy="1702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ángulo 10"/>
            <p:cNvSpPr/>
            <p:nvPr/>
          </p:nvSpPr>
          <p:spPr>
            <a:xfrm>
              <a:off x="-684584" y="2732727"/>
              <a:ext cx="6355410" cy="1015663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Our research should facilitate the </a:t>
              </a:r>
              <a:r>
                <a:rPr lang="en-US" sz="2000" i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transfer of innovative diagnostic and therapeutic procedures</a:t>
              </a: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to hospitals and pharmaceutical and biotech companies</a:t>
              </a:r>
              <a:endParaRPr 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929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2 Marcador de contenido"/>
          <p:cNvSpPr txBox="1">
            <a:spLocks/>
          </p:cNvSpPr>
          <p:nvPr/>
        </p:nvSpPr>
        <p:spPr>
          <a:xfrm>
            <a:off x="231258" y="1678683"/>
            <a:ext cx="4394878" cy="10081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ts val="0"/>
              </a:spcBef>
              <a:spcAft>
                <a:spcPct val="0"/>
              </a:spcAft>
            </a:pPr>
            <a:r>
              <a:rPr lang="en-US" altLang="es-ES" sz="1200" b="1" i="1" dirty="0">
                <a:latin typeface="Century Gothic" panose="020B0502020202020204" pitchFamily="34" charset="0"/>
              </a:rPr>
              <a:t>Inherited disorder</a:t>
            </a:r>
          </a:p>
          <a:p>
            <a:pPr fontAlgn="base">
              <a:spcBef>
                <a:spcPts val="0"/>
              </a:spcBef>
              <a:spcAft>
                <a:spcPct val="0"/>
              </a:spcAft>
            </a:pPr>
            <a:endParaRPr lang="en-US" altLang="es-ES" sz="600" i="1" dirty="0">
              <a:latin typeface="Century Gothic" panose="020B0502020202020204" pitchFamily="34" charset="0"/>
            </a:endParaRPr>
          </a:p>
          <a:p>
            <a:pPr fontAlgn="base">
              <a:spcBef>
                <a:spcPts val="0"/>
              </a:spcBef>
              <a:spcAft>
                <a:spcPct val="0"/>
              </a:spcAft>
            </a:pPr>
            <a:r>
              <a:rPr lang="en-US" altLang="es-ES" sz="1200" b="1" i="1" dirty="0">
                <a:latin typeface="Century Gothic" panose="020B0502020202020204" pitchFamily="34" charset="0"/>
              </a:rPr>
              <a:t>Rare disease 1-3/500,000 births</a:t>
            </a:r>
          </a:p>
          <a:p>
            <a:pPr lvl="1" fontAlgn="base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 altLang="es-ES" sz="600" i="1" dirty="0">
              <a:latin typeface="Century Gothic" panose="020B0502020202020204" pitchFamily="34" charset="0"/>
            </a:endParaRPr>
          </a:p>
          <a:p>
            <a:pPr fontAlgn="base">
              <a:spcBef>
                <a:spcPts val="0"/>
              </a:spcBef>
              <a:spcAft>
                <a:spcPct val="0"/>
              </a:spcAft>
            </a:pPr>
            <a:r>
              <a:rPr lang="en-US" altLang="es-ES" sz="1200" b="1" i="1" dirty="0">
                <a:latin typeface="Century Gothic" panose="020B0502020202020204" pitchFamily="34" charset="0"/>
              </a:rPr>
              <a:t>Mutations in FA/BRCA DNA repair pathway</a:t>
            </a:r>
            <a:endParaRPr lang="en-US" altLang="es-ES" sz="600" i="1" dirty="0">
              <a:latin typeface="Century Gothic" panose="020B0502020202020204" pitchFamily="34" charset="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3068490" y="111876"/>
            <a:ext cx="4683522" cy="344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s-E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Fanconi Anemia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DF7AA8A3-4D73-38AA-C812-FD036ABCEAD4}"/>
              </a:ext>
            </a:extLst>
          </p:cNvPr>
          <p:cNvGrpSpPr/>
          <p:nvPr/>
        </p:nvGrpSpPr>
        <p:grpSpPr>
          <a:xfrm>
            <a:off x="3935760" y="1362733"/>
            <a:ext cx="2592288" cy="1734707"/>
            <a:chOff x="6096000" y="1417704"/>
            <a:chExt cx="5540393" cy="398157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2DD392D3-E8CB-9FE2-6A29-D7D96B718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0" y="1417704"/>
              <a:ext cx="5540393" cy="3518898"/>
            </a:xfrm>
            <a:prstGeom prst="rect">
              <a:avLst/>
            </a:prstGeom>
          </p:spPr>
        </p:pic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24632ABE-4A36-CA77-0247-C0E9965B3A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6443" y="4904786"/>
              <a:ext cx="4618984" cy="494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762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800" dirty="0" err="1">
                  <a:solidFill>
                    <a:srgbClr val="000000"/>
                  </a:solidFill>
                  <a:latin typeface="Century Gothic" panose="020B0502020202020204" pitchFamily="34" charset="0"/>
                </a:rPr>
                <a:t>Sebert</a:t>
              </a:r>
              <a:r>
                <a:rPr lang="en-GB" altLang="en-US" sz="8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 et al, Cell Stem Cell 30:153, 2023</a:t>
              </a:r>
            </a:p>
          </p:txBody>
        </p:sp>
      </p:grpSp>
      <p:pic>
        <p:nvPicPr>
          <p:cNvPr id="6" name="Imagen 5">
            <a:extLst>
              <a:ext uri="{FF2B5EF4-FFF2-40B4-BE49-F238E27FC236}">
                <a16:creationId xmlns:a16="http://schemas.microsoft.com/office/drawing/2014/main" id="{FC88A790-EAD5-CC54-6406-E89197821C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6160" y="1341088"/>
            <a:ext cx="3831592" cy="199998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1C72E10-DE93-C9C9-DE5A-466203FA82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4766" y="254975"/>
            <a:ext cx="1602320" cy="90432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F5FFAAE-86E8-9992-9350-EAABC90EDE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3629" y="4271695"/>
            <a:ext cx="5603457" cy="1685813"/>
          </a:xfrm>
          <a:prstGeom prst="rect">
            <a:avLst/>
          </a:prstGeom>
        </p:spPr>
      </p:pic>
      <p:grpSp>
        <p:nvGrpSpPr>
          <p:cNvPr id="9" name="Grupo 8">
            <a:extLst>
              <a:ext uri="{FF2B5EF4-FFF2-40B4-BE49-F238E27FC236}">
                <a16:creationId xmlns:a16="http://schemas.microsoft.com/office/drawing/2014/main" id="{38004300-0A56-A994-F286-B5B8F52174C0}"/>
              </a:ext>
            </a:extLst>
          </p:cNvPr>
          <p:cNvGrpSpPr/>
          <p:nvPr/>
        </p:nvGrpSpPr>
        <p:grpSpPr>
          <a:xfrm>
            <a:off x="372557" y="3593973"/>
            <a:ext cx="5350236" cy="2880320"/>
            <a:chOff x="5424465" y="3820117"/>
            <a:chExt cx="6411220" cy="2962688"/>
          </a:xfrm>
        </p:grpSpPr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703E54B2-9EE1-7D92-C83F-593DA2DF0A99}"/>
                </a:ext>
              </a:extLst>
            </p:cNvPr>
            <p:cNvGrpSpPr/>
            <p:nvPr/>
          </p:nvGrpSpPr>
          <p:grpSpPr>
            <a:xfrm>
              <a:off x="5424465" y="3820117"/>
              <a:ext cx="6411220" cy="2962688"/>
              <a:chOff x="5381991" y="3994009"/>
              <a:chExt cx="6411220" cy="2962688"/>
            </a:xfrm>
          </p:grpSpPr>
          <p:pic>
            <p:nvPicPr>
              <p:cNvPr id="18" name="Imagen 17">
                <a:extLst>
                  <a:ext uri="{FF2B5EF4-FFF2-40B4-BE49-F238E27FC236}">
                    <a16:creationId xmlns:a16="http://schemas.microsoft.com/office/drawing/2014/main" id="{6C307EAB-B410-D97D-791C-221A056411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81991" y="3994009"/>
                <a:ext cx="6325483" cy="1190791"/>
              </a:xfrm>
              <a:prstGeom prst="rect">
                <a:avLst/>
              </a:prstGeom>
            </p:spPr>
          </p:pic>
          <p:pic>
            <p:nvPicPr>
              <p:cNvPr id="19" name="Imagen 18">
                <a:extLst>
                  <a:ext uri="{FF2B5EF4-FFF2-40B4-BE49-F238E27FC236}">
                    <a16:creationId xmlns:a16="http://schemas.microsoft.com/office/drawing/2014/main" id="{733A498F-8ECE-3B19-A37B-A9811DAD3C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467728" y="5184800"/>
                <a:ext cx="6239746" cy="1200318"/>
              </a:xfrm>
              <a:prstGeom prst="rect">
                <a:avLst/>
              </a:prstGeom>
            </p:spPr>
          </p:pic>
          <p:pic>
            <p:nvPicPr>
              <p:cNvPr id="21" name="Imagen 20">
                <a:extLst>
                  <a:ext uri="{FF2B5EF4-FFF2-40B4-BE49-F238E27FC236}">
                    <a16:creationId xmlns:a16="http://schemas.microsoft.com/office/drawing/2014/main" id="{8818DE9F-174B-AB23-7AE2-752E1AA569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372730" y="6375591"/>
                <a:ext cx="5420481" cy="581106"/>
              </a:xfrm>
              <a:prstGeom prst="rect">
                <a:avLst/>
              </a:prstGeom>
            </p:spPr>
          </p:pic>
        </p:grpSp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DB434E7C-A3E2-6B8E-0221-F69DC50793A8}"/>
                </a:ext>
              </a:extLst>
            </p:cNvPr>
            <p:cNvCxnSpPr>
              <a:cxnSpLocks/>
            </p:cNvCxnSpPr>
            <p:nvPr/>
          </p:nvCxnSpPr>
          <p:spPr>
            <a:xfrm>
              <a:off x="7019930" y="4391029"/>
              <a:ext cx="361950" cy="390523"/>
            </a:xfrm>
            <a:prstGeom prst="line">
              <a:avLst/>
            </a:prstGeom>
            <a:ln w="9525">
              <a:prstDash val="sysDot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" name="Conector recto 12">
              <a:extLst>
                <a:ext uri="{FF2B5EF4-FFF2-40B4-BE49-F238E27FC236}">
                  <a16:creationId xmlns:a16="http://schemas.microsoft.com/office/drawing/2014/main" id="{91CC5C0A-D23C-9C66-03DD-208E9C9A448E}"/>
                </a:ext>
              </a:extLst>
            </p:cNvPr>
            <p:cNvCxnSpPr>
              <a:cxnSpLocks/>
            </p:cNvCxnSpPr>
            <p:nvPr/>
          </p:nvCxnSpPr>
          <p:spPr>
            <a:xfrm>
              <a:off x="8696752" y="4462473"/>
              <a:ext cx="137687" cy="319079"/>
            </a:xfrm>
            <a:prstGeom prst="line">
              <a:avLst/>
            </a:prstGeom>
            <a:ln w="9525">
              <a:prstDash val="sysDot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4" name="Conector recto 13">
              <a:extLst>
                <a:ext uri="{FF2B5EF4-FFF2-40B4-BE49-F238E27FC236}">
                  <a16:creationId xmlns:a16="http://schemas.microsoft.com/office/drawing/2014/main" id="{E7C268CE-EC2A-2C25-661C-F23D7FD979D9}"/>
                </a:ext>
              </a:extLst>
            </p:cNvPr>
            <p:cNvCxnSpPr>
              <a:cxnSpLocks/>
            </p:cNvCxnSpPr>
            <p:nvPr/>
          </p:nvCxnSpPr>
          <p:spPr>
            <a:xfrm>
              <a:off x="10367963" y="4622012"/>
              <a:ext cx="204789" cy="210418"/>
            </a:xfrm>
            <a:prstGeom prst="line">
              <a:avLst/>
            </a:prstGeom>
            <a:ln w="9525">
              <a:prstDash val="sysDot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5" name="Conector recto 14">
              <a:extLst>
                <a:ext uri="{FF2B5EF4-FFF2-40B4-BE49-F238E27FC236}">
                  <a16:creationId xmlns:a16="http://schemas.microsoft.com/office/drawing/2014/main" id="{7AADB616-9009-D289-7C82-126D0DED076A}"/>
                </a:ext>
              </a:extLst>
            </p:cNvPr>
            <p:cNvCxnSpPr>
              <a:cxnSpLocks/>
            </p:cNvCxnSpPr>
            <p:nvPr/>
          </p:nvCxnSpPr>
          <p:spPr>
            <a:xfrm>
              <a:off x="7146357" y="5501237"/>
              <a:ext cx="154556" cy="390523"/>
            </a:xfrm>
            <a:prstGeom prst="line">
              <a:avLst/>
            </a:prstGeom>
            <a:ln w="9525">
              <a:solidFill>
                <a:srgbClr val="00B050"/>
              </a:solidFill>
              <a:prstDash val="sysDot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6" name="Conector recto 15">
              <a:extLst>
                <a:ext uri="{FF2B5EF4-FFF2-40B4-BE49-F238E27FC236}">
                  <a16:creationId xmlns:a16="http://schemas.microsoft.com/office/drawing/2014/main" id="{EC39C9D4-5FE2-801A-7497-1816FD8D54A4}"/>
                </a:ext>
              </a:extLst>
            </p:cNvPr>
            <p:cNvCxnSpPr>
              <a:cxnSpLocks/>
            </p:cNvCxnSpPr>
            <p:nvPr/>
          </p:nvCxnSpPr>
          <p:spPr>
            <a:xfrm>
              <a:off x="8720136" y="5811990"/>
              <a:ext cx="90487" cy="159540"/>
            </a:xfrm>
            <a:prstGeom prst="line">
              <a:avLst/>
            </a:prstGeom>
            <a:ln w="9525">
              <a:solidFill>
                <a:srgbClr val="00B050"/>
              </a:solidFill>
              <a:prstDash val="sysDot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7" name="Conector recto 16">
              <a:extLst>
                <a:ext uri="{FF2B5EF4-FFF2-40B4-BE49-F238E27FC236}">
                  <a16:creationId xmlns:a16="http://schemas.microsoft.com/office/drawing/2014/main" id="{2C0AAF42-7F6D-2D39-A843-048B06E97BAD}"/>
                </a:ext>
              </a:extLst>
            </p:cNvPr>
            <p:cNvCxnSpPr>
              <a:cxnSpLocks/>
            </p:cNvCxnSpPr>
            <p:nvPr/>
          </p:nvCxnSpPr>
          <p:spPr>
            <a:xfrm>
              <a:off x="10470357" y="5714071"/>
              <a:ext cx="102395" cy="227450"/>
            </a:xfrm>
            <a:prstGeom prst="line">
              <a:avLst/>
            </a:prstGeom>
            <a:ln w="9525">
              <a:solidFill>
                <a:srgbClr val="00B050"/>
              </a:solidFill>
              <a:prstDash val="sysDot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0531FBB-BDF7-DF5E-B538-EF31D9DFCAA1}"/>
              </a:ext>
            </a:extLst>
          </p:cNvPr>
          <p:cNvSpPr txBox="1"/>
          <p:nvPr/>
        </p:nvSpPr>
        <p:spPr>
          <a:xfrm>
            <a:off x="1786706" y="526248"/>
            <a:ext cx="6771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First-in-human demonstration of clinical efficacy of gene therapy in patients with a DNA repair disorder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C858A7AA-DDE8-B71A-1575-6F4A4B181D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90477" y="3786285"/>
            <a:ext cx="1378341" cy="40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0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A064558-5915-2BCD-2C4F-F9AB3AD49534}"/>
              </a:ext>
            </a:extLst>
          </p:cNvPr>
          <p:cNvSpPr/>
          <p:nvPr/>
        </p:nvSpPr>
        <p:spPr>
          <a:xfrm>
            <a:off x="7137399" y="2865992"/>
            <a:ext cx="2953965" cy="1531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90D6420-A146-3F85-5E47-6BF1FA4AF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3961" y="1471516"/>
            <a:ext cx="2374805" cy="41698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E0F439B-47DF-AEC9-5746-D462786EB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7590" y="4958707"/>
            <a:ext cx="3280382" cy="152460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1C53B69-9ECA-3D3C-B4EB-F6AE2ACEC7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5326" y="1400368"/>
            <a:ext cx="4124911" cy="150624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0AE01AD-B199-C013-5704-568BFE9C9F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6739" y="2179924"/>
            <a:ext cx="1134581" cy="77448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17D4203-F2DF-DB37-6641-4B17212D96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867" y="4066227"/>
            <a:ext cx="3024442" cy="2079752"/>
          </a:xfrm>
          <a:prstGeom prst="rect">
            <a:avLst/>
          </a:prstGeom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624966D9-6560-E696-1322-D1D472295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92" y="40166"/>
            <a:ext cx="10809193" cy="674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s-E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Gene Therapy of Leukocyte Adhesion Deficiency Type I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B6E2AC6-4964-DBD7-7B2A-52B2F8D4AF74}"/>
              </a:ext>
            </a:extLst>
          </p:cNvPr>
          <p:cNvSpPr txBox="1"/>
          <p:nvPr/>
        </p:nvSpPr>
        <p:spPr>
          <a:xfrm>
            <a:off x="757851" y="646601"/>
            <a:ext cx="11178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First-in-human demonstration of clinical efficacy in patients with defects in </a:t>
            </a:r>
            <a:r>
              <a:rPr lang="el-GR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lang="en-US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2 integrins</a:t>
            </a: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42F19EBF-18A4-ABA7-B0EB-829653EB65FF}"/>
              </a:ext>
            </a:extLst>
          </p:cNvPr>
          <p:cNvGrpSpPr/>
          <p:nvPr/>
        </p:nvGrpSpPr>
        <p:grpSpPr>
          <a:xfrm>
            <a:off x="422699" y="1300231"/>
            <a:ext cx="3707049" cy="2039972"/>
            <a:chOff x="3138204" y="1301417"/>
            <a:chExt cx="5892721" cy="3379258"/>
          </a:xfrm>
        </p:grpSpPr>
        <p:pic>
          <p:nvPicPr>
            <p:cNvPr id="17" name="8 Imagen">
              <a:extLst>
                <a:ext uri="{FF2B5EF4-FFF2-40B4-BE49-F238E27FC236}">
                  <a16:creationId xmlns:a16="http://schemas.microsoft.com/office/drawing/2014/main" id="{D4A21579-733F-74DC-EAB4-2ED73C7BD27F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3138204" y="1301417"/>
              <a:ext cx="5880782" cy="3240360"/>
            </a:xfrm>
            <a:prstGeom prst="rect">
              <a:avLst/>
            </a:prstGeom>
          </p:spPr>
        </p:pic>
        <p:sp>
          <p:nvSpPr>
            <p:cNvPr id="18" name="2051 CuadroTexto">
              <a:extLst>
                <a:ext uri="{FF2B5EF4-FFF2-40B4-BE49-F238E27FC236}">
                  <a16:creationId xmlns:a16="http://schemas.microsoft.com/office/drawing/2014/main" id="{797C2DF2-D8AC-A2D2-1C63-DD0D54F5431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659859" y="4212260"/>
              <a:ext cx="5371066" cy="4684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rtlCol="0">
              <a:sp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50000"/>
                </a:lnSpc>
                <a:spcAft>
                  <a:spcPts val="1200"/>
                </a:spcAft>
                <a:buNone/>
                <a:defRPr/>
              </a:pPr>
              <a:r>
                <a:rPr lang="en-US" sz="900" i="1" kern="0" dirty="0">
                  <a:solidFill>
                    <a:schemeClr val="bg1">
                      <a:lumMod val="50000"/>
                    </a:schemeClr>
                  </a:solidFill>
                  <a:latin typeface="Levenim MT" panose="02010502060101010101" pitchFamily="2" charset="-79"/>
                  <a:cs typeface="Levenim MT" panose="02010502060101010101" pitchFamily="2" charset="-79"/>
                  <a:sym typeface="Wingdings" panose="05000000000000000000" pitchFamily="2" charset="2"/>
                </a:rPr>
                <a:t>Edith van de Vijver et al. Blood Cells Mol Dis. 2012</a:t>
              </a:r>
            </a:p>
          </p:txBody>
        </p:sp>
        <p:sp>
          <p:nvSpPr>
            <p:cNvPr id="19" name="34815 Rectángulo">
              <a:extLst>
                <a:ext uri="{FF2B5EF4-FFF2-40B4-BE49-F238E27FC236}">
                  <a16:creationId xmlns:a16="http://schemas.microsoft.com/office/drawing/2014/main" id="{D80E395F-C467-117F-2719-E0F5C803A459}"/>
                </a:ext>
              </a:extLst>
            </p:cNvPr>
            <p:cNvSpPr/>
            <p:nvPr/>
          </p:nvSpPr>
          <p:spPr>
            <a:xfrm>
              <a:off x="3659860" y="2712142"/>
              <a:ext cx="648072" cy="1008112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0" name="33 Rectángulo">
              <a:extLst>
                <a:ext uri="{FF2B5EF4-FFF2-40B4-BE49-F238E27FC236}">
                  <a16:creationId xmlns:a16="http://schemas.microsoft.com/office/drawing/2014/main" id="{5459E995-1A0A-19BA-F824-3419F3CBB15A}"/>
                </a:ext>
              </a:extLst>
            </p:cNvPr>
            <p:cNvSpPr/>
            <p:nvPr/>
          </p:nvSpPr>
          <p:spPr>
            <a:xfrm>
              <a:off x="4307932" y="2222352"/>
              <a:ext cx="936105" cy="164191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34 Rectángulo">
              <a:extLst>
                <a:ext uri="{FF2B5EF4-FFF2-40B4-BE49-F238E27FC236}">
                  <a16:creationId xmlns:a16="http://schemas.microsoft.com/office/drawing/2014/main" id="{3B0C6B56-601B-7AFA-7880-D9C463EEA9B9}"/>
                </a:ext>
              </a:extLst>
            </p:cNvPr>
            <p:cNvSpPr/>
            <p:nvPr/>
          </p:nvSpPr>
          <p:spPr>
            <a:xfrm>
              <a:off x="5244037" y="2568126"/>
              <a:ext cx="1296143" cy="1152128"/>
            </a:xfrm>
            <a:prstGeom prst="rect">
              <a:avLst/>
            </a:prstGeom>
            <a:noFill/>
            <a:ln>
              <a:solidFill>
                <a:srgbClr val="ED2A0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rgbClr val="ED2A09"/>
                </a:solidFill>
              </a:endParaRPr>
            </a:p>
          </p:txBody>
        </p:sp>
      </p:grpSp>
      <p:pic>
        <p:nvPicPr>
          <p:cNvPr id="22" name="Imagen 21" descr="Interfaz de usuario gráfica, Texto, Aplicación, Correo electrónico&#10;&#10;El contenido generado por IA puede ser incorrecto.">
            <a:extLst>
              <a:ext uri="{FF2B5EF4-FFF2-40B4-BE49-F238E27FC236}">
                <a16:creationId xmlns:a16="http://schemas.microsoft.com/office/drawing/2014/main" id="{90882FE1-8B40-5306-E052-2E396678BD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63790" y="4581128"/>
            <a:ext cx="3705078" cy="1878485"/>
          </a:xfrm>
          <a:prstGeom prst="rect">
            <a:avLst/>
          </a:prstGeom>
        </p:spPr>
      </p:pic>
      <p:pic>
        <p:nvPicPr>
          <p:cNvPr id="23" name="Picture 8" descr="Rocket Pharma">
            <a:extLst>
              <a:ext uri="{FF2B5EF4-FFF2-40B4-BE49-F238E27FC236}">
                <a16:creationId xmlns:a16="http://schemas.microsoft.com/office/drawing/2014/main" id="{BBFF0233-0EE6-27A6-A776-A9C031D17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6128" y="3759101"/>
            <a:ext cx="1324853" cy="52975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upo 23">
            <a:extLst>
              <a:ext uri="{FF2B5EF4-FFF2-40B4-BE49-F238E27FC236}">
                <a16:creationId xmlns:a16="http://schemas.microsoft.com/office/drawing/2014/main" id="{A5861B6F-74B8-5A0B-4701-35D4B2FD38BC}"/>
              </a:ext>
            </a:extLst>
          </p:cNvPr>
          <p:cNvGrpSpPr/>
          <p:nvPr/>
        </p:nvGrpSpPr>
        <p:grpSpPr>
          <a:xfrm>
            <a:off x="224221" y="212340"/>
            <a:ext cx="1274888" cy="944536"/>
            <a:chOff x="356616" y="308278"/>
            <a:chExt cx="1739622" cy="1318013"/>
          </a:xfrm>
        </p:grpSpPr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98E45880-785B-0049-2EDA-0015D3F457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42516" y="308278"/>
              <a:ext cx="1653722" cy="1258046"/>
            </a:xfrm>
            <a:prstGeom prst="rect">
              <a:avLst/>
            </a:prstGeom>
          </p:spPr>
        </p:pic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3E673913-61C5-1EC7-55CE-605C2C6D3EAA}"/>
                </a:ext>
              </a:extLst>
            </p:cNvPr>
            <p:cNvSpPr/>
            <p:nvPr/>
          </p:nvSpPr>
          <p:spPr>
            <a:xfrm>
              <a:off x="356616" y="1469985"/>
              <a:ext cx="1739622" cy="1563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7" name="Picture 25" descr="A graph with lines and dots&#10;&#10;Description automatically generated">
            <a:extLst>
              <a:ext uri="{FF2B5EF4-FFF2-40B4-BE49-F238E27FC236}">
                <a16:creationId xmlns:a16="http://schemas.microsoft.com/office/drawing/2014/main" id="{543BFEDC-BDBD-4BC4-C2BF-5B9E97ADAC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70263" y="3172051"/>
            <a:ext cx="2953965" cy="1608341"/>
          </a:xfrm>
          <a:prstGeom prst="rect">
            <a:avLst/>
          </a:prstGeom>
        </p:spPr>
      </p:pic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2DEB195A-B2B4-948F-3C6B-601A8A0C1108}"/>
              </a:ext>
            </a:extLst>
          </p:cNvPr>
          <p:cNvCxnSpPr>
            <a:cxnSpLocks/>
          </p:cNvCxnSpPr>
          <p:nvPr/>
        </p:nvCxnSpPr>
        <p:spPr>
          <a:xfrm flipH="1">
            <a:off x="9145974" y="5796718"/>
            <a:ext cx="57606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8274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2C21-87CF-DEC1-2891-74EE647BB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1">
            <a:extLst>
              <a:ext uri="{FF2B5EF4-FFF2-40B4-BE49-F238E27FC236}">
                <a16:creationId xmlns:a16="http://schemas.microsoft.com/office/drawing/2014/main" id="{9193A4E5-1AB1-C075-4D68-6E872C897609}"/>
              </a:ext>
            </a:extLst>
          </p:cNvPr>
          <p:cNvSpPr txBox="1">
            <a:spLocks/>
          </p:cNvSpPr>
          <p:nvPr/>
        </p:nvSpPr>
        <p:spPr>
          <a:xfrm>
            <a:off x="113714" y="-14342"/>
            <a:ext cx="12078286" cy="6737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rgbClr val="0070C0"/>
                </a:solidFill>
                <a:latin typeface="Century Gothic" panose="020B0502020202020204" pitchFamily="34" charset="0"/>
              </a:rPr>
              <a:t>Pyruvate Kinase Deficiency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569BE5-6BC6-9BD1-D035-FB95B2228D39}"/>
              </a:ext>
            </a:extLst>
          </p:cNvPr>
          <p:cNvSpPr txBox="1">
            <a:spLocks/>
          </p:cNvSpPr>
          <p:nvPr/>
        </p:nvSpPr>
        <p:spPr>
          <a:xfrm>
            <a:off x="4385" y="602048"/>
            <a:ext cx="6416311" cy="10762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600" b="0" dirty="0">
              <a:latin typeface="Century Gothic" panose="020B0502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4CF808-2F3E-0275-7D48-6897C308A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3140968"/>
            <a:ext cx="4410677" cy="268510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BE1B366-C5D0-92B8-54B7-E50589A2B0B0}"/>
              </a:ext>
            </a:extLst>
          </p:cNvPr>
          <p:cNvSpPr txBox="1">
            <a:spLocks/>
          </p:cNvSpPr>
          <p:nvPr/>
        </p:nvSpPr>
        <p:spPr>
          <a:xfrm>
            <a:off x="1376456" y="2394278"/>
            <a:ext cx="3960200" cy="61262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Gene Therapy For PKD </a:t>
            </a:r>
          </a:p>
          <a:p>
            <a:pPr algn="ctr"/>
            <a:r>
              <a:rPr lang="en-US" sz="1600" b="0" dirty="0">
                <a:solidFill>
                  <a:schemeClr val="tx1"/>
                </a:solidFill>
                <a:latin typeface="Century Gothic" panose="020B0502020202020204" pitchFamily="34" charset="0"/>
              </a:rPr>
              <a:t>Clinical trial: NCT04105166</a:t>
            </a:r>
          </a:p>
        </p:txBody>
      </p:sp>
      <p:sp>
        <p:nvSpPr>
          <p:cNvPr id="7" name="TextBox 15">
            <a:extLst>
              <a:ext uri="{FF2B5EF4-FFF2-40B4-BE49-F238E27FC236}">
                <a16:creationId xmlns:a16="http://schemas.microsoft.com/office/drawing/2014/main" id="{3CE9B792-0B65-DBF4-D8F4-D5FFDB9C1CB0}"/>
              </a:ext>
            </a:extLst>
          </p:cNvPr>
          <p:cNvSpPr txBox="1"/>
          <p:nvPr/>
        </p:nvSpPr>
        <p:spPr>
          <a:xfrm>
            <a:off x="6251591" y="892508"/>
            <a:ext cx="2099464" cy="31085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tIns="9144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  <a:spcAft>
                <a:spcPts val="200"/>
              </a:spcAft>
              <a:tabLst>
                <a:tab pos="107950" algn="l"/>
              </a:tabLst>
            </a:pPr>
            <a:r>
              <a:rPr lang="en-US" sz="14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Adult Cohort</a:t>
            </a:r>
            <a:endParaRPr lang="en-US" sz="1400" dirty="0">
              <a:solidFill>
                <a:sysClr val="windowText" lastClr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B287EDF9-0BB9-C42A-B027-0B677B9B3BA3}"/>
              </a:ext>
            </a:extLst>
          </p:cNvPr>
          <p:cNvSpPr txBox="1"/>
          <p:nvPr/>
        </p:nvSpPr>
        <p:spPr>
          <a:xfrm>
            <a:off x="6385776" y="3853614"/>
            <a:ext cx="2099464" cy="31085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tIns="9144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  <a:spcAft>
                <a:spcPts val="200"/>
              </a:spcAft>
              <a:tabLst>
                <a:tab pos="107950" algn="l"/>
              </a:tabLst>
            </a:pPr>
            <a:r>
              <a:rPr lang="en-US" sz="14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Pediatric Cohort</a:t>
            </a:r>
            <a:endParaRPr lang="en-US" sz="1400" dirty="0">
              <a:solidFill>
                <a:sysClr val="windowText" lastClr="00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E1B03A-0352-55FF-03D5-F2393A96BF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81869" y="1267676"/>
            <a:ext cx="3981498" cy="2407240"/>
          </a:xfrm>
          <a:prstGeom prst="rect">
            <a:avLst/>
          </a:prstGeom>
        </p:spPr>
      </p:pic>
      <p:pic>
        <p:nvPicPr>
          <p:cNvPr id="10" name="Picture 9" descr="A graph with dots and lines&#10;&#10;Description automatically generated">
            <a:extLst>
              <a:ext uri="{FF2B5EF4-FFF2-40B4-BE49-F238E27FC236}">
                <a16:creationId xmlns:a16="http://schemas.microsoft.com/office/drawing/2014/main" id="{0ED23781-9BDB-6B3B-6343-A999E1CD3C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2064" y="4293096"/>
            <a:ext cx="2888689" cy="240724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4D51ABED-4C89-2C28-692D-A753ACAA4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4" y="1611922"/>
            <a:ext cx="1815816" cy="71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A708786-749D-761B-0737-2E37A9001509}"/>
              </a:ext>
            </a:extLst>
          </p:cNvPr>
          <p:cNvSpPr txBox="1"/>
          <p:nvPr/>
        </p:nvSpPr>
        <p:spPr>
          <a:xfrm>
            <a:off x="864394" y="457390"/>
            <a:ext cx="107180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First-in-human demonstration of clinical efficacy of gene therapy in patients with a metabolic anemia</a:t>
            </a:r>
          </a:p>
        </p:txBody>
      </p:sp>
    </p:spTree>
    <p:extLst>
      <p:ext uri="{BB962C8B-B14F-4D97-AF65-F5344CB8AC3E}">
        <p14:creationId xmlns:p14="http://schemas.microsoft.com/office/powerpoint/2010/main" val="373401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0B225CE-5A38-2A9E-F26A-8926D7E88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560" y="1902701"/>
            <a:ext cx="7954235" cy="63254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448F190-65A4-F51F-4953-D4FBF885A6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689" y="2694042"/>
            <a:ext cx="4051482" cy="91485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9E4A20A-6790-AAB2-9083-5F30A7706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783" y="188640"/>
            <a:ext cx="948967" cy="49255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EA99BBE-42B0-08D9-4B71-A2598017D6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3230" y="218623"/>
            <a:ext cx="1447204" cy="421956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C9963B86-BB3F-4E3B-97CD-B6C53428C71B}"/>
              </a:ext>
            </a:extLst>
          </p:cNvPr>
          <p:cNvGrpSpPr/>
          <p:nvPr/>
        </p:nvGrpSpPr>
        <p:grpSpPr>
          <a:xfrm>
            <a:off x="5087888" y="3765648"/>
            <a:ext cx="5213325" cy="2551673"/>
            <a:chOff x="8002993" y="3275455"/>
            <a:chExt cx="3948713" cy="2006083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CE2CA0A3-2035-CCC8-92F4-BFF4F971F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02993" y="3275455"/>
              <a:ext cx="2494146" cy="2006083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D6F2E97E-2DC3-7BFC-B95E-16D3306C1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615868" y="3709817"/>
              <a:ext cx="1335838" cy="695462"/>
            </a:xfrm>
            <a:prstGeom prst="rect">
              <a:avLst/>
            </a:prstGeom>
          </p:spPr>
        </p:pic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57CA386C-9C16-FF62-A0E6-9EE5F66C5D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9496" y="4221088"/>
            <a:ext cx="2494146" cy="1787110"/>
          </a:xfrm>
          <a:prstGeom prst="rect">
            <a:avLst/>
          </a:prstGeom>
        </p:spPr>
      </p:pic>
      <p:sp>
        <p:nvSpPr>
          <p:cNvPr id="10" name="1 CuadroTexto">
            <a:extLst>
              <a:ext uri="{FF2B5EF4-FFF2-40B4-BE49-F238E27FC236}">
                <a16:creationId xmlns:a16="http://schemas.microsoft.com/office/drawing/2014/main" id="{A3543300-D329-3C74-8FD0-25F269AC3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0981" y="20090"/>
            <a:ext cx="6480720" cy="1330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sz="2000" b="1" u="sng" noProof="0">
                <a:solidFill>
                  <a:srgbClr val="0070C0"/>
                </a:solidFill>
                <a:latin typeface="Century Gothic" panose="020B0502020202020204" pitchFamily="34" charset="0"/>
              </a:rPr>
              <a:t>In vivo Gene Therapy</a:t>
            </a:r>
            <a:r>
              <a:rPr lang="en-US" sz="2000" b="1" noProof="0">
                <a:solidFill>
                  <a:srgbClr val="0070C0"/>
                </a:solidFill>
                <a:latin typeface="Century Gothic" panose="020B0502020202020204" pitchFamily="34" charset="0"/>
              </a:rPr>
              <a:t>: 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sz="1800" b="1" noProof="0" dirty="0">
                <a:solidFill>
                  <a:srgbClr val="0070C0"/>
                </a:solidFill>
                <a:latin typeface="Century Gothic" panose="020B0502020202020204" pitchFamily="34" charset="0"/>
              </a:rPr>
              <a:t>First experimental demonstration of therapeutic  efficacy in a monogenic blood disease 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1F70BE9-426C-68AA-91C9-50BC346C5710}"/>
              </a:ext>
            </a:extLst>
          </p:cNvPr>
          <p:cNvSpPr txBox="1"/>
          <p:nvPr/>
        </p:nvSpPr>
        <p:spPr>
          <a:xfrm>
            <a:off x="7464152" y="2813804"/>
            <a:ext cx="35610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Nature</a:t>
            </a:r>
            <a:r>
              <a:rPr lang="en-US" sz="2000" dirty="0"/>
              <a:t> | Vol 643 | 24 July 2025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5C38D7E-DEB7-F6F9-2044-010D4F07DDB4}"/>
              </a:ext>
            </a:extLst>
          </p:cNvPr>
          <p:cNvSpPr txBox="1"/>
          <p:nvPr/>
        </p:nvSpPr>
        <p:spPr>
          <a:xfrm>
            <a:off x="5938131" y="382163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MMC</a:t>
            </a:r>
          </a:p>
        </p:txBody>
      </p:sp>
    </p:spTree>
    <p:extLst>
      <p:ext uri="{BB962C8B-B14F-4D97-AF65-F5344CB8AC3E}">
        <p14:creationId xmlns:p14="http://schemas.microsoft.com/office/powerpoint/2010/main" val="3107964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7B6ECC53-E0C9-FDE2-7943-908E09CBC8B6}"/>
              </a:ext>
            </a:extLst>
          </p:cNvPr>
          <p:cNvGrpSpPr/>
          <p:nvPr/>
        </p:nvGrpSpPr>
        <p:grpSpPr>
          <a:xfrm>
            <a:off x="-262870" y="99911"/>
            <a:ext cx="12895519" cy="6279367"/>
            <a:chOff x="-262870" y="99911"/>
            <a:chExt cx="12895519" cy="6279367"/>
          </a:xfrm>
        </p:grpSpPr>
        <p:sp>
          <p:nvSpPr>
            <p:cNvPr id="28" name="2 CuadroTexto">
              <a:extLst>
                <a:ext uri="{FF2B5EF4-FFF2-40B4-BE49-F238E27FC236}">
                  <a16:creationId xmlns:a16="http://schemas.microsoft.com/office/drawing/2014/main" id="{134C3D1E-2C35-B2A2-12EA-473554DDA37B}"/>
                </a:ext>
              </a:extLst>
            </p:cNvPr>
            <p:cNvSpPr/>
            <p:nvPr/>
          </p:nvSpPr>
          <p:spPr>
            <a:xfrm>
              <a:off x="-122988" y="99911"/>
              <a:ext cx="12314988" cy="745931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601"/>
                </a:spcAft>
              </a:pPr>
              <a:r>
                <a:rPr lang="en-US" sz="2800" b="1" strike="noStrike" spc="-1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800" b="1" strike="noStrike" spc="-1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PlBlaDimiR</a:t>
              </a:r>
              <a:r>
                <a:rPr lang="en-US" sz="2800" b="1" strike="noStrike" spc="-1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Platform: </a:t>
              </a:r>
            </a:p>
            <a:p>
              <a:pPr algn="ctr">
                <a:lnSpc>
                  <a:spcPct val="90000"/>
                </a:lnSpc>
                <a:spcAft>
                  <a:spcPts val="601"/>
                </a:spcAft>
              </a:pPr>
              <a:r>
                <a:rPr lang="en-US" sz="2000" b="1" spc="-1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Our Solution for Diagnosis, Risk Stratification &amp; Companion Diagnosis</a:t>
              </a:r>
              <a:endParaRPr lang="en-US" sz="2000" b="0" strike="noStrike" spc="-1" dirty="0">
                <a:solidFill>
                  <a:schemeClr val="accent1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6549171A-D16A-DF04-4A13-E7E8D0890A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68758"/>
            <a:stretch>
              <a:fillRect/>
            </a:stretch>
          </p:blipFill>
          <p:spPr>
            <a:xfrm>
              <a:off x="1873376" y="886582"/>
              <a:ext cx="7369309" cy="1743717"/>
            </a:xfrm>
            <a:prstGeom prst="rect">
              <a:avLst/>
            </a:prstGeom>
          </p:spPr>
        </p:pic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E34DD1AE-C65D-EE5E-D933-0AF2860C07B6}"/>
                </a:ext>
              </a:extLst>
            </p:cNvPr>
            <p:cNvSpPr/>
            <p:nvPr/>
          </p:nvSpPr>
          <p:spPr>
            <a:xfrm>
              <a:off x="8230375" y="2617149"/>
              <a:ext cx="3821743" cy="389877"/>
            </a:xfrm>
            <a:custGeom>
              <a:avLst/>
              <a:gdLst/>
              <a:ahLst/>
              <a:cxnLst/>
              <a:rect l="l" t="t" r="r" b="b"/>
              <a:pathLst>
                <a:path w="3481911" h="425895">
                  <a:moveTo>
                    <a:pt x="3278711" y="0"/>
                  </a:moveTo>
                  <a:cubicBezTo>
                    <a:pt x="3390936" y="0"/>
                    <a:pt x="3481911" y="95340"/>
                    <a:pt x="3481911" y="212948"/>
                  </a:cubicBezTo>
                  <a:cubicBezTo>
                    <a:pt x="3481911" y="330556"/>
                    <a:pt x="3390936" y="425895"/>
                    <a:pt x="3278711" y="425895"/>
                  </a:cubicBezTo>
                  <a:lnTo>
                    <a:pt x="203200" y="425895"/>
                  </a:lnTo>
                  <a:cubicBezTo>
                    <a:pt x="90976" y="425895"/>
                    <a:pt x="0" y="330556"/>
                    <a:pt x="0" y="212948"/>
                  </a:cubicBezTo>
                  <a:cubicBezTo>
                    <a:pt x="0" y="9534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4F81BD">
                <a:lumMod val="75000"/>
              </a:srgbClr>
            </a:solidFill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TextBox 16">
              <a:extLst>
                <a:ext uri="{FF2B5EF4-FFF2-40B4-BE49-F238E27FC236}">
                  <a16:creationId xmlns:a16="http://schemas.microsoft.com/office/drawing/2014/main" id="{934B6B34-A44A-0094-783C-82BC3E0009E7}"/>
                </a:ext>
              </a:extLst>
            </p:cNvPr>
            <p:cNvSpPr txBox="1"/>
            <p:nvPr/>
          </p:nvSpPr>
          <p:spPr>
            <a:xfrm>
              <a:off x="7536042" y="2484071"/>
              <a:ext cx="5096607" cy="5283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r>
                <a:rPr lang="en-US" sz="1300" b="1" dirty="0" err="1">
                  <a:solidFill>
                    <a:srgbClr val="FFFFFF"/>
                  </a:solidFill>
                  <a:ea typeface="Garet Bold"/>
                  <a:cs typeface="Garet Bold"/>
                  <a:sym typeface="Garet Bold"/>
                </a:rPr>
                <a:t>BlaDimiR</a:t>
              </a:r>
              <a:r>
                <a:rPr lang="en-US" sz="1300" b="1" dirty="0">
                  <a:solidFill>
                    <a:srgbClr val="FFFFFF"/>
                  </a:solidFill>
                  <a:ea typeface="Garet Bold"/>
                  <a:cs typeface="Garet Bold"/>
                  <a:sym typeface="Garet Bold"/>
                </a:rPr>
                <a:t> IO for BCG+aPDL1 Response Prediction</a:t>
              </a:r>
            </a:p>
          </p:txBody>
        </p:sp>
        <p:grpSp>
          <p:nvGrpSpPr>
            <p:cNvPr id="33" name="Group 17">
              <a:extLst>
                <a:ext uri="{FF2B5EF4-FFF2-40B4-BE49-F238E27FC236}">
                  <a16:creationId xmlns:a16="http://schemas.microsoft.com/office/drawing/2014/main" id="{D876E671-BC48-C86F-C756-7B0330938AB9}"/>
                </a:ext>
              </a:extLst>
            </p:cNvPr>
            <p:cNvGrpSpPr/>
            <p:nvPr/>
          </p:nvGrpSpPr>
          <p:grpSpPr>
            <a:xfrm>
              <a:off x="6773305" y="4342634"/>
              <a:ext cx="5031393" cy="1288146"/>
              <a:chOff x="0" y="0"/>
              <a:chExt cx="1968633" cy="514648"/>
            </a:xfrm>
          </p:grpSpPr>
          <p:sp>
            <p:nvSpPr>
              <p:cNvPr id="34" name="Freeform 18">
                <a:extLst>
                  <a:ext uri="{FF2B5EF4-FFF2-40B4-BE49-F238E27FC236}">
                    <a16:creationId xmlns:a16="http://schemas.microsoft.com/office/drawing/2014/main" id="{3DD53446-80DC-B4A1-2A95-ED6073A9A375}"/>
                  </a:ext>
                </a:extLst>
              </p:cNvPr>
              <p:cNvSpPr/>
              <p:nvPr/>
            </p:nvSpPr>
            <p:spPr>
              <a:xfrm>
                <a:off x="0" y="0"/>
                <a:ext cx="1968633" cy="514648"/>
              </a:xfrm>
              <a:custGeom>
                <a:avLst/>
                <a:gdLst/>
                <a:ahLst/>
                <a:cxnLst/>
                <a:rect l="l" t="t" r="r" b="b"/>
                <a:pathLst>
                  <a:path w="1968633" h="514648">
                    <a:moveTo>
                      <a:pt x="52824" y="0"/>
                    </a:moveTo>
                    <a:lnTo>
                      <a:pt x="1915809" y="0"/>
                    </a:lnTo>
                    <a:cubicBezTo>
                      <a:pt x="1929819" y="0"/>
                      <a:pt x="1943255" y="5565"/>
                      <a:pt x="1953161" y="15472"/>
                    </a:cubicBezTo>
                    <a:cubicBezTo>
                      <a:pt x="1963068" y="25378"/>
                      <a:pt x="1968633" y="38814"/>
                      <a:pt x="1968633" y="52824"/>
                    </a:cubicBezTo>
                    <a:lnTo>
                      <a:pt x="1968633" y="461825"/>
                    </a:lnTo>
                    <a:cubicBezTo>
                      <a:pt x="1968633" y="490998"/>
                      <a:pt x="1944983" y="514648"/>
                      <a:pt x="1915809" y="514648"/>
                    </a:cubicBezTo>
                    <a:lnTo>
                      <a:pt x="52824" y="514648"/>
                    </a:lnTo>
                    <a:cubicBezTo>
                      <a:pt x="38814" y="514648"/>
                      <a:pt x="25378" y="509083"/>
                      <a:pt x="15472" y="499176"/>
                    </a:cubicBezTo>
                    <a:cubicBezTo>
                      <a:pt x="5565" y="489270"/>
                      <a:pt x="0" y="475834"/>
                      <a:pt x="0" y="461825"/>
                    </a:cubicBezTo>
                    <a:lnTo>
                      <a:pt x="0" y="52824"/>
                    </a:lnTo>
                    <a:cubicBezTo>
                      <a:pt x="0" y="38814"/>
                      <a:pt x="5565" y="25378"/>
                      <a:pt x="15472" y="15472"/>
                    </a:cubicBezTo>
                    <a:cubicBezTo>
                      <a:pt x="25378" y="5565"/>
                      <a:pt x="38814" y="0"/>
                      <a:pt x="52824" y="0"/>
                    </a:cubicBezTo>
                    <a:close/>
                  </a:path>
                </a:pathLst>
              </a:custGeom>
              <a:solidFill>
                <a:srgbClr val="E8ECEC"/>
              </a:solidFill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5" name="TextBox 19">
                <a:extLst>
                  <a:ext uri="{FF2B5EF4-FFF2-40B4-BE49-F238E27FC236}">
                    <a16:creationId xmlns:a16="http://schemas.microsoft.com/office/drawing/2014/main" id="{2F7754A9-E9E7-5230-5728-C27FD1CB2A4C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968633" cy="55274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36" name="TextBox 20">
              <a:extLst>
                <a:ext uri="{FF2B5EF4-FFF2-40B4-BE49-F238E27FC236}">
                  <a16:creationId xmlns:a16="http://schemas.microsoft.com/office/drawing/2014/main" id="{2D18ED72-6746-4E75-6342-A6B3EEAFC6FA}"/>
                </a:ext>
              </a:extLst>
            </p:cNvPr>
            <p:cNvSpPr txBox="1"/>
            <p:nvPr/>
          </p:nvSpPr>
          <p:spPr>
            <a:xfrm>
              <a:off x="7156379" y="4463727"/>
              <a:ext cx="4397668" cy="61189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Specificity (91%) and Sensitivity (75%).</a:t>
              </a:r>
            </a:p>
            <a:p>
              <a:pPr algn="just">
                <a:lnSpc>
                  <a:spcPct val="15000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Predictive Accuracy 85%.  TRL3</a:t>
              </a:r>
            </a:p>
          </p:txBody>
        </p:sp>
        <p:sp>
          <p:nvSpPr>
            <p:cNvPr id="37" name="Oval 42">
              <a:extLst>
                <a:ext uri="{FF2B5EF4-FFF2-40B4-BE49-F238E27FC236}">
                  <a16:creationId xmlns:a16="http://schemas.microsoft.com/office/drawing/2014/main" id="{AA646F3A-721E-22A4-101A-82DAE50D3DFD}"/>
                </a:ext>
              </a:extLst>
            </p:cNvPr>
            <p:cNvSpPr/>
            <p:nvPr/>
          </p:nvSpPr>
          <p:spPr>
            <a:xfrm>
              <a:off x="6655766" y="2576176"/>
              <a:ext cx="1760552" cy="1743717"/>
            </a:xfrm>
            <a:prstGeom prst="ellipse">
              <a:avLst/>
            </a:prstGeom>
            <a:solidFill>
              <a:srgbClr val="1F497D">
                <a:lumMod val="40000"/>
                <a:lumOff val="6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8" name="Group 51">
              <a:extLst>
                <a:ext uri="{FF2B5EF4-FFF2-40B4-BE49-F238E27FC236}">
                  <a16:creationId xmlns:a16="http://schemas.microsoft.com/office/drawing/2014/main" id="{DD6ECF0D-239E-E28F-A8C3-BEDAEEEBED48}"/>
                </a:ext>
              </a:extLst>
            </p:cNvPr>
            <p:cNvGrpSpPr/>
            <p:nvPr/>
          </p:nvGrpSpPr>
          <p:grpSpPr>
            <a:xfrm>
              <a:off x="6706205" y="2679866"/>
              <a:ext cx="1524170" cy="1424741"/>
              <a:chOff x="4057516" y="1063684"/>
              <a:chExt cx="1567791" cy="1274607"/>
            </a:xfrm>
          </p:grpSpPr>
          <p:pic>
            <p:nvPicPr>
              <p:cNvPr id="39" name="Imagen 15">
                <a:extLst>
                  <a:ext uri="{FF2B5EF4-FFF2-40B4-BE49-F238E27FC236}">
                    <a16:creationId xmlns:a16="http://schemas.microsoft.com/office/drawing/2014/main" id="{88E414D5-48AC-E3D0-46D8-7D94C9FEEB63}"/>
                  </a:ext>
                </a:extLst>
              </p:cNvPr>
              <p:cNvPicPr/>
              <p:nvPr/>
            </p:nvPicPr>
            <p:blipFill>
              <a:blip r:embed="rId4"/>
              <a:stretch/>
            </p:blipFill>
            <p:spPr>
              <a:xfrm>
                <a:off x="4057516" y="1063684"/>
                <a:ext cx="1463288" cy="1274607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40" name="TextBox 53">
                <a:extLst>
                  <a:ext uri="{FF2B5EF4-FFF2-40B4-BE49-F238E27FC236}">
                    <a16:creationId xmlns:a16="http://schemas.microsoft.com/office/drawing/2014/main" id="{9975DB4B-12F8-24F3-4569-F1CACE70613A}"/>
                  </a:ext>
                </a:extLst>
              </p:cNvPr>
              <p:cNvSpPr txBox="1"/>
              <p:nvPr/>
            </p:nvSpPr>
            <p:spPr>
              <a:xfrm>
                <a:off x="5416301" y="1417621"/>
                <a:ext cx="209006" cy="2915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rPr>
                  <a:t>®</a:t>
                </a:r>
              </a:p>
            </p:txBody>
          </p:sp>
        </p:grpSp>
        <p:sp>
          <p:nvSpPr>
            <p:cNvPr id="42" name="TextBox 20">
              <a:extLst>
                <a:ext uri="{FF2B5EF4-FFF2-40B4-BE49-F238E27FC236}">
                  <a16:creationId xmlns:a16="http://schemas.microsoft.com/office/drawing/2014/main" id="{D86D01E8-9160-E4F2-F81A-FE97F4B31819}"/>
                </a:ext>
              </a:extLst>
            </p:cNvPr>
            <p:cNvSpPr txBox="1"/>
            <p:nvPr/>
          </p:nvSpPr>
          <p:spPr>
            <a:xfrm>
              <a:off x="7106439" y="5225458"/>
              <a:ext cx="395142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</a:rPr>
                <a:t>National Patent Application June18, 2025</a:t>
              </a:r>
            </a:p>
          </p:txBody>
        </p: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823640BF-9799-BF83-5011-905854F31E7C}"/>
                </a:ext>
              </a:extLst>
            </p:cNvPr>
            <p:cNvSpPr txBox="1"/>
            <p:nvPr/>
          </p:nvSpPr>
          <p:spPr>
            <a:xfrm>
              <a:off x="7632764" y="3485942"/>
              <a:ext cx="6190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400" b="1" dirty="0">
                  <a:solidFill>
                    <a:schemeClr val="accent1">
                      <a:lumMod val="50000"/>
                    </a:schemeClr>
                  </a:solidFill>
                  <a:latin typeface="Lucida Handwriting" panose="03010101010101010101" pitchFamily="66" charset="0"/>
                  <a:cs typeface="Forte Forward" panose="020F0502020204030204" pitchFamily="2" charset="0"/>
                </a:rPr>
                <a:t>IO</a:t>
              </a:r>
              <a:endParaRPr lang="en-US" sz="2400" b="1" dirty="0">
                <a:solidFill>
                  <a:schemeClr val="accent1">
                    <a:lumMod val="50000"/>
                  </a:schemeClr>
                </a:solidFill>
                <a:latin typeface="Lucida Handwriting" panose="03010101010101010101" pitchFamily="66" charset="0"/>
                <a:cs typeface="Forte Forward" panose="020F0502020204030204" pitchFamily="2" charset="0"/>
              </a:endParaRPr>
            </a:p>
          </p:txBody>
        </p:sp>
        <p:pic>
          <p:nvPicPr>
            <p:cNvPr id="44" name="Imagen 43">
              <a:extLst>
                <a:ext uri="{FF2B5EF4-FFF2-40B4-BE49-F238E27FC236}">
                  <a16:creationId xmlns:a16="http://schemas.microsoft.com/office/drawing/2014/main" id="{54F6D635-AF6B-96A7-6E12-9A62945A29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29396"/>
            <a:stretch>
              <a:fillRect/>
            </a:stretch>
          </p:blipFill>
          <p:spPr>
            <a:xfrm>
              <a:off x="-262870" y="2438665"/>
              <a:ext cx="7369309" cy="3940613"/>
            </a:xfrm>
            <a:prstGeom prst="rect">
              <a:avLst/>
            </a:prstGeom>
          </p:spPr>
        </p:pic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E232ADD8-944F-8F44-5051-6670468E3DAD}"/>
                </a:ext>
              </a:extLst>
            </p:cNvPr>
            <p:cNvSpPr txBox="1"/>
            <p:nvPr/>
          </p:nvSpPr>
          <p:spPr>
            <a:xfrm>
              <a:off x="9055801" y="930448"/>
              <a:ext cx="274889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⏱️ Results in &lt;4 hours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7372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B373173-DF9E-EC6C-55E6-04BB6547A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6688" y="-2066106"/>
            <a:ext cx="12310633" cy="923297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B88765C-4465-7D4B-9D77-C1F7FF66CA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3672" y="1"/>
            <a:ext cx="1953495" cy="642859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57EC3BB0-B616-8030-1485-C108DA75AC79}"/>
              </a:ext>
            </a:extLst>
          </p:cNvPr>
          <p:cNvSpPr/>
          <p:nvPr/>
        </p:nvSpPr>
        <p:spPr>
          <a:xfrm>
            <a:off x="-96688" y="6289838"/>
            <a:ext cx="12412518" cy="674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7">
            <a:extLst>
              <a:ext uri="{FF2B5EF4-FFF2-40B4-BE49-F238E27FC236}">
                <a16:creationId xmlns:a16="http://schemas.microsoft.com/office/drawing/2014/main" id="{24A81F17-5A3E-BEB3-34EC-7D748A01E7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1202" y="6407131"/>
            <a:ext cx="1945300" cy="33691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6" name="Imagen 10">
            <a:extLst>
              <a:ext uri="{FF2B5EF4-FFF2-40B4-BE49-F238E27FC236}">
                <a16:creationId xmlns:a16="http://schemas.microsoft.com/office/drawing/2014/main" id="{E3D724DB-8D44-E641-F1CC-4574614B93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9857" y="6326782"/>
            <a:ext cx="1549516" cy="44533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7" name="Imagen 11">
            <a:extLst>
              <a:ext uri="{FF2B5EF4-FFF2-40B4-BE49-F238E27FC236}">
                <a16:creationId xmlns:a16="http://schemas.microsoft.com/office/drawing/2014/main" id="{B04590D7-A879-1A76-1A70-FDEC7F77F5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29" y="6363726"/>
            <a:ext cx="1439266" cy="3879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A54D86C-AB02-1E5A-46CF-C265DB9127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8677" y="6363726"/>
            <a:ext cx="1439265" cy="3310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392590B-30C7-A6EA-910F-F4FEFEE84D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25484" y="6363726"/>
            <a:ext cx="1572766" cy="2988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ED806B23-4AE4-8CCC-6C51-57AF08CE603F}"/>
              </a:ext>
            </a:extLst>
          </p:cNvPr>
          <p:cNvSpPr/>
          <p:nvPr/>
        </p:nvSpPr>
        <p:spPr>
          <a:xfrm>
            <a:off x="7619283" y="6363726"/>
            <a:ext cx="93110" cy="868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A4F0E30-A362-4867-5F1E-CFDACBA764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9289" y="163243"/>
            <a:ext cx="2409330" cy="420824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51B5BA6F-922B-8C5B-4B3D-6DCAE8D782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29608" y="6391630"/>
            <a:ext cx="2400593" cy="36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602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3642</TotalTime>
  <Words>365</Words>
  <Application>Microsoft Office PowerPoint</Application>
  <PresentationFormat>Panorámica</PresentationFormat>
  <Paragraphs>48</Paragraphs>
  <Slides>8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7" baseType="lpstr">
      <vt:lpstr>Arial</vt:lpstr>
      <vt:lpstr>Calibri</vt:lpstr>
      <vt:lpstr>Century Gothic</vt:lpstr>
      <vt:lpstr>Courier New</vt:lpstr>
      <vt:lpstr>Garet Bold</vt:lpstr>
      <vt:lpstr>Levenim MT</vt:lpstr>
      <vt:lpstr>Lucida Handwriting</vt:lpstr>
      <vt:lpstr>Open Sans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Ballesteros Perdices, Mercedes</dc:creator>
  <cp:lastModifiedBy>Juan Bueren</cp:lastModifiedBy>
  <cp:revision>208</cp:revision>
  <dcterms:created xsi:type="dcterms:W3CDTF">2019-09-25T05:47:29Z</dcterms:created>
  <dcterms:modified xsi:type="dcterms:W3CDTF">2026-03-03T09:17:29Z</dcterms:modified>
</cp:coreProperties>
</file>