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76" r:id="rId5"/>
  </p:sldMasterIdLst>
  <p:notesMasterIdLst>
    <p:notesMasterId r:id="rId16"/>
  </p:notesMasterIdLst>
  <p:handoutMasterIdLst>
    <p:handoutMasterId r:id="rId17"/>
  </p:handoutMasterIdLst>
  <p:sldIdLst>
    <p:sldId id="1004" r:id="rId6"/>
    <p:sldId id="1007" r:id="rId7"/>
    <p:sldId id="1008" r:id="rId8"/>
    <p:sldId id="1006" r:id="rId9"/>
    <p:sldId id="769" r:id="rId10"/>
    <p:sldId id="1010" r:id="rId11"/>
    <p:sldId id="1009" r:id="rId12"/>
    <p:sldId id="312" r:id="rId13"/>
    <p:sldId id="406" r:id="rId14"/>
    <p:sldId id="1005" r:id="rId15"/>
  </p:sldIdLst>
  <p:sldSz cx="12192000" cy="6858000"/>
  <p:notesSz cx="6797675" cy="9872663"/>
  <p:embeddedFontLst>
    <p:embeddedFont>
      <p:font typeface="EC Square Sans Pro" panose="020B05060400000200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77">
          <p15:clr>
            <a:srgbClr val="A4A3A4"/>
          </p15:clr>
        </p15:guide>
        <p15:guide id="4" pos="3839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pos="3835">
          <p15:clr>
            <a:srgbClr val="A4A3A4"/>
          </p15:clr>
        </p15:guide>
        <p15:guide id="7" orient="horz" pos="13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6AAC"/>
    <a:srgbClr val="6069AC"/>
    <a:srgbClr val="9800B0"/>
    <a:srgbClr val="26B000"/>
    <a:srgbClr val="FF6600"/>
    <a:srgbClr val="5861B4"/>
    <a:srgbClr val="FFC000"/>
    <a:srgbClr val="34ABE3"/>
    <a:srgbClr val="2AB6F0"/>
    <a:srgbClr val="195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474" autoAdjust="0"/>
    <p:restoredTop sz="85960" autoAdjust="0"/>
  </p:normalViewPr>
  <p:slideViewPr>
    <p:cSldViewPr snapToGrid="0">
      <p:cViewPr varScale="1">
        <p:scale>
          <a:sx n="92" d="100"/>
          <a:sy n="92" d="100"/>
        </p:scale>
        <p:origin x="222" y="90"/>
      </p:cViewPr>
      <p:guideLst>
        <p:guide orient="horz" pos="2092"/>
        <p:guide pos="3840"/>
        <p:guide orient="horz" pos="3777"/>
        <p:guide pos="3839"/>
        <p:guide orient="horz" pos="2160"/>
        <p:guide pos="3835"/>
        <p:guide orient="horz" pos="136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2952" y="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pPr/>
              <a:t>03/03/2026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pPr/>
              <a:t>03/03/2026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europaeu.sharepoint.com/sites/intellectual-property/SiteAssets/Forms/AllItems.aspx?id=%2Fsites%2Fintellectual%2Dproperty%2FSiteAssets%2FSitePages%2FGuides%2Dand%2DManuals%2F2019%5FReuse%2Dguidelines%28CC%2DBY%29%5FJan2022%2Epdf&amp;parent=%2Fsites%2Fintellectual%2Dproperty%2FSiteAssets%2FSitePages%2FGuides%2Dand%2DManuals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A3237-0A11-9DB3-5138-EE4873BFC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30BF37-8C7A-F8BE-9231-5DADEADBA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7F5067-4ECD-E7EF-BC71-AE887A2A8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Cover slide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8ED1C-CC4B-1ED3-DFF7-B1609F923A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33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156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935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93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Update/add/delete parts of the</a:t>
            </a:r>
            <a:r>
              <a:rPr lang="en-IE" baseline="0"/>
              <a:t> copy right notice where appropriate.</a:t>
            </a:r>
          </a:p>
          <a:p>
            <a:endParaRPr lang="en-IE" baseline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aseline="0"/>
              <a:t>More information in the Reuse guidelines: </a:t>
            </a:r>
            <a:r>
              <a:rPr lang="it-IT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eceuropaeu.sharepoint.com/</a:t>
            </a:r>
            <a:r>
              <a:rPr lang="it-IT" sz="1200" u="sng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sites</a:t>
            </a:r>
            <a:r>
              <a:rPr lang="it-IT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/</a:t>
            </a:r>
            <a:r>
              <a:rPr lang="it-IT" sz="1200" u="sng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intellectual-property</a:t>
            </a:r>
            <a:r>
              <a:rPr lang="it-IT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/</a:t>
            </a:r>
            <a:r>
              <a:rPr lang="it-IT" sz="1200" u="sng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SiteAssets</a:t>
            </a:r>
            <a:r>
              <a:rPr lang="it-IT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/Forms/</a:t>
            </a:r>
            <a:r>
              <a:rPr lang="it-IT" sz="1200" u="sng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AllItems.aspx?id</a:t>
            </a:r>
            <a:r>
              <a:rPr lang="it-IT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=%2Fsites%2Fintellectual-property%2FSiteAssets%2FSitePages%2FGuides-and-Manuals%2F2019_Reuse-guidelines%28CC-BY%29_Jan2022%2Epdf&amp;parent=%2Fsites%2Fintellectual-property%2FSiteAssets%2FSitePages%2FGuides-and-Manuals</a:t>
            </a:r>
            <a:endParaRPr lang="en-150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150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146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"/>
          <a:stretch/>
        </p:blipFill>
        <p:spPr>
          <a:xfrm>
            <a:off x="0" y="0"/>
            <a:ext cx="12200290" cy="689329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770400" y="1457269"/>
            <a:ext cx="7324004" cy="2249334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06092" y="3874486"/>
            <a:ext cx="7324003" cy="135170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06092" y="5399738"/>
            <a:ext cx="5724000" cy="684000"/>
          </a:xfrm>
          <a:prstGeom prst="rect">
            <a:avLst/>
          </a:prstGeom>
        </p:spPr>
        <p:txBody>
          <a:bodyPr lIns="0" tIns="0"/>
          <a:lstStyle>
            <a:lvl1pPr marL="0" indent="0" algn="l">
              <a:spcAft>
                <a:spcPts val="400"/>
              </a:spcAft>
              <a:buFont typeface="Arial" panose="020B0604020202020204" pitchFamily="34" charset="0"/>
              <a:buNone/>
              <a:defRPr sz="195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Speaker</a:t>
            </a:r>
            <a:br>
              <a:rPr lang="en-GB" noProof="0" dirty="0"/>
            </a:br>
            <a:r>
              <a:rPr lang="en-GB" noProof="0" dirty="0"/>
              <a:t>Venue and date</a:t>
            </a:r>
          </a:p>
        </p:txBody>
      </p:sp>
    </p:spTree>
    <p:extLst>
      <p:ext uri="{BB962C8B-B14F-4D97-AF65-F5344CB8AC3E}">
        <p14:creationId xmlns:p14="http://schemas.microsoft.com/office/powerpoint/2010/main" val="1086984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615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14048" y="1992572"/>
            <a:ext cx="8010798" cy="3616657"/>
          </a:xfrm>
          <a:prstGeom prst="rect">
            <a:avLst/>
          </a:prstGeo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662614" y="586765"/>
            <a:ext cx="4581771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662614" y="1825625"/>
            <a:ext cx="4583519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63280" y="-62165"/>
            <a:ext cx="12318560" cy="3468939"/>
          </a:xfrm>
          <a:prstGeom prst="rect">
            <a:avLst/>
          </a:prstGeom>
          <a:solidFill>
            <a:schemeClr val="bg2"/>
          </a:solidFill>
          <a:ln w="28575" cmpd="sng">
            <a:solidFill>
              <a:schemeClr val="accent5"/>
            </a:solidFill>
          </a:ln>
        </p:spPr>
        <p:txBody>
          <a:bodyPr/>
          <a:lstStyle>
            <a:lvl1pPr marL="0" indent="0">
              <a:buClr>
                <a:schemeClr val="accent2"/>
              </a:buClr>
              <a:buFont typeface="Arial"/>
              <a:buNone/>
              <a:defRPr/>
            </a:lvl1pPr>
          </a:lstStyle>
          <a:p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385" y="2818576"/>
            <a:ext cx="10287000" cy="628377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57385" y="3630613"/>
            <a:ext cx="10287000" cy="2365375"/>
          </a:xfrm>
          <a:prstGeom prst="rect">
            <a:avLst/>
          </a:prstGeom>
        </p:spPr>
        <p:txBody>
          <a:bodyPr/>
          <a:lstStyle>
            <a:lvl1pPr marL="0" indent="-342900" algn="l">
              <a:buClr>
                <a:schemeClr val="accent5"/>
              </a:buClr>
              <a:buFont typeface="Arial"/>
              <a:buNone/>
              <a:defRPr/>
            </a:lvl1pPr>
            <a:lvl2pPr marL="800100" indent="-342900">
              <a:buClr>
                <a:schemeClr val="accent5"/>
              </a:buClr>
              <a:buFont typeface="Arial"/>
              <a:buNone/>
              <a:defRPr/>
            </a:lvl2pPr>
            <a:lvl3pPr marL="1200150" indent="-285750">
              <a:buClr>
                <a:schemeClr val="accent5"/>
              </a:buClr>
              <a:buFont typeface="Arial"/>
              <a:buNone/>
              <a:defRPr/>
            </a:lvl3pPr>
            <a:lvl4pPr marL="1657350" indent="-285750">
              <a:buClr>
                <a:schemeClr val="accent5"/>
              </a:buClr>
              <a:buFont typeface="Arial"/>
              <a:buNone/>
              <a:defRPr/>
            </a:lvl4pPr>
            <a:lvl5pPr marL="2114550" indent="-285750">
              <a:buClr>
                <a:schemeClr val="accent5"/>
              </a:buClr>
              <a:buFont typeface="Arial"/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10" name="Straight Connector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F77687C-AC6F-634F-AC60-81131BCE7FC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8201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1F17483-D7EC-5F47-B284-CA9DDB1A89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78392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020C457-3C2E-CA42-88B4-5E3F06B1AE9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338313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33CC6E2-D391-D44C-9F83-EE43AEFB9D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78504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2EE2749-4448-E94D-A3B6-E8FD4C9B9E3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841783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92FCF7F-70FF-AF43-824A-E78383E715E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181974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15" name="Straight Connector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6151C0D4-98EF-D447-A8C6-142CA23E3F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70722" y="1750540"/>
            <a:ext cx="1663928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5F365213-848B-024E-A456-0D200676FA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33074" y="1750540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5AA5AF97-B62D-1649-9296-29B8A162A1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8650" y="3897313"/>
            <a:ext cx="1656000" cy="2098675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1F0C252E-54B1-624A-B251-93ACB24B4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33075" y="3907988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018AC41E-3877-BF47-AA29-7A9F0F0A096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49106" y="1750540"/>
            <a:ext cx="1620000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EC7BFE4B-D881-0841-972F-3BB3E43AAF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7391" y="1750540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 dirty="0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26D230BA-B3D4-3543-AD14-9F6C784D2F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49106" y="3907988"/>
            <a:ext cx="1620000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3298D3D7-E8BE-DE4C-9995-3011560B905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27393" y="3907988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8579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0430CE-3EAA-0F5F-3032-04C3EBD4B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342900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72800" y="1122363"/>
            <a:ext cx="10800760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84385" y="3855676"/>
            <a:ext cx="10003692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08560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slide">
    <p:bg>
      <p:bgPr>
        <a:gradFill>
          <a:gsLst>
            <a:gs pos="75000">
              <a:srgbClr val="5DA6C5"/>
            </a:gs>
            <a:gs pos="47000">
              <a:srgbClr val="5781B8"/>
            </a:gs>
            <a:gs pos="4000">
              <a:srgbClr val="4E51A7"/>
            </a:gs>
            <a:gs pos="100000">
              <a:srgbClr val="65D4D5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725D4AB3-EADA-E922-EA70-C927A8FFB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4824"/>
          <a:stretch>
            <a:fillRect/>
          </a:stretch>
        </p:blipFill>
        <p:spPr>
          <a:xfrm>
            <a:off x="8401069" y="0"/>
            <a:ext cx="3790932" cy="6858000"/>
          </a:xfrm>
          <a:prstGeom prst="rect">
            <a:avLst/>
          </a:prstGeom>
        </p:spPr>
      </p:pic>
      <p:pic>
        <p:nvPicPr>
          <p:cNvPr id="5" name="EC logo" descr="European Commission">
            <a:extLst>
              <a:ext uri="{FF2B5EF4-FFF2-40B4-BE49-F238E27FC236}">
                <a16:creationId xmlns:a16="http://schemas.microsoft.com/office/drawing/2014/main" id="{5BB2D12E-18B3-959D-037B-3FCA2A7027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63383" y="5738784"/>
            <a:ext cx="2544024" cy="941017"/>
          </a:xfrm>
          <a:prstGeom prst="rect">
            <a:avLst/>
          </a:prstGeom>
          <a:noFill/>
        </p:spPr>
      </p:pic>
      <p:sp>
        <p:nvSpPr>
          <p:cNvPr id="7" name="Speaker, venue">
            <a:extLst>
              <a:ext uri="{FF2B5EF4-FFF2-40B4-BE49-F238E27FC236}">
                <a16:creationId xmlns:a16="http://schemas.microsoft.com/office/drawing/2014/main" id="{CD23B510-2F58-56A1-7F6F-515ECCAF73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803275" y="5399738"/>
            <a:ext cx="5724000" cy="684000"/>
          </a:xfrm>
          <a:prstGeom prst="rect">
            <a:avLst/>
          </a:prstGeom>
        </p:spPr>
        <p:txBody>
          <a:bodyPr lIns="0" tIns="0"/>
          <a:lstStyle>
            <a:lvl1pPr marL="0" indent="0" algn="l">
              <a:spcAft>
                <a:spcPts val="400"/>
              </a:spcAft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1"/>
              <a:t>Speaker</a:t>
            </a:r>
          </a:p>
        </p:txBody>
      </p:sp>
      <p:sp>
        <p:nvSpPr>
          <p:cNvPr id="40" name="Subtitle">
            <a:extLst>
              <a:ext uri="{FF2B5EF4-FFF2-40B4-BE49-F238E27FC236}">
                <a16:creationId xmlns:a16="http://schemas.microsoft.com/office/drawing/2014/main" id="{BE9F0F0B-69CC-DFB6-5C7F-41B2FD0B0A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874486"/>
            <a:ext cx="7324003" cy="135170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Click to edit Master subtitle style</a:t>
            </a:r>
            <a:endParaRPr lang="en-GB" noProof="1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F515F952-885D-C605-132C-FFDBD2BCFF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03275" y="575220"/>
            <a:ext cx="7324004" cy="313138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1"/>
              <a:t>Cover slide </a:t>
            </a:r>
            <a:br>
              <a:rPr lang="en-GB" noProof="1"/>
            </a:br>
            <a:r>
              <a:rPr lang="en-GB" noProof="1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635436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t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CAD29EBB-D18E-1467-ED43-AED25FD23C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35000">
                <a:srgbClr val="5781B8"/>
              </a:gs>
              <a:gs pos="0">
                <a:srgbClr val="4E52A6"/>
              </a:gs>
              <a:gs pos="100000">
                <a:srgbClr val="63D2D4"/>
              </a:gs>
            </a:gsLst>
            <a:lin ang="18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0" rtlCol="0" anchor="t" anchorCtr="0"/>
          <a:lstStyle/>
          <a:p>
            <a:pPr indent="0" algn="l">
              <a:buNone/>
            </a:pPr>
            <a:endParaRPr lang="en-BE" sz="1400" spc="-30">
              <a:solidFill>
                <a:schemeClr val="tx1"/>
              </a:solidFill>
              <a:ea typeface="+mn-lt"/>
              <a:cs typeface="+mn-lt"/>
            </a:endParaRPr>
          </a:p>
        </p:txBody>
      </p:sp>
      <p:grpSp>
        <p:nvGrpSpPr>
          <p:cNvPr id="3" name="Disclaimer">
            <a:extLst>
              <a:ext uri="{FF2B5EF4-FFF2-40B4-BE49-F238E27FC236}">
                <a16:creationId xmlns:a16="http://schemas.microsoft.com/office/drawing/2014/main" id="{7D927E25-1711-442E-7B4B-0A2ED022FF5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03275" y="4257985"/>
            <a:ext cx="8941016" cy="1271439"/>
            <a:chOff x="803275" y="4257985"/>
            <a:chExt cx="8941016" cy="1271439"/>
          </a:xfrm>
        </p:grpSpPr>
        <p:sp>
          <p:nvSpPr>
            <p:cNvPr id="2" name="Disclaimer">
              <a:extLst>
                <a:ext uri="{FF2B5EF4-FFF2-40B4-BE49-F238E27FC236}">
                  <a16:creationId xmlns:a16="http://schemas.microsoft.com/office/drawing/2014/main" id="{48E87B2E-8ADA-D267-8D3F-9F22BD9D181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803275" y="4652301"/>
              <a:ext cx="8941016" cy="877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dirty="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© European Union, 2026</a:t>
              </a:r>
              <a:endParaRPr sz="1200" dirty="0">
                <a:solidFill>
                  <a:schemeClr val="tx1"/>
                </a:solidFill>
                <a:latin typeface="+mj-lt"/>
              </a:endParaRPr>
            </a:p>
            <a:p>
              <a:pPr marL="0" marR="0" lvl="0" indent="0" algn="l" rtl="0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GB" sz="1200" dirty="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Unless otherwise noted the reuse of this presentation is authorised under the </a:t>
              </a:r>
              <a:r>
                <a:rPr lang="en-GB" sz="1200" u="sng" dirty="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 BY 4.0</a:t>
              </a:r>
              <a:r>
                <a:rPr lang="en-GB" sz="1200" dirty="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 license. For any use or reproduction of elements that are not owned by the EU, permission may need to be sought directly from the respective right holders.</a:t>
              </a:r>
              <a:endParaRPr sz="1200" dirty="0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6" name="Creative Commons logo">
              <a:extLst>
                <a:ext uri="{FF2B5EF4-FFF2-40B4-BE49-F238E27FC236}">
                  <a16:creationId xmlns:a16="http://schemas.microsoft.com/office/drawing/2014/main" id="{8A984090-6A79-31E7-E62E-9ABC0722A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171" y="4257985"/>
              <a:ext cx="1023496" cy="358097"/>
            </a:xfrm>
            <a:prstGeom prst="rect">
              <a:avLst/>
            </a:prstGeom>
          </p:spPr>
        </p:pic>
      </p:grpSp>
      <p:sp>
        <p:nvSpPr>
          <p:cNvPr id="9" name="Subtitle 1"/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756089"/>
            <a:ext cx="10003692" cy="2908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Title"/>
          <p:cNvSpPr>
            <a:spLocks noGrp="1"/>
          </p:cNvSpPr>
          <p:nvPr>
            <p:ph type="ctrTitle"/>
          </p:nvPr>
        </p:nvSpPr>
        <p:spPr>
          <a:xfrm>
            <a:off x="803275" y="1122363"/>
            <a:ext cx="10800760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pic>
        <p:nvPicPr>
          <p:cNvPr id="5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ECB7CE66-2815-30D0-D6DF-CC8A352ACC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51138"/>
          <a:stretch>
            <a:fillRect/>
          </a:stretch>
        </p:blipFill>
        <p:spPr>
          <a:xfrm>
            <a:off x="8401069" y="0"/>
            <a:ext cx="379093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23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 (option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-115383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072800" y="1177145"/>
            <a:ext cx="7324004" cy="2249334"/>
          </a:xfrm>
          <a:prstGeom prst="rect">
            <a:avLst/>
          </a:prstGeom>
        </p:spPr>
        <p:txBody>
          <a:bodyPr lIns="10800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08800" y="3559506"/>
            <a:ext cx="7324003" cy="13517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53" y="6181605"/>
            <a:ext cx="1718512" cy="450970"/>
          </a:xfrm>
          <a:prstGeom prst="rect">
            <a:avLst/>
          </a:prstGeom>
        </p:spPr>
      </p:pic>
      <p:sp>
        <p:nvSpPr>
          <p:cNvPr id="13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108799" y="5049210"/>
            <a:ext cx="4968000" cy="877455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400"/>
              </a:spcAft>
              <a:buFont typeface="Arial" panose="020B0604020202020204" pitchFamily="34" charset="0"/>
              <a:buNone/>
              <a:defRPr sz="19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Speaker</a:t>
            </a:r>
            <a:br>
              <a:rPr lang="en-GB" noProof="0"/>
            </a:br>
            <a:r>
              <a:rPr lang="en-GB" noProof="0"/>
              <a:t>Venue and date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921754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BA34A96-317C-00C8-48C0-FDE2793683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6426061" y="4333461"/>
            <a:ext cx="4949031" cy="1714541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21A1CCB-D298-56EF-BD46-6E0551D528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6096000" y="1808065"/>
            <a:ext cx="5297243" cy="1944000"/>
          </a:xfrm>
          <a:prstGeom prst="roundRect">
            <a:avLst/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C028F17-E0D2-771D-1FE4-90C71C85F2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798757" y="4102788"/>
            <a:ext cx="5263990" cy="1944000"/>
          </a:xfrm>
          <a:prstGeom prst="roundRect">
            <a:avLst/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27E8AFB-2EE2-2D0C-2E65-CB8499E19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790575" y="1977887"/>
            <a:ext cx="4949031" cy="1774176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8FF7620A-8922-6E97-E8F2-672627AD2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08AB6643-8114-72F2-C818-216B8745A358}"/>
              </a:ext>
            </a:extLst>
          </p:cNvPr>
          <p:cNvSpPr txBox="1">
            <a:spLocks/>
          </p:cNvSpPr>
          <p:nvPr userDrawn="1"/>
        </p:nvSpPr>
        <p:spPr>
          <a:xfrm>
            <a:off x="590794" y="6161857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623379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68DF9FA3-520D-226E-FE5C-8C0AB77F13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790574" y="1798638"/>
            <a:ext cx="10609261" cy="4248150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5209256F-2ACF-82E0-4B63-2250C7FA31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F6BB3B9-1656-8CC1-621D-BE00C0BE3CC3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GB" sz="1050" noProof="0" smtClean="0"/>
              <a:pPr/>
              <a:t>‹#›</a:t>
            </a:fld>
            <a:endParaRPr lang="en-GB" sz="1050" noProof="0"/>
          </a:p>
        </p:txBody>
      </p:sp>
    </p:spTree>
    <p:extLst>
      <p:ext uri="{BB962C8B-B14F-4D97-AF65-F5344CB8AC3E}">
        <p14:creationId xmlns:p14="http://schemas.microsoft.com/office/powerpoint/2010/main" val="967083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073101"/>
            <a:ext cx="12192000" cy="5784900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49" y="1992572"/>
            <a:ext cx="10290265" cy="2149523"/>
          </a:xfrm>
          <a:prstGeom prst="rect">
            <a:avLst/>
          </a:prstGeo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0" y="4418049"/>
            <a:ext cx="10290265" cy="8977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3" y="5391726"/>
            <a:ext cx="5267202" cy="8774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Aft>
                <a:spcPts val="800"/>
              </a:spcAft>
              <a:buFontTx/>
              <a:buNone/>
              <a:defRPr sz="2200" i="1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Speaker</a:t>
            </a:r>
            <a:br>
              <a:rPr lang="en-GB" noProof="0" dirty="0"/>
            </a:br>
            <a:r>
              <a:rPr lang="en-GB" noProof="0" dirty="0"/>
              <a:t>Venue and date</a:t>
            </a:r>
          </a:p>
        </p:txBody>
      </p:sp>
      <p:pic>
        <p:nvPicPr>
          <p:cNvPr id="8" name="Picture 7" descr="Footer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7221" y="6390001"/>
            <a:ext cx="697559" cy="467999"/>
          </a:xfrm>
          <a:prstGeom prst="rect">
            <a:avLst/>
          </a:prstGeom>
        </p:spPr>
      </p:pic>
      <p:pic>
        <p:nvPicPr>
          <p:cNvPr id="13" name="Picture 12" descr="EC-JRC-logo_vertical_EN_pos_transparent-background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3779" y="264907"/>
            <a:ext cx="1674947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91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cover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281657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rgbClr val="FFD129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281657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478213"/>
          </a:xfrm>
          <a:prstGeom prst="line">
            <a:avLst/>
          </a:prstGeom>
          <a:ln w="28575">
            <a:solidFill>
              <a:srgbClr val="FFD1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929" y="6193922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199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EA9FE20-B89B-C43C-7CFF-5B35587331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07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27B6A87-6E31-A4C2-E00E-B3418738B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28460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2FBA300-4054-8AD2-44E6-8997483ECA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284602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50C510-7573-AA6C-B1B7-1C1502804224}"/>
              </a:ext>
            </a:extLst>
          </p:cNvPr>
          <p:cNvCxnSpPr/>
          <p:nvPr userDrawn="1"/>
        </p:nvCxnSpPr>
        <p:spPr>
          <a:xfrm>
            <a:off x="838200" y="0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42C1AF6-0CE8-F7A0-1793-729B94D224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4933" y="6193859"/>
            <a:ext cx="1725347" cy="4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899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6D3F23-4279-2B3E-6D71-11971FC4D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07"/>
            <a:ext cx="12192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28460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284602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90EE13D9-10DB-7DA3-0219-515ADFE98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4933" y="6193859"/>
            <a:ext cx="1725347" cy="4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260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7154" y="1825624"/>
            <a:ext cx="10267462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3044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2525" y="1825625"/>
            <a:ext cx="5002090" cy="41703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>
              <a:buClr>
                <a:schemeClr val="accent5"/>
              </a:buClr>
              <a:buFont typeface="Arial"/>
              <a:buNone/>
              <a:defRPr>
                <a:latin typeface="Arial" panose="020B0604020202020204" pitchFamily="34" charset="0"/>
              </a:defRPr>
            </a:lvl1pPr>
          </a:lstStyle>
          <a:p>
            <a:pPr lvl="0"/>
            <a:endParaRPr lang="en-GB" noProof="0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0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9689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623252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Char char="•"/>
              <a:defRPr strike="noStrike">
                <a:latin typeface="Arial" panose="020B0604020202020204" pitchFamily="34" charset="0"/>
              </a:defRPr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>
                <a:latin typeface="Arial" panose="020B0604020202020204" pitchFamily="34" charset="0"/>
              </a:defRPr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>
                <a:latin typeface="Arial" panose="020B0604020202020204" pitchFamily="34" charset="0"/>
              </a:defRPr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>
                <a:latin typeface="Arial" panose="020B0604020202020204" pitchFamily="34" charset="0"/>
              </a:defRPr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0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62560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0722" y="1825625"/>
            <a:ext cx="3229533" cy="41703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>
              <a:buClr>
                <a:schemeClr val="accent5"/>
              </a:buClr>
              <a:defRPr>
                <a:latin typeface="Arial" panose="020B0604020202020204" pitchFamily="34" charset="0"/>
              </a:defRPr>
            </a:lvl2pPr>
            <a:lvl3pPr>
              <a:buClr>
                <a:schemeClr val="accent5"/>
              </a:buClr>
              <a:defRPr>
                <a:latin typeface="Arial" panose="020B0604020202020204" pitchFamily="34" charset="0"/>
              </a:defRPr>
            </a:lvl3pPr>
            <a:lvl4pPr>
              <a:buClr>
                <a:schemeClr val="accent5"/>
              </a:buClr>
              <a:defRPr>
                <a:latin typeface="Arial" panose="020B0604020202020204" pitchFamily="34" charset="0"/>
              </a:defRPr>
            </a:lvl4pPr>
            <a:lvl5pPr>
              <a:buClr>
                <a:schemeClr val="accent5"/>
              </a:buCl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476002" y="1825624"/>
            <a:ext cx="3239996" cy="41703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>
              <a:buClr>
                <a:schemeClr val="accent5"/>
              </a:buClr>
              <a:defRPr>
                <a:latin typeface="Arial" panose="020B0604020202020204" pitchFamily="34" charset="0"/>
              </a:defRPr>
            </a:lvl2pPr>
            <a:lvl3pPr>
              <a:buClr>
                <a:schemeClr val="accent5"/>
              </a:buClr>
              <a:defRPr>
                <a:latin typeface="Arial" panose="020B0604020202020204" pitchFamily="34" charset="0"/>
              </a:defRPr>
            </a:lvl3pPr>
            <a:lvl4pPr>
              <a:buClr>
                <a:schemeClr val="accent5"/>
              </a:buClr>
              <a:defRPr>
                <a:latin typeface="Arial" panose="020B0604020202020204" pitchFamily="34" charset="0"/>
              </a:defRPr>
            </a:lvl4pPr>
            <a:lvl5pPr>
              <a:buClr>
                <a:schemeClr val="accent5"/>
              </a:buCl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5"/>
          </p:nvPr>
        </p:nvSpPr>
        <p:spPr>
          <a:xfrm>
            <a:off x="7990763" y="1825624"/>
            <a:ext cx="3239998" cy="41703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>
              <a:buClr>
                <a:schemeClr val="accent5"/>
              </a:buClr>
              <a:defRPr>
                <a:latin typeface="Arial" panose="020B0604020202020204" pitchFamily="34" charset="0"/>
              </a:defRPr>
            </a:lvl2pPr>
            <a:lvl3pPr>
              <a:buClr>
                <a:schemeClr val="accent5"/>
              </a:buClr>
              <a:defRPr>
                <a:latin typeface="Arial" panose="020B0604020202020204" pitchFamily="34" charset="0"/>
              </a:defRPr>
            </a:lvl3pPr>
            <a:lvl4pPr>
              <a:buClr>
                <a:schemeClr val="accent5"/>
              </a:buClr>
              <a:defRPr>
                <a:latin typeface="Arial" panose="020B0604020202020204" pitchFamily="34" charset="0"/>
              </a:defRPr>
            </a:lvl4pPr>
            <a:lvl5pPr>
              <a:buClr>
                <a:schemeClr val="accent5"/>
              </a:buCl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2430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hapter 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2800" y="1177200"/>
            <a:ext cx="7768293" cy="2250000"/>
          </a:xfrm>
          <a:prstGeom prst="rect">
            <a:avLst/>
          </a:prstGeom>
        </p:spPr>
        <p:txBody>
          <a:bodyPr lIns="10800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108800" y="3560400"/>
            <a:ext cx="7812824" cy="1353600"/>
          </a:xfrm>
          <a:prstGeom prst="rect">
            <a:avLst/>
          </a:prstGeom>
        </p:spPr>
        <p:txBody>
          <a:bodyPr lIns="108000"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-115200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660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722" y="1681163"/>
            <a:ext cx="5003999" cy="823912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0722" y="2597727"/>
            <a:ext cx="5003999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342900" indent="-34290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>
              <a:buClr>
                <a:schemeClr val="accent5"/>
              </a:buClr>
              <a:defRPr>
                <a:latin typeface="Arial" panose="020B0604020202020204" pitchFamily="34" charset="0"/>
              </a:defRPr>
            </a:lvl2pPr>
            <a:lvl3pPr>
              <a:buClr>
                <a:schemeClr val="accent5"/>
              </a:buClr>
              <a:defRPr>
                <a:latin typeface="Arial" panose="020B0604020202020204" pitchFamily="34" charset="0"/>
              </a:defRPr>
            </a:lvl3pPr>
            <a:lvl4pPr>
              <a:buClr>
                <a:schemeClr val="accent5"/>
              </a:buClr>
              <a:defRPr>
                <a:latin typeface="Arial" panose="020B0604020202020204" pitchFamily="34" charset="0"/>
              </a:defRPr>
            </a:lvl4pPr>
            <a:lvl5pPr>
              <a:buClr>
                <a:schemeClr val="accent5"/>
              </a:buCl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2768" y="1681163"/>
            <a:ext cx="5003999" cy="823912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2768" y="2597727"/>
            <a:ext cx="5003999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342900" indent="-34290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>
              <a:buClr>
                <a:schemeClr val="accent5"/>
              </a:buClr>
              <a:defRPr>
                <a:latin typeface="Arial" panose="020B0604020202020204" pitchFamily="34" charset="0"/>
              </a:defRPr>
            </a:lvl2pPr>
            <a:lvl3pPr>
              <a:buClr>
                <a:schemeClr val="accent5"/>
              </a:buClr>
              <a:defRPr>
                <a:latin typeface="Arial" panose="020B0604020202020204" pitchFamily="34" charset="0"/>
              </a:defRPr>
            </a:lvl3pPr>
            <a:lvl4pPr>
              <a:buClr>
                <a:schemeClr val="accent5"/>
              </a:buClr>
              <a:defRPr>
                <a:latin typeface="Arial" panose="020B0604020202020204" pitchFamily="34" charset="0"/>
              </a:defRPr>
            </a:lvl4pPr>
            <a:lvl5pPr>
              <a:buClr>
                <a:schemeClr val="accent5"/>
              </a:buCl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82201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750540"/>
            <a:ext cx="12192000" cy="42454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205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9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7615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048" y="1992572"/>
            <a:ext cx="8010798" cy="3616657"/>
          </a:xfrm>
          <a:prstGeom prst="rect">
            <a:avLst/>
          </a:prstGeo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0540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662614" y="1825625"/>
            <a:ext cx="4583519" cy="41703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>
              <a:buClr>
                <a:schemeClr val="accent5"/>
              </a:buClr>
              <a:defRPr>
                <a:latin typeface="Arial" panose="020B0604020202020204" pitchFamily="34" charset="0"/>
              </a:defRPr>
            </a:lvl2pPr>
            <a:lvl3pPr>
              <a:buClr>
                <a:schemeClr val="accent5"/>
              </a:buClr>
              <a:defRPr>
                <a:latin typeface="Arial" panose="020B0604020202020204" pitchFamily="34" charset="0"/>
              </a:defRPr>
            </a:lvl3pPr>
            <a:lvl4pPr>
              <a:buClr>
                <a:schemeClr val="accent5"/>
              </a:buClr>
              <a:defRPr>
                <a:latin typeface="Arial" panose="020B0604020202020204" pitchFamily="34" charset="0"/>
              </a:defRPr>
            </a:lvl4pPr>
            <a:lvl5pPr marL="0"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3"/>
            <a:r>
              <a:rPr lang="en-GB" noProof="0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662614" y="586765"/>
            <a:ext cx="4581771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36220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63280" y="-62165"/>
            <a:ext cx="12318560" cy="3468939"/>
          </a:xfrm>
          <a:prstGeom prst="rect">
            <a:avLst/>
          </a:prstGeom>
          <a:solidFill>
            <a:schemeClr val="bg2"/>
          </a:solidFill>
          <a:ln w="28575" cmpd="sng">
            <a:solidFill>
              <a:schemeClr val="accent5"/>
            </a:solidFill>
          </a:ln>
        </p:spPr>
        <p:txBody>
          <a:bodyPr/>
          <a:lstStyle>
            <a:lvl1pPr marL="0" indent="0">
              <a:buClr>
                <a:schemeClr val="accent2"/>
              </a:buClr>
              <a:buFont typeface="Arial"/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385" y="2818576"/>
            <a:ext cx="10287000" cy="6283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957385" y="3630613"/>
            <a:ext cx="10287000" cy="2365375"/>
          </a:xfrm>
          <a:prstGeom prst="rect">
            <a:avLst/>
          </a:prstGeom>
        </p:spPr>
        <p:txBody>
          <a:bodyPr/>
          <a:lstStyle>
            <a:lvl1pPr marL="342900" indent="-342900" algn="l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1pPr>
            <a:lvl2pPr marL="800100" indent="-34290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2pPr>
            <a:lvl3pPr marL="1200150" indent="-28575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3pPr>
            <a:lvl4pPr marL="1657350" indent="-28575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4pPr>
            <a:lvl5pPr marL="2114550" indent="-285750">
              <a:buClr>
                <a:schemeClr val="accent5"/>
              </a:buClr>
              <a:buFont typeface="Arial"/>
              <a:buChar char="•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8648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rizonta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7">
            <a:extLst>
              <a:ext uri="{FF2B5EF4-FFF2-40B4-BE49-F238E27FC236}">
                <a16:creationId xmlns:a16="http://schemas.microsoft.com/office/drawing/2014/main" id="{70A26C3E-C83D-C8D0-8D39-FECFE6934D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2" y="-36577"/>
            <a:ext cx="12182668" cy="68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0EE13D9-10DB-7DA3-0219-515ADFE98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4933" y="6193859"/>
            <a:ext cx="1725347" cy="4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07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CA5413D4-3464-5446-9BA1-3BAD3170FC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8201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46EB0D93-FBAA-A74E-B21E-1472D09689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82156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B76EE823-FC7D-C248-9740-B5FEDF6A4D2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355300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C06F9D3-D33A-F048-8BF8-7A3A77CF4BE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99255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549E3D0B-E219-9F43-9128-A6A207A4CD7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872399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E55B758-1336-EB4E-970D-06877F30CBB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16354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4141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733074" y="1750540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733075" y="3907988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127391" y="1750540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9559992" y="3907988"/>
            <a:ext cx="1620000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lnSpc>
                <a:spcPts val="1680"/>
              </a:lnSpc>
              <a:spcAft>
                <a:spcPts val="0"/>
              </a:spcAft>
              <a:buNone/>
              <a:defRPr sz="1400">
                <a:latin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970722" y="1750540"/>
            <a:ext cx="1663928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lnSpc>
                <a:spcPts val="1680"/>
              </a:lnSpc>
              <a:spcAft>
                <a:spcPts val="0"/>
              </a:spcAft>
              <a:buNone/>
              <a:defRPr sz="1400">
                <a:latin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127393" y="3907988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978650" y="3897313"/>
            <a:ext cx="1656000" cy="2098675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lnSpc>
                <a:spcPts val="1680"/>
              </a:lnSpc>
              <a:spcAft>
                <a:spcPts val="0"/>
              </a:spcAft>
              <a:buNone/>
              <a:defRPr sz="1400">
                <a:latin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9559992" y="1750540"/>
            <a:ext cx="1620000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lnSpc>
                <a:spcPts val="1680"/>
              </a:lnSpc>
              <a:spcAft>
                <a:spcPts val="0"/>
              </a:spcAft>
              <a:buNone/>
              <a:defRPr sz="1400">
                <a:latin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557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55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10014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30587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020968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rgbClr val="F8CC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084385" y="3855676"/>
            <a:ext cx="10003692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7060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67154" y="1825624"/>
            <a:ext cx="10267462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cxnSp>
        <p:nvCxnSpPr>
          <p:cNvPr id="7" name="Straight 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3CAF3E-2BE2-E057-C4C6-5170A4DC16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12192003" cy="342900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020968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84385" y="3855676"/>
            <a:ext cx="10003692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7535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8DF9FA3-520D-226E-FE5C-8C0AB77F13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790574" y="1798638"/>
            <a:ext cx="10609261" cy="4248150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5209256F-2ACF-82E0-4B63-2250C7FA31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942DC99E-864D-0443-9B87-09A7E3D4B567}"/>
              </a:ext>
            </a:extLst>
          </p:cNvPr>
          <p:cNvSpPr txBox="1">
            <a:spLocks/>
          </p:cNvSpPr>
          <p:nvPr userDrawn="1"/>
        </p:nvSpPr>
        <p:spPr>
          <a:xfrm>
            <a:off x="678430" y="6186312"/>
            <a:ext cx="415926" cy="3383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A86C49-B7E3-104F-B035-865A47D3B65A}" type="slidenum">
              <a:rPr kumimoji="0" lang="en-BE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BE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82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825FAB2-D10C-6D06-FE11-197B7B180F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82EE2749-4448-E94D-A3B6-E8FD4C9B9E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/>
          </p:nvPr>
        </p:nvSpPr>
        <p:spPr>
          <a:xfrm>
            <a:off x="8028567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A0E92DE-31B1-5CBE-D5AC-9699C31B26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020C457-3C2E-CA42-88B4-5E3F06B1A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4727207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1004B11-A169-8942-2A67-F774A4D88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1232097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14" name="Picture Placeholder 1">
            <a:extLst>
              <a:ext uri="{FF2B5EF4-FFF2-40B4-BE49-F238E27FC236}">
                <a16:creationId xmlns:a16="http://schemas.microsoft.com/office/drawing/2014/main" id="{BF77687C-AC6F-634F-AC60-81131BCE7F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1372591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6C9C267C-EFF4-28A8-E414-2A63AADFEB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93D46A4-9973-F635-573D-81A79BF8C80B}"/>
              </a:ext>
            </a:extLst>
          </p:cNvPr>
          <p:cNvSpPr txBox="1">
            <a:spLocks/>
          </p:cNvSpPr>
          <p:nvPr userDrawn="1"/>
        </p:nvSpPr>
        <p:spPr>
          <a:xfrm>
            <a:off x="678430" y="6161857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 dirty="0"/>
          </a:p>
        </p:txBody>
      </p:sp>
    </p:spTree>
    <p:extLst>
      <p:ext uri="{BB962C8B-B14F-4D97-AF65-F5344CB8AC3E}">
        <p14:creationId xmlns:p14="http://schemas.microsoft.com/office/powerpoint/2010/main" val="1472358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5B72939D-61BD-4609-D476-6D997AC794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0" y="1798638"/>
            <a:ext cx="12192000" cy="4068762"/>
          </a:xfrm>
          <a:prstGeom prst="rect">
            <a:avLst/>
          </a:prstGeom>
          <a:solidFill>
            <a:srgbClr val="D6E0FF"/>
          </a:solidFill>
        </p:spPr>
        <p:txBody>
          <a:bodyPr tIns="126000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136C2E53-89B6-D5FC-0588-C7BC762658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59FFC6F-5B5B-BB27-6860-A3B5EC97959A}"/>
              </a:ext>
            </a:extLst>
          </p:cNvPr>
          <p:cNvSpPr txBox="1">
            <a:spLocks/>
          </p:cNvSpPr>
          <p:nvPr userDrawn="1"/>
        </p:nvSpPr>
        <p:spPr>
          <a:xfrm>
            <a:off x="689718" y="6187538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 dirty="0"/>
          </a:p>
        </p:txBody>
      </p:sp>
    </p:spTree>
    <p:extLst>
      <p:ext uri="{BB962C8B-B14F-4D97-AF65-F5344CB8AC3E}">
        <p14:creationId xmlns:p14="http://schemas.microsoft.com/office/powerpoint/2010/main" val="493215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">
            <a:extLst>
              <a:ext uri="{FF2B5EF4-FFF2-40B4-BE49-F238E27FC236}">
                <a16:creationId xmlns:a16="http://schemas.microsoft.com/office/drawing/2014/main" id="{DFBD9765-3C72-06D1-09D8-10CDE03BBE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6096001" y="1805204"/>
            <a:ext cx="5303838" cy="4241583"/>
          </a:xfrm>
          <a:prstGeom prst="roundRect">
            <a:avLst>
              <a:gd name="adj" fmla="val 8983"/>
            </a:avLst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Text Placeholder">
            <a:extLst>
              <a:ext uri="{FF2B5EF4-FFF2-40B4-BE49-F238E27FC236}">
                <a16:creationId xmlns:a16="http://schemas.microsoft.com/office/drawing/2014/main" id="{E4E583BE-0611-D157-910C-723414A4A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5" y="2358000"/>
            <a:ext cx="4985536" cy="3474000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AA0E8AFA-B815-894A-CDD8-718FCA065C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9C5041D-2DA5-80C0-E0FA-80521700E9B7}"/>
              </a:ext>
            </a:extLst>
          </p:cNvPr>
          <p:cNvSpPr txBox="1">
            <a:spLocks/>
          </p:cNvSpPr>
          <p:nvPr userDrawn="1"/>
        </p:nvSpPr>
        <p:spPr>
          <a:xfrm>
            <a:off x="667141" y="6161857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 dirty="0"/>
          </a:p>
        </p:txBody>
      </p:sp>
    </p:spTree>
    <p:extLst>
      <p:ext uri="{BB962C8B-B14F-4D97-AF65-F5344CB8AC3E}">
        <p14:creationId xmlns:p14="http://schemas.microsoft.com/office/powerpoint/2010/main" val="3810603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Insert text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endParaRPr lang="en-GB" noProof="0" dirty="0"/>
          </a:p>
          <a:p>
            <a:pPr lvl="0"/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2525" y="1825625"/>
            <a:ext cx="5002090" cy="41703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>
              <a:buClr>
                <a:schemeClr val="accent5"/>
              </a:buClr>
              <a:buFont typeface="Arial"/>
              <a:buNone/>
              <a:defRPr/>
            </a:lvl1pPr>
          </a:lstStyle>
          <a:p>
            <a:pPr lvl="0"/>
            <a:endParaRPr lang="en-GB" noProof="0" dirty="0"/>
          </a:p>
        </p:txBody>
      </p:sp>
      <p:cxnSp>
        <p:nvCxnSpPr>
          <p:cNvPr id="8" name="Straight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9" name="Straight Connecto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23252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None/>
              <a:defRPr strike="noStrike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970722" y="1825625"/>
            <a:ext cx="3229533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 baseline="0"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476002" y="1825624"/>
            <a:ext cx="3239996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Insert text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7990763" y="1825624"/>
            <a:ext cx="3239998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Insert text</a:t>
            </a:r>
          </a:p>
        </p:txBody>
      </p:sp>
      <p:cxnSp>
        <p:nvCxnSpPr>
          <p:cNvPr id="8" name="Straight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722" y="1681163"/>
            <a:ext cx="5003999" cy="823912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600" b="1">
                <a:solidFill>
                  <a:srgbClr val="6069A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70722" y="2597727"/>
            <a:ext cx="5003999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2768" y="1681163"/>
            <a:ext cx="5003999" cy="823912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600" b="1">
                <a:solidFill>
                  <a:srgbClr val="6069A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32768" y="2597727"/>
            <a:ext cx="5003999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cxnSp>
        <p:nvCxnSpPr>
          <p:cNvPr id="9" name="Straight Connecto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750540"/>
            <a:ext cx="12192000" cy="42454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image" Target="../media/image10.png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C-JRC-logo_horizontal_EN_pos_transparent-background.png"/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" t="10944" r="6669" b="9113"/>
          <a:stretch/>
        </p:blipFill>
        <p:spPr>
          <a:xfrm>
            <a:off x="9945929" y="6177847"/>
            <a:ext cx="1727997" cy="467228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902658" y="6436338"/>
            <a:ext cx="44438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indent="0" algn="l">
              <a:buClr>
                <a:schemeClr val="accent5"/>
              </a:buClr>
              <a:buFont typeface="Arial"/>
              <a:buNone/>
            </a:pPr>
            <a:fld id="{7CDCD853-BF31-41A2-A1D4-0871305F302F}" type="slidenum">
              <a:rPr lang="en-GB" sz="120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</a:rPr>
              <a:pPr marL="0" indent="0" algn="l">
                <a:buClr>
                  <a:schemeClr val="accent5"/>
                </a:buClr>
                <a:buFont typeface="Arial"/>
                <a:buNone/>
              </a:pPr>
              <a:t>‹#›</a:t>
            </a:fld>
            <a:endParaRPr lang="en-GB" sz="1600" noProof="0" dirty="0">
              <a:ln>
                <a:noFill/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99653" y="6411461"/>
            <a:ext cx="1" cy="446539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3" r:id="rId2"/>
    <p:sldLayoutId id="2147483674" r:id="rId3"/>
    <p:sldLayoutId id="2147483650" r:id="rId4"/>
    <p:sldLayoutId id="2147483660" r:id="rId5"/>
    <p:sldLayoutId id="2147483652" r:id="rId6"/>
    <p:sldLayoutId id="2147483661" r:id="rId7"/>
    <p:sldLayoutId id="2147483653" r:id="rId8"/>
    <p:sldLayoutId id="2147483654" r:id="rId9"/>
    <p:sldLayoutId id="2147483659" r:id="rId10"/>
    <p:sldLayoutId id="2147483658" r:id="rId11"/>
    <p:sldLayoutId id="2147483668" r:id="rId12"/>
    <p:sldLayoutId id="2147483666" r:id="rId13"/>
    <p:sldLayoutId id="2147483667" r:id="rId14"/>
    <p:sldLayoutId id="2147483655" r:id="rId15"/>
    <p:sldLayoutId id="2147483675" r:id="rId16"/>
    <p:sldLayoutId id="2147483672" r:id="rId17"/>
    <p:sldLayoutId id="2147483699" r:id="rId18"/>
    <p:sldLayoutId id="2147483701" r:id="rId19"/>
    <p:sldLayoutId id="2147483704" r:id="rId20"/>
    <p:sldLayoutId id="2147483705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78" userDrawn="1">
          <p15:clr>
            <a:srgbClr val="F26B43"/>
          </p15:clr>
        </p15:guide>
        <p15:guide id="2" pos="50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C-JRC-logo_horizontal_EN_pos_transparent-background.png"/>
          <p:cNvPicPr>
            <a:picLocks noChangeAspect="1"/>
          </p:cNvPicPr>
          <p:nvPr userDrawn="1"/>
        </p:nvPicPr>
        <p:blipFill rotWithShape="1"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5929" y="6177847"/>
            <a:ext cx="1727997" cy="467228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102E28AE-5B0C-CF45-9AB9-4F4B2BA2B16F}"/>
              </a:ext>
            </a:extLst>
          </p:cNvPr>
          <p:cNvSpPr txBox="1"/>
          <p:nvPr userDrawn="1"/>
        </p:nvSpPr>
        <p:spPr>
          <a:xfrm>
            <a:off x="935316" y="6436338"/>
            <a:ext cx="44438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indent="0" algn="l">
              <a:buClr>
                <a:schemeClr val="accent5"/>
              </a:buClr>
              <a:buFont typeface="Arial"/>
              <a:buNone/>
            </a:pPr>
            <a:fld id="{7CDCD853-BF31-41A2-A1D4-0871305F302F}" type="slidenum">
              <a:rPr lang="en-GB" sz="120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pPr marL="0" indent="0" algn="l">
                <a:buClr>
                  <a:schemeClr val="accent5"/>
                </a:buClr>
                <a:buFont typeface="Arial"/>
                <a:buNone/>
              </a:pPr>
              <a:t>‹#›</a:t>
            </a:fld>
            <a:endParaRPr lang="en-GB" sz="160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43FE508E-ADD9-4D41-9849-B50EAA79509F}"/>
              </a:ext>
            </a:extLst>
          </p:cNvPr>
          <p:cNvCxnSpPr/>
          <p:nvPr userDrawn="1"/>
        </p:nvCxnSpPr>
        <p:spPr>
          <a:xfrm>
            <a:off x="832311" y="6411461"/>
            <a:ext cx="1" cy="446539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41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8" r:id="rId20"/>
    <p:sldLayoutId id="2147483700" r:id="rId21"/>
    <p:sldLayoutId id="2147483703" r:id="rId22"/>
    <p:sldLayoutId id="2147483706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13B75-6528-CA92-1C42-119F4CA26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83F7D-85E5-F765-090F-96937941D022}"/>
              </a:ext>
            </a:extLst>
          </p:cNvPr>
          <p:cNvSpPr txBox="1">
            <a:spLocks/>
          </p:cNvSpPr>
          <p:nvPr/>
        </p:nvSpPr>
        <p:spPr>
          <a:xfrm>
            <a:off x="765988" y="2816998"/>
            <a:ext cx="11790040" cy="667882"/>
          </a:xfrm>
          <a:prstGeom prst="rect">
            <a:avLst/>
          </a:prstGeom>
        </p:spPr>
        <p:txBody>
          <a:bodyPr lIns="0" tIns="45720" rIns="91440" bIns="4572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GB" sz="3200" b="1" dirty="0">
                <a:latin typeface="EC Square Sans Pro"/>
              </a:rPr>
              <a:t>Overview of </a:t>
            </a:r>
            <a:r>
              <a:rPr lang="en-GB" sz="3200" dirty="0">
                <a:latin typeface="EC Square Sans Pro"/>
              </a:rPr>
              <a:t>activities</a:t>
            </a:r>
            <a:endParaRPr lang="en-US" sz="3200" dirty="0"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42BD2F-7D4F-B2E9-A269-ED82BD78B87A}"/>
              </a:ext>
            </a:extLst>
          </p:cNvPr>
          <p:cNvSpPr txBox="1">
            <a:spLocks/>
          </p:cNvSpPr>
          <p:nvPr/>
        </p:nvSpPr>
        <p:spPr>
          <a:xfrm>
            <a:off x="666836" y="1656398"/>
            <a:ext cx="9983293" cy="842962"/>
          </a:xfrm>
          <a:prstGeom prst="rect">
            <a:avLst/>
          </a:prstGeom>
        </p:spPr>
        <p:txBody>
          <a:bodyPr lIns="0" tIns="45720" rIns="91440" bIns="45720" anchor="t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>
                <a:latin typeface="EC Square Sans Pro"/>
                <a:ea typeface="+mj-ea"/>
                <a:cs typeface="+mj-cs"/>
              </a:rPr>
              <a:t>G.3 Safety of the Nuclear Fuel Cycle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5F50C4E-FD95-7D32-FC4D-27153C8C21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5988" y="5138282"/>
            <a:ext cx="10990584" cy="596250"/>
          </a:xfrm>
        </p:spPr>
        <p:txBody>
          <a:bodyPr lIns="0" tIns="0" rIns="91440" bIns="45720" anchor="t"/>
          <a:lstStyle/>
          <a:p>
            <a:r>
              <a:rPr lang="en-GB" dirty="0">
                <a:cs typeface="Arial"/>
              </a:rPr>
              <a:t>Kick-off meeting JRC-CIEMAT collaboration agreement                                                                        Jaroslava </a:t>
            </a:r>
            <a:r>
              <a:rPr lang="en-GB" dirty="0" err="1">
                <a:cs typeface="Arial"/>
              </a:rPr>
              <a:t>Pravdov</a:t>
            </a:r>
            <a:r>
              <a:rPr lang="cs-CZ" dirty="0">
                <a:cs typeface="Arial"/>
              </a:rPr>
              <a:t>á</a:t>
            </a:r>
            <a:endParaRPr lang="en-GB" dirty="0">
              <a:cs typeface="Arial"/>
            </a:endParaRPr>
          </a:p>
          <a:p>
            <a:pPr algn="r"/>
            <a:r>
              <a:rPr lang="en-US" dirty="0">
                <a:cs typeface="Arial"/>
              </a:rPr>
              <a:t>March 4</a:t>
            </a:r>
            <a:r>
              <a:rPr lang="en-US" baseline="30000" dirty="0">
                <a:cs typeface="Arial"/>
              </a:rPr>
              <a:t>th</a:t>
            </a:r>
            <a:r>
              <a:rPr lang="en-US" dirty="0">
                <a:cs typeface="Arial"/>
              </a:rPr>
              <a:t>, 2026</a:t>
            </a:r>
          </a:p>
          <a:p>
            <a:endParaRPr lang="en-GB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338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">
            <a:extLst>
              <a:ext uri="{FF2B5EF4-FFF2-40B4-BE49-F238E27FC236}">
                <a16:creationId xmlns:a16="http://schemas.microsoft.com/office/drawing/2014/main" id="{BD789EFC-9EDF-D376-B998-ED9403080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275" y="3728928"/>
            <a:ext cx="10003692" cy="308917"/>
          </a:xfrm>
        </p:spPr>
        <p:txBody>
          <a:bodyPr/>
          <a:lstStyle/>
          <a:p>
            <a:endParaRPr lang="en-BE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84861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6E858-3C5C-C529-672A-8E732DB03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E" dirty="0"/>
              <a:t>Areas covered / 1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5FD9C3DF-DEF1-E30D-7A6A-5B539BA3AE2D}"/>
              </a:ext>
            </a:extLst>
          </p:cNvPr>
          <p:cNvSpPr txBox="1">
            <a:spLocks/>
          </p:cNvSpPr>
          <p:nvPr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2</a:t>
            </a:fld>
            <a:endParaRPr lang="en-BE" sz="1050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7184CE71-B5B9-E978-F671-F8AF76835C2C}"/>
              </a:ext>
            </a:extLst>
          </p:cNvPr>
          <p:cNvSpPr txBox="1">
            <a:spLocks/>
          </p:cNvSpPr>
          <p:nvPr/>
        </p:nvSpPr>
        <p:spPr>
          <a:xfrm>
            <a:off x="559643" y="1344361"/>
            <a:ext cx="4693375" cy="41703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6069AC"/>
              </a:buClr>
              <a:buNone/>
            </a:pPr>
            <a:r>
              <a:rPr lang="en-GB" b="1" dirty="0">
                <a:cs typeface="Arial"/>
              </a:rPr>
              <a:t>Spent fuel corrosion studies</a:t>
            </a:r>
          </a:p>
          <a:p>
            <a:pPr marL="0" indent="0">
              <a:buClr>
                <a:srgbClr val="6069AC"/>
              </a:buClr>
              <a:buNone/>
            </a:pPr>
            <a:r>
              <a:rPr lang="en-GB" dirty="0">
                <a:cs typeface="Arial"/>
              </a:rPr>
              <a:t>For a safe radioactive waste management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0299A17-A78F-F8F5-E5FD-D8209C7B5F37}"/>
              </a:ext>
            </a:extLst>
          </p:cNvPr>
          <p:cNvSpPr txBox="1">
            <a:spLocks/>
          </p:cNvSpPr>
          <p:nvPr/>
        </p:nvSpPr>
        <p:spPr>
          <a:xfrm>
            <a:off x="6370976" y="1344361"/>
            <a:ext cx="5225206" cy="41703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6069AC"/>
              </a:buClr>
              <a:buNone/>
            </a:pPr>
            <a:r>
              <a:rPr lang="en-GB" b="1" dirty="0">
                <a:cs typeface="Arial"/>
              </a:rPr>
              <a:t>Spent fuel interim storage studies</a:t>
            </a:r>
          </a:p>
          <a:p>
            <a:pPr marL="0" indent="0">
              <a:buClr>
                <a:srgbClr val="6069AC"/>
              </a:buClr>
              <a:buNone/>
            </a:pPr>
            <a:r>
              <a:rPr lang="en-GB" dirty="0">
                <a:cs typeface="Arial"/>
              </a:rPr>
              <a:t>For support to EU Member States in defining licencing criteria for spent fuel transport and storage</a:t>
            </a:r>
          </a:p>
        </p:txBody>
      </p:sp>
      <p:pic>
        <p:nvPicPr>
          <p:cNvPr id="7" name="Picture 6" descr="Several images of a factory&#10;&#10;Description automatically generated">
            <a:extLst>
              <a:ext uri="{FF2B5EF4-FFF2-40B4-BE49-F238E27FC236}">
                <a16:creationId xmlns:a16="http://schemas.microsoft.com/office/drawing/2014/main" id="{AE166D35-24AB-7D5C-050D-1924D0339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34708"/>
            <a:ext cx="12192000" cy="32371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07FFD7-1C9E-16AD-ADBA-679D2A622B43}"/>
              </a:ext>
            </a:extLst>
          </p:cNvPr>
          <p:cNvSpPr/>
          <p:nvPr/>
        </p:nvSpPr>
        <p:spPr>
          <a:xfrm>
            <a:off x="559643" y="6671817"/>
            <a:ext cx="415926" cy="186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7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92B73-53BF-00A8-C045-4E3CC1BFE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E51CA-053A-0C7E-EFE3-7F77981A4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E" dirty="0"/>
              <a:t>Areas covered / </a:t>
            </a:r>
            <a:r>
              <a:rPr lang="de-DE" dirty="0"/>
              <a:t>2</a:t>
            </a:r>
            <a:endParaRPr lang="en-BE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B03215E-B2A5-8B63-E6CA-2722CBB7840C}"/>
              </a:ext>
            </a:extLst>
          </p:cNvPr>
          <p:cNvSpPr txBox="1">
            <a:spLocks/>
          </p:cNvSpPr>
          <p:nvPr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3</a:t>
            </a:fld>
            <a:endParaRPr lang="en-BE" sz="1050"/>
          </a:p>
        </p:txBody>
      </p:sp>
      <p:pic>
        <p:nvPicPr>
          <p:cNvPr id="3" name="Picture 2" descr="Several images of different machines&#10;&#10;Description automatically generated">
            <a:extLst>
              <a:ext uri="{FF2B5EF4-FFF2-40B4-BE49-F238E27FC236}">
                <a16:creationId xmlns:a16="http://schemas.microsoft.com/office/drawing/2014/main" id="{405FA361-1A10-813D-4E15-9C495002B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2443"/>
            <a:ext cx="12192000" cy="2804993"/>
          </a:xfrm>
          <a:prstGeom prst="rect">
            <a:avLst/>
          </a:prstGeom>
        </p:spPr>
      </p:pic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E6B76705-99E5-5978-E9E1-52518E2DE91E}"/>
              </a:ext>
            </a:extLst>
          </p:cNvPr>
          <p:cNvSpPr txBox="1">
            <a:spLocks/>
          </p:cNvSpPr>
          <p:nvPr/>
        </p:nvSpPr>
        <p:spPr>
          <a:xfrm>
            <a:off x="678430" y="1469322"/>
            <a:ext cx="5495918" cy="41703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>
                <a:cs typeface="Arial"/>
              </a:rPr>
              <a:t>Innovative radionuclide assay</a:t>
            </a:r>
          </a:p>
          <a:p>
            <a:pPr marL="0" indent="0">
              <a:buNone/>
            </a:pPr>
            <a:r>
              <a:rPr lang="en-GB" dirty="0">
                <a:cs typeface="Arial"/>
              </a:rPr>
              <a:t>For characterisation process in radioactive waste management and decommissioning activities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25B955-F334-BBC7-9D51-84B4C42D02B2}"/>
              </a:ext>
            </a:extLst>
          </p:cNvPr>
          <p:cNvSpPr/>
          <p:nvPr/>
        </p:nvSpPr>
        <p:spPr>
          <a:xfrm>
            <a:off x="559643" y="6671817"/>
            <a:ext cx="415926" cy="186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2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79966-6BCB-9C6D-479C-E8B2CB4C3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F29F0AC6-FF81-6303-08CA-BAFFA473DC8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888073" y="3719759"/>
            <a:ext cx="3016988" cy="1249672"/>
          </a:xfrm>
          <a:prstGeom prst="rect">
            <a:avLst/>
          </a:prstGeom>
        </p:spPr>
        <p:txBody>
          <a:bodyPr/>
          <a:lstStyle/>
          <a:p>
            <a:pPr marL="9425" indent="0">
              <a:spcAft>
                <a:spcPts val="600"/>
              </a:spcAft>
              <a:buNone/>
            </a:pPr>
            <a:r>
              <a:rPr lang="en-GB" sz="2000" b="1" dirty="0"/>
              <a:t>Geologic Disposal</a:t>
            </a:r>
          </a:p>
          <a:p>
            <a:pPr marL="9425" indent="0">
              <a:buNone/>
            </a:pPr>
            <a:r>
              <a:rPr lang="en-US" dirty="0"/>
              <a:t>Reduce uncertainties on  release of long-lived radionuclides over an open-ended disposal timescale</a:t>
            </a:r>
          </a:p>
          <a:p>
            <a:pPr marL="9425" indent="0">
              <a:buNone/>
            </a:pPr>
            <a:r>
              <a:rPr lang="en-US" dirty="0"/>
              <a:t>Radionuclides “Source Term”, “Instant Release”.</a:t>
            </a:r>
            <a:br>
              <a:rPr lang="en-US" dirty="0"/>
            </a:br>
            <a:r>
              <a:rPr lang="en-US" dirty="0"/>
              <a:t>Matrix corrosion: effects of spent fuel properties and local environment</a:t>
            </a:r>
          </a:p>
          <a:p>
            <a:pPr marL="9425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4B4A792-12C0-0677-4014-D53C19F411F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663837" y="1170827"/>
            <a:ext cx="2736000" cy="2532654"/>
          </a:xfrm>
        </p:spPr>
        <p:txBody>
          <a:bodyPr/>
          <a:lstStyle/>
          <a:p>
            <a:endParaRPr lang="en-BE" dirty="0"/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AC9929BA-BB29-81AE-DEDA-C9559BBD9FB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586713" y="3719759"/>
            <a:ext cx="3016988" cy="1249672"/>
          </a:xfrm>
          <a:prstGeom prst="rect">
            <a:avLst/>
          </a:prstGeom>
        </p:spPr>
        <p:txBody>
          <a:bodyPr/>
          <a:lstStyle/>
          <a:p>
            <a:pPr marL="9425" indent="0">
              <a:spcAft>
                <a:spcPts val="600"/>
              </a:spcAft>
              <a:buNone/>
            </a:pPr>
            <a:r>
              <a:rPr lang="en-GB" sz="2000" b="1" dirty="0"/>
              <a:t>Extended interim storage</a:t>
            </a:r>
          </a:p>
          <a:p>
            <a:pPr marL="9425" indent="0">
              <a:buNone/>
            </a:pPr>
            <a:r>
              <a:rPr lang="en-US" dirty="0"/>
              <a:t>Radionuclides containment, rod retrievability (≥100 y?)</a:t>
            </a:r>
            <a:br>
              <a:rPr lang="en-US" dirty="0"/>
            </a:br>
            <a:r>
              <a:rPr lang="en-US" dirty="0"/>
              <a:t>Potential spent fuel rod mechanical degradation during storage</a:t>
            </a:r>
          </a:p>
          <a:p>
            <a:pPr marL="9425" indent="0">
              <a:buNone/>
            </a:pPr>
            <a:r>
              <a:rPr lang="en-US" dirty="0"/>
              <a:t>Cladding (hydrides) </a:t>
            </a:r>
          </a:p>
          <a:p>
            <a:pPr marL="9425" indent="0">
              <a:buNone/>
            </a:pPr>
            <a:r>
              <a:rPr lang="en-US" dirty="0"/>
              <a:t>Fuel (decay damage, He accumulation) </a:t>
            </a:r>
          </a:p>
          <a:p>
            <a:pPr marL="9425" indent="0">
              <a:buNone/>
            </a:pPr>
            <a:endParaRPr lang="en-GB" dirty="0"/>
          </a:p>
          <a:p>
            <a:pPr marL="9425" indent="0">
              <a:buNone/>
            </a:pPr>
            <a:endParaRPr lang="en-BE" dirty="0"/>
          </a:p>
        </p:txBody>
      </p:sp>
      <p:sp>
        <p:nvSpPr>
          <p:cNvPr id="51" name="Text Placeholder 1">
            <a:extLst>
              <a:ext uri="{FF2B5EF4-FFF2-40B4-BE49-F238E27FC236}">
                <a16:creationId xmlns:a16="http://schemas.microsoft.com/office/drawing/2014/main" id="{861FB6DA-A1C4-AD76-A856-37C3177767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5" y="3719759"/>
            <a:ext cx="3016988" cy="1249672"/>
          </a:xfrm>
          <a:prstGeom prst="rect">
            <a:avLst/>
          </a:prstGeom>
        </p:spPr>
        <p:txBody>
          <a:bodyPr/>
          <a:lstStyle/>
          <a:p>
            <a:pPr marL="9425" indent="0">
              <a:spcAft>
                <a:spcPts val="600"/>
              </a:spcAft>
              <a:buNone/>
            </a:pPr>
            <a:r>
              <a:rPr lang="en-GB" sz="2000" b="1" dirty="0"/>
              <a:t>Pools, handling, transport, storage, retrieval, disposal</a:t>
            </a:r>
          </a:p>
          <a:p>
            <a:pPr marL="9425" indent="0">
              <a:buNone/>
            </a:pPr>
            <a:r>
              <a:rPr lang="en-US" dirty="0"/>
              <a:t>SF characterization, NDA</a:t>
            </a:r>
            <a:br>
              <a:rPr lang="en-US" dirty="0"/>
            </a:br>
            <a:r>
              <a:rPr lang="en-US" dirty="0"/>
              <a:t>Accident conditions:</a:t>
            </a:r>
            <a:br>
              <a:rPr lang="en-US" dirty="0"/>
            </a:br>
            <a:r>
              <a:rPr lang="en-US" dirty="0"/>
              <a:t>corrosion, loss of cooling; damaged SF, corium, debris properties</a:t>
            </a:r>
          </a:p>
          <a:p>
            <a:pPr marL="9425" indent="0">
              <a:buNone/>
            </a:pPr>
            <a:r>
              <a:rPr lang="en-US" dirty="0"/>
              <a:t>Mechanical load resistance: impact, bending tests</a:t>
            </a:r>
          </a:p>
          <a:p>
            <a:pPr marL="9425" indent="0">
              <a:buNone/>
            </a:pPr>
            <a:endParaRPr lang="en-B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9CAD98FB-4A91-9D68-ECCA-633211A2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5" y="325084"/>
            <a:ext cx="10609262" cy="782357"/>
          </a:xfrm>
        </p:spPr>
        <p:txBody>
          <a:bodyPr/>
          <a:lstStyle/>
          <a:p>
            <a:r>
              <a:rPr lang="de-DE" dirty="0" err="1"/>
              <a:t>Waste</a:t>
            </a:r>
            <a:r>
              <a:rPr lang="de-DE" dirty="0"/>
              <a:t> (s</a:t>
            </a:r>
            <a:r>
              <a:rPr lang="en-BE" dirty="0"/>
              <a:t>pent fuel</a:t>
            </a:r>
            <a:r>
              <a:rPr lang="de-DE" dirty="0"/>
              <a:t>)</a:t>
            </a:r>
            <a:r>
              <a:rPr lang="en-BE" dirty="0"/>
              <a:t> management studies</a:t>
            </a:r>
            <a:br>
              <a:rPr lang="de-DE" dirty="0"/>
            </a:br>
            <a:r>
              <a:rPr lang="en-US" sz="2000" dirty="0"/>
              <a:t>assess SF/waste form properties and ability to fulfil its expected function over long-term</a:t>
            </a:r>
            <a:endParaRPr lang="en-BE" sz="20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BC740-A912-A5FB-7DF7-EAA212E0A5B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35960" y="1205238"/>
            <a:ext cx="2736000" cy="2532654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D9621FF1-B465-C9D3-43DA-F836458FD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5" r="16957"/>
          <a:stretch>
            <a:fillRect/>
          </a:stretch>
        </p:blipFill>
        <p:spPr bwMode="auto">
          <a:xfrm>
            <a:off x="2042687" y="1273577"/>
            <a:ext cx="1590726" cy="172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E3AB4636-750A-C2D8-153B-CAEA34C3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9" y="1288922"/>
            <a:ext cx="1017958" cy="159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CED92C1-7F4A-CA82-9D81-CB748783DF7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727207" y="1205238"/>
            <a:ext cx="2736000" cy="2532654"/>
          </a:xfrm>
        </p:spPr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28276D-AFF2-A01B-AF99-1C7BDC5E5F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8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8060" y="1619615"/>
            <a:ext cx="1890013" cy="1417510"/>
          </a:xfrm>
          <a:prstGeom prst="rect">
            <a:avLst/>
          </a:prstGeom>
        </p:spPr>
      </p:pic>
      <p:pic>
        <p:nvPicPr>
          <p:cNvPr id="14" name="Immagine 18">
            <a:extLst>
              <a:ext uri="{FF2B5EF4-FFF2-40B4-BE49-F238E27FC236}">
                <a16:creationId xmlns:a16="http://schemas.microsoft.com/office/drawing/2014/main" id="{138DDE31-582A-D66B-6487-30AA4C9602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003" y="1619615"/>
            <a:ext cx="1630803" cy="1446092"/>
          </a:xfrm>
          <a:prstGeom prst="rect">
            <a:avLst/>
          </a:prstGeom>
          <a:noFill/>
        </p:spPr>
      </p:pic>
      <p:pic>
        <p:nvPicPr>
          <p:cNvPr id="15" name="Picture 40">
            <a:extLst>
              <a:ext uri="{FF2B5EF4-FFF2-40B4-BE49-F238E27FC236}">
                <a16:creationId xmlns:a16="http://schemas.microsoft.com/office/drawing/2014/main" id="{F01E5FE0-06C8-EA19-6157-A8D56ED91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3125" t="2007" b="2509"/>
          <a:stretch>
            <a:fillRect/>
          </a:stretch>
        </p:blipFill>
        <p:spPr bwMode="auto">
          <a:xfrm>
            <a:off x="8430849" y="1583049"/>
            <a:ext cx="1853929" cy="15192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6" name="Group 7">
            <a:extLst>
              <a:ext uri="{FF2B5EF4-FFF2-40B4-BE49-F238E27FC236}">
                <a16:creationId xmlns:a16="http://schemas.microsoft.com/office/drawing/2014/main" id="{60A228D1-3C97-1EFD-13C8-93138EDC5971}"/>
              </a:ext>
            </a:extLst>
          </p:cNvPr>
          <p:cNvGrpSpPr>
            <a:grpSpLocks/>
          </p:cNvGrpSpPr>
          <p:nvPr/>
        </p:nvGrpSpPr>
        <p:grpSpPr bwMode="auto">
          <a:xfrm>
            <a:off x="10284778" y="1546739"/>
            <a:ext cx="1873326" cy="1743768"/>
            <a:chOff x="4909" y="1671"/>
            <a:chExt cx="1703" cy="1497"/>
          </a:xfrm>
        </p:grpSpPr>
        <p:pic>
          <p:nvPicPr>
            <p:cNvPr id="17" name="Picture 8" descr="Äspo">
              <a:extLst>
                <a:ext uri="{FF2B5EF4-FFF2-40B4-BE49-F238E27FC236}">
                  <a16:creationId xmlns:a16="http://schemas.microsoft.com/office/drawing/2014/main" id="{FC242D61-581C-7321-8AC9-F2727B2A02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lum bright="-12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9" y="1671"/>
              <a:ext cx="1703" cy="1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9">
              <a:extLst>
                <a:ext uri="{FF2B5EF4-FFF2-40B4-BE49-F238E27FC236}">
                  <a16:creationId xmlns:a16="http://schemas.microsoft.com/office/drawing/2014/main" id="{B0337FA7-56D8-0567-1993-B91232C1D6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5" y="2880"/>
              <a:ext cx="898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ts val="2400"/>
                </a:lnSpc>
                <a:buClr>
                  <a:srgbClr val="37ACDE"/>
                </a:buClr>
                <a:buFont typeface="Verdana" pitchFamily="34" charset="0"/>
                <a:defRPr>
                  <a:solidFill>
                    <a:srgbClr val="004494"/>
                  </a:solidFill>
                  <a:latin typeface="Verdana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lnSpc>
                  <a:spcPts val="2400"/>
                </a:lnSpc>
                <a:buClr>
                  <a:srgbClr val="37ACDE"/>
                </a:buClr>
                <a:buFont typeface="Verdana" pitchFamily="34" charset="0"/>
                <a:buChar char="•"/>
                <a:defRPr>
                  <a:solidFill>
                    <a:srgbClr val="004494"/>
                  </a:solidFill>
                  <a:latin typeface="Verdana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lnSpc>
                  <a:spcPts val="2400"/>
                </a:lnSpc>
                <a:buClr>
                  <a:srgbClr val="37ACDE"/>
                </a:buClr>
                <a:buFont typeface="Wingdings" pitchFamily="2" charset="2"/>
                <a:buChar char="§"/>
                <a:defRPr sz="1600">
                  <a:solidFill>
                    <a:srgbClr val="004494"/>
                  </a:solidFill>
                  <a:latin typeface="Verdana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lnSpc>
                  <a:spcPts val="2400"/>
                </a:lnSpc>
                <a:buClr>
                  <a:srgbClr val="37ACDE"/>
                </a:buClr>
                <a:buFont typeface="Arial" charset="0"/>
                <a:buChar char="•"/>
                <a:defRPr sz="1600">
                  <a:solidFill>
                    <a:srgbClr val="004494"/>
                  </a:solidFill>
                  <a:latin typeface="Verdana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lnSpc>
                  <a:spcPts val="2400"/>
                </a:lnSpc>
                <a:buClr>
                  <a:srgbClr val="37ACDE"/>
                </a:buClr>
                <a:buFont typeface="Verdana" pitchFamily="34" charset="0"/>
                <a:buChar char="–"/>
                <a:defRPr sz="1600">
                  <a:solidFill>
                    <a:srgbClr val="004494"/>
                  </a:solidFill>
                  <a:latin typeface="Verdana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7ACDE"/>
                </a:buClr>
                <a:buFont typeface="Verdana" pitchFamily="34" charset="0"/>
                <a:buChar char="–"/>
                <a:defRPr sz="1600">
                  <a:solidFill>
                    <a:srgbClr val="004494"/>
                  </a:solidFill>
                  <a:latin typeface="Verdana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7ACDE"/>
                </a:buClr>
                <a:buFont typeface="Verdana" pitchFamily="34" charset="0"/>
                <a:buChar char="–"/>
                <a:defRPr sz="1600">
                  <a:solidFill>
                    <a:srgbClr val="004494"/>
                  </a:solidFill>
                  <a:latin typeface="Verdana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7ACDE"/>
                </a:buClr>
                <a:buFont typeface="Verdana" pitchFamily="34" charset="0"/>
                <a:buChar char="–"/>
                <a:defRPr sz="1600">
                  <a:solidFill>
                    <a:srgbClr val="004494"/>
                  </a:solidFill>
                  <a:latin typeface="Verdana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7ACDE"/>
                </a:buClr>
                <a:buFont typeface="Verdana" pitchFamily="34" charset="0"/>
                <a:buChar char="–"/>
                <a:defRPr sz="1600">
                  <a:solidFill>
                    <a:srgbClr val="004494"/>
                  </a:solidFill>
                  <a:latin typeface="Verdana" pitchFamily="34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00000"/>
                </a:lnSpc>
                <a:buClrTx/>
                <a:buFontTx/>
                <a:buNone/>
              </a:pPr>
              <a:r>
                <a:rPr lang="en-US" altLang="en-US" sz="12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Repository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CBA6C87-59A9-9F40-563F-01B214E744FB}"/>
              </a:ext>
            </a:extLst>
          </p:cNvPr>
          <p:cNvSpPr txBox="1"/>
          <p:nvPr/>
        </p:nvSpPr>
        <p:spPr>
          <a:xfrm>
            <a:off x="2346367" y="6488668"/>
            <a:ext cx="70988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Font typeface="Wingdings" pitchFamily="2" charset="2"/>
              <a:buNone/>
            </a:pPr>
            <a:r>
              <a:rPr lang="en-US" alt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Convey experimental data into models and codes (predictions)  </a:t>
            </a:r>
          </a:p>
        </p:txBody>
      </p:sp>
      <p:pic>
        <p:nvPicPr>
          <p:cNvPr id="22" name="Picture 4" descr="736mwd13267">
            <a:extLst>
              <a:ext uri="{FF2B5EF4-FFF2-40B4-BE49-F238E27FC236}">
                <a16:creationId xmlns:a16="http://schemas.microsoft.com/office/drawing/2014/main" id="{48D25EDB-EA23-D63D-825C-52B14CC36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89"/>
          <a:stretch>
            <a:fillRect/>
          </a:stretch>
        </p:blipFill>
        <p:spPr bwMode="auto">
          <a:xfrm>
            <a:off x="1180566" y="2185727"/>
            <a:ext cx="1445051" cy="152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FB42F97-373F-4481-71F1-2AF489B17A50}"/>
              </a:ext>
            </a:extLst>
          </p:cNvPr>
          <p:cNvSpPr/>
          <p:nvPr/>
        </p:nvSpPr>
        <p:spPr>
          <a:xfrm>
            <a:off x="559642" y="6350211"/>
            <a:ext cx="620923" cy="507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7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5C2FD-E36E-4A87-656D-39C56A89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927CC3C-658E-AB17-5B49-DBBC1258ED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ect">
            <a:avLst/>
          </a:prstGeom>
        </p:spPr>
        <p:txBody>
          <a:bodyPr anchor="ctr" anchorCtr="0"/>
          <a:lstStyle/>
          <a:p>
            <a:pPr marL="0" indent="0">
              <a:spcAft>
                <a:spcPts val="600"/>
              </a:spcAft>
              <a:buNone/>
            </a:pPr>
            <a:r>
              <a:rPr lang="en-US" sz="2400" b="1" noProof="1"/>
              <a:t>     The knowledge and expertise gained is used to support  Member States and EU policies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233A664-E52F-5FA6-B044-ABBDCF79005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A9242361-0A3D-4927-86F0-8CC6DFA9FA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13" y="1818272"/>
            <a:ext cx="6473757" cy="1774176"/>
          </a:xfrm>
          <a:prstGeom prst="rect">
            <a:avLst/>
          </a:prstGeom>
        </p:spPr>
        <p:txBody>
          <a:bodyPr anchor="ctr" anchorCtr="0"/>
          <a:lstStyle/>
          <a:p>
            <a:pPr marL="0" indent="0">
              <a:spcAft>
                <a:spcPts val="600"/>
              </a:spcAft>
              <a:buNone/>
            </a:pPr>
            <a:r>
              <a:rPr lang="en-GB" sz="2400" b="1" noProof="1"/>
              <a:t>Multi-disciplinary expertise available in G.3</a:t>
            </a:r>
          </a:p>
          <a:p>
            <a:pPr marL="285750" indent="-285750">
              <a:spcAft>
                <a:spcPts val="0"/>
              </a:spcAft>
            </a:pPr>
            <a:r>
              <a:rPr lang="en-US" sz="1600" b="1" noProof="1"/>
              <a:t>unique infrastructure </a:t>
            </a:r>
            <a:r>
              <a:rPr lang="en-US" sz="1600" noProof="1"/>
              <a:t>for spent fuel and highly radioactive materials testing </a:t>
            </a:r>
          </a:p>
          <a:p>
            <a:pPr marL="285750" indent="-285750">
              <a:spcAft>
                <a:spcPts val="0"/>
              </a:spcAft>
            </a:pPr>
            <a:r>
              <a:rPr lang="en-US" sz="1600" noProof="1"/>
              <a:t>combined </a:t>
            </a:r>
            <a:r>
              <a:rPr lang="en-US" sz="1600" b="1" noProof="1"/>
              <a:t>experiments</a:t>
            </a:r>
            <a:r>
              <a:rPr lang="en-US" sz="1600" noProof="1"/>
              <a:t> on commercial spent fuel and analogues (separate effects)</a:t>
            </a:r>
          </a:p>
          <a:p>
            <a:pPr marL="285750" indent="-285750">
              <a:spcAft>
                <a:spcPts val="0"/>
              </a:spcAft>
            </a:pPr>
            <a:r>
              <a:rPr lang="en-US" sz="1600" b="1" noProof="1"/>
              <a:t>adapted/newly developed </a:t>
            </a:r>
            <a:r>
              <a:rPr lang="en-US" sz="1600" noProof="1"/>
              <a:t>measuring devices and experimental set-ups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46E73E46-6E45-579B-2576-17CA40103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JRC.G.3 and its R&amp;D activities</a:t>
            </a:r>
            <a:endParaRPr lang="en-BE" dirty="0"/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5C25A987-B9C7-05E4-E985-E9A6CA1A520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8607" b="18607"/>
          <a:stretch>
            <a:fillRect/>
          </a:stretch>
        </p:blipFill>
        <p:spPr>
          <a:xfrm>
            <a:off x="6692202" y="1808163"/>
            <a:ext cx="4701285" cy="19446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87D0E9-5D07-812C-6860-8F18CBAF8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890" y="4077965"/>
            <a:ext cx="1313410" cy="10430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79151F-EA52-4025-243D-3DAB6BE87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929" y="3993914"/>
            <a:ext cx="3543300" cy="1876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510F56-9AE3-5C7B-C2F4-F27853F63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2715" y="4806491"/>
            <a:ext cx="1962296" cy="1760844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8363FDAF-CC23-CB79-D5E2-E81999374EB9}"/>
              </a:ext>
            </a:extLst>
          </p:cNvPr>
          <p:cNvSpPr/>
          <p:nvPr/>
        </p:nvSpPr>
        <p:spPr>
          <a:xfrm>
            <a:off x="6461090" y="4712677"/>
            <a:ext cx="422031" cy="170822"/>
          </a:xfrm>
          <a:prstGeom prst="rightArrow">
            <a:avLst/>
          </a:prstGeom>
          <a:solidFill>
            <a:srgbClr val="6069A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0998C9-70D6-F461-E0D5-515C251E66E9}"/>
              </a:ext>
            </a:extLst>
          </p:cNvPr>
          <p:cNvSpPr/>
          <p:nvPr/>
        </p:nvSpPr>
        <p:spPr>
          <a:xfrm>
            <a:off x="536711" y="6350514"/>
            <a:ext cx="547021" cy="630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6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">
            <a:extLst>
              <a:ext uri="{FF2B5EF4-FFF2-40B4-BE49-F238E27FC236}">
                <a16:creationId xmlns:a16="http://schemas.microsoft.com/office/drawing/2014/main" id="{AD256007-1434-AD66-B078-37A6991954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20393114-1F8D-6C4F-C35D-AAD7C476D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irradiated fuels available at JRC for a possible </a:t>
            </a:r>
            <a:r>
              <a:rPr lang="en-US" dirty="0" err="1"/>
              <a:t>valorisation</a:t>
            </a:r>
            <a:r>
              <a:rPr lang="en-US" dirty="0"/>
              <a:t> in new studies related to SMR / AMR</a:t>
            </a:r>
            <a:endParaRPr lang="en-B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D92E9F-EB0E-118E-9E83-CE8B1AC1B84C}"/>
              </a:ext>
            </a:extLst>
          </p:cNvPr>
          <p:cNvSpPr txBox="1"/>
          <p:nvPr/>
        </p:nvSpPr>
        <p:spPr>
          <a:xfrm>
            <a:off x="321548" y="2016503"/>
            <a:ext cx="12101564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Pressurized Water Reactors: </a:t>
            </a:r>
          </a:p>
          <a:p>
            <a:pPr marL="1028700" lvl="1" indent="-342900"/>
            <a:r>
              <a:rPr lang="en-US" b="1" dirty="0"/>
              <a:t>LEU</a:t>
            </a:r>
            <a:r>
              <a:rPr lang="en-US" dirty="0"/>
              <a:t> fuel (3-5% U-235), </a:t>
            </a:r>
          </a:p>
          <a:p>
            <a:pPr marL="1028700" lvl="1" indent="-342900"/>
            <a:r>
              <a:rPr lang="en-US" b="1" dirty="0"/>
              <a:t>HALEU</a:t>
            </a:r>
            <a:r>
              <a:rPr lang="en-US" dirty="0"/>
              <a:t> up to 20% </a:t>
            </a:r>
            <a:r>
              <a:rPr lang="en-US" dirty="0" err="1"/>
              <a:t>enrichement</a:t>
            </a:r>
            <a:r>
              <a:rPr lang="en-US" dirty="0"/>
              <a:t> =&gt; extended operational cycles (e.g. 15–20 years)</a:t>
            </a:r>
          </a:p>
          <a:p>
            <a:pPr marL="1028700" lvl="1" indent="-342900"/>
            <a:endParaRPr lang="en-US" sz="500" dirty="0"/>
          </a:p>
          <a:p>
            <a:r>
              <a:rPr lang="en-US" sz="2400" b="1" dirty="0"/>
              <a:t>High-Temperature Gas-Cooled Reactors (X-Energy Xe-100 and HTR-PM): </a:t>
            </a:r>
          </a:p>
          <a:p>
            <a:pPr marL="1028700" lvl="1" indent="-342900"/>
            <a:r>
              <a:rPr lang="en-US" b="1" dirty="0"/>
              <a:t>TRISO (Tri-structural Isotropic) fuel particles</a:t>
            </a:r>
            <a:r>
              <a:rPr lang="en-US" dirty="0"/>
              <a:t> </a:t>
            </a:r>
          </a:p>
          <a:p>
            <a:pPr marL="1028700" lvl="1" indent="-342900"/>
            <a:r>
              <a:rPr lang="en-US" b="1" dirty="0"/>
              <a:t>Nitride fuels</a:t>
            </a:r>
          </a:p>
          <a:p>
            <a:pPr marL="1028700" lvl="1" indent="-342900"/>
            <a:endParaRPr lang="en-US" sz="500" b="1" dirty="0"/>
          </a:p>
          <a:p>
            <a:r>
              <a:rPr lang="en-US" sz="2400" b="1" dirty="0"/>
              <a:t>Sodium-Cooled Fast Reactors (</a:t>
            </a:r>
            <a:r>
              <a:rPr lang="en-US" sz="2400" b="1" dirty="0" err="1"/>
              <a:t>TerraPower</a:t>
            </a:r>
            <a:r>
              <a:rPr lang="en-US" sz="2400" b="1" dirty="0"/>
              <a:t> Natrium reactor):</a:t>
            </a:r>
          </a:p>
          <a:p>
            <a:pPr marL="1028700" lvl="1" indent="-342900"/>
            <a:r>
              <a:rPr lang="en-US" b="1" dirty="0"/>
              <a:t>Metallic fuel (e.g., uranium-zirconium) </a:t>
            </a:r>
          </a:p>
          <a:p>
            <a:pPr marL="1028700" lvl="1" indent="-342900"/>
            <a:r>
              <a:rPr lang="en-US" b="1" dirty="0"/>
              <a:t>MOX (Mixed Oxide) fuel</a:t>
            </a:r>
          </a:p>
          <a:p>
            <a:pPr marL="1028700" lvl="1" indent="-342900"/>
            <a:r>
              <a:rPr lang="en-US" b="1" dirty="0"/>
              <a:t>Spent fuel</a:t>
            </a:r>
            <a:r>
              <a:rPr lang="en-US" dirty="0"/>
              <a:t> from traditional reactors or depleted uranium.</a:t>
            </a:r>
          </a:p>
          <a:p>
            <a:pPr marL="1028700" lvl="1" indent="-342900"/>
            <a:r>
              <a:rPr lang="en-US" b="1" dirty="0"/>
              <a:t>Nitride fuels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4C67B2-24E6-34B2-09A4-076E46D4B957}"/>
              </a:ext>
            </a:extLst>
          </p:cNvPr>
          <p:cNvSpPr/>
          <p:nvPr/>
        </p:nvSpPr>
        <p:spPr>
          <a:xfrm>
            <a:off x="536711" y="6412090"/>
            <a:ext cx="547022" cy="569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3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3DBA089-2EAC-2F01-A40B-492F15109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E" dirty="0"/>
              <a:t>Micro-X-ray-flluorescence (µ-XRF)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FE4B88-EF2D-A8DB-835F-A9F98A4A7BF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428146D8-406C-1AB9-3A50-84A6DEF83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073" y="1825624"/>
            <a:ext cx="3742901" cy="4170363"/>
          </a:xfrm>
          <a:prstGeom prst="rect">
            <a:avLst/>
          </a:prstGeom>
          <a:noFill/>
        </p:spPr>
      </p:pic>
      <p:sp>
        <p:nvSpPr>
          <p:cNvPr id="6" name="Text Placeholder">
            <a:extLst>
              <a:ext uri="{FF2B5EF4-FFF2-40B4-BE49-F238E27FC236}">
                <a16:creationId xmlns:a16="http://schemas.microsoft.com/office/drawing/2014/main" id="{83F3BF49-D16A-870B-E290-7E5E0B02F85C}"/>
              </a:ext>
            </a:extLst>
          </p:cNvPr>
          <p:cNvSpPr txBox="1">
            <a:spLocks/>
          </p:cNvSpPr>
          <p:nvPr/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425" indent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1500" b="1" dirty="0" err="1"/>
              <a:t>For</a:t>
            </a:r>
            <a:r>
              <a:rPr lang="de-DE" sz="1500" b="1" dirty="0"/>
              <a:t> s</a:t>
            </a:r>
            <a:r>
              <a:rPr lang="en-BE" sz="1500" b="1" dirty="0"/>
              <a:t>afety of nuclear fuels</a:t>
            </a:r>
            <a:r>
              <a:rPr lang="de-DE" sz="1500" b="1" dirty="0"/>
              <a:t> </a:t>
            </a:r>
          </a:p>
          <a:p>
            <a:pPr marL="9425" indent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1500" dirty="0" err="1"/>
              <a:t>th</a:t>
            </a:r>
            <a:r>
              <a:rPr lang="en-US" sz="1500" dirty="0"/>
              <a:t>e exact quantity and location of fission gas in irradiated fuel is still under investigation</a:t>
            </a:r>
          </a:p>
          <a:p>
            <a:pPr marL="9425" indent="0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sz="1500" dirty="0"/>
          </a:p>
          <a:p>
            <a:pPr marL="295175" indent="-285750">
              <a:lnSpc>
                <a:spcPct val="90000"/>
              </a:lnSpc>
              <a:buClr>
                <a:srgbClr val="5F6AAC"/>
              </a:buClr>
            </a:pPr>
            <a:r>
              <a:rPr lang="en-US" sz="1500" dirty="0"/>
              <a:t>Quantitative analysis of fission gas Xe and Kr in irradiated nuclear fuel</a:t>
            </a:r>
          </a:p>
          <a:p>
            <a:pPr marL="295175" indent="-285750">
              <a:lnSpc>
                <a:spcPct val="90000"/>
              </a:lnSpc>
              <a:buClr>
                <a:srgbClr val="5F6AAC"/>
              </a:buClr>
            </a:pPr>
            <a:r>
              <a:rPr lang="en-US" sz="1500" dirty="0"/>
              <a:t>Complementary technique to EPMA, detects retained fission gas in larger gas pores and at grain boundaries</a:t>
            </a:r>
          </a:p>
          <a:p>
            <a:pPr marL="295175" indent="-285750">
              <a:lnSpc>
                <a:spcPct val="90000"/>
              </a:lnSpc>
              <a:buClr>
                <a:srgbClr val="5F6AAC"/>
              </a:buClr>
            </a:pPr>
            <a:r>
              <a:rPr lang="en-US" sz="1500" dirty="0"/>
              <a:t>High spatial resolution, analysis of radial distribution in fuel cross sections</a:t>
            </a:r>
          </a:p>
          <a:p>
            <a:pPr marL="295175" indent="-285750">
              <a:lnSpc>
                <a:spcPct val="90000"/>
              </a:lnSpc>
              <a:buClr>
                <a:srgbClr val="5F6AAC"/>
              </a:buClr>
            </a:pPr>
            <a:r>
              <a:rPr lang="en-US" sz="1500" dirty="0"/>
              <a:t>Extremely low detection limits of 1000 ppm for Xe and 100 ppm for Kr</a:t>
            </a:r>
          </a:p>
          <a:p>
            <a:pPr marL="295175" indent="-285750">
              <a:lnSpc>
                <a:spcPct val="90000"/>
              </a:lnSpc>
              <a:buClr>
                <a:srgbClr val="5F6AAC"/>
              </a:buClr>
            </a:pPr>
            <a:r>
              <a:rPr lang="en-US" sz="1500" dirty="0"/>
              <a:t>Worldwide unique</a:t>
            </a:r>
          </a:p>
          <a:p>
            <a:pPr marL="9425" indent="0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sz="15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A26DC7-5406-9EE8-D688-BE6298C160F6}"/>
              </a:ext>
            </a:extLst>
          </p:cNvPr>
          <p:cNvSpPr/>
          <p:nvPr/>
        </p:nvSpPr>
        <p:spPr>
          <a:xfrm>
            <a:off x="536711" y="6412090"/>
            <a:ext cx="547022" cy="4459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5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FB6729C-DD4C-B63A-36C0-BB2B615955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Text Placeholder">
            <a:extLst>
              <a:ext uri="{FF2B5EF4-FFF2-40B4-BE49-F238E27FC236}">
                <a16:creationId xmlns:a16="http://schemas.microsoft.com/office/drawing/2014/main" id="{90CDB667-FB2F-3438-6984-77819E7D7D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Clr>
                <a:srgbClr val="5F6AAC"/>
              </a:buClr>
            </a:pPr>
            <a:r>
              <a:rPr lang="en-US" sz="2400" b="1" dirty="0"/>
              <a:t>AI based approach </a:t>
            </a:r>
            <a:r>
              <a:rPr lang="en-US" sz="2400" dirty="0"/>
              <a:t>for data analysis and modelling of Raman spectra</a:t>
            </a:r>
          </a:p>
          <a:p>
            <a:pPr>
              <a:buClr>
                <a:srgbClr val="5F6AAC"/>
              </a:buClr>
            </a:pPr>
            <a:endParaRPr lang="en-US" sz="2400" dirty="0"/>
          </a:p>
          <a:p>
            <a:pPr>
              <a:buClr>
                <a:srgbClr val="5F6AAC"/>
              </a:buClr>
            </a:pPr>
            <a:endParaRPr lang="en-US" sz="2400" dirty="0"/>
          </a:p>
          <a:p>
            <a:pPr>
              <a:buClr>
                <a:srgbClr val="5F6AAC"/>
              </a:buClr>
            </a:pPr>
            <a:r>
              <a:rPr lang="en-US" sz="2400" b="1" dirty="0"/>
              <a:t>Large Language Models </a:t>
            </a:r>
            <a:r>
              <a:rPr lang="en-US" sz="2400" dirty="0"/>
              <a:t>for nuclear waste knowledge management</a:t>
            </a:r>
          </a:p>
          <a:p>
            <a:pPr marL="9425" indent="0">
              <a:buNone/>
            </a:pPr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3DBA089-2EAC-2F01-A40B-492F15109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648" y="420034"/>
            <a:ext cx="10609262" cy="782357"/>
          </a:xfrm>
        </p:spPr>
        <p:txBody>
          <a:bodyPr/>
          <a:lstStyle/>
          <a:p>
            <a:r>
              <a:rPr lang="en-BE" dirty="0"/>
              <a:t>Use of Artificial Intelligence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8C3DE8-61A2-CA23-24B6-C77EB4337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7163" y="2912533"/>
            <a:ext cx="2468181" cy="1901868"/>
          </a:xfrm>
          <a:prstGeom prst="rect">
            <a:avLst/>
          </a:prstGeom>
        </p:spPr>
      </p:pic>
      <p:pic>
        <p:nvPicPr>
          <p:cNvPr id="1028" name="Picture 4" descr="Immagine che contiene diagramma, testo, schizzo, disegn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3BA08F32-D697-567B-CE7E-96824C7E6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735" y="2721239"/>
            <a:ext cx="5204178" cy="216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4B48539-322A-9DBC-6F20-E920CAE1C9BE}"/>
              </a:ext>
            </a:extLst>
          </p:cNvPr>
          <p:cNvSpPr/>
          <p:nvPr/>
        </p:nvSpPr>
        <p:spPr>
          <a:xfrm>
            <a:off x="536711" y="6412090"/>
            <a:ext cx="547022" cy="4459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3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F75A2-6F1E-8CA4-0732-67EEF3E9C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essage 3">
            <a:extLst>
              <a:ext uri="{FF2B5EF4-FFF2-40B4-BE49-F238E27FC236}">
                <a16:creationId xmlns:a16="http://schemas.microsoft.com/office/drawing/2014/main" id="{7633DBAC-B00E-054B-26A7-9EAEAC06A6A0}"/>
              </a:ext>
            </a:extLst>
          </p:cNvPr>
          <p:cNvSpPr txBox="1"/>
          <p:nvPr/>
        </p:nvSpPr>
        <p:spPr>
          <a:xfrm>
            <a:off x="9653811" y="3945512"/>
            <a:ext cx="1651919" cy="672867"/>
          </a:xfrm>
          <a:prstGeom prst="rect">
            <a:avLst/>
          </a:prstGeom>
          <a:noFill/>
        </p:spPr>
        <p:txBody>
          <a:bodyPr wrap="square" tIns="72000" rIns="0" anchor="t" anchorCtr="0">
            <a:spAutoFit/>
          </a:bodyPr>
          <a:lstStyle>
            <a:defPPr>
              <a:defRPr lang="en-US"/>
            </a:defPPr>
            <a:lvl1pPr>
              <a:defRPr sz="2000" spc="-30">
                <a:latin typeface="EC Square Sans Pro" panose="020B0506040000020004" pitchFamily="34" charset="0"/>
                <a:ea typeface="+mn-lt"/>
                <a:cs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30" normalizeH="0" baseline="0" noProof="0" dirty="0">
                <a:ln>
                  <a:noFill/>
                </a:ln>
                <a:solidFill>
                  <a:srgbClr val="0C91CF"/>
                </a:solidFill>
                <a:effectLst/>
                <a:uLnTx/>
                <a:uFillTx/>
                <a:latin typeface="Arial"/>
                <a:cs typeface="Arial"/>
              </a:rPr>
              <a:t>Future support</a:t>
            </a:r>
          </a:p>
        </p:txBody>
      </p:sp>
      <p:sp>
        <p:nvSpPr>
          <p:cNvPr id="31" name="circle 3">
            <a:extLst>
              <a:ext uri="{FF2B5EF4-FFF2-40B4-BE49-F238E27FC236}">
                <a16:creationId xmlns:a16="http://schemas.microsoft.com/office/drawing/2014/main" id="{B8673EFC-1DA9-600E-2835-AD7459C9C05B}"/>
              </a:ext>
            </a:extLst>
          </p:cNvPr>
          <p:cNvSpPr/>
          <p:nvPr/>
        </p:nvSpPr>
        <p:spPr>
          <a:xfrm>
            <a:off x="8672763" y="3940629"/>
            <a:ext cx="744189" cy="744189"/>
          </a:xfrm>
          <a:prstGeom prst="ellipse">
            <a:avLst/>
          </a:prstGeom>
          <a:solidFill>
            <a:srgbClr val="8BD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B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16" name="message 3">
            <a:extLst>
              <a:ext uri="{FF2B5EF4-FFF2-40B4-BE49-F238E27FC236}">
                <a16:creationId xmlns:a16="http://schemas.microsoft.com/office/drawing/2014/main" id="{7633DBAC-B00E-054B-26A7-9EAEAC06A6A0}"/>
              </a:ext>
            </a:extLst>
          </p:cNvPr>
          <p:cNvSpPr txBox="1"/>
          <p:nvPr/>
        </p:nvSpPr>
        <p:spPr>
          <a:xfrm>
            <a:off x="9652385" y="4590167"/>
            <a:ext cx="1942715" cy="1411531"/>
          </a:xfrm>
          <a:prstGeom prst="rect">
            <a:avLst/>
          </a:prstGeom>
          <a:noFill/>
        </p:spPr>
        <p:txBody>
          <a:bodyPr wrap="square" tIns="72000" rIns="0" anchor="t" anchorCtr="0">
            <a:spAutoFit/>
          </a:bodyPr>
          <a:lstStyle>
            <a:defPPr>
              <a:defRPr lang="en-US"/>
            </a:defPPr>
            <a:lvl1pPr>
              <a:defRPr sz="2000" spc="-30">
                <a:latin typeface="EC Square Sans Pro" panose="020B0506040000020004" pitchFamily="34" charset="0"/>
                <a:ea typeface="+mn-lt"/>
                <a:cs typeface="+mn-lt"/>
              </a:defRPr>
            </a:lvl1pPr>
          </a:lstStyle>
          <a:p>
            <a:pPr lvl="0">
              <a:spcAft>
                <a:spcPts val="60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Motivate future support of hot cells activities which enable the safe and detailed analysis of highly radioactive materials</a:t>
            </a:r>
          </a:p>
        </p:txBody>
      </p:sp>
      <p:sp>
        <p:nvSpPr>
          <p:cNvPr id="17" name="message 2">
            <a:extLst>
              <a:ext uri="{FF2B5EF4-FFF2-40B4-BE49-F238E27FC236}">
                <a16:creationId xmlns:a16="http://schemas.microsoft.com/office/drawing/2014/main" id="{D58C272B-90A9-75D2-BEAF-DC90548CF479}"/>
              </a:ext>
            </a:extLst>
          </p:cNvPr>
          <p:cNvSpPr txBox="1"/>
          <p:nvPr/>
        </p:nvSpPr>
        <p:spPr>
          <a:xfrm>
            <a:off x="5292892" y="4590170"/>
            <a:ext cx="1904773" cy="980644"/>
          </a:xfrm>
          <a:prstGeom prst="rect">
            <a:avLst/>
          </a:prstGeom>
          <a:noFill/>
        </p:spPr>
        <p:txBody>
          <a:bodyPr wrap="square" tIns="72000" rIns="0" anchor="t" anchorCtr="0">
            <a:spAutoFit/>
          </a:bodyPr>
          <a:lstStyle>
            <a:defPPr>
              <a:defRPr lang="en-US"/>
            </a:defPPr>
            <a:lvl1pPr>
              <a:defRPr sz="2000" spc="-30">
                <a:latin typeface="EC Square Sans Pro" panose="020B0506040000020004" pitchFamily="34" charset="0"/>
                <a:ea typeface="+mn-lt"/>
                <a:cs typeface="+mn-lt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Highlighting the need for continued advancement in nuclear safety research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message 2">
            <a:extLst>
              <a:ext uri="{FF2B5EF4-FFF2-40B4-BE49-F238E27FC236}">
                <a16:creationId xmlns:a16="http://schemas.microsoft.com/office/drawing/2014/main" id="{D58C272B-90A9-75D2-BEAF-DC90548CF479}"/>
              </a:ext>
            </a:extLst>
          </p:cNvPr>
          <p:cNvSpPr txBox="1"/>
          <p:nvPr/>
        </p:nvSpPr>
        <p:spPr>
          <a:xfrm>
            <a:off x="5294319" y="3967742"/>
            <a:ext cx="1903348" cy="672867"/>
          </a:xfrm>
          <a:prstGeom prst="rect">
            <a:avLst/>
          </a:prstGeom>
          <a:noFill/>
        </p:spPr>
        <p:txBody>
          <a:bodyPr wrap="square" tIns="72000" rIns="0" anchor="t" anchorCtr="0">
            <a:spAutoFit/>
          </a:bodyPr>
          <a:lstStyle>
            <a:defPPr>
              <a:defRPr lang="en-US"/>
            </a:defPPr>
            <a:lvl1pPr>
              <a:defRPr sz="2000" spc="-30">
                <a:latin typeface="EC Square Sans Pro" panose="020B0506040000020004" pitchFamily="34" charset="0"/>
                <a:ea typeface="+mn-lt"/>
                <a:cs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30" normalizeH="0" baseline="0" noProof="0" dirty="0">
                <a:ln>
                  <a:noFill/>
                </a:ln>
                <a:solidFill>
                  <a:srgbClr val="6970D6"/>
                </a:solidFill>
                <a:effectLst/>
                <a:uLnTx/>
                <a:uFillTx/>
                <a:latin typeface="Arial"/>
                <a:cs typeface="Arial"/>
              </a:rPr>
              <a:t>Shaping the future</a:t>
            </a:r>
            <a:endParaRPr kumimoji="0" lang="en-GB" sz="1400" b="0" i="0" u="none" strike="noStrike" kern="1200" cap="none" spc="-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2" name="circle 2">
            <a:extLst>
              <a:ext uri="{FF2B5EF4-FFF2-40B4-BE49-F238E27FC236}">
                <a16:creationId xmlns:a16="http://schemas.microsoft.com/office/drawing/2014/main" id="{F5C15410-CBAD-BD8D-70DE-6D81F2A0969F}"/>
              </a:ext>
            </a:extLst>
          </p:cNvPr>
          <p:cNvSpPr/>
          <p:nvPr/>
        </p:nvSpPr>
        <p:spPr>
          <a:xfrm>
            <a:off x="4306491" y="3962859"/>
            <a:ext cx="744189" cy="744189"/>
          </a:xfrm>
          <a:prstGeom prst="ellipse">
            <a:avLst/>
          </a:prstGeom>
          <a:solidFill>
            <a:srgbClr val="A8B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B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grpSp>
        <p:nvGrpSpPr>
          <p:cNvPr id="35" name="Group 2">
            <a:extLst>
              <a:ext uri="{FF2B5EF4-FFF2-40B4-BE49-F238E27FC236}">
                <a16:creationId xmlns:a16="http://schemas.microsoft.com/office/drawing/2014/main" id="{57D9F50D-00D2-C519-6950-415B9C9FC3C0}"/>
              </a:ext>
            </a:extLst>
          </p:cNvPr>
          <p:cNvGrpSpPr/>
          <p:nvPr/>
        </p:nvGrpSpPr>
        <p:grpSpPr>
          <a:xfrm>
            <a:off x="316233" y="3965019"/>
            <a:ext cx="2809848" cy="1616469"/>
            <a:chOff x="6543104" y="2605589"/>
            <a:chExt cx="2809848" cy="1616469"/>
          </a:xfrm>
        </p:grpSpPr>
        <p:sp>
          <p:nvSpPr>
            <p:cNvPr id="36" name="message 1">
              <a:extLst>
                <a:ext uri="{FF2B5EF4-FFF2-40B4-BE49-F238E27FC236}">
                  <a16:creationId xmlns:a16="http://schemas.microsoft.com/office/drawing/2014/main" id="{B1663BDB-1385-E9D9-649B-A860A9709C20}"/>
                </a:ext>
              </a:extLst>
            </p:cNvPr>
            <p:cNvSpPr txBox="1"/>
            <p:nvPr/>
          </p:nvSpPr>
          <p:spPr>
            <a:xfrm>
              <a:off x="7524152" y="2610472"/>
              <a:ext cx="1828800" cy="1611586"/>
            </a:xfrm>
            <a:prstGeom prst="rect">
              <a:avLst/>
            </a:prstGeom>
            <a:noFill/>
          </p:spPr>
          <p:txBody>
            <a:bodyPr wrap="square" tIns="72000" rIns="0" anchor="t" anchorCtr="0">
              <a:spAutoFit/>
            </a:bodyPr>
            <a:lstStyle>
              <a:defPPr>
                <a:defRPr lang="en-US"/>
              </a:defPPr>
              <a:lvl1pPr>
                <a:defRPr sz="2000" spc="-30">
                  <a:latin typeface="EC Square Sans Pro" panose="020B0506040000020004" pitchFamily="34" charset="0"/>
                  <a:ea typeface="+mn-lt"/>
                  <a:cs typeface="+mn-lt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-30" normalizeH="0" baseline="0" noProof="0" dirty="0">
                  <a:ln>
                    <a:noFill/>
                  </a:ln>
                  <a:solidFill>
                    <a:srgbClr val="7253B5"/>
                  </a:solidFill>
                  <a:effectLst/>
                  <a:uLnTx/>
                  <a:uFillTx/>
                  <a:latin typeface="Arial"/>
                  <a:cs typeface="Arial"/>
                </a:rPr>
                <a:t>Honoring the past</a:t>
              </a:r>
            </a:p>
            <a:p>
              <a:pPr lvl="0">
                <a:spcAft>
                  <a:spcPts val="200"/>
                </a:spcAft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Emphasize the importance of the hot cells' history and achievements</a:t>
              </a:r>
              <a:endParaRPr kumimoji="0" lang="en-GB" sz="1400" b="0" i="0" u="none" strike="noStrike" kern="120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lt"/>
                <a:cs typeface="Arial"/>
              </a:endParaRPr>
            </a:p>
          </p:txBody>
        </p:sp>
        <p:sp>
          <p:nvSpPr>
            <p:cNvPr id="37" name="circle 1">
              <a:extLst>
                <a:ext uri="{FF2B5EF4-FFF2-40B4-BE49-F238E27FC236}">
                  <a16:creationId xmlns:a16="http://schemas.microsoft.com/office/drawing/2014/main" id="{B22098A5-D28F-46B5-D313-47900D0D4D3F}"/>
                </a:ext>
              </a:extLst>
            </p:cNvPr>
            <p:cNvSpPr/>
            <p:nvPr/>
          </p:nvSpPr>
          <p:spPr>
            <a:xfrm>
              <a:off x="6543104" y="2605589"/>
              <a:ext cx="744189" cy="744189"/>
            </a:xfrm>
            <a:prstGeom prst="ellipse">
              <a:avLst/>
            </a:prstGeom>
            <a:solidFill>
              <a:srgbClr val="B298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BE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AF0F709-7A35-BEBF-CF65-152F0C3A5C2A}"/>
              </a:ext>
            </a:extLst>
          </p:cNvPr>
          <p:cNvSpPr/>
          <p:nvPr/>
        </p:nvSpPr>
        <p:spPr>
          <a:xfrm>
            <a:off x="47044" y="1979929"/>
            <a:ext cx="1282565" cy="870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17-18 November 2026</a:t>
            </a:r>
            <a:endParaRPr kumimoji="0" lang="en-BE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5C62C3-D933-E3D6-B4F6-0BCBBE2260D5}"/>
              </a:ext>
            </a:extLst>
          </p:cNvPr>
          <p:cNvCxnSpPr>
            <a:cxnSpLocks/>
          </p:cNvCxnSpPr>
          <p:nvPr/>
        </p:nvCxnSpPr>
        <p:spPr>
          <a:xfrm flipV="1">
            <a:off x="1314303" y="1979929"/>
            <a:ext cx="0" cy="858569"/>
          </a:xfrm>
          <a:prstGeom prst="lin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59A9F9C-64D4-5E43-B34C-598F6EC9F0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788" y="1541263"/>
            <a:ext cx="3403084" cy="2032093"/>
          </a:xfrm>
          <a:prstGeom prst="roundRect">
            <a:avLst/>
          </a:prstGeom>
          <a:solidFill>
            <a:schemeClr val="bg1"/>
          </a:solidFill>
        </p:spPr>
      </p:pic>
      <p:sp>
        <p:nvSpPr>
          <p:cNvPr id="44" name="Title">
            <a:extLst>
              <a:ext uri="{FF2B5EF4-FFF2-40B4-BE49-F238E27FC236}">
                <a16:creationId xmlns:a16="http://schemas.microsoft.com/office/drawing/2014/main" id="{C1E2D4FE-9E8C-3E75-0F73-57410C444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85" y="66169"/>
            <a:ext cx="10609262" cy="782357"/>
          </a:xfrm>
        </p:spPr>
        <p:txBody>
          <a:bodyPr/>
          <a:lstStyle/>
          <a:p>
            <a:r>
              <a:rPr lang="it-IT" dirty="0">
                <a:solidFill>
                  <a:srgbClr val="5F6AAC"/>
                </a:solidFill>
              </a:rPr>
              <a:t>HOT CELLs EVENT</a:t>
            </a:r>
            <a:endParaRPr lang="en-BE" dirty="0">
              <a:solidFill>
                <a:srgbClr val="5F6AAC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36D4AD-CDC9-4507-3F0A-302DE17FD05E}"/>
              </a:ext>
            </a:extLst>
          </p:cNvPr>
          <p:cNvSpPr/>
          <p:nvPr/>
        </p:nvSpPr>
        <p:spPr>
          <a:xfrm>
            <a:off x="1439166" y="1878615"/>
            <a:ext cx="7138622" cy="870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-30" normalizeH="0" baseline="0" noProof="0" dirty="0">
                <a:ln>
                  <a:noFill/>
                </a:ln>
                <a:solidFill>
                  <a:srgbClr val="5F6AAC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JRC Hot Cells: Shaping the Future of Nuclear Science and Technologies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spc="-30" dirty="0">
                <a:solidFill>
                  <a:srgbClr val="5F6AAC"/>
                </a:solidFill>
                <a:latin typeface="Arial"/>
                <a:ea typeface="+mn-lt"/>
                <a:cs typeface="Arial"/>
              </a:rPr>
              <a:t>Perspectives after Six Decades of European Nuclear Safety Research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7CEB1-3D84-B133-8283-6ECF17D5D5EE}"/>
              </a:ext>
            </a:extLst>
          </p:cNvPr>
          <p:cNvSpPr/>
          <p:nvPr/>
        </p:nvSpPr>
        <p:spPr>
          <a:xfrm>
            <a:off x="536711" y="6412090"/>
            <a:ext cx="547022" cy="4459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0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8">
      <a:dk1>
        <a:srgbClr val="4D4D4D"/>
      </a:dk1>
      <a:lt1>
        <a:srgbClr val="FFFFFF"/>
      </a:lt1>
      <a:dk2>
        <a:srgbClr val="585EAB"/>
      </a:dk2>
      <a:lt2>
        <a:srgbClr val="D3E8F9"/>
      </a:lt2>
      <a:accent1>
        <a:srgbClr val="6ACBF3"/>
      </a:accent1>
      <a:accent2>
        <a:srgbClr val="3E99DA"/>
      </a:accent2>
      <a:accent3>
        <a:srgbClr val="1EC08A"/>
      </a:accent3>
      <a:accent4>
        <a:srgbClr val="ED8D2F"/>
      </a:accent4>
      <a:accent5>
        <a:srgbClr val="F8CC29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accent5"/>
          </a:buClr>
          <a:buFont typeface="Arial"/>
          <a:buChar char="•"/>
          <a:defRPr sz="2400"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1_Office Theme">
  <a:themeElements>
    <a:clrScheme name="Personalizzato 1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6ACBF3"/>
      </a:accent1>
      <a:accent2>
        <a:srgbClr val="3E99DA"/>
      </a:accent2>
      <a:accent3>
        <a:srgbClr val="1EC08A"/>
      </a:accent3>
      <a:accent4>
        <a:srgbClr val="ED8D2F"/>
      </a:accent4>
      <a:accent5>
        <a:srgbClr val="F8CC29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accent5"/>
          </a:buClr>
          <a:buFont typeface="Arial"/>
          <a:buChar char="•"/>
          <a:defRPr sz="2400"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234a23a-ceaa-4b82-b3d3-04c5462056e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81CBB7EFD24B438F9B09B37A44C076" ma:contentTypeVersion="17" ma:contentTypeDescription="Create a new document." ma:contentTypeScope="" ma:versionID="9ed1a08715045338d40cfd1b95a7ad02">
  <xsd:schema xmlns:xsd="http://www.w3.org/2001/XMLSchema" xmlns:xs="http://www.w3.org/2001/XMLSchema" xmlns:p="http://schemas.microsoft.com/office/2006/metadata/properties" xmlns:ns3="b66554a6-1938-45ea-81de-0948c8d875b5" xmlns:ns4="c234a23a-ceaa-4b82-b3d3-04c5462056e7" targetNamespace="http://schemas.microsoft.com/office/2006/metadata/properties" ma:root="true" ma:fieldsID="bc6c58b3cf75cec06e851a1581a67b18" ns3:_="" ns4:_="">
    <xsd:import namespace="b66554a6-1938-45ea-81de-0948c8d875b5"/>
    <xsd:import namespace="c234a23a-ceaa-4b82-b3d3-04c5462056e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6554a6-1938-45ea-81de-0948c8d875b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34a23a-ceaa-4b82-b3d3-04c5462056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51D0F9-1905-481E-87B6-7A2D8F12D3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8B96C2-F6CE-4FCA-B451-0D479C51BA45}">
  <ds:schemaRefs>
    <ds:schemaRef ds:uri="c234a23a-ceaa-4b82-b3d3-04c5462056e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b66554a6-1938-45ea-81de-0948c8d875b5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DA6A62A-052D-49EB-9E07-32E9624617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6554a6-1938-45ea-81de-0948c8d875b5"/>
    <ds:schemaRef ds:uri="c234a23a-ceaa-4b82-b3d3-04c5462056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6521</TotalTime>
  <Words>651</Words>
  <Application>Microsoft Office PowerPoint</Application>
  <PresentationFormat>Widescreen</PresentationFormat>
  <Paragraphs>85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Wingdings</vt:lpstr>
      <vt:lpstr>EC Square Sans Pro</vt:lpstr>
      <vt:lpstr>Calibri</vt:lpstr>
      <vt:lpstr>Office Theme</vt:lpstr>
      <vt:lpstr>1_Office Theme</vt:lpstr>
      <vt:lpstr>PowerPoint Presentation</vt:lpstr>
      <vt:lpstr>Areas covered / 1</vt:lpstr>
      <vt:lpstr>Areas covered / 2</vt:lpstr>
      <vt:lpstr>Waste (spent fuel) management studies assess SF/waste form properties and ability to fulfil its expected function over long-term</vt:lpstr>
      <vt:lpstr>JRC.G.3 and its R&amp;D activities</vt:lpstr>
      <vt:lpstr>Some irradiated fuels available at JRC for a possible valorisation in new studies related to SMR / AMR</vt:lpstr>
      <vt:lpstr>Micro-X-ray-flluorescence (µ-XRF)</vt:lpstr>
      <vt:lpstr>Use of Artificial Intelligence</vt:lpstr>
      <vt:lpstr>HOT CELLs EVENT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PRAVDOVA Jaroslava (JRC-KARLSRUHE)</cp:lastModifiedBy>
  <cp:revision>789</cp:revision>
  <cp:lastPrinted>2024-06-03T12:54:02Z</cp:lastPrinted>
  <dcterms:created xsi:type="dcterms:W3CDTF">2019-08-09T12:06:42Z</dcterms:created>
  <dcterms:modified xsi:type="dcterms:W3CDTF">2026-03-04T09:47:29Z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UpdateToken">
    <vt:lpwstr>23</vt:lpwstr>
  </property>
  <property fmtid="{D5CDD505-2E9C-101B-9397-08002B2CF9AE}" pid="3" name="Offisync_ServerID">
    <vt:lpwstr>0d3b22a6-6203-4efc-8e8e-b5279256493b</vt:lpwstr>
  </property>
  <property fmtid="{D5CDD505-2E9C-101B-9397-08002B2CF9AE}" pid="4" name="Jive_VersionGuid">
    <vt:lpwstr>1903586d-3e4a-4ef7-87d4-38e4c57827eb</vt:lpwstr>
  </property>
  <property fmtid="{D5CDD505-2E9C-101B-9397-08002B2CF9AE}" pid="5" name="Offisync_UniqueId">
    <vt:lpwstr>216256</vt:lpwstr>
  </property>
  <property fmtid="{D5CDD505-2E9C-101B-9397-08002B2CF9AE}" pid="6" name="Jive_LatestUserAccountName">
    <vt:lpwstr>ballami</vt:lpwstr>
  </property>
  <property fmtid="{D5CDD505-2E9C-101B-9397-08002B2CF9AE}" pid="7" name="Offisync_ProviderInitializationData">
    <vt:lpwstr>https://webgate.ec.europa.eu/connected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SetDate">
    <vt:lpwstr>2023-07-11T08:42:31Z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Name">
    <vt:lpwstr>Commission Use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MSIP_Label_6bd9ddd1-4d20-43f6-abfa-fc3c07406f94_ActionId">
    <vt:lpwstr>c93002db-a31b-4408-982a-bb024fc6b765</vt:lpwstr>
  </property>
  <property fmtid="{D5CDD505-2E9C-101B-9397-08002B2CF9AE}" pid="14" name="MSIP_Label_6bd9ddd1-4d20-43f6-abfa-fc3c07406f94_ContentBits">
    <vt:lpwstr>0</vt:lpwstr>
  </property>
  <property fmtid="{D5CDD505-2E9C-101B-9397-08002B2CF9AE}" pid="15" name="ContentTypeId">
    <vt:lpwstr>0x010100B981CBB7EFD24B438F9B09B37A44C076</vt:lpwstr>
  </property>
</Properties>
</file>