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08" r:id="rId2"/>
    <p:sldId id="474" r:id="rId3"/>
    <p:sldId id="477" r:id="rId4"/>
    <p:sldId id="470" r:id="rId5"/>
    <p:sldId id="467" r:id="rId6"/>
    <p:sldId id="473" r:id="rId7"/>
    <p:sldId id="471" r:id="rId8"/>
    <p:sldId id="472" r:id="rId9"/>
    <p:sldId id="475" r:id="rId10"/>
    <p:sldId id="478" r:id="rId11"/>
    <p:sldId id="403" r:id="rId1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E47"/>
    <a:srgbClr val="FCDBC0"/>
    <a:srgbClr val="FDFEC2"/>
    <a:srgbClr val="F6BB00"/>
    <a:srgbClr val="1B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46" autoAdjust="0"/>
    <p:restoredTop sz="94975" autoAdjust="0"/>
  </p:normalViewPr>
  <p:slideViewPr>
    <p:cSldViewPr>
      <p:cViewPr varScale="1">
        <p:scale>
          <a:sx n="104" d="100"/>
          <a:sy n="104" d="100"/>
        </p:scale>
        <p:origin x="187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190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12DBBA-30BE-4B5F-806E-37D8E783BB6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F1760BB-8D0E-47F5-9961-666551434A3A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dirty="0"/>
            <a:t>Milestones</a:t>
          </a:r>
        </a:p>
      </dgm:t>
    </dgm:pt>
    <dgm:pt modelId="{0E41A164-F016-4B32-A76A-D173A0A86FB3}" type="parTrans" cxnId="{3B4A0A8E-5DE4-41D8-BE01-5885E6266DF2}">
      <dgm:prSet/>
      <dgm:spPr/>
      <dgm:t>
        <a:bodyPr/>
        <a:lstStyle/>
        <a:p>
          <a:endParaRPr lang="de-DE"/>
        </a:p>
      </dgm:t>
    </dgm:pt>
    <dgm:pt modelId="{F3E11DAD-2882-4B88-9AA6-ECB6CFC9CCB1}" type="sibTrans" cxnId="{3B4A0A8E-5DE4-41D8-BE01-5885E6266DF2}">
      <dgm:prSet/>
      <dgm:spPr/>
      <dgm:t>
        <a:bodyPr/>
        <a:lstStyle/>
        <a:p>
          <a:endParaRPr lang="de-DE"/>
        </a:p>
      </dgm:t>
    </dgm:pt>
    <dgm:pt modelId="{08AEC5AC-CD46-4969-BE3C-184F731F298A}">
      <dgm:prSet/>
      <dgm:spPr/>
      <dgm:t>
        <a:bodyPr/>
        <a:lstStyle/>
        <a:p>
          <a:pPr>
            <a:lnSpc>
              <a:spcPct val="100000"/>
            </a:lnSpc>
          </a:pPr>
          <a:r>
            <a:rPr lang="de-DE"/>
            <a:t>Key Deliverables</a:t>
          </a:r>
        </a:p>
      </dgm:t>
    </dgm:pt>
    <dgm:pt modelId="{B874BE73-5520-409D-A514-38C27E8535F7}" type="parTrans" cxnId="{DB0D6482-CD6B-4B45-8852-0AC1E2BFE24B}">
      <dgm:prSet/>
      <dgm:spPr/>
      <dgm:t>
        <a:bodyPr/>
        <a:lstStyle/>
        <a:p>
          <a:endParaRPr lang="de-DE"/>
        </a:p>
      </dgm:t>
    </dgm:pt>
    <dgm:pt modelId="{B65931D5-2C06-4449-80D0-D3CAC77F7D16}" type="sibTrans" cxnId="{DB0D6482-CD6B-4B45-8852-0AC1E2BFE24B}">
      <dgm:prSet/>
      <dgm:spPr/>
      <dgm:t>
        <a:bodyPr/>
        <a:lstStyle/>
        <a:p>
          <a:endParaRPr lang="de-DE"/>
        </a:p>
      </dgm:t>
    </dgm:pt>
    <dgm:pt modelId="{B70BB84D-E511-4FD2-9729-D2B409C47206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dirty="0"/>
            <a:t>Strategic Impact</a:t>
          </a:r>
        </a:p>
        <a:p>
          <a:pPr>
            <a:lnSpc>
              <a:spcPct val="100000"/>
            </a:lnSpc>
          </a:pPr>
          <a:r>
            <a:rPr lang="en-US" b="1" dirty="0"/>
            <a:t>Strengthens institutional integration and advances European radioactive waste management research</a:t>
          </a:r>
          <a:endParaRPr lang="de-DE" b="1" dirty="0"/>
        </a:p>
      </dgm:t>
    </dgm:pt>
    <dgm:pt modelId="{EF7E1A44-63D1-46AC-8555-F0EB012343FC}" type="parTrans" cxnId="{F830BF5E-0699-4F89-A87B-598CC7BED371}">
      <dgm:prSet/>
      <dgm:spPr/>
      <dgm:t>
        <a:bodyPr/>
        <a:lstStyle/>
        <a:p>
          <a:endParaRPr lang="de-DE"/>
        </a:p>
      </dgm:t>
    </dgm:pt>
    <dgm:pt modelId="{D48B4239-2B43-40DC-A093-6CD20A5AABAA}" type="sibTrans" cxnId="{F830BF5E-0699-4F89-A87B-598CC7BED371}">
      <dgm:prSet/>
      <dgm:spPr/>
      <dgm:t>
        <a:bodyPr/>
        <a:lstStyle/>
        <a:p>
          <a:endParaRPr lang="de-DE"/>
        </a:p>
      </dgm:t>
    </dgm:pt>
    <dgm:pt modelId="{A3D2BA64-2DE8-4EC6-9D6B-61A204A50CD7}" type="pres">
      <dgm:prSet presAssocID="{3012DBBA-30BE-4B5F-806E-37D8E783BB66}" presName="root" presStyleCnt="0">
        <dgm:presLayoutVars>
          <dgm:dir/>
          <dgm:resizeHandles val="exact"/>
        </dgm:presLayoutVars>
      </dgm:prSet>
      <dgm:spPr/>
    </dgm:pt>
    <dgm:pt modelId="{300A70F4-6F6B-4DEC-9333-CC4298EA9BB1}" type="pres">
      <dgm:prSet presAssocID="{7F1760BB-8D0E-47F5-9961-666551434A3A}" presName="compNode" presStyleCnt="0"/>
      <dgm:spPr/>
    </dgm:pt>
    <dgm:pt modelId="{9431DA68-6A9F-4E10-8407-76C56985FA62}" type="pres">
      <dgm:prSet presAssocID="{7F1760BB-8D0E-47F5-9961-666551434A3A}" presName="bgRect" presStyleLbl="bgShp" presStyleIdx="0" presStyleCnt="3"/>
      <dgm:spPr/>
    </dgm:pt>
    <dgm:pt modelId="{3A93CF77-0685-4369-B2D7-67761B09C18F}" type="pres">
      <dgm:prSet presAssocID="{7F1760BB-8D0E-47F5-9961-666551434A3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ement truck"/>
        </a:ext>
      </dgm:extLst>
    </dgm:pt>
    <dgm:pt modelId="{6044A099-7120-41EB-9872-7D8390D900AA}" type="pres">
      <dgm:prSet presAssocID="{7F1760BB-8D0E-47F5-9961-666551434A3A}" presName="spaceRect" presStyleCnt="0"/>
      <dgm:spPr/>
    </dgm:pt>
    <dgm:pt modelId="{39097F78-4724-49F7-A896-99E1BA066A95}" type="pres">
      <dgm:prSet presAssocID="{7F1760BB-8D0E-47F5-9961-666551434A3A}" presName="parTx" presStyleLbl="revTx" presStyleIdx="0" presStyleCnt="3">
        <dgm:presLayoutVars>
          <dgm:chMax val="0"/>
          <dgm:chPref val="0"/>
        </dgm:presLayoutVars>
      </dgm:prSet>
      <dgm:spPr/>
    </dgm:pt>
    <dgm:pt modelId="{BF43813D-2B97-4707-8293-7A76F0586132}" type="pres">
      <dgm:prSet presAssocID="{F3E11DAD-2882-4B88-9AA6-ECB6CFC9CCB1}" presName="sibTrans" presStyleCnt="0"/>
      <dgm:spPr/>
    </dgm:pt>
    <dgm:pt modelId="{598E578F-60A3-48DF-870E-41F89FE24C26}" type="pres">
      <dgm:prSet presAssocID="{08AEC5AC-CD46-4969-BE3C-184F731F298A}" presName="compNode" presStyleCnt="0"/>
      <dgm:spPr/>
    </dgm:pt>
    <dgm:pt modelId="{ED1945F3-C09A-4935-8DFA-A551FDF077F6}" type="pres">
      <dgm:prSet presAssocID="{08AEC5AC-CD46-4969-BE3C-184F731F298A}" presName="bgRect" presStyleLbl="bgShp" presStyleIdx="1" presStyleCnt="3"/>
      <dgm:spPr/>
    </dgm:pt>
    <dgm:pt modelId="{EA818F22-82C0-4C56-824F-94A8FF37EAA9}" type="pres">
      <dgm:prSet presAssocID="{08AEC5AC-CD46-4969-BE3C-184F731F298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76D0BAE9-9FAA-44BB-AAD2-55681B38CAEB}" type="pres">
      <dgm:prSet presAssocID="{08AEC5AC-CD46-4969-BE3C-184F731F298A}" presName="spaceRect" presStyleCnt="0"/>
      <dgm:spPr/>
    </dgm:pt>
    <dgm:pt modelId="{F7AA7213-C194-4ACE-9A54-B5367BC734A5}" type="pres">
      <dgm:prSet presAssocID="{08AEC5AC-CD46-4969-BE3C-184F731F298A}" presName="parTx" presStyleLbl="revTx" presStyleIdx="1" presStyleCnt="3">
        <dgm:presLayoutVars>
          <dgm:chMax val="0"/>
          <dgm:chPref val="0"/>
        </dgm:presLayoutVars>
      </dgm:prSet>
      <dgm:spPr/>
    </dgm:pt>
    <dgm:pt modelId="{A6EB308D-662C-46FA-A175-83867AD01E7F}" type="pres">
      <dgm:prSet presAssocID="{B65931D5-2C06-4449-80D0-D3CAC77F7D16}" presName="sibTrans" presStyleCnt="0"/>
      <dgm:spPr/>
    </dgm:pt>
    <dgm:pt modelId="{C32EB269-DA58-4AFC-917F-F4B183C3D2EE}" type="pres">
      <dgm:prSet presAssocID="{B70BB84D-E511-4FD2-9729-D2B409C47206}" presName="compNode" presStyleCnt="0"/>
      <dgm:spPr/>
    </dgm:pt>
    <dgm:pt modelId="{9AFA0623-173D-40C5-8E5B-132C1B372949}" type="pres">
      <dgm:prSet presAssocID="{B70BB84D-E511-4FD2-9729-D2B409C47206}" presName="bgRect" presStyleLbl="bgShp" presStyleIdx="2" presStyleCnt="3"/>
      <dgm:spPr/>
    </dgm:pt>
    <dgm:pt modelId="{85FE0553-BEA0-43D6-82A8-905B2AFFB29F}" type="pres">
      <dgm:prSet presAssocID="{B70BB84D-E511-4FD2-9729-D2B409C4720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5B7F091B-A79B-44A9-B6F9-BBDA9366A8AE}" type="pres">
      <dgm:prSet presAssocID="{B70BB84D-E511-4FD2-9729-D2B409C47206}" presName="spaceRect" presStyleCnt="0"/>
      <dgm:spPr/>
    </dgm:pt>
    <dgm:pt modelId="{8D58564A-7DBE-4E73-9BA4-F446C7EF586C}" type="pres">
      <dgm:prSet presAssocID="{B70BB84D-E511-4FD2-9729-D2B409C4720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830BF5E-0699-4F89-A87B-598CC7BED371}" srcId="{3012DBBA-30BE-4B5F-806E-37D8E783BB66}" destId="{B70BB84D-E511-4FD2-9729-D2B409C47206}" srcOrd="2" destOrd="0" parTransId="{EF7E1A44-63D1-46AC-8555-F0EB012343FC}" sibTransId="{D48B4239-2B43-40DC-A093-6CD20A5AABAA}"/>
    <dgm:cxn modelId="{82D2FE7F-7715-422F-9CA7-92D20001EEC6}" type="presOf" srcId="{B70BB84D-E511-4FD2-9729-D2B409C47206}" destId="{8D58564A-7DBE-4E73-9BA4-F446C7EF586C}" srcOrd="0" destOrd="0" presId="urn:microsoft.com/office/officeart/2018/2/layout/IconVerticalSolidList"/>
    <dgm:cxn modelId="{DB0D6482-CD6B-4B45-8852-0AC1E2BFE24B}" srcId="{3012DBBA-30BE-4B5F-806E-37D8E783BB66}" destId="{08AEC5AC-CD46-4969-BE3C-184F731F298A}" srcOrd="1" destOrd="0" parTransId="{B874BE73-5520-409D-A514-38C27E8535F7}" sibTransId="{B65931D5-2C06-4449-80D0-D3CAC77F7D16}"/>
    <dgm:cxn modelId="{3B4A0A8E-5DE4-41D8-BE01-5885E6266DF2}" srcId="{3012DBBA-30BE-4B5F-806E-37D8E783BB66}" destId="{7F1760BB-8D0E-47F5-9961-666551434A3A}" srcOrd="0" destOrd="0" parTransId="{0E41A164-F016-4B32-A76A-D173A0A86FB3}" sibTransId="{F3E11DAD-2882-4B88-9AA6-ECB6CFC9CCB1}"/>
    <dgm:cxn modelId="{360682B6-9795-4A11-A828-60E1AE096326}" type="presOf" srcId="{7F1760BB-8D0E-47F5-9961-666551434A3A}" destId="{39097F78-4724-49F7-A896-99E1BA066A95}" srcOrd="0" destOrd="0" presId="urn:microsoft.com/office/officeart/2018/2/layout/IconVerticalSolidList"/>
    <dgm:cxn modelId="{F0F2B5DC-D230-4C9C-9749-C0E30253AF2B}" type="presOf" srcId="{08AEC5AC-CD46-4969-BE3C-184F731F298A}" destId="{F7AA7213-C194-4ACE-9A54-B5367BC734A5}" srcOrd="0" destOrd="0" presId="urn:microsoft.com/office/officeart/2018/2/layout/IconVerticalSolidList"/>
    <dgm:cxn modelId="{B17E4EEE-29DE-48B4-9CB3-3B2DD96BF890}" type="presOf" srcId="{3012DBBA-30BE-4B5F-806E-37D8E783BB66}" destId="{A3D2BA64-2DE8-4EC6-9D6B-61A204A50CD7}" srcOrd="0" destOrd="0" presId="urn:microsoft.com/office/officeart/2018/2/layout/IconVerticalSolidList"/>
    <dgm:cxn modelId="{9BF89096-2D3B-41ED-B6E2-E6ED1C7F14F4}" type="presParOf" srcId="{A3D2BA64-2DE8-4EC6-9D6B-61A204A50CD7}" destId="{300A70F4-6F6B-4DEC-9333-CC4298EA9BB1}" srcOrd="0" destOrd="0" presId="urn:microsoft.com/office/officeart/2018/2/layout/IconVerticalSolidList"/>
    <dgm:cxn modelId="{C2458FAD-5F61-4915-9483-73A334766C72}" type="presParOf" srcId="{300A70F4-6F6B-4DEC-9333-CC4298EA9BB1}" destId="{9431DA68-6A9F-4E10-8407-76C56985FA62}" srcOrd="0" destOrd="0" presId="urn:microsoft.com/office/officeart/2018/2/layout/IconVerticalSolidList"/>
    <dgm:cxn modelId="{C57C5169-8123-4F3A-973A-C7B567D39EEF}" type="presParOf" srcId="{300A70F4-6F6B-4DEC-9333-CC4298EA9BB1}" destId="{3A93CF77-0685-4369-B2D7-67761B09C18F}" srcOrd="1" destOrd="0" presId="urn:microsoft.com/office/officeart/2018/2/layout/IconVerticalSolidList"/>
    <dgm:cxn modelId="{B3A2D6B3-54D2-4E53-BAE5-CBAC858553BE}" type="presParOf" srcId="{300A70F4-6F6B-4DEC-9333-CC4298EA9BB1}" destId="{6044A099-7120-41EB-9872-7D8390D900AA}" srcOrd="2" destOrd="0" presId="urn:microsoft.com/office/officeart/2018/2/layout/IconVerticalSolidList"/>
    <dgm:cxn modelId="{EC404526-6BCC-4470-AAC7-0C93CE47C01A}" type="presParOf" srcId="{300A70F4-6F6B-4DEC-9333-CC4298EA9BB1}" destId="{39097F78-4724-49F7-A896-99E1BA066A95}" srcOrd="3" destOrd="0" presId="urn:microsoft.com/office/officeart/2018/2/layout/IconVerticalSolidList"/>
    <dgm:cxn modelId="{149D9F59-9E3C-40BB-B185-D77D4735AADA}" type="presParOf" srcId="{A3D2BA64-2DE8-4EC6-9D6B-61A204A50CD7}" destId="{BF43813D-2B97-4707-8293-7A76F0586132}" srcOrd="1" destOrd="0" presId="urn:microsoft.com/office/officeart/2018/2/layout/IconVerticalSolidList"/>
    <dgm:cxn modelId="{11BEC57E-2870-44F6-9F7A-AE9F9D4F5668}" type="presParOf" srcId="{A3D2BA64-2DE8-4EC6-9D6B-61A204A50CD7}" destId="{598E578F-60A3-48DF-870E-41F89FE24C26}" srcOrd="2" destOrd="0" presId="urn:microsoft.com/office/officeart/2018/2/layout/IconVerticalSolidList"/>
    <dgm:cxn modelId="{A20098A4-B21F-49C2-AF4A-7D5F0B469F8E}" type="presParOf" srcId="{598E578F-60A3-48DF-870E-41F89FE24C26}" destId="{ED1945F3-C09A-4935-8DFA-A551FDF077F6}" srcOrd="0" destOrd="0" presId="urn:microsoft.com/office/officeart/2018/2/layout/IconVerticalSolidList"/>
    <dgm:cxn modelId="{F4EC067A-FE70-4326-B6F4-B467C13AA11F}" type="presParOf" srcId="{598E578F-60A3-48DF-870E-41F89FE24C26}" destId="{EA818F22-82C0-4C56-824F-94A8FF37EAA9}" srcOrd="1" destOrd="0" presId="urn:microsoft.com/office/officeart/2018/2/layout/IconVerticalSolidList"/>
    <dgm:cxn modelId="{3E8E8C01-3238-4BEB-9B07-8D96B59450E7}" type="presParOf" srcId="{598E578F-60A3-48DF-870E-41F89FE24C26}" destId="{76D0BAE9-9FAA-44BB-AAD2-55681B38CAEB}" srcOrd="2" destOrd="0" presId="urn:microsoft.com/office/officeart/2018/2/layout/IconVerticalSolidList"/>
    <dgm:cxn modelId="{57F53D43-40CC-4951-96E1-52A4334BFB6F}" type="presParOf" srcId="{598E578F-60A3-48DF-870E-41F89FE24C26}" destId="{F7AA7213-C194-4ACE-9A54-B5367BC734A5}" srcOrd="3" destOrd="0" presId="urn:microsoft.com/office/officeart/2018/2/layout/IconVerticalSolidList"/>
    <dgm:cxn modelId="{0178C631-1624-47CA-959B-7BC97CCC5554}" type="presParOf" srcId="{A3D2BA64-2DE8-4EC6-9D6B-61A204A50CD7}" destId="{A6EB308D-662C-46FA-A175-83867AD01E7F}" srcOrd="3" destOrd="0" presId="urn:microsoft.com/office/officeart/2018/2/layout/IconVerticalSolidList"/>
    <dgm:cxn modelId="{AF86A16C-B920-46B6-B5D1-A074269E32EE}" type="presParOf" srcId="{A3D2BA64-2DE8-4EC6-9D6B-61A204A50CD7}" destId="{C32EB269-DA58-4AFC-917F-F4B183C3D2EE}" srcOrd="4" destOrd="0" presId="urn:microsoft.com/office/officeart/2018/2/layout/IconVerticalSolidList"/>
    <dgm:cxn modelId="{436188A3-3FF3-4052-84D1-EC4EECC0957B}" type="presParOf" srcId="{C32EB269-DA58-4AFC-917F-F4B183C3D2EE}" destId="{9AFA0623-173D-40C5-8E5B-132C1B372949}" srcOrd="0" destOrd="0" presId="urn:microsoft.com/office/officeart/2018/2/layout/IconVerticalSolidList"/>
    <dgm:cxn modelId="{B349E57F-C261-4448-8EF6-686D3C0A1BCA}" type="presParOf" srcId="{C32EB269-DA58-4AFC-917F-F4B183C3D2EE}" destId="{85FE0553-BEA0-43D6-82A8-905B2AFFB29F}" srcOrd="1" destOrd="0" presId="urn:microsoft.com/office/officeart/2018/2/layout/IconVerticalSolidList"/>
    <dgm:cxn modelId="{FB5787C6-7C94-4AC8-889C-AF0FB02E5BFF}" type="presParOf" srcId="{C32EB269-DA58-4AFC-917F-F4B183C3D2EE}" destId="{5B7F091B-A79B-44A9-B6F9-BBDA9366A8AE}" srcOrd="2" destOrd="0" presId="urn:microsoft.com/office/officeart/2018/2/layout/IconVerticalSolidList"/>
    <dgm:cxn modelId="{53284755-5F76-468F-976C-2F3D0B8D018A}" type="presParOf" srcId="{C32EB269-DA58-4AFC-917F-F4B183C3D2EE}" destId="{8D58564A-7DBE-4E73-9BA4-F446C7EF58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31DA68-6A9F-4E10-8407-76C56985FA62}">
      <dsp:nvSpPr>
        <dsp:cNvPr id="0" name=""/>
        <dsp:cNvSpPr/>
      </dsp:nvSpPr>
      <dsp:spPr>
        <a:xfrm>
          <a:off x="0" y="592"/>
          <a:ext cx="8229600" cy="13862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93CF77-0685-4369-B2D7-67761B09C18F}">
      <dsp:nvSpPr>
        <dsp:cNvPr id="0" name=""/>
        <dsp:cNvSpPr/>
      </dsp:nvSpPr>
      <dsp:spPr>
        <a:xfrm>
          <a:off x="419347" y="312503"/>
          <a:ext cx="762449" cy="7624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097F78-4724-49F7-A896-99E1BA066A95}">
      <dsp:nvSpPr>
        <dsp:cNvPr id="0" name=""/>
        <dsp:cNvSpPr/>
      </dsp:nvSpPr>
      <dsp:spPr>
        <a:xfrm>
          <a:off x="1601143" y="592"/>
          <a:ext cx="6628456" cy="138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14" tIns="146714" rIns="146714" bIns="14671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Milestones</a:t>
          </a:r>
        </a:p>
      </dsp:txBody>
      <dsp:txXfrm>
        <a:off x="1601143" y="592"/>
        <a:ext cx="6628456" cy="1386271"/>
      </dsp:txXfrm>
    </dsp:sp>
    <dsp:sp modelId="{ED1945F3-C09A-4935-8DFA-A551FDF077F6}">
      <dsp:nvSpPr>
        <dsp:cNvPr id="0" name=""/>
        <dsp:cNvSpPr/>
      </dsp:nvSpPr>
      <dsp:spPr>
        <a:xfrm>
          <a:off x="0" y="1733432"/>
          <a:ext cx="8229600" cy="13862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818F22-82C0-4C56-824F-94A8FF37EAA9}">
      <dsp:nvSpPr>
        <dsp:cNvPr id="0" name=""/>
        <dsp:cNvSpPr/>
      </dsp:nvSpPr>
      <dsp:spPr>
        <a:xfrm>
          <a:off x="419347" y="2045343"/>
          <a:ext cx="762449" cy="7624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A7213-C194-4ACE-9A54-B5367BC734A5}">
      <dsp:nvSpPr>
        <dsp:cNvPr id="0" name=""/>
        <dsp:cNvSpPr/>
      </dsp:nvSpPr>
      <dsp:spPr>
        <a:xfrm>
          <a:off x="1601143" y="1733432"/>
          <a:ext cx="6628456" cy="138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14" tIns="146714" rIns="146714" bIns="14671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/>
            <a:t>Key Deliverables</a:t>
          </a:r>
        </a:p>
      </dsp:txBody>
      <dsp:txXfrm>
        <a:off x="1601143" y="1733432"/>
        <a:ext cx="6628456" cy="1386271"/>
      </dsp:txXfrm>
    </dsp:sp>
    <dsp:sp modelId="{9AFA0623-173D-40C5-8E5B-132C1B372949}">
      <dsp:nvSpPr>
        <dsp:cNvPr id="0" name=""/>
        <dsp:cNvSpPr/>
      </dsp:nvSpPr>
      <dsp:spPr>
        <a:xfrm>
          <a:off x="0" y="3466271"/>
          <a:ext cx="8229600" cy="13862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FE0553-BEA0-43D6-82A8-905B2AFFB29F}">
      <dsp:nvSpPr>
        <dsp:cNvPr id="0" name=""/>
        <dsp:cNvSpPr/>
      </dsp:nvSpPr>
      <dsp:spPr>
        <a:xfrm>
          <a:off x="419347" y="3778182"/>
          <a:ext cx="762449" cy="7624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58564A-7DBE-4E73-9BA4-F446C7EF586C}">
      <dsp:nvSpPr>
        <dsp:cNvPr id="0" name=""/>
        <dsp:cNvSpPr/>
      </dsp:nvSpPr>
      <dsp:spPr>
        <a:xfrm>
          <a:off x="1601143" y="3466271"/>
          <a:ext cx="6628456" cy="1386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14" tIns="146714" rIns="146714" bIns="14671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100" kern="1200" dirty="0"/>
            <a:t>Strategic Impact</a:t>
          </a:r>
        </a:p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/>
            <a:t>Strengthens institutional integration and advances European radioactive waste management research</a:t>
          </a:r>
          <a:endParaRPr lang="de-DE" sz="2100" b="1" kern="1200" dirty="0"/>
        </a:p>
      </dsp:txBody>
      <dsp:txXfrm>
        <a:off x="1601143" y="3466271"/>
        <a:ext cx="6628456" cy="13862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01B733-9450-4B00-8A76-4FAE2319CA52}" type="datetimeFigureOut">
              <a:rPr lang="es-ES" smtClean="0"/>
              <a:pPr/>
              <a:t>03/03/2026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C552D8-F682-40BC-8F01-6D215923BE1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40465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A0D87A1-5BD4-4835-9311-66BCC7CC5545}" type="datetimeFigureOut">
              <a:rPr lang="en-GB"/>
              <a:pPr>
                <a:defRPr/>
              </a:pPr>
              <a:t>03/03/2026</a:t>
            </a:fld>
            <a:endParaRPr lang="en-GB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n-GB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BC01BCB-91AE-45E4-B245-80846126E36E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055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yintracomm.ec.europa.eu/corp/intellectual-property/Documents/2019_Reuse-guidelines(CC-BY).pdf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3883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dirty="0"/>
          </a:p>
        </p:txBody>
      </p:sp>
      <p:sp>
        <p:nvSpPr>
          <p:cNvPr id="2867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8B26893-712F-47AC-A020-CF4664914B9B}" type="slidenum">
              <a:rPr lang="es-ES" altLang="es-ES" smtClean="0"/>
              <a:pPr/>
              <a:t>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57812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dirty="0"/>
          </a:p>
        </p:txBody>
      </p:sp>
      <p:sp>
        <p:nvSpPr>
          <p:cNvPr id="2867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8B26893-712F-47AC-A020-CF4664914B9B}" type="slidenum">
              <a:rPr lang="es-ES" altLang="es-ES" smtClean="0"/>
              <a:pPr/>
              <a:t>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95333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dirty="0"/>
          </a:p>
        </p:txBody>
      </p:sp>
      <p:sp>
        <p:nvSpPr>
          <p:cNvPr id="2867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8B26893-712F-47AC-A020-CF4664914B9B}" type="slidenum">
              <a:rPr lang="es-ES" altLang="es-ES" smtClean="0"/>
              <a:pPr/>
              <a:t>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91073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dirty="0"/>
          </a:p>
        </p:txBody>
      </p:sp>
      <p:sp>
        <p:nvSpPr>
          <p:cNvPr id="2867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8B26893-712F-47AC-A020-CF4664914B9B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62940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dirty="0"/>
          </a:p>
        </p:txBody>
      </p:sp>
      <p:sp>
        <p:nvSpPr>
          <p:cNvPr id="2867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8B26893-712F-47AC-A020-CF4664914B9B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96195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Update/add/delete parts of the</a:t>
            </a:r>
            <a:r>
              <a:rPr lang="en-IE" baseline="0" dirty="0"/>
              <a:t> copy right notice where appropriate.</a:t>
            </a:r>
          </a:p>
          <a:p>
            <a:r>
              <a:rPr lang="en-IE" baseline="0" dirty="0"/>
              <a:t>More information: </a:t>
            </a:r>
            <a:r>
              <a:rPr lang="en-GB" dirty="0">
                <a:hlinkClick r:id="rId3"/>
              </a:rPr>
              <a:t>https://myintracomm.ec.europa.eu/corp/intellectual-property/Documents/2019_Reuse-guidelines%28CC-BY%29.pdf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8708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 userDrawn="1"/>
        </p:nvSpPr>
        <p:spPr bwMode="auto">
          <a:xfrm>
            <a:off x="467544" y="1030742"/>
            <a:ext cx="8496944" cy="2389025"/>
          </a:xfrm>
          <a:prstGeom prst="rect">
            <a:avLst/>
          </a:prstGeom>
          <a:noFill/>
          <a:ln>
            <a:noFill/>
          </a:ln>
        </p:spPr>
        <p:txBody>
          <a:bodyPr wrap="square" lIns="360000" tIns="360000" rIns="360000" bIns="360000" anchor="ctr">
            <a:spAutoFit/>
          </a:bodyPr>
          <a:lstStyle>
            <a:defPPr>
              <a:defRPr lang="es-ES"/>
            </a:defPPr>
            <a:lvl1pPr marL="0" lvl="0" algn="ctr" defTabSz="914400" eaLnBrk="1" latinLnBrk="0" hangingPunct="1">
              <a:buNone/>
              <a:defRPr sz="4000" b="1">
                <a:solidFill>
                  <a:srgbClr val="C00000"/>
                </a:solidFill>
                <a:ea typeface="+mj-ea"/>
                <a:cs typeface="Calibri" panose="020F0502020204030204" pitchFamily="34" charset="0"/>
              </a:defRPr>
            </a:lvl1pPr>
            <a:lvl2pPr marL="742950" indent="-285750" defTabSz="914400" eaLnBrk="1" latinLnBrk="0" hangingPunct="1">
              <a:defRPr sz="1800"/>
            </a:lvl2pPr>
            <a:lvl3pPr marL="1143000" indent="-228600" defTabSz="914400" eaLnBrk="1" latinLnBrk="0" hangingPunct="1">
              <a:defRPr sz="1800"/>
            </a:lvl3pPr>
            <a:lvl4pPr marL="1600200" indent="-228600" defTabSz="914400" eaLnBrk="1" latinLnBrk="0" hangingPunct="1">
              <a:defRPr sz="1800"/>
            </a:lvl4pPr>
            <a:lvl5pPr marL="2057400" indent="-228600" defTabSz="914400" eaLnBrk="1" latinLnBrk="0" hangingPunct="1">
              <a:defRPr sz="1800"/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1800"/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1800"/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1800"/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1800"/>
            </a:lvl9pPr>
          </a:lstStyle>
          <a:p>
            <a:pPr lvl="0"/>
            <a:r>
              <a:rPr lang="en-GB" altLang="es-ES" sz="3600" noProof="0" dirty="0"/>
              <a:t>A new method for understanding safety of high-burnups nuclear fuels and their stability under storage conditions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56647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648072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lstStyle>
            <a:lvl1pPr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s-ES" sz="2600" i="1" kern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2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143000" indent="-228600">
              <a:buFont typeface="Courier New" panose="02070309020205020404" pitchFamily="49" charset="0"/>
              <a:buChar char="o"/>
              <a:defRPr sz="1600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cxnSp>
        <p:nvCxnSpPr>
          <p:cNvPr id="5" name="Conector recto 9"/>
          <p:cNvCxnSpPr/>
          <p:nvPr userDrawn="1"/>
        </p:nvCxnSpPr>
        <p:spPr>
          <a:xfrm>
            <a:off x="467544" y="1192475"/>
            <a:ext cx="8229600" cy="0"/>
          </a:xfrm>
          <a:prstGeom prst="line">
            <a:avLst/>
          </a:prstGeom>
          <a:ln w="76200">
            <a:solidFill>
              <a:srgbClr val="C4BD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28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anchor="ctr">
            <a:normAutofit/>
          </a:bodyPr>
          <a:lstStyle>
            <a:lvl1pPr algn="just">
              <a:defRPr sz="2600">
                <a:solidFill>
                  <a:srgbClr val="FFFF00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63294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Marcador de contenido"/>
          <p:cNvSpPr>
            <a:spLocks noGrp="1"/>
          </p:cNvSpPr>
          <p:nvPr>
            <p:ph idx="13"/>
          </p:nvPr>
        </p:nvSpPr>
        <p:spPr>
          <a:xfrm>
            <a:off x="467544" y="1628800"/>
            <a:ext cx="4042792" cy="4565104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2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143000" indent="-228600">
              <a:buFont typeface="Courier New" panose="02070309020205020404" pitchFamily="49" charset="0"/>
              <a:buChar char="o"/>
              <a:defRPr sz="1600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9" name="2 Marcador de contenido"/>
          <p:cNvSpPr>
            <a:spLocks noGrp="1"/>
          </p:cNvSpPr>
          <p:nvPr>
            <p:ph idx="14"/>
          </p:nvPr>
        </p:nvSpPr>
        <p:spPr>
          <a:xfrm>
            <a:off x="4644008" y="1628800"/>
            <a:ext cx="4042792" cy="4565104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 sz="220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 sz="2000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143000" indent="-228600">
              <a:buFont typeface="Courier New" panose="02070309020205020404" pitchFamily="49" charset="0"/>
              <a:buChar char="o"/>
              <a:defRPr sz="1600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200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200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anchor="ctr">
            <a:normAutofit/>
          </a:bodyPr>
          <a:lstStyle>
            <a:lvl1pPr algn="just">
              <a:defRPr sz="2600">
                <a:solidFill>
                  <a:srgbClr val="FFFF00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402626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pter cover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6D3F23-4279-2B3E-6D71-11971FC4D4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07"/>
            <a:ext cx="9144000" cy="6858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807760" y="1122363"/>
            <a:ext cx="7713452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02642" y="3602038"/>
            <a:ext cx="7713452" cy="16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28650" y="1"/>
            <a:ext cx="0" cy="347821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>
            <a:extLst>
              <a:ext uri="{FF2B5EF4-FFF2-40B4-BE49-F238E27FC236}">
                <a16:creationId xmlns:a16="http://schemas.microsoft.com/office/drawing/2014/main" id="{90EE13D9-10DB-7DA3-0219-515ADFE98E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8700" y="6193860"/>
            <a:ext cx="1294010" cy="4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623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3CAF3E-2BE2-E057-C4C6-5170A4DC16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"/>
            <a:ext cx="9144002" cy="342900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28650" y="1"/>
            <a:ext cx="0" cy="236271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807760" y="1122363"/>
            <a:ext cx="7515726" cy="124034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813289" y="3855677"/>
            <a:ext cx="7502769" cy="192529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noProof="0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01527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6"/>
          <p:cNvSpPr txBox="1">
            <a:spLocks noChangeArrowheads="1"/>
          </p:cNvSpPr>
          <p:nvPr/>
        </p:nvSpPr>
        <p:spPr bwMode="auto">
          <a:xfrm>
            <a:off x="30164" y="6423985"/>
            <a:ext cx="4253804" cy="43088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003366"/>
              </a:buClr>
              <a:buFont typeface="Wingdings" pitchFamily="2" charset="2"/>
              <a:buNone/>
              <a:defRPr/>
            </a:pPr>
            <a:r>
              <a:rPr lang="en-GB" altLang="es-ES" sz="1000" noProof="0" dirty="0">
                <a:solidFill>
                  <a:srgbClr val="003366"/>
                </a:solidFill>
                <a:latin typeface="Trebuchet MS" pitchFamily="34" charset="0"/>
                <a:ea typeface="ＭＳ Ｐゴシック" pitchFamily="34" charset="-128"/>
              </a:rPr>
              <a:t>Kick-Off Meeting JRC-CIEMAT Agreement</a:t>
            </a:r>
          </a:p>
          <a:p>
            <a:pPr>
              <a:spcBef>
                <a:spcPct val="20000"/>
              </a:spcBef>
              <a:buClr>
                <a:srgbClr val="003366"/>
              </a:buClr>
              <a:buFont typeface="Wingdings" pitchFamily="2" charset="2"/>
              <a:buNone/>
              <a:defRPr/>
            </a:pPr>
            <a:r>
              <a:rPr lang="en-GB" altLang="es-ES" sz="1000" baseline="0" noProof="0" dirty="0">
                <a:solidFill>
                  <a:srgbClr val="003366"/>
                </a:solidFill>
                <a:latin typeface="Trebuchet MS" pitchFamily="34" charset="0"/>
                <a:ea typeface="ＭＳ Ｐゴシック" pitchFamily="34" charset="-128"/>
              </a:rPr>
              <a:t>March 4</a:t>
            </a:r>
            <a:r>
              <a:rPr lang="en-GB" altLang="es-ES" sz="1000" baseline="30000" noProof="0" dirty="0">
                <a:solidFill>
                  <a:srgbClr val="003366"/>
                </a:solidFill>
                <a:latin typeface="Trebuchet MS" pitchFamily="34" charset="0"/>
                <a:ea typeface="ＭＳ Ｐゴシック" pitchFamily="34" charset="-128"/>
              </a:rPr>
              <a:t>th</a:t>
            </a:r>
            <a:r>
              <a:rPr lang="en-GB" altLang="es-ES" sz="1000" baseline="0" noProof="0" dirty="0">
                <a:solidFill>
                  <a:srgbClr val="003366"/>
                </a:solidFill>
                <a:latin typeface="Trebuchet MS" pitchFamily="34" charset="0"/>
                <a:ea typeface="ＭＳ Ｐゴシック" pitchFamily="34" charset="-128"/>
              </a:rPr>
              <a:t>, Madrid, Spain</a:t>
            </a:r>
            <a:endParaRPr lang="en-GB" altLang="es-ES" sz="1000" noProof="0" dirty="0">
              <a:solidFill>
                <a:srgbClr val="003366"/>
              </a:solidFill>
              <a:latin typeface="Trebuchet MS" pitchFamily="34" charset="0"/>
              <a:ea typeface="ＭＳ Ｐゴシック" pitchFamily="34" charset="-128"/>
            </a:endParaRPr>
          </a:p>
        </p:txBody>
      </p:sp>
      <p:grpSp>
        <p:nvGrpSpPr>
          <p:cNvPr id="7" name="6 Grupo"/>
          <p:cNvGrpSpPr>
            <a:grpSpLocks noChangeAspect="1"/>
          </p:cNvGrpSpPr>
          <p:nvPr/>
        </p:nvGrpSpPr>
        <p:grpSpPr>
          <a:xfrm>
            <a:off x="5657419" y="66504"/>
            <a:ext cx="684000" cy="482176"/>
            <a:chOff x="2339752" y="1412776"/>
            <a:chExt cx="4032448" cy="2842621"/>
          </a:xfrm>
        </p:grpSpPr>
        <p:pic>
          <p:nvPicPr>
            <p:cNvPr id="8" name="Picture 2" descr="GO BOX - Waste Management Company - Columbus, Mississippi - 8 ...">
              <a:extLst>
                <a:ext uri="{FF2B5EF4-FFF2-40B4-BE49-F238E27FC236}">
                  <a16:creationId xmlns:a16="http://schemas.microsoft.com/office/drawing/2014/main" id="{97DE1B1E-DF82-4E4A-96FC-F34CEBD5A1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PlasticWrap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4" t="6923" r="6122" b="5008"/>
            <a:stretch/>
          </p:blipFill>
          <p:spPr bwMode="auto">
            <a:xfrm>
              <a:off x="2339752" y="1412776"/>
              <a:ext cx="3558701" cy="2842621"/>
            </a:xfrm>
            <a:prstGeom prst="rect">
              <a:avLst/>
            </a:prstGeom>
            <a:noFill/>
            <a:ln w="5715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13 Rectángulo">
              <a:extLst>
                <a:ext uri="{FF2B5EF4-FFF2-40B4-BE49-F238E27FC236}">
                  <a16:creationId xmlns:a16="http://schemas.microsoft.com/office/drawing/2014/main" id="{34EE37DB-581D-7448-867D-E47C0D72C0F8}"/>
                </a:ext>
              </a:extLst>
            </p:cNvPr>
            <p:cNvSpPr/>
            <p:nvPr/>
          </p:nvSpPr>
          <p:spPr>
            <a:xfrm>
              <a:off x="2339752" y="3332067"/>
              <a:ext cx="4032448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prstTxWarp prst="textDeflate">
                <a:avLst/>
              </a:prstTxWarp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sz="1600" b="1" dirty="0">
                  <a:ln w="19050">
                    <a:solidFill>
                      <a:prstClr val="black"/>
                    </a:solidFill>
                    <a:prstDash val="solid"/>
                  </a:ln>
                  <a:solidFill>
                    <a:srgbClr val="9BBB59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Calibri"/>
                </a:rPr>
                <a:t>HLW</a:t>
              </a:r>
              <a:r>
                <a:rPr lang="es-ES" sz="1600" b="1" baseline="30000" dirty="0">
                  <a:ln w="19050">
                    <a:solidFill>
                      <a:prstClr val="black"/>
                    </a:solidFill>
                    <a:prstDash val="solid"/>
                  </a:ln>
                  <a:solidFill>
                    <a:srgbClr val="9BBB59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Calibri"/>
                </a:rPr>
                <a:t>U</a:t>
              </a:r>
              <a:endParaRPr lang="es-ES" sz="1600" b="1" dirty="0">
                <a:ln w="19050">
                  <a:solidFill>
                    <a:prstClr val="black"/>
                  </a:solidFill>
                  <a:prstDash val="solid"/>
                </a:ln>
                <a:solidFill>
                  <a:srgbClr val="9BBB5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</a:endParaRPr>
            </a:p>
          </p:txBody>
        </p:sp>
      </p:grpSp>
      <p:pic>
        <p:nvPicPr>
          <p:cNvPr id="3" name="Picture 4" descr="Resultado de imagen de jrc european commission">
            <a:extLst>
              <a:ext uri="{FF2B5EF4-FFF2-40B4-BE49-F238E27FC236}">
                <a16:creationId xmlns:a16="http://schemas.microsoft.com/office/drawing/2014/main" id="{6B82E71C-15DB-648A-7BC8-AD823164A2B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1447090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1" descr="https://intranet.ciemat.es/ICIEMATportal/recursos/doc/Eventos/SalaDePrensa/1230159645_1012024121810.jpg">
            <a:extLst>
              <a:ext uri="{FF2B5EF4-FFF2-40B4-BE49-F238E27FC236}">
                <a16:creationId xmlns:a16="http://schemas.microsoft.com/office/drawing/2014/main" id="{1A5C7EBD-B6C5-4A56-A551-96DFB0A34B2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1" y="0"/>
            <a:ext cx="2771800" cy="58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5" r:id="rId2"/>
    <p:sldLayoutId id="2147483706" r:id="rId3"/>
    <p:sldLayoutId id="2147483707" r:id="rId4"/>
    <p:sldLayoutId id="2147483709" r:id="rId5"/>
    <p:sldLayoutId id="2147483710" r:id="rId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00"/>
          </a:solidFill>
          <a:latin typeface="Trebuchet MS" panose="020B0603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microsoft.com/office/2007/relationships/hdphoto" Target="../media/hdphoto4.wdp"/><Relationship Id="rId5" Type="http://schemas.openxmlformats.org/officeDocument/2006/relationships/image" Target="../media/image8.jpeg"/><Relationship Id="rId10" Type="http://schemas.openxmlformats.org/officeDocument/2006/relationships/image" Target="../media/image12.png"/><Relationship Id="rId4" Type="http://schemas.microsoft.com/office/2007/relationships/hdphoto" Target="../media/hdphoto2.wdp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microsoft.com/office/2007/relationships/hdphoto" Target="../media/hdphoto5.wdp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8.jpeg"/><Relationship Id="rId7" Type="http://schemas.microsoft.com/office/2007/relationships/hdphoto" Target="../media/hdphoto6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4.jpeg"/><Relationship Id="rId11" Type="http://schemas.openxmlformats.org/officeDocument/2006/relationships/image" Target="../media/image27.png"/><Relationship Id="rId5" Type="http://schemas.openxmlformats.org/officeDocument/2006/relationships/image" Target="../media/image22.emf"/><Relationship Id="rId10" Type="http://schemas.openxmlformats.org/officeDocument/2006/relationships/image" Target="../media/image26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microsoft.com/office/2007/relationships/hdphoto" Target="../media/hdphoto7.wdp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07760" y="1699022"/>
            <a:ext cx="7713452" cy="1790700"/>
          </a:xfrm>
        </p:spPr>
        <p:txBody>
          <a:bodyPr anchor="b">
            <a:normAutofit/>
          </a:bodyPr>
          <a:lstStyle/>
          <a:p>
            <a:r>
              <a:rPr lang="en-US" dirty="0"/>
              <a:t>THOXAM </a:t>
            </a:r>
            <a:br>
              <a:rPr lang="en-DE" dirty="0"/>
            </a:br>
            <a:r>
              <a:rPr lang="en-US" sz="2000" dirty="0" err="1"/>
              <a:t>THermal</a:t>
            </a:r>
            <a:r>
              <a:rPr lang="en-US" sz="2000" dirty="0"/>
              <a:t> stability and Oxidation of highly Active Materials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802642" y="3558778"/>
            <a:ext cx="7713452" cy="1241822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DE" spc="60" dirty="0"/>
              <a:t>D. Serrano Purroy, A. Milena Pérez</a:t>
            </a:r>
            <a:endParaRPr lang="en-GB" spc="60" dirty="0"/>
          </a:p>
          <a:p>
            <a:r>
              <a:rPr lang="en-DE" spc="38" dirty="0"/>
              <a:t>Kick-off meeting JRC-CIEMAT</a:t>
            </a:r>
            <a:r>
              <a:rPr lang="en-GB" spc="38" dirty="0"/>
              <a:t>, </a:t>
            </a:r>
            <a:r>
              <a:rPr lang="en-DE" spc="38" dirty="0"/>
              <a:t>Madrid, 4th M</a:t>
            </a:r>
            <a:r>
              <a:rPr lang="de-DE" spc="38" dirty="0"/>
              <a:t>a</a:t>
            </a:r>
            <a:r>
              <a:rPr lang="en-DE" spc="38" dirty="0" err="1"/>
              <a:t>rch</a:t>
            </a:r>
            <a:r>
              <a:rPr lang="en-DE" spc="38" dirty="0"/>
              <a:t> 2016</a:t>
            </a:r>
            <a:endParaRPr lang="en-GB" spc="38" dirty="0"/>
          </a:p>
        </p:txBody>
      </p:sp>
      <p:pic>
        <p:nvPicPr>
          <p:cNvPr id="6" name="Imagen 1" descr="https://intranet.ciemat.es/ICIEMATportal/recursos/doc/Eventos/SalaDePrensa/1230159645_1012024121810.jpg">
            <a:extLst>
              <a:ext uri="{FF2B5EF4-FFF2-40B4-BE49-F238E27FC236}">
                <a16:creationId xmlns:a16="http://schemas.microsoft.com/office/drawing/2014/main" id="{75780E4C-EDDB-4D55-841D-558F96E8C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106058"/>
            <a:ext cx="2520280" cy="57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1875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63B5E-9B17-B483-4892-6842F80EB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6E76F57-8538-A51E-F844-A5FAA38C81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2338373"/>
              </p:ext>
            </p:extLst>
          </p:nvPr>
        </p:nvGraphicFramePr>
        <p:xfrm>
          <a:off x="457200" y="1456184"/>
          <a:ext cx="8229600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7CC2570E-1344-2EF7-30FF-2E068D161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48072"/>
          </a:xfrm>
        </p:spPr>
        <p:txBody>
          <a:bodyPr/>
          <a:lstStyle/>
          <a:p>
            <a:r>
              <a:rPr lang="en-GB" sz="2300" dirty="0">
                <a:solidFill>
                  <a:schemeClr val="accent1"/>
                </a:solidFill>
              </a:rPr>
              <a:t>THOXAM - Milestones &amp; Expected Deliverables</a:t>
            </a:r>
            <a:endParaRPr lang="de-DE" sz="2300" dirty="0">
              <a:solidFill>
                <a:schemeClr val="accent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AB0E5E9-621E-6B05-1155-DEDA239B205D}"/>
              </a:ext>
            </a:extLst>
          </p:cNvPr>
          <p:cNvGrpSpPr/>
          <p:nvPr/>
        </p:nvGrpSpPr>
        <p:grpSpPr>
          <a:xfrm>
            <a:off x="4572000" y="1474496"/>
            <a:ext cx="3516327" cy="1412349"/>
            <a:chOff x="5337372" y="-24471"/>
            <a:chExt cx="2856190" cy="141234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DA25CCA-0894-E0FE-FEE8-3A5923F9D245}"/>
                </a:ext>
              </a:extLst>
            </p:cNvPr>
            <p:cNvSpPr/>
            <p:nvPr/>
          </p:nvSpPr>
          <p:spPr>
            <a:xfrm>
              <a:off x="5337372" y="2961"/>
              <a:ext cx="2856190" cy="138491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DE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3D5C0F7-4280-8DD8-BF84-1C90DD8FD0A2}"/>
                </a:ext>
              </a:extLst>
            </p:cNvPr>
            <p:cNvSpPr txBox="1"/>
            <p:nvPr/>
          </p:nvSpPr>
          <p:spPr>
            <a:xfrm>
              <a:off x="5337372" y="-24471"/>
              <a:ext cx="2856190" cy="13849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6570" tIns="146570" rIns="146570" bIns="14657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de-DE" sz="1600" kern="1200" dirty="0"/>
                <a:t>M1 – </a:t>
              </a:r>
              <a:r>
                <a:rPr lang="de-DE" sz="1600" kern="1200" dirty="0" err="1"/>
                <a:t>Harmonised</a:t>
              </a:r>
              <a:r>
                <a:rPr lang="de-DE" sz="1600" kern="1200" dirty="0"/>
                <a:t> </a:t>
              </a:r>
              <a:r>
                <a:rPr lang="de-DE" sz="1600" kern="1200" dirty="0" err="1"/>
                <a:t>protocol</a:t>
              </a:r>
              <a:r>
                <a:rPr lang="de-DE" sz="1600" kern="1200" dirty="0"/>
                <a:t> (M2)</a:t>
              </a:r>
            </a:p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de-DE" sz="1600" kern="1200" dirty="0"/>
                <a:t>M2 – Corium </a:t>
              </a:r>
              <a:r>
                <a:rPr lang="de-DE" sz="1600" kern="1200" dirty="0" err="1"/>
                <a:t>dataset</a:t>
              </a:r>
              <a:r>
                <a:rPr lang="de-DE" sz="1600" kern="1200" dirty="0"/>
                <a:t> (M24)</a:t>
              </a:r>
            </a:p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de-DE" sz="1600" kern="1200" dirty="0"/>
                <a:t>M3 – </a:t>
              </a:r>
              <a:r>
                <a:rPr lang="de-DE" sz="1600" kern="1200" dirty="0" err="1"/>
                <a:t>Comparative</a:t>
              </a:r>
              <a:r>
                <a:rPr lang="de-DE" sz="1600" kern="1200" dirty="0"/>
                <a:t> </a:t>
              </a:r>
              <a:r>
                <a:rPr lang="de-DE" sz="1600" kern="1200" dirty="0" err="1"/>
                <a:t>assessment</a:t>
              </a:r>
              <a:r>
                <a:rPr lang="de-DE" sz="1600" kern="1200" dirty="0"/>
                <a:t> (M36)</a:t>
              </a:r>
            </a:p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None/>
              </a:pPr>
              <a:r>
                <a:rPr lang="de-DE" sz="1600" kern="1200" dirty="0"/>
                <a:t>M4 – Consolidated </a:t>
              </a:r>
              <a:r>
                <a:rPr lang="de-DE" sz="1600" kern="1200" dirty="0" err="1"/>
                <a:t>framework</a:t>
              </a:r>
              <a:r>
                <a:rPr lang="de-DE" sz="1600" kern="1200" dirty="0"/>
                <a:t> (M48)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7B838B1-B247-A7AE-D1F6-980B618CC219}"/>
              </a:ext>
            </a:extLst>
          </p:cNvPr>
          <p:cNvSpPr txBox="1"/>
          <p:nvPr/>
        </p:nvSpPr>
        <p:spPr>
          <a:xfrm>
            <a:off x="4572000" y="3190293"/>
            <a:ext cx="4114800" cy="138491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6570" tIns="146570" rIns="146570" bIns="146570" numCol="1" spcCol="1270" anchor="ctr" anchorCtr="0">
            <a:noAutofit/>
          </a:bodyPr>
          <a:lstStyle/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kern="1200" dirty="0"/>
              <a:t>Joint JRC–CIEMAT </a:t>
            </a:r>
            <a:r>
              <a:rPr lang="de-DE" sz="1600" kern="1200" dirty="0" err="1"/>
              <a:t>oxidation</a:t>
            </a:r>
            <a:r>
              <a:rPr lang="de-DE" sz="1600" kern="1200" dirty="0"/>
              <a:t> </a:t>
            </a:r>
            <a:r>
              <a:rPr lang="de-DE" sz="1600" kern="1200" dirty="0" err="1"/>
              <a:t>database</a:t>
            </a:r>
            <a:endParaRPr lang="de-DE" sz="1600" kern="1200" dirty="0"/>
          </a:p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kern="1200" dirty="0"/>
              <a:t>High-impact peer-</a:t>
            </a:r>
            <a:r>
              <a:rPr lang="de-DE" sz="1600" kern="1200" dirty="0" err="1"/>
              <a:t>reviewed</a:t>
            </a:r>
            <a:r>
              <a:rPr lang="de-DE" sz="1600" kern="1200" dirty="0"/>
              <a:t> </a:t>
            </a:r>
            <a:r>
              <a:rPr lang="de-DE" sz="1600" kern="1200" dirty="0" err="1"/>
              <a:t>publications</a:t>
            </a:r>
            <a:endParaRPr lang="de-DE" sz="1600" kern="1200" dirty="0"/>
          </a:p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DE" sz="1600" dirty="0"/>
              <a:t>T</a:t>
            </a:r>
            <a:r>
              <a:rPr lang="de-DE" sz="1600" kern="1200" dirty="0"/>
              <a:t>echnical </a:t>
            </a:r>
            <a:r>
              <a:rPr lang="de-DE" sz="1600" kern="1200" dirty="0" err="1"/>
              <a:t>reports</a:t>
            </a:r>
            <a:r>
              <a:rPr lang="de-DE" sz="1600" kern="1200" dirty="0"/>
              <a:t> </a:t>
            </a:r>
            <a:r>
              <a:rPr lang="de-DE" sz="1600" kern="1200" dirty="0" err="1"/>
              <a:t>supporting</a:t>
            </a:r>
            <a:r>
              <a:rPr lang="de-DE" sz="1600" kern="1200" dirty="0"/>
              <a:t> </a:t>
            </a:r>
            <a:r>
              <a:rPr lang="de-DE" sz="1600" kern="1200" dirty="0" err="1"/>
              <a:t>disposal</a:t>
            </a:r>
            <a:r>
              <a:rPr lang="de-DE" sz="1600" kern="1200" dirty="0"/>
              <a:t> </a:t>
            </a:r>
            <a:r>
              <a:rPr lang="de-DE" sz="1600" kern="1200" dirty="0" err="1"/>
              <a:t>safety</a:t>
            </a:r>
            <a:endParaRPr lang="de-DE" sz="1600" kern="1200" dirty="0"/>
          </a:p>
          <a:p>
            <a:pPr marL="0" lvl="0" indent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kern="1200" dirty="0"/>
              <a:t>Contribution to European safety assessment performance studies</a:t>
            </a:r>
          </a:p>
        </p:txBody>
      </p:sp>
    </p:spTree>
    <p:extLst>
      <p:ext uri="{BB962C8B-B14F-4D97-AF65-F5344CB8AC3E}">
        <p14:creationId xmlns:p14="http://schemas.microsoft.com/office/powerpoint/2010/main" val="219527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807760" y="1556792"/>
            <a:ext cx="7515726" cy="930261"/>
          </a:xfrm>
        </p:spPr>
        <p:txBody>
          <a:bodyPr/>
          <a:lstStyle/>
          <a:p>
            <a:r>
              <a:rPr lang="en-GB" sz="3600" dirty="0"/>
              <a:t>Thank you </a:t>
            </a:r>
            <a:endParaRPr lang="en-GB" sz="2850" spc="60" dirty="0">
              <a:latin typeface="+mn-lt"/>
            </a:endParaRPr>
          </a:p>
        </p:txBody>
      </p:sp>
      <p:grpSp>
        <p:nvGrpSpPr>
          <p:cNvPr id="2" name="6 Grupo">
            <a:extLst>
              <a:ext uri="{FF2B5EF4-FFF2-40B4-BE49-F238E27FC236}">
                <a16:creationId xmlns:a16="http://schemas.microsoft.com/office/drawing/2014/main" id="{CE63438B-2800-20E4-9B4C-74544ABB6C58}"/>
              </a:ext>
            </a:extLst>
          </p:cNvPr>
          <p:cNvGrpSpPr>
            <a:grpSpLocks noChangeAspect="1"/>
          </p:cNvGrpSpPr>
          <p:nvPr/>
        </p:nvGrpSpPr>
        <p:grpSpPr>
          <a:xfrm>
            <a:off x="3813205" y="4474028"/>
            <a:ext cx="684000" cy="482176"/>
            <a:chOff x="2339752" y="1412776"/>
            <a:chExt cx="4032448" cy="2842621"/>
          </a:xfrm>
        </p:grpSpPr>
        <p:pic>
          <p:nvPicPr>
            <p:cNvPr id="3" name="Picture 2" descr="GO BOX - Waste Management Company - Columbus, Mississippi - 8 ...">
              <a:extLst>
                <a:ext uri="{FF2B5EF4-FFF2-40B4-BE49-F238E27FC236}">
                  <a16:creationId xmlns:a16="http://schemas.microsoft.com/office/drawing/2014/main" id="{545EFE6B-EF3E-8688-44A1-930481AF183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PlasticWrap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74" t="6923" r="6122" b="5008"/>
            <a:stretch/>
          </p:blipFill>
          <p:spPr bwMode="auto">
            <a:xfrm>
              <a:off x="2339752" y="1412776"/>
              <a:ext cx="3558701" cy="2842621"/>
            </a:xfrm>
            <a:prstGeom prst="rect">
              <a:avLst/>
            </a:prstGeom>
            <a:noFill/>
            <a:ln w="5715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13 Rectángulo">
              <a:extLst>
                <a:ext uri="{FF2B5EF4-FFF2-40B4-BE49-F238E27FC236}">
                  <a16:creationId xmlns:a16="http://schemas.microsoft.com/office/drawing/2014/main" id="{217CB3EC-701D-2873-E6A1-0A76C71BE509}"/>
                </a:ext>
              </a:extLst>
            </p:cNvPr>
            <p:cNvSpPr/>
            <p:nvPr/>
          </p:nvSpPr>
          <p:spPr>
            <a:xfrm>
              <a:off x="2339752" y="3332067"/>
              <a:ext cx="4032448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prstTxWarp prst="textDeflate">
                <a:avLst/>
              </a:prstTxWarp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es-ES" sz="1600" b="1" dirty="0">
                  <a:ln w="19050">
                    <a:solidFill>
                      <a:prstClr val="black"/>
                    </a:solidFill>
                    <a:prstDash val="solid"/>
                  </a:ln>
                  <a:solidFill>
                    <a:srgbClr val="9BBB59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Calibri"/>
                </a:rPr>
                <a:t>HLW</a:t>
              </a:r>
              <a:r>
                <a:rPr lang="es-ES" sz="1600" b="1" baseline="30000" dirty="0">
                  <a:ln w="19050">
                    <a:solidFill>
                      <a:prstClr val="black"/>
                    </a:solidFill>
                    <a:prstDash val="solid"/>
                  </a:ln>
                  <a:solidFill>
                    <a:srgbClr val="9BBB59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Calibri"/>
                </a:rPr>
                <a:t>U</a:t>
              </a:r>
              <a:endParaRPr lang="es-ES" sz="1600" b="1" dirty="0">
                <a:ln w="19050">
                  <a:solidFill>
                    <a:prstClr val="black"/>
                  </a:solidFill>
                  <a:prstDash val="solid"/>
                </a:ln>
                <a:solidFill>
                  <a:srgbClr val="9BBB59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</a:endParaRPr>
            </a:p>
          </p:txBody>
        </p:sp>
      </p:grpSp>
      <p:pic>
        <p:nvPicPr>
          <p:cNvPr id="7" name="Picture 4" descr="Resultado de imagen de jrc european commission">
            <a:extLst>
              <a:ext uri="{FF2B5EF4-FFF2-40B4-BE49-F238E27FC236}">
                <a16:creationId xmlns:a16="http://schemas.microsoft.com/office/drawing/2014/main" id="{35EC20F4-308A-58EF-D927-078CD1F00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370948"/>
            <a:ext cx="1447090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Imagen 1" descr="https://intranet.ciemat.es/ICIEMATportal/recursos/doc/Eventos/SalaDePrensa/1230159645_1012024121810.jpg">
            <a:extLst>
              <a:ext uri="{FF2B5EF4-FFF2-40B4-BE49-F238E27FC236}">
                <a16:creationId xmlns:a16="http://schemas.microsoft.com/office/drawing/2014/main" id="{1E37D3AE-4529-4BA0-8AE2-AD3B0D5F81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23" y="4420511"/>
            <a:ext cx="2576077" cy="58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7809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F929A-C381-4E66-F4C0-31B181EA3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/>
          </a:bodyPr>
          <a:lstStyle/>
          <a:p>
            <a:r>
              <a:rPr lang="en-DE" dirty="0">
                <a:solidFill>
                  <a:schemeClr val="accent1"/>
                </a:solidFill>
              </a:rPr>
              <a:t>THOXAM – </a:t>
            </a:r>
            <a:r>
              <a:rPr lang="en-DE" sz="2000" dirty="0" err="1">
                <a:solidFill>
                  <a:schemeClr val="accent1"/>
                </a:solidFill>
              </a:rPr>
              <a:t>THermal</a:t>
            </a:r>
            <a:r>
              <a:rPr lang="en-DE" sz="2000" dirty="0">
                <a:solidFill>
                  <a:schemeClr val="accent1"/>
                </a:solidFill>
              </a:rPr>
              <a:t> stability and O</a:t>
            </a:r>
            <a:r>
              <a:rPr lang="de-DE" sz="2000" dirty="0">
                <a:solidFill>
                  <a:schemeClr val="accent1"/>
                </a:solidFill>
              </a:rPr>
              <a:t>x</a:t>
            </a:r>
            <a:r>
              <a:rPr lang="en-DE" sz="2000" dirty="0" err="1">
                <a:solidFill>
                  <a:schemeClr val="accent1"/>
                </a:solidFill>
              </a:rPr>
              <a:t>idation</a:t>
            </a:r>
            <a:r>
              <a:rPr lang="en-DE" sz="2000" dirty="0">
                <a:solidFill>
                  <a:schemeClr val="accent1"/>
                </a:solidFill>
              </a:rPr>
              <a:t> of highly Active Materials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4B9BF440-BB13-5970-BB17-6B7C56372AF3}"/>
              </a:ext>
            </a:extLst>
          </p:cNvPr>
          <p:cNvSpPr>
            <a:spLocks noGrp="1"/>
          </p:cNvSpPr>
          <p:nvPr/>
        </p:nvSpPr>
        <p:spPr bwMode="auto">
          <a:xfrm>
            <a:off x="385192" y="1556792"/>
            <a:ext cx="8291264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32148" indent="-132148" algn="l" rtl="0" eaLnBrk="1" fontAlgn="base" hangingPunct="1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Clr>
                <a:schemeClr val="accent5"/>
              </a:buClr>
              <a:buSzPct val="75000"/>
              <a:buFont typeface="Arial" charset="0"/>
              <a:buChar char="▌"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269057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404773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538109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–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673827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»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75361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096482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43934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2782214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kumimoji="0" lang="en-DE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2026 JRC/CIEMAT Call for Proposals</a:t>
            </a: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lang="en-GB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Duration: 4 years</a:t>
            </a:r>
            <a:endParaRPr kumimoji="0" lang="en-DE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Coordinators: </a:t>
            </a:r>
            <a:endParaRPr lang="en-GB" sz="2000" kern="0" dirty="0">
              <a:solidFill>
                <a:prstClr val="black"/>
              </a:solidFill>
              <a:latin typeface="+mn-lt"/>
              <a:sym typeface="Wingdings" panose="05000000000000000000" pitchFamily="2" charset="2"/>
            </a:endParaRPr>
          </a:p>
          <a:p>
            <a:pPr lvl="2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D. Serrano Purroy (JRC) A. Milena Pérez (CIEMAT)</a:t>
            </a: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kumimoji="0" lang="en-DE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Co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re Scientific Team: 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GB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Joint JRC-CIEMAT expertise in fuel degradation, Raman spectroscopy and high-temperature actinide behaviour</a:t>
            </a:r>
            <a:endParaRPr kumimoji="0" lang="en-DE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  <a:p>
            <a:pPr lvl="0">
              <a:spcBef>
                <a:spcPts val="1200"/>
              </a:spcBef>
              <a:buClr>
                <a:srgbClr val="F6BB00"/>
              </a:buClr>
              <a:defRPr/>
            </a:pP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M</a:t>
            </a:r>
            <a:r>
              <a:rPr lang="de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a</a:t>
            </a:r>
            <a:r>
              <a:rPr lang="en-DE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in Objective:</a:t>
            </a:r>
            <a:r>
              <a:rPr lang="en-US" sz="2000" dirty="0"/>
              <a:t> </a:t>
            </a:r>
          </a:p>
          <a:p>
            <a:pPr marL="135719" lvl="1" indent="0">
              <a:spcBef>
                <a:spcPts val="1200"/>
              </a:spcBef>
              <a:buClr>
                <a:srgbClr val="F6BB00"/>
              </a:buClr>
              <a:buNone/>
              <a:defRPr/>
            </a:pPr>
            <a:r>
              <a:rPr lang="en-US" sz="2000" b="1" dirty="0"/>
              <a:t>Establish a robust experimental framework to understand and predict </a:t>
            </a:r>
            <a:r>
              <a:rPr lang="en-DE" sz="2000" b="1" dirty="0"/>
              <a:t>thermal behaviour </a:t>
            </a:r>
            <a:r>
              <a:rPr lang="en-US" sz="2000" b="1" dirty="0"/>
              <a:t>in corium and spent nuclear fuel</a:t>
            </a:r>
            <a:endParaRPr lang="en-US" sz="2000" b="1" kern="0" dirty="0">
              <a:solidFill>
                <a:prstClr val="black"/>
              </a:solidFill>
              <a:latin typeface="+mn-lt"/>
            </a:endParaRP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Arial" charset="0"/>
              <a:buChar char="▌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  <a:p>
            <a:pPr marL="269052" marR="0" lvl="3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F9800"/>
              </a:buClr>
              <a:buSzPct val="75000"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8C8985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52174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435AF-13BD-9B44-520C-E71251D73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2799E-D7BC-28D8-4F51-4D13ADE92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/>
          </a:bodyPr>
          <a:lstStyle/>
          <a:p>
            <a:r>
              <a:rPr lang="en-DE" dirty="0">
                <a:solidFill>
                  <a:schemeClr val="accent1"/>
                </a:solidFill>
              </a:rPr>
              <a:t>THOXAM – </a:t>
            </a:r>
            <a:r>
              <a:rPr lang="en-GB" sz="2000" dirty="0">
                <a:solidFill>
                  <a:schemeClr val="accent1"/>
                </a:solidFill>
              </a:rPr>
              <a:t>Background &amp; Strategic Evolution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EAF53754-717C-686F-11C6-032F6FC36D24}"/>
              </a:ext>
            </a:extLst>
          </p:cNvPr>
          <p:cNvSpPr>
            <a:spLocks noGrp="1"/>
          </p:cNvSpPr>
          <p:nvPr/>
        </p:nvSpPr>
        <p:spPr bwMode="auto">
          <a:xfrm>
            <a:off x="388243" y="1412776"/>
            <a:ext cx="843528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32148" indent="-132148" algn="l" rtl="0" eaLnBrk="1" fontAlgn="base" hangingPunct="1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Clr>
                <a:schemeClr val="accent5"/>
              </a:buClr>
              <a:buSzPct val="75000"/>
              <a:buFont typeface="Arial" charset="0"/>
              <a:buChar char="▌"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269057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404773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538109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–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673827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»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75361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096482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43934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2782214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lang="en-GB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Long-standing JRC-CIEMAT cooperation in nuclear fuel cycle safety</a:t>
            </a: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lang="en-GB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Since 2021: </a:t>
            </a:r>
            <a:r>
              <a:rPr lang="en-GB" sz="2000" kern="0" dirty="0">
                <a:solidFill>
                  <a:prstClr val="black"/>
                </a:solidFill>
                <a:sym typeface="Wingdings" panose="05000000000000000000" pitchFamily="2" charset="2"/>
              </a:rPr>
              <a:t>Joint work on Raman characterisation of SNF and secondary phases supported by mobility exchanges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DE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2021</a:t>
            </a:r>
            <a:r>
              <a:rPr lang="en-GB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 - </a:t>
            </a:r>
            <a:r>
              <a:rPr lang="en-DE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DISCO</a:t>
            </a:r>
            <a:r>
              <a:rPr lang="en-GB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 (Horizon 2020 mobility program): </a:t>
            </a:r>
            <a:r>
              <a:rPr lang="en-DE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Raman characterisation of SNF samples</a:t>
            </a:r>
            <a:r>
              <a:rPr lang="en-GB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 and identification of secondary phases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DE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2022</a:t>
            </a:r>
            <a:r>
              <a:rPr lang="en-GB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-23 - </a:t>
            </a:r>
            <a:r>
              <a:rPr lang="en-DE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CIATFRAS</a:t>
            </a:r>
            <a:r>
              <a:rPr lang="en-GB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 (</a:t>
            </a:r>
            <a:r>
              <a:rPr lang="en-GB" sz="1800" kern="0" dirty="0" err="1">
                <a:solidFill>
                  <a:prstClr val="black"/>
                </a:solidFill>
                <a:sym typeface="Wingdings" panose="05000000000000000000" pitchFamily="2" charset="2"/>
              </a:rPr>
              <a:t>ActUslab</a:t>
            </a:r>
            <a:r>
              <a:rPr lang="en-GB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): </a:t>
            </a:r>
            <a:r>
              <a:rPr lang="en-DE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High temperature oxidation studies of SNF</a:t>
            </a:r>
            <a:r>
              <a:rPr lang="en-GB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 and </a:t>
            </a:r>
            <a:r>
              <a:rPr lang="en-DE" sz="1800" kern="0" dirty="0">
                <a:solidFill>
                  <a:prstClr val="black"/>
                </a:solidFill>
                <a:sym typeface="Wingdings" panose="05000000000000000000" pitchFamily="2" charset="2"/>
              </a:rPr>
              <a:t>ATF</a:t>
            </a:r>
            <a:endParaRPr lang="en-GB" sz="2000" kern="0" dirty="0">
              <a:solidFill>
                <a:prstClr val="black"/>
              </a:solidFill>
              <a:latin typeface="+mn-lt"/>
              <a:sym typeface="Wingdings" panose="05000000000000000000" pitchFamily="2" charset="2"/>
            </a:endParaRP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endParaRPr lang="en-GB" sz="2000" kern="0" dirty="0">
              <a:solidFill>
                <a:prstClr val="black"/>
              </a:solidFill>
              <a:latin typeface="+mn-lt"/>
              <a:sym typeface="Wingdings" panose="05000000000000000000" pitchFamily="2" charset="2"/>
            </a:endParaRP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endParaRPr lang="en-GB" sz="900" kern="0" dirty="0">
              <a:solidFill>
                <a:prstClr val="black"/>
              </a:solidFill>
              <a:latin typeface="+mn-lt"/>
              <a:sym typeface="Wingdings" panose="05000000000000000000" pitchFamily="2" charset="2"/>
            </a:endParaRP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lang="en-GB" sz="2000" b="1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Scientific Gap Identified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US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Limited understanding of oxidation behavior of highly active corium materials and MOX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US" sz="2000" kern="0" dirty="0">
                <a:solidFill>
                  <a:prstClr val="black"/>
                </a:solidFill>
                <a:latin typeface="+mn-lt"/>
                <a:sym typeface="Wingdings" panose="05000000000000000000" pitchFamily="2" charset="2"/>
              </a:rPr>
              <a:t>Insufficient data on long-term structural evolution under thermal stress</a:t>
            </a:r>
            <a:endParaRPr lang="en-US" sz="2000" kern="0" dirty="0">
              <a:solidFill>
                <a:prstClr val="black"/>
              </a:solidFill>
              <a:latin typeface="+mn-lt"/>
            </a:endParaRPr>
          </a:p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Arial" charset="0"/>
              <a:buChar char="▌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  <a:p>
            <a:pPr marL="269052" marR="0" lvl="3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F9800"/>
              </a:buClr>
              <a:buSzPct val="75000"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8C8985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2386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6 Imagen" descr="\\cendat\u7110\w2000\Escritorio\Imagen1.jpg">
            <a:extLst>
              <a:ext uri="{FF2B5EF4-FFF2-40B4-BE49-F238E27FC236}">
                <a16:creationId xmlns:a16="http://schemas.microsoft.com/office/drawing/2014/main" id="{2A25D782-9DA4-4860-95E2-43DC9E74F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69" y="1628005"/>
            <a:ext cx="2204652" cy="22056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5 Grupo">
            <a:extLst>
              <a:ext uri="{FF2B5EF4-FFF2-40B4-BE49-F238E27FC236}">
                <a16:creationId xmlns:a16="http://schemas.microsoft.com/office/drawing/2014/main" id="{6D690B16-F5ED-4947-A18F-C372B84F1F26}"/>
              </a:ext>
            </a:extLst>
          </p:cNvPr>
          <p:cNvGrpSpPr/>
          <p:nvPr/>
        </p:nvGrpSpPr>
        <p:grpSpPr>
          <a:xfrm>
            <a:off x="5156544" y="1300640"/>
            <a:ext cx="3209740" cy="3242057"/>
            <a:chOff x="5156542" y="1114064"/>
            <a:chExt cx="3447906" cy="3428633"/>
          </a:xfrm>
        </p:grpSpPr>
        <p:pic>
          <p:nvPicPr>
            <p:cNvPr id="7" name="Picture 2" descr="E:\Doctorado\CIEMAT\Papers Tesis\Raman-Linkam JRC\Muestra UO2 T16-9-1-B-2\Espectros T16-9-1-B-2\20230403\T16-9-1-B-2_lowres.jpg">
              <a:extLst>
                <a:ext uri="{FF2B5EF4-FFF2-40B4-BE49-F238E27FC236}">
                  <a16:creationId xmlns:a16="http://schemas.microsoft.com/office/drawing/2014/main" id="{1B7CB0A0-0DE6-4AA2-B9DF-1FB675383B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6542" y="1170973"/>
              <a:ext cx="3384377" cy="33717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23 Rectángulo redondeado">
              <a:extLst>
                <a:ext uri="{FF2B5EF4-FFF2-40B4-BE49-F238E27FC236}">
                  <a16:creationId xmlns:a16="http://schemas.microsoft.com/office/drawing/2014/main" id="{0F40DAEF-D3E9-4663-B950-F724CD17F75E}"/>
                </a:ext>
              </a:extLst>
            </p:cNvPr>
            <p:cNvSpPr/>
            <p:nvPr/>
          </p:nvSpPr>
          <p:spPr>
            <a:xfrm>
              <a:off x="5220072" y="1114064"/>
              <a:ext cx="3384376" cy="3323048"/>
            </a:xfrm>
            <a:prstGeom prst="roundRect">
              <a:avLst>
                <a:gd name="adj" fmla="val 6821"/>
              </a:avLst>
            </a:prstGeom>
            <a:no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9" name="4 Grupo">
            <a:extLst>
              <a:ext uri="{FF2B5EF4-FFF2-40B4-BE49-F238E27FC236}">
                <a16:creationId xmlns:a16="http://schemas.microsoft.com/office/drawing/2014/main" id="{542D07B3-62D9-473E-A8CB-FB3E3F6ABEC6}"/>
              </a:ext>
            </a:extLst>
          </p:cNvPr>
          <p:cNvGrpSpPr/>
          <p:nvPr/>
        </p:nvGrpSpPr>
        <p:grpSpPr>
          <a:xfrm>
            <a:off x="2611722" y="3151501"/>
            <a:ext cx="2824373" cy="2144645"/>
            <a:chOff x="2611722" y="3151501"/>
            <a:chExt cx="2824373" cy="2144645"/>
          </a:xfrm>
        </p:grpSpPr>
        <p:pic>
          <p:nvPicPr>
            <p:cNvPr id="10" name="Picture 11" descr="E:\Doctorado\CIEMAT\Estancia\ActUsLab Call_Estancia JRC\Part 2 - Feb-Apr_23\Fotos\Trabajo\WhatsApp Image 2023-04-07 at 21.57.21.jpeg">
              <a:extLst>
                <a:ext uri="{FF2B5EF4-FFF2-40B4-BE49-F238E27FC236}">
                  <a16:creationId xmlns:a16="http://schemas.microsoft.com/office/drawing/2014/main" id="{A729A943-90B9-4557-B5C8-2D2EC07A0E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1722" y="3183381"/>
              <a:ext cx="2824373" cy="21127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24 Rectángulo redondeado">
              <a:extLst>
                <a:ext uri="{FF2B5EF4-FFF2-40B4-BE49-F238E27FC236}">
                  <a16:creationId xmlns:a16="http://schemas.microsoft.com/office/drawing/2014/main" id="{6912E9B3-2A9A-4B1D-AAAE-E1A836375AC8}"/>
                </a:ext>
              </a:extLst>
            </p:cNvPr>
            <p:cNvSpPr/>
            <p:nvPr/>
          </p:nvSpPr>
          <p:spPr>
            <a:xfrm>
              <a:off x="2611722" y="3151501"/>
              <a:ext cx="2824373" cy="2144645"/>
            </a:xfrm>
            <a:prstGeom prst="roundRect">
              <a:avLst>
                <a:gd name="adj" fmla="val 3692"/>
              </a:avLst>
            </a:prstGeom>
            <a:noFill/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cxnSp>
        <p:nvCxnSpPr>
          <p:cNvPr id="12" name="27 Conector recto">
            <a:extLst>
              <a:ext uri="{FF2B5EF4-FFF2-40B4-BE49-F238E27FC236}">
                <a16:creationId xmlns:a16="http://schemas.microsoft.com/office/drawing/2014/main" id="{15FF0FEC-0135-4863-8D22-39DE1BED4574}"/>
              </a:ext>
            </a:extLst>
          </p:cNvPr>
          <p:cNvCxnSpPr>
            <a:cxnSpLocks/>
          </p:cNvCxnSpPr>
          <p:nvPr/>
        </p:nvCxnSpPr>
        <p:spPr>
          <a:xfrm flipV="1">
            <a:off x="4644008" y="1411363"/>
            <a:ext cx="571677" cy="2828403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21 Conector recto">
            <a:extLst>
              <a:ext uri="{FF2B5EF4-FFF2-40B4-BE49-F238E27FC236}">
                <a16:creationId xmlns:a16="http://schemas.microsoft.com/office/drawing/2014/main" id="{1AA3F0A6-24F3-4915-A694-F9C6485CDAC2}"/>
              </a:ext>
            </a:extLst>
          </p:cNvPr>
          <p:cNvCxnSpPr>
            <a:cxnSpLocks/>
          </p:cNvCxnSpPr>
          <p:nvPr/>
        </p:nvCxnSpPr>
        <p:spPr>
          <a:xfrm>
            <a:off x="4644008" y="4223823"/>
            <a:ext cx="3456384" cy="219035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0">
            <a:extLst>
              <a:ext uri="{FF2B5EF4-FFF2-40B4-BE49-F238E27FC236}">
                <a16:creationId xmlns:a16="http://schemas.microsoft.com/office/drawing/2014/main" id="{0B8C30AC-02EB-4EA2-A80F-753838AFF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52" y="4306388"/>
            <a:ext cx="2448272" cy="207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5 Rectángulo redondeado">
            <a:extLst>
              <a:ext uri="{FF2B5EF4-FFF2-40B4-BE49-F238E27FC236}">
                <a16:creationId xmlns:a16="http://schemas.microsoft.com/office/drawing/2014/main" id="{71A8C696-E2AC-4C58-8F16-CE090F2B4E7E}"/>
              </a:ext>
            </a:extLst>
          </p:cNvPr>
          <p:cNvSpPr/>
          <p:nvPr/>
        </p:nvSpPr>
        <p:spPr>
          <a:xfrm>
            <a:off x="267552" y="4306387"/>
            <a:ext cx="2448272" cy="2074941"/>
          </a:xfrm>
          <a:prstGeom prst="roundRect">
            <a:avLst>
              <a:gd name="adj" fmla="val 3448"/>
            </a:avLst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28 Flecha derecha">
            <a:extLst>
              <a:ext uri="{FF2B5EF4-FFF2-40B4-BE49-F238E27FC236}">
                <a16:creationId xmlns:a16="http://schemas.microsoft.com/office/drawing/2014/main" id="{31AE82AE-77FF-4AB3-9CED-32A9142A3C0E}"/>
              </a:ext>
            </a:extLst>
          </p:cNvPr>
          <p:cNvSpPr/>
          <p:nvPr/>
        </p:nvSpPr>
        <p:spPr>
          <a:xfrm rot="19994305" flipH="1">
            <a:off x="2341125" y="4542051"/>
            <a:ext cx="1008112" cy="240122"/>
          </a:xfrm>
          <a:prstGeom prst="rightArrow">
            <a:avLst>
              <a:gd name="adj1" fmla="val 50000"/>
              <a:gd name="adj2" fmla="val 44182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18" name="30 Tabla">
            <a:extLst>
              <a:ext uri="{FF2B5EF4-FFF2-40B4-BE49-F238E27FC236}">
                <a16:creationId xmlns:a16="http://schemas.microsoft.com/office/drawing/2014/main" id="{3A67003A-8ED2-4C69-A8E5-AEE472DA05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225883"/>
              </p:ext>
            </p:extLst>
          </p:nvPr>
        </p:nvGraphicFramePr>
        <p:xfrm>
          <a:off x="2876757" y="5478073"/>
          <a:ext cx="2736304" cy="121920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293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2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5023"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BU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63 </a:t>
                      </a:r>
                      <a:r>
                        <a:rPr lang="en-GB" sz="1400" noProof="0" dirty="0" err="1">
                          <a:latin typeface="+mn-lt"/>
                          <a:cs typeface="Times New Roman" panose="02020603050405020304" pitchFamily="18" charset="0"/>
                        </a:rPr>
                        <a:t>MWd</a:t>
                      </a:r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GB" sz="1400" noProof="0" dirty="0" err="1">
                          <a:latin typeface="+mn-lt"/>
                          <a:cs typeface="Times New Roman" panose="02020603050405020304" pitchFamily="18" charset="0"/>
                        </a:rPr>
                        <a:t>kgU</a:t>
                      </a:r>
                      <a:endParaRPr lang="en-GB" sz="14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2254474"/>
                  </a:ext>
                </a:extLst>
              </a:tr>
              <a:tr h="275023"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Temperature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350 ºC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023"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Heating rate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en-GB" sz="1400" baseline="0" noProof="0" dirty="0">
                          <a:latin typeface="+mn-lt"/>
                          <a:cs typeface="Times New Roman" panose="02020603050405020304" pitchFamily="18" charset="0"/>
                        </a:rPr>
                        <a:t> ºC/min</a:t>
                      </a:r>
                      <a:endParaRPr lang="en-GB" sz="14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023"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Atmosphere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Air (80 mL/min)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3" name="Picture 3">
            <a:extLst>
              <a:ext uri="{FF2B5EF4-FFF2-40B4-BE49-F238E27FC236}">
                <a16:creationId xmlns:a16="http://schemas.microsoft.com/office/drawing/2014/main" id="{742D0C5B-8D49-4F5A-BD38-EC5FB87664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70640" y="1379927"/>
            <a:ext cx="2173368" cy="1628971"/>
          </a:xfrm>
          <a:prstGeom prst="rect">
            <a:avLst/>
          </a:prstGeom>
        </p:spPr>
      </p:pic>
      <p:pic>
        <p:nvPicPr>
          <p:cNvPr id="19" name="Picture 2" descr="E:\Doctorado\CIEMAT\Estancia\ActUsLab Call_Estancia JRC\Part 2 - Feb-Apr_23\Fotos\Trabajo\WhatsApp Image 2023-03-20 at 21.37.57 (2).jpeg">
            <a:extLst>
              <a:ext uri="{FF2B5EF4-FFF2-40B4-BE49-F238E27FC236}">
                <a16:creationId xmlns:a16="http://schemas.microsoft.com/office/drawing/2014/main" id="{FD518FC6-561E-4A04-9E76-839C710073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11" t="42686" r="12399" b="16873"/>
          <a:stretch/>
        </p:blipFill>
        <p:spPr bwMode="auto">
          <a:xfrm>
            <a:off x="5790027" y="4480098"/>
            <a:ext cx="3263427" cy="227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A11AEC-CF6A-76DB-19AF-D90B6DB06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accent1"/>
                </a:solidFill>
              </a:rPr>
              <a:t>Scientific Foundations of </a:t>
            </a:r>
            <a:r>
              <a:rPr lang="en-DE" sz="2400" dirty="0">
                <a:solidFill>
                  <a:schemeClr val="accent1"/>
                </a:solidFill>
              </a:rPr>
              <a:t>THOXAM </a:t>
            </a:r>
            <a:r>
              <a:rPr lang="en-DE" sz="2000" dirty="0">
                <a:solidFill>
                  <a:schemeClr val="accent1"/>
                </a:solidFill>
              </a:rPr>
              <a:t>– </a:t>
            </a:r>
            <a:r>
              <a:rPr lang="en-GB" sz="1800" dirty="0">
                <a:solidFill>
                  <a:schemeClr val="accent1"/>
                </a:solidFill>
              </a:rPr>
              <a:t>Raman Characterisation of SNF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04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3 Imagen" descr="\\cendat\u7110\w2000\Escritorio\Fig 4a.JPG">
            <a:extLst>
              <a:ext uri="{FF2B5EF4-FFF2-40B4-BE49-F238E27FC236}">
                <a16:creationId xmlns:a16="http://schemas.microsoft.com/office/drawing/2014/main" id="{11041668-DDE7-FA87-1AD7-F32EFA4941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090666"/>
            <a:ext cx="4837128" cy="3742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E:\Doctorado\CIEMAT\Papers Tesis\Raman-Linkam JRC\Muestra UO2 T16-9-1-B-2\Espectros T16-9-1-B-2\20230403\T16-9-1-B-2_350C-14.JPG">
            <a:extLst>
              <a:ext uri="{FF2B5EF4-FFF2-40B4-BE49-F238E27FC236}">
                <a16:creationId xmlns:a16="http://schemas.microsoft.com/office/drawing/2014/main" id="{4C45E060-1C3A-216B-8C9B-498B632A8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30" y="1818781"/>
            <a:ext cx="3340158" cy="311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FA3930EF-0603-BD4A-D096-5747D2B5EAF9}"/>
              </a:ext>
            </a:extLst>
          </p:cNvPr>
          <p:cNvGrpSpPr/>
          <p:nvPr/>
        </p:nvGrpSpPr>
        <p:grpSpPr>
          <a:xfrm>
            <a:off x="1009664" y="1331475"/>
            <a:ext cx="1402096" cy="369333"/>
            <a:chOff x="1153680" y="1240589"/>
            <a:chExt cx="1402096" cy="36933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47B8E70-4B5C-B86F-0021-582239DD5B35}"/>
                </a:ext>
              </a:extLst>
            </p:cNvPr>
            <p:cNvSpPr txBox="1"/>
            <p:nvPr/>
          </p:nvSpPr>
          <p:spPr>
            <a:xfrm>
              <a:off x="1164493" y="1240589"/>
              <a:ext cx="139128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800" dirty="0">
                  <a:latin typeface="+mn-lt"/>
                  <a:cs typeface="Times New Roman" panose="02020603050405020304" pitchFamily="18" charset="0"/>
                </a:rPr>
                <a:t>Pellet centre</a:t>
              </a:r>
              <a:endParaRPr lang="en-GB" dirty="0">
                <a:latin typeface="+mn-lt"/>
              </a:endParaRPr>
            </a:p>
          </p:txBody>
        </p:sp>
        <p:sp>
          <p:nvSpPr>
            <p:cNvPr id="19" name="41 Rectángulo redondeado">
              <a:extLst>
                <a:ext uri="{FF2B5EF4-FFF2-40B4-BE49-F238E27FC236}">
                  <a16:creationId xmlns:a16="http://schemas.microsoft.com/office/drawing/2014/main" id="{EDC5B6FC-1415-49B9-E596-5383462B9F6F}"/>
                </a:ext>
              </a:extLst>
            </p:cNvPr>
            <p:cNvSpPr/>
            <p:nvPr/>
          </p:nvSpPr>
          <p:spPr>
            <a:xfrm>
              <a:off x="1153680" y="1247428"/>
              <a:ext cx="1402096" cy="362494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 dirty="0"/>
            </a:p>
          </p:txBody>
        </p:sp>
      </p:grpSp>
      <p:sp>
        <p:nvSpPr>
          <p:cNvPr id="21" name="11 Elipse">
            <a:extLst>
              <a:ext uri="{FF2B5EF4-FFF2-40B4-BE49-F238E27FC236}">
                <a16:creationId xmlns:a16="http://schemas.microsoft.com/office/drawing/2014/main" id="{D45F875C-81BC-8921-0EF2-3598DA2D8FE5}"/>
              </a:ext>
            </a:extLst>
          </p:cNvPr>
          <p:cNvSpPr/>
          <p:nvPr/>
        </p:nvSpPr>
        <p:spPr>
          <a:xfrm>
            <a:off x="7891348" y="4664149"/>
            <a:ext cx="648072" cy="493043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2" name="Imagen 2">
            <a:extLst>
              <a:ext uri="{FF2B5EF4-FFF2-40B4-BE49-F238E27FC236}">
                <a16:creationId xmlns:a16="http://schemas.microsoft.com/office/drawing/2014/main" id="{622AFD85-E846-43FD-834F-5ADD58C7C9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7637315">
            <a:off x="7623337" y="5255072"/>
            <a:ext cx="241412" cy="216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25C409E-72C2-41F6-9FA9-E4E090AC43C5}"/>
              </a:ext>
            </a:extLst>
          </p:cNvPr>
          <p:cNvSpPr txBox="1"/>
          <p:nvPr/>
        </p:nvSpPr>
        <p:spPr>
          <a:xfrm>
            <a:off x="8044171" y="6144616"/>
            <a:ext cx="848309" cy="30777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T=350 </a:t>
            </a:r>
            <a:r>
              <a:rPr lang="es-ES" sz="1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ºC</a:t>
            </a:r>
            <a:endParaRPr lang="es-ES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23BCEE98-E847-4876-A63F-079CD7BC726A}"/>
              </a:ext>
            </a:extLst>
          </p:cNvPr>
          <p:cNvGrpSpPr/>
          <p:nvPr/>
        </p:nvGrpSpPr>
        <p:grpSpPr>
          <a:xfrm>
            <a:off x="567377" y="5165451"/>
            <a:ext cx="2811187" cy="646332"/>
            <a:chOff x="6176687" y="6158483"/>
            <a:chExt cx="2448450" cy="646332"/>
          </a:xfrm>
        </p:grpSpPr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7211C29-8C7C-40A8-9181-121A2C96A945}"/>
                </a:ext>
              </a:extLst>
            </p:cNvPr>
            <p:cNvSpPr txBox="1"/>
            <p:nvPr/>
          </p:nvSpPr>
          <p:spPr>
            <a:xfrm>
              <a:off x="6176687" y="6158484"/>
              <a:ext cx="244845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800" dirty="0">
                  <a:latin typeface="+mn-lt"/>
                  <a:cs typeface="Times New Roman" panose="02020603050405020304" pitchFamily="18" charset="0"/>
                </a:rPr>
                <a:t>U</a:t>
              </a:r>
              <a:r>
                <a:rPr lang="en-GB" sz="1800" baseline="-25000" dirty="0">
                  <a:latin typeface="+mn-lt"/>
                  <a:cs typeface="Times New Roman" panose="02020603050405020304" pitchFamily="18" charset="0"/>
                </a:rPr>
                <a:t>3</a:t>
              </a:r>
              <a:r>
                <a:rPr lang="en-GB" sz="1800" dirty="0">
                  <a:latin typeface="+mn-lt"/>
                  <a:cs typeface="Times New Roman" panose="02020603050405020304" pitchFamily="18" charset="0"/>
                </a:rPr>
                <a:t>O</a:t>
              </a:r>
              <a:r>
                <a:rPr lang="en-GB" sz="1800" baseline="-25000" dirty="0">
                  <a:latin typeface="+mn-lt"/>
                  <a:cs typeface="Times New Roman" panose="02020603050405020304" pitchFamily="18" charset="0"/>
                </a:rPr>
                <a:t>8</a:t>
              </a:r>
              <a:r>
                <a:rPr lang="en-GB" sz="1800" dirty="0">
                  <a:latin typeface="+mn-lt"/>
                  <a:cs typeface="Times New Roman" panose="02020603050405020304" pitchFamily="18" charset="0"/>
                </a:rPr>
                <a:t> detected after 62h</a:t>
              </a:r>
            </a:p>
            <a:p>
              <a:pPr algn="ctr"/>
              <a:r>
                <a:rPr lang="en-GB" dirty="0">
                  <a:latin typeface="+mn-lt"/>
                  <a:cs typeface="Times New Roman" panose="02020603050405020304" pitchFamily="18" charset="0"/>
                </a:rPr>
                <a:t>Homogeneous oxidation</a:t>
              </a:r>
              <a:endParaRPr lang="es-ES" dirty="0">
                <a:latin typeface="+mn-lt"/>
              </a:endParaRPr>
            </a:p>
          </p:txBody>
        </p:sp>
        <p:sp>
          <p:nvSpPr>
            <p:cNvPr id="24" name="41 Rectángulo redondeado">
              <a:extLst>
                <a:ext uri="{FF2B5EF4-FFF2-40B4-BE49-F238E27FC236}">
                  <a16:creationId xmlns:a16="http://schemas.microsoft.com/office/drawing/2014/main" id="{81F6FE7A-7E31-4F5A-959C-98C552D63D14}"/>
                </a:ext>
              </a:extLst>
            </p:cNvPr>
            <p:cNvSpPr/>
            <p:nvPr/>
          </p:nvSpPr>
          <p:spPr>
            <a:xfrm>
              <a:off x="6176687" y="6158483"/>
              <a:ext cx="2448449" cy="645973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 dirty="0"/>
            </a:p>
          </p:txBody>
        </p:sp>
      </p:grpSp>
      <p:pic>
        <p:nvPicPr>
          <p:cNvPr id="27" name="Imagen 26">
            <a:extLst>
              <a:ext uri="{FF2B5EF4-FFF2-40B4-BE49-F238E27FC236}">
                <a16:creationId xmlns:a16="http://schemas.microsoft.com/office/drawing/2014/main" id="{F2AC099E-F439-4DA5-8B01-BE368E2E3B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3046" y="1365464"/>
            <a:ext cx="4552902" cy="17252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41FAD7B8-D0CE-43A5-976D-E744EA460607}"/>
              </a:ext>
            </a:extLst>
          </p:cNvPr>
          <p:cNvCxnSpPr>
            <a:cxnSpLocks/>
          </p:cNvCxnSpPr>
          <p:nvPr/>
        </p:nvCxnSpPr>
        <p:spPr>
          <a:xfrm>
            <a:off x="1835696" y="1818781"/>
            <a:ext cx="0" cy="283420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C59F2F4F-F4AC-434B-A531-770177458DA2}"/>
              </a:ext>
            </a:extLst>
          </p:cNvPr>
          <p:cNvCxnSpPr>
            <a:cxnSpLocks/>
          </p:cNvCxnSpPr>
          <p:nvPr/>
        </p:nvCxnSpPr>
        <p:spPr>
          <a:xfrm flipH="1">
            <a:off x="567377" y="3212976"/>
            <a:ext cx="292450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10">
            <a:extLst>
              <a:ext uri="{FF2B5EF4-FFF2-40B4-BE49-F238E27FC236}">
                <a16:creationId xmlns:a16="http://schemas.microsoft.com/office/drawing/2014/main" id="{62F2D41E-3462-4EE4-A456-D1A0962FB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759" y="1585468"/>
            <a:ext cx="1379362" cy="1169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EAD9CB-5B81-D290-C02E-15A28DA1B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/>
          </a:bodyPr>
          <a:lstStyle/>
          <a:p>
            <a:r>
              <a:rPr lang="en-GB" sz="2200" dirty="0">
                <a:solidFill>
                  <a:schemeClr val="accent1"/>
                </a:solidFill>
              </a:rPr>
              <a:t>Scientific Foundations of </a:t>
            </a:r>
            <a:r>
              <a:rPr lang="en-DE" sz="2200" dirty="0">
                <a:solidFill>
                  <a:schemeClr val="accent1"/>
                </a:solidFill>
              </a:rPr>
              <a:t>THOXAM – </a:t>
            </a:r>
            <a:r>
              <a:rPr lang="en-GB" sz="2000" dirty="0">
                <a:solidFill>
                  <a:schemeClr val="accent1"/>
                </a:solidFill>
              </a:rPr>
              <a:t>High-Temperature Oxidation of SNF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422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10 Imagen" descr="\\cendat\u7110\w2000\Escritorio\Fig 4b.JPG">
            <a:extLst>
              <a:ext uri="{FF2B5EF4-FFF2-40B4-BE49-F238E27FC236}">
                <a16:creationId xmlns:a16="http://schemas.microsoft.com/office/drawing/2014/main" id="{41159E12-3850-4A63-99A2-0F8BFD5BE6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888" y="3074260"/>
            <a:ext cx="4772078" cy="3739115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11 Elipse">
            <a:extLst>
              <a:ext uri="{FF2B5EF4-FFF2-40B4-BE49-F238E27FC236}">
                <a16:creationId xmlns:a16="http://schemas.microsoft.com/office/drawing/2014/main" id="{5A433DF1-359E-4C24-B96C-F3CA26C6984D}"/>
              </a:ext>
            </a:extLst>
          </p:cNvPr>
          <p:cNvSpPr/>
          <p:nvPr/>
        </p:nvSpPr>
        <p:spPr>
          <a:xfrm>
            <a:off x="7936462" y="4338816"/>
            <a:ext cx="648072" cy="493043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7" name="Imagen 2">
            <a:extLst>
              <a:ext uri="{FF2B5EF4-FFF2-40B4-BE49-F238E27FC236}">
                <a16:creationId xmlns:a16="http://schemas.microsoft.com/office/drawing/2014/main" id="{C39C1E56-7FAB-484E-BF87-2449980B09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637315">
            <a:off x="7335305" y="5687120"/>
            <a:ext cx="241412" cy="2160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FA3930EF-0603-BD4A-D096-5747D2B5EAF9}"/>
              </a:ext>
            </a:extLst>
          </p:cNvPr>
          <p:cNvGrpSpPr/>
          <p:nvPr/>
        </p:nvGrpSpPr>
        <p:grpSpPr>
          <a:xfrm>
            <a:off x="1009664" y="1331475"/>
            <a:ext cx="1402096" cy="369333"/>
            <a:chOff x="1153680" y="1240589"/>
            <a:chExt cx="1402096" cy="36933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47B8E70-4B5C-B86F-0021-582239DD5B35}"/>
                </a:ext>
              </a:extLst>
            </p:cNvPr>
            <p:cNvSpPr txBox="1"/>
            <p:nvPr/>
          </p:nvSpPr>
          <p:spPr>
            <a:xfrm>
              <a:off x="1164493" y="1240589"/>
              <a:ext cx="139128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800" dirty="0">
                  <a:latin typeface="+mn-lt"/>
                  <a:cs typeface="Times New Roman" panose="02020603050405020304" pitchFamily="18" charset="0"/>
                </a:rPr>
                <a:t>Pellet rim</a:t>
              </a:r>
              <a:endParaRPr lang="en-GB" dirty="0">
                <a:latin typeface="+mn-lt"/>
              </a:endParaRPr>
            </a:p>
          </p:txBody>
        </p:sp>
        <p:sp>
          <p:nvSpPr>
            <p:cNvPr id="19" name="41 Rectángulo redondeado">
              <a:extLst>
                <a:ext uri="{FF2B5EF4-FFF2-40B4-BE49-F238E27FC236}">
                  <a16:creationId xmlns:a16="http://schemas.microsoft.com/office/drawing/2014/main" id="{EDC5B6FC-1415-49B9-E596-5383462B9F6F}"/>
                </a:ext>
              </a:extLst>
            </p:cNvPr>
            <p:cNvSpPr/>
            <p:nvPr/>
          </p:nvSpPr>
          <p:spPr>
            <a:xfrm>
              <a:off x="1153680" y="1247428"/>
              <a:ext cx="1402096" cy="362494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 dirty="0"/>
            </a:p>
          </p:txBody>
        </p: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B25C409E-72C2-41F6-9FA9-E4E090AC43C5}"/>
              </a:ext>
            </a:extLst>
          </p:cNvPr>
          <p:cNvSpPr txBox="1"/>
          <p:nvPr/>
        </p:nvSpPr>
        <p:spPr>
          <a:xfrm>
            <a:off x="8070175" y="6134619"/>
            <a:ext cx="848309" cy="30777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T=350 </a:t>
            </a:r>
            <a:r>
              <a:rPr lang="es-ES" sz="1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ºC</a:t>
            </a:r>
            <a:endParaRPr lang="es-ES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23BCEE98-E847-4876-A63F-079CD7BC726A}"/>
              </a:ext>
            </a:extLst>
          </p:cNvPr>
          <p:cNvGrpSpPr/>
          <p:nvPr/>
        </p:nvGrpSpPr>
        <p:grpSpPr>
          <a:xfrm>
            <a:off x="788347" y="4653136"/>
            <a:ext cx="2595163" cy="646332"/>
            <a:chOff x="6176687" y="6158483"/>
            <a:chExt cx="2448450" cy="646332"/>
          </a:xfrm>
        </p:grpSpPr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57211C29-8C7C-40A8-9181-121A2C96A945}"/>
                </a:ext>
              </a:extLst>
            </p:cNvPr>
            <p:cNvSpPr txBox="1"/>
            <p:nvPr/>
          </p:nvSpPr>
          <p:spPr>
            <a:xfrm>
              <a:off x="6176687" y="6158484"/>
              <a:ext cx="244845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800" dirty="0">
                  <a:latin typeface="+mn-lt"/>
                  <a:cs typeface="Times New Roman" panose="02020603050405020304" pitchFamily="18" charset="0"/>
                </a:rPr>
                <a:t>U</a:t>
              </a:r>
              <a:r>
                <a:rPr lang="en-GB" sz="1800" baseline="-25000" dirty="0">
                  <a:latin typeface="+mn-lt"/>
                  <a:cs typeface="Times New Roman" panose="02020603050405020304" pitchFamily="18" charset="0"/>
                </a:rPr>
                <a:t>3</a:t>
              </a:r>
              <a:r>
                <a:rPr lang="en-GB" sz="1800" dirty="0">
                  <a:latin typeface="+mn-lt"/>
                  <a:cs typeface="Times New Roman" panose="02020603050405020304" pitchFamily="18" charset="0"/>
                </a:rPr>
                <a:t>O</a:t>
              </a:r>
              <a:r>
                <a:rPr lang="en-GB" sz="1800" baseline="-25000" dirty="0">
                  <a:latin typeface="+mn-lt"/>
                  <a:cs typeface="Times New Roman" panose="02020603050405020304" pitchFamily="18" charset="0"/>
                </a:rPr>
                <a:t>8</a:t>
              </a:r>
              <a:r>
                <a:rPr lang="en-GB" sz="1800" dirty="0">
                  <a:latin typeface="+mn-lt"/>
                  <a:cs typeface="Times New Roman" panose="02020603050405020304" pitchFamily="18" charset="0"/>
                </a:rPr>
                <a:t> detected after 92h</a:t>
              </a:r>
            </a:p>
            <a:p>
              <a:pPr algn="ctr"/>
              <a:r>
                <a:rPr lang="en-GB" dirty="0">
                  <a:latin typeface="+mn-lt"/>
                  <a:cs typeface="Times New Roman" panose="02020603050405020304" pitchFamily="18" charset="0"/>
                </a:rPr>
                <a:t>Heterogeneous oxidation</a:t>
              </a:r>
              <a:endParaRPr lang="es-ES" dirty="0">
                <a:latin typeface="+mn-lt"/>
              </a:endParaRPr>
            </a:p>
          </p:txBody>
        </p:sp>
        <p:sp>
          <p:nvSpPr>
            <p:cNvPr id="24" name="41 Rectángulo redondeado">
              <a:extLst>
                <a:ext uri="{FF2B5EF4-FFF2-40B4-BE49-F238E27FC236}">
                  <a16:creationId xmlns:a16="http://schemas.microsoft.com/office/drawing/2014/main" id="{81F6FE7A-7E31-4F5A-959C-98C552D63D14}"/>
                </a:ext>
              </a:extLst>
            </p:cNvPr>
            <p:cNvSpPr/>
            <p:nvPr/>
          </p:nvSpPr>
          <p:spPr>
            <a:xfrm>
              <a:off x="6176687" y="6158483"/>
              <a:ext cx="2380514" cy="645973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 dirty="0"/>
            </a:p>
          </p:txBody>
        </p:sp>
      </p:grpSp>
      <p:pic>
        <p:nvPicPr>
          <p:cNvPr id="27" name="Imagen 26">
            <a:extLst>
              <a:ext uri="{FF2B5EF4-FFF2-40B4-BE49-F238E27FC236}">
                <a16:creationId xmlns:a16="http://schemas.microsoft.com/office/drawing/2014/main" id="{F2AC099E-F439-4DA5-8B01-BE368E2E3B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0296" y="1365464"/>
            <a:ext cx="4685652" cy="1775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" name="Picture 2" descr="E:\Doctorado\CIEMAT\Papers Tesis\Raman-Linkam JRC\Muestra UO2 T16-9-1-B-2\Espectros T16-9-1-B-2\20230403\T16-9-1-B-2_350C-8.JPG">
            <a:extLst>
              <a:ext uri="{FF2B5EF4-FFF2-40B4-BE49-F238E27FC236}">
                <a16:creationId xmlns:a16="http://schemas.microsoft.com/office/drawing/2014/main" id="{1BF0E7C0-A277-4803-89EB-BE64281F5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21" y="1773119"/>
            <a:ext cx="3092751" cy="285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0">
            <a:extLst>
              <a:ext uri="{FF2B5EF4-FFF2-40B4-BE49-F238E27FC236}">
                <a16:creationId xmlns:a16="http://schemas.microsoft.com/office/drawing/2014/main" id="{62F2D41E-3462-4EE4-A456-D1A0962FB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568016"/>
            <a:ext cx="1365244" cy="115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779F5CBD-FDBC-488D-8BC6-2360EA7997AD}"/>
              </a:ext>
            </a:extLst>
          </p:cNvPr>
          <p:cNvCxnSpPr>
            <a:cxnSpLocks/>
          </p:cNvCxnSpPr>
          <p:nvPr/>
        </p:nvCxnSpPr>
        <p:spPr>
          <a:xfrm>
            <a:off x="971600" y="1772816"/>
            <a:ext cx="0" cy="263800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29B5EE4E-F9E4-4C2D-85C8-DAC5EBA409F5}"/>
              </a:ext>
            </a:extLst>
          </p:cNvPr>
          <p:cNvCxnSpPr>
            <a:cxnSpLocks/>
          </p:cNvCxnSpPr>
          <p:nvPr/>
        </p:nvCxnSpPr>
        <p:spPr>
          <a:xfrm flipH="1">
            <a:off x="611560" y="3501008"/>
            <a:ext cx="269994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lecha: hacia abajo 1">
            <a:extLst>
              <a:ext uri="{FF2B5EF4-FFF2-40B4-BE49-F238E27FC236}">
                <a16:creationId xmlns:a16="http://schemas.microsoft.com/office/drawing/2014/main" id="{B4EE09B9-36B0-44A0-ACB7-81B9EDB871D8}"/>
              </a:ext>
            </a:extLst>
          </p:cNvPr>
          <p:cNvSpPr/>
          <p:nvPr/>
        </p:nvSpPr>
        <p:spPr>
          <a:xfrm>
            <a:off x="1941912" y="5336640"/>
            <a:ext cx="288032" cy="4559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61532BDA-C2D5-4FB3-B330-6F4E36C09954}"/>
              </a:ext>
            </a:extLst>
          </p:cNvPr>
          <p:cNvGrpSpPr/>
          <p:nvPr/>
        </p:nvGrpSpPr>
        <p:grpSpPr>
          <a:xfrm>
            <a:off x="539552" y="5829209"/>
            <a:ext cx="3092752" cy="369332"/>
            <a:chOff x="5906140" y="6158484"/>
            <a:chExt cx="2649550" cy="369332"/>
          </a:xfrm>
        </p:grpSpPr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6D332B97-7A24-4DB5-8B78-F933E80F09D9}"/>
                </a:ext>
              </a:extLst>
            </p:cNvPr>
            <p:cNvSpPr txBox="1"/>
            <p:nvPr/>
          </p:nvSpPr>
          <p:spPr>
            <a:xfrm>
              <a:off x="5906140" y="6158484"/>
              <a:ext cx="264955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1800" dirty="0">
                  <a:latin typeface="+mn-lt"/>
                  <a:cs typeface="Times New Roman" panose="02020603050405020304" pitchFamily="18" charset="0"/>
                </a:rPr>
                <a:t>Oxidation delayed at the rim </a:t>
              </a:r>
            </a:p>
          </p:txBody>
        </p:sp>
        <p:sp>
          <p:nvSpPr>
            <p:cNvPr id="40" name="41 Rectángulo redondeado">
              <a:extLst>
                <a:ext uri="{FF2B5EF4-FFF2-40B4-BE49-F238E27FC236}">
                  <a16:creationId xmlns:a16="http://schemas.microsoft.com/office/drawing/2014/main" id="{400D3AF6-E8C3-4661-90C5-629D488BD97B}"/>
                </a:ext>
              </a:extLst>
            </p:cNvPr>
            <p:cNvSpPr/>
            <p:nvPr/>
          </p:nvSpPr>
          <p:spPr>
            <a:xfrm>
              <a:off x="5906140" y="6158484"/>
              <a:ext cx="2649550" cy="369332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 dirty="0"/>
            </a:p>
          </p:txBody>
        </p: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57B609D9-5878-4761-B8D1-2DBDDD28C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170" y="5962972"/>
            <a:ext cx="548680" cy="54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A5E8E32-CBEC-15EB-EB72-EB78BBFCD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/>
          </a:bodyPr>
          <a:lstStyle/>
          <a:p>
            <a:r>
              <a:rPr lang="en-GB" sz="2200" dirty="0">
                <a:solidFill>
                  <a:schemeClr val="accent1"/>
                </a:solidFill>
              </a:rPr>
              <a:t>Scientific Foundations of </a:t>
            </a:r>
            <a:r>
              <a:rPr lang="en-DE" sz="2200" dirty="0">
                <a:solidFill>
                  <a:schemeClr val="accent1"/>
                </a:solidFill>
              </a:rPr>
              <a:t>THOXAM – </a:t>
            </a:r>
            <a:r>
              <a:rPr lang="en-GB" sz="2000" dirty="0">
                <a:solidFill>
                  <a:schemeClr val="accent1"/>
                </a:solidFill>
              </a:rPr>
              <a:t>High-Temperature Oxidation of HBS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39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17 Tabla">
            <a:extLst>
              <a:ext uri="{FF2B5EF4-FFF2-40B4-BE49-F238E27FC236}">
                <a16:creationId xmlns:a16="http://schemas.microsoft.com/office/drawing/2014/main" id="{D726BF94-6EA9-4EED-9C3F-27E34ABB2E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194568"/>
              </p:ext>
            </p:extLst>
          </p:nvPr>
        </p:nvGraphicFramePr>
        <p:xfrm>
          <a:off x="110295" y="1572537"/>
          <a:ext cx="4246124" cy="1524000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1314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5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924">
                  <a:extLst>
                    <a:ext uri="{9D8B030D-6E8A-4147-A177-3AD203B41FA5}">
                      <a16:colId xmlns:a16="http://schemas.microsoft.com/office/drawing/2014/main" val="3211340739"/>
                    </a:ext>
                  </a:extLst>
                </a:gridCol>
              </a:tblGrid>
              <a:tr h="275023">
                <a:tc>
                  <a:txBody>
                    <a:bodyPr/>
                    <a:lstStyle/>
                    <a:p>
                      <a:pPr algn="ctr"/>
                      <a:endParaRPr lang="en-GB" sz="14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Standard UO</a:t>
                      </a:r>
                      <a:r>
                        <a:rPr lang="en-GB" sz="1400" b="1" baseline="-25000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Cr-doped UO</a:t>
                      </a:r>
                      <a:r>
                        <a:rPr lang="en-GB" sz="1400" b="1" baseline="-25000" noProof="0" dirty="0">
                          <a:solidFill>
                            <a:schemeClr val="bg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4291281"/>
                  </a:ext>
                </a:extLst>
              </a:tr>
              <a:tr h="275023"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Reactor</a:t>
                      </a:r>
                      <a:r>
                        <a:rPr lang="en-GB" sz="1400" baseline="0" noProof="0" dirty="0">
                          <a:latin typeface="+mn-lt"/>
                          <a:cs typeface="Times New Roman" panose="02020603050405020304" pitchFamily="18" charset="0"/>
                        </a:rPr>
                        <a:t> type</a:t>
                      </a:r>
                      <a:endParaRPr lang="en-GB" sz="14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PWR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PWR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023"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BU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~60 </a:t>
                      </a:r>
                      <a:r>
                        <a:rPr lang="en-GB" sz="1400" noProof="0" dirty="0" err="1">
                          <a:latin typeface="+mn-lt"/>
                          <a:cs typeface="Times New Roman" panose="02020603050405020304" pitchFamily="18" charset="0"/>
                        </a:rPr>
                        <a:t>MWd</a:t>
                      </a:r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GB" sz="1400" noProof="0" dirty="0" err="1">
                          <a:latin typeface="+mn-lt"/>
                          <a:cs typeface="Times New Roman" panose="02020603050405020304" pitchFamily="18" charset="0"/>
                        </a:rPr>
                        <a:t>kgU</a:t>
                      </a:r>
                      <a:endParaRPr lang="en-GB" sz="14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~60 </a:t>
                      </a:r>
                      <a:r>
                        <a:rPr lang="en-GB" sz="1400" noProof="0" dirty="0" err="1">
                          <a:latin typeface="+mn-lt"/>
                          <a:cs typeface="Times New Roman" panose="02020603050405020304" pitchFamily="18" charset="0"/>
                        </a:rPr>
                        <a:t>MWd</a:t>
                      </a:r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GB" sz="1400" noProof="0" dirty="0" err="1">
                          <a:latin typeface="+mn-lt"/>
                          <a:cs typeface="Times New Roman" panose="02020603050405020304" pitchFamily="18" charset="0"/>
                        </a:rPr>
                        <a:t>kgU</a:t>
                      </a:r>
                      <a:endParaRPr lang="en-GB" sz="1400" noProof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023"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Grain size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~60 µm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9443505"/>
                  </a:ext>
                </a:extLst>
              </a:tr>
              <a:tr h="275023"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Cr content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noProof="0" dirty="0">
                          <a:latin typeface="+mn-lt"/>
                          <a:cs typeface="Times New Roman" panose="02020603050405020304" pitchFamily="18" charset="0"/>
                        </a:rPr>
                        <a:t>~0.2 wt.%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3303644"/>
                  </a:ext>
                </a:extLst>
              </a:tr>
            </a:tbl>
          </a:graphicData>
        </a:graphic>
      </p:graphicFrame>
      <p:grpSp>
        <p:nvGrpSpPr>
          <p:cNvPr id="54" name="Grupo 53">
            <a:extLst>
              <a:ext uri="{FF2B5EF4-FFF2-40B4-BE49-F238E27FC236}">
                <a16:creationId xmlns:a16="http://schemas.microsoft.com/office/drawing/2014/main" id="{059D7C11-18E5-4D29-8328-B11D03A85709}"/>
              </a:ext>
            </a:extLst>
          </p:cNvPr>
          <p:cNvGrpSpPr/>
          <p:nvPr/>
        </p:nvGrpSpPr>
        <p:grpSpPr>
          <a:xfrm>
            <a:off x="-180528" y="3308759"/>
            <a:ext cx="2537202" cy="2856545"/>
            <a:chOff x="4303292" y="368793"/>
            <a:chExt cx="2537202" cy="2856545"/>
          </a:xfrm>
        </p:grpSpPr>
        <p:sp>
          <p:nvSpPr>
            <p:cNvPr id="55" name="Rectángulo 54">
              <a:extLst>
                <a:ext uri="{FF2B5EF4-FFF2-40B4-BE49-F238E27FC236}">
                  <a16:creationId xmlns:a16="http://schemas.microsoft.com/office/drawing/2014/main" id="{FF1EF76F-AE5F-4A5F-82F4-D3581DDDE2AA}"/>
                </a:ext>
              </a:extLst>
            </p:cNvPr>
            <p:cNvSpPr/>
            <p:nvPr/>
          </p:nvSpPr>
          <p:spPr>
            <a:xfrm>
              <a:off x="4552326" y="465271"/>
              <a:ext cx="2288168" cy="2760067"/>
            </a:xfrm>
            <a:prstGeom prst="rect">
              <a:avLst/>
            </a:pr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aphicFrame>
          <p:nvGraphicFramePr>
            <p:cNvPr id="56" name="Objeto 55">
              <a:extLst>
                <a:ext uri="{FF2B5EF4-FFF2-40B4-BE49-F238E27FC236}">
                  <a16:creationId xmlns:a16="http://schemas.microsoft.com/office/drawing/2014/main" id="{1DF0343A-1588-4D70-9ACE-24FAACD1E9B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9927118"/>
                </p:ext>
              </p:extLst>
            </p:nvPr>
          </p:nvGraphicFramePr>
          <p:xfrm>
            <a:off x="4303292" y="368793"/>
            <a:ext cx="2445015" cy="18714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4" name="Graph" r:id="rId4" imgW="9802368" imgH="7502652" progId="Origin95.Graph">
                    <p:embed/>
                  </p:oleObj>
                </mc:Choice>
                <mc:Fallback>
                  <p:oleObj name="Graph" r:id="rId4" imgW="9802368" imgH="7502652" progId="Origin95.Graph">
                    <p:embed/>
                    <p:pic>
                      <p:nvPicPr>
                        <p:cNvPr id="7" name="Objeto 6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4303292" y="368793"/>
                          <a:ext cx="2445015" cy="187145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57" name="Imagen 56">
              <a:extLst>
                <a:ext uri="{FF2B5EF4-FFF2-40B4-BE49-F238E27FC236}">
                  <a16:creationId xmlns:a16="http://schemas.microsoft.com/office/drawing/2014/main" id="{5FD1C736-F24F-40EC-AAAF-DACD12720C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31" b="13075"/>
            <a:stretch/>
          </p:blipFill>
          <p:spPr>
            <a:xfrm>
              <a:off x="5757272" y="2190819"/>
              <a:ext cx="956010" cy="935805"/>
            </a:xfrm>
            <a:prstGeom prst="rect">
              <a:avLst/>
            </a:prstGeom>
            <a:ln w="19050">
              <a:solidFill>
                <a:srgbClr val="0070C0"/>
              </a:solidFill>
            </a:ln>
          </p:spPr>
        </p:pic>
        <p:sp>
          <p:nvSpPr>
            <p:cNvPr id="58" name="CuadroTexto 57">
              <a:extLst>
                <a:ext uri="{FF2B5EF4-FFF2-40B4-BE49-F238E27FC236}">
                  <a16:creationId xmlns:a16="http://schemas.microsoft.com/office/drawing/2014/main" id="{6DEAC5DD-3F36-4602-A648-3159D98BB89A}"/>
                </a:ext>
              </a:extLst>
            </p:cNvPr>
            <p:cNvSpPr txBox="1"/>
            <p:nvPr/>
          </p:nvSpPr>
          <p:spPr>
            <a:xfrm>
              <a:off x="4644513" y="2443277"/>
              <a:ext cx="1020572" cy="430887"/>
            </a:xfrm>
            <a:prstGeom prst="rect">
              <a:avLst/>
            </a:prstGeom>
            <a:solidFill>
              <a:srgbClr val="5B9BD5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High-burnup standard UO</a:t>
              </a:r>
              <a:r>
                <a:rPr kumimoji="0" lang="en-GB" sz="1100" b="1" i="0" u="none" strike="noStrike" kern="0" cap="none" spc="0" normalizeH="0" baseline="-2500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2</a:t>
              </a:r>
            </a:p>
          </p:txBody>
        </p:sp>
      </p:grpSp>
      <p:grpSp>
        <p:nvGrpSpPr>
          <p:cNvPr id="64" name="Grupo 63">
            <a:extLst>
              <a:ext uri="{FF2B5EF4-FFF2-40B4-BE49-F238E27FC236}">
                <a16:creationId xmlns:a16="http://schemas.microsoft.com/office/drawing/2014/main" id="{6578D6C9-6FB5-45D0-A5AF-E0EC7F975985}"/>
              </a:ext>
            </a:extLst>
          </p:cNvPr>
          <p:cNvGrpSpPr/>
          <p:nvPr/>
        </p:nvGrpSpPr>
        <p:grpSpPr>
          <a:xfrm>
            <a:off x="2172850" y="3400053"/>
            <a:ext cx="2429811" cy="2765251"/>
            <a:chOff x="7077421" y="465271"/>
            <a:chExt cx="2429811" cy="2765251"/>
          </a:xfrm>
        </p:grpSpPr>
        <p:sp>
          <p:nvSpPr>
            <p:cNvPr id="65" name="Rectángulo 64">
              <a:extLst>
                <a:ext uri="{FF2B5EF4-FFF2-40B4-BE49-F238E27FC236}">
                  <a16:creationId xmlns:a16="http://schemas.microsoft.com/office/drawing/2014/main" id="{AF9CD4AD-82C9-4D16-889A-4B89CF9146E4}"/>
                </a:ext>
              </a:extLst>
            </p:cNvPr>
            <p:cNvSpPr/>
            <p:nvPr/>
          </p:nvSpPr>
          <p:spPr>
            <a:xfrm>
              <a:off x="7240385" y="465271"/>
              <a:ext cx="2266847" cy="2760067"/>
            </a:xfrm>
            <a:prstGeom prst="rect">
              <a:avLst/>
            </a:prstGeom>
            <a:solidFill>
              <a:srgbClr val="70AD47">
                <a:lumMod val="20000"/>
                <a:lumOff val="80000"/>
              </a:srgbClr>
            </a:solidFill>
            <a:ln w="12700" cap="flat" cmpd="sng" algn="ctr">
              <a:solidFill>
                <a:srgbClr val="70AD47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aphicFrame>
          <p:nvGraphicFramePr>
            <p:cNvPr id="66" name="Objeto 65">
              <a:extLst>
                <a:ext uri="{FF2B5EF4-FFF2-40B4-BE49-F238E27FC236}">
                  <a16:creationId xmlns:a16="http://schemas.microsoft.com/office/drawing/2014/main" id="{FC79E26F-A84B-4DCB-B658-8FCB1A833D6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01153300"/>
                </p:ext>
              </p:extLst>
            </p:nvPr>
          </p:nvGraphicFramePr>
          <p:xfrm>
            <a:off x="7077421" y="1370701"/>
            <a:ext cx="2429811" cy="18598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5" name="Graph" r:id="rId7" imgW="9802368" imgH="7502652" progId="Origin95.Graph">
                    <p:embed/>
                  </p:oleObj>
                </mc:Choice>
                <mc:Fallback>
                  <p:oleObj name="Graph" r:id="rId7" imgW="9802368" imgH="7502652" progId="Origin95.Graph">
                    <p:embed/>
                    <p:pic>
                      <p:nvPicPr>
                        <p:cNvPr id="2" name="Objeto 1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7077421" y="1370701"/>
                          <a:ext cx="2429811" cy="185982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67" name="Picture 6" descr="A close-up of a cell&#10;&#10;Description automatically generated">
              <a:extLst>
                <a:ext uri="{FF2B5EF4-FFF2-40B4-BE49-F238E27FC236}">
                  <a16:creationId xmlns:a16="http://schemas.microsoft.com/office/drawing/2014/main" id="{E3723CB3-17C0-4215-BFCC-C53A33B5A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5332" y="557028"/>
              <a:ext cx="956010" cy="909165"/>
            </a:xfrm>
            <a:prstGeom prst="rect">
              <a:avLst/>
            </a:prstGeom>
            <a:ln w="19050">
              <a:solidFill>
                <a:srgbClr val="00B050"/>
              </a:solidFill>
            </a:ln>
          </p:spPr>
        </p:pic>
        <p:sp>
          <p:nvSpPr>
            <p:cNvPr id="68" name="CuadroTexto 67">
              <a:extLst>
                <a:ext uri="{FF2B5EF4-FFF2-40B4-BE49-F238E27FC236}">
                  <a16:creationId xmlns:a16="http://schemas.microsoft.com/office/drawing/2014/main" id="{B377C4E2-2D09-4223-870B-4D93FFE51DE2}"/>
                </a:ext>
              </a:extLst>
            </p:cNvPr>
            <p:cNvSpPr txBox="1"/>
            <p:nvPr/>
          </p:nvSpPr>
          <p:spPr>
            <a:xfrm>
              <a:off x="7274174" y="778002"/>
              <a:ext cx="1112759" cy="430887"/>
            </a:xfrm>
            <a:prstGeom prst="rect">
              <a:avLst/>
            </a:prstGeom>
            <a:solidFill>
              <a:srgbClr val="70AD47">
                <a:lumMod val="60000"/>
                <a:lumOff val="40000"/>
              </a:srgbClr>
            </a:solidFill>
            <a:ln>
              <a:solidFill>
                <a:sysClr val="windowText" lastClr="00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High-burnup Cr-doped UO</a:t>
              </a:r>
              <a:r>
                <a:rPr kumimoji="0" lang="en-GB" sz="1100" b="1" i="0" u="none" strike="noStrike" kern="0" cap="none" spc="0" normalizeH="0" baseline="-2500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2 </a:t>
              </a:r>
              <a:r>
                <a:rPr kumimoji="0" lang="en-GB" sz="1100" b="1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</a:rPr>
                <a:t>ATF</a:t>
              </a:r>
            </a:p>
          </p:txBody>
        </p:sp>
      </p:grpSp>
      <p:sp>
        <p:nvSpPr>
          <p:cNvPr id="70" name="TextBox 24">
            <a:extLst>
              <a:ext uri="{FF2B5EF4-FFF2-40B4-BE49-F238E27FC236}">
                <a16:creationId xmlns:a16="http://schemas.microsoft.com/office/drawing/2014/main" id="{8C89FB32-9552-4B78-98A0-57396625BC1A}"/>
              </a:ext>
            </a:extLst>
          </p:cNvPr>
          <p:cNvSpPr txBox="1"/>
          <p:nvPr/>
        </p:nvSpPr>
        <p:spPr>
          <a:xfrm>
            <a:off x="4709013" y="3515408"/>
            <a:ext cx="162554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+mn-lt"/>
                <a:cs typeface="Times New Roman" panose="02020603050405020304" pitchFamily="18" charset="0"/>
              </a:rPr>
              <a:t>ATF sample tested at 400 ºC for extra 200 h and still finding U</a:t>
            </a:r>
            <a:r>
              <a:rPr lang="en-GB" sz="1400" baseline="-25000" dirty="0">
                <a:latin typeface="+mn-lt"/>
                <a:cs typeface="Times New Roman" panose="02020603050405020304" pitchFamily="18" charset="0"/>
              </a:rPr>
              <a:t>4</a:t>
            </a:r>
            <a:r>
              <a:rPr lang="en-GB" sz="1400" dirty="0">
                <a:latin typeface="+mn-lt"/>
                <a:cs typeface="Times New Roman" panose="02020603050405020304" pitchFamily="18" charset="0"/>
              </a:rPr>
              <a:t>O</a:t>
            </a:r>
            <a:r>
              <a:rPr lang="en-GB" sz="1400" baseline="-25000" dirty="0">
                <a:latin typeface="+mn-lt"/>
                <a:cs typeface="Times New Roman" panose="02020603050405020304" pitchFamily="18" charset="0"/>
              </a:rPr>
              <a:t>9</a:t>
            </a:r>
            <a:r>
              <a:rPr lang="en-GB" sz="1400" dirty="0">
                <a:latin typeface="+mn-lt"/>
                <a:cs typeface="Times New Roman" panose="02020603050405020304" pitchFamily="18" charset="0"/>
              </a:rPr>
              <a:t> at both the centre and the rim</a:t>
            </a:r>
            <a:endParaRPr lang="en-GB" sz="1400" dirty="0">
              <a:latin typeface="+mn-lt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62A22BE-4913-4201-8D00-C750618C75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4559" y="3285733"/>
            <a:ext cx="2487671" cy="1871459"/>
          </a:xfrm>
          <a:prstGeom prst="rect">
            <a:avLst/>
          </a:prstGeom>
        </p:spPr>
      </p:pic>
      <p:grpSp>
        <p:nvGrpSpPr>
          <p:cNvPr id="2" name="Grupo 1">
            <a:extLst>
              <a:ext uri="{FF2B5EF4-FFF2-40B4-BE49-F238E27FC236}">
                <a16:creationId xmlns:a16="http://schemas.microsoft.com/office/drawing/2014/main" id="{0305DDAD-6F72-40AE-9191-6206FC3AC994}"/>
              </a:ext>
            </a:extLst>
          </p:cNvPr>
          <p:cNvGrpSpPr/>
          <p:nvPr/>
        </p:nvGrpSpPr>
        <p:grpSpPr>
          <a:xfrm>
            <a:off x="4673988" y="5236033"/>
            <a:ext cx="4218492" cy="1505335"/>
            <a:chOff x="4385956" y="4420169"/>
            <a:chExt cx="4218492" cy="1505335"/>
          </a:xfrm>
        </p:grpSpPr>
        <p:sp>
          <p:nvSpPr>
            <p:cNvPr id="71" name="TextBox 24">
              <a:extLst>
                <a:ext uri="{FF2B5EF4-FFF2-40B4-BE49-F238E27FC236}">
                  <a16:creationId xmlns:a16="http://schemas.microsoft.com/office/drawing/2014/main" id="{38264520-0D16-454F-A90E-20E32F50BA90}"/>
                </a:ext>
              </a:extLst>
            </p:cNvPr>
            <p:cNvSpPr txBox="1"/>
            <p:nvPr/>
          </p:nvSpPr>
          <p:spPr>
            <a:xfrm>
              <a:off x="4385956" y="4466190"/>
              <a:ext cx="4218492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GB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Greater oxidation resistance of the Cr-doped UO</a:t>
              </a:r>
              <a:r>
                <a:rPr lang="en-GB" sz="16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GB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fuel (compared to undoped)</a:t>
              </a:r>
            </a:p>
            <a:p>
              <a:pPr marL="285750" indent="-285750">
                <a:buFont typeface="Wingdings" panose="05000000000000000000" pitchFamily="2" charset="2"/>
                <a:buChar char="ü"/>
              </a:pPr>
              <a:r>
                <a:rPr lang="en-GB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Greater oxidation resistance at the pellet rim (compared to the centre)</a:t>
              </a:r>
            </a:p>
            <a:p>
              <a:r>
                <a:rPr lang="en-GB" sz="1600" b="1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 Potential benefits of ATFs and high burnup</a:t>
              </a:r>
              <a:endParaRPr lang="en-GB" sz="1600" b="1" i="1" dirty="0">
                <a:solidFill>
                  <a:srgbClr val="00B050"/>
                </a:solidFill>
              </a:endParaRPr>
            </a:p>
          </p:txBody>
        </p:sp>
        <p:sp>
          <p:nvSpPr>
            <p:cNvPr id="72" name="41 Rectángulo redondeado">
              <a:extLst>
                <a:ext uri="{FF2B5EF4-FFF2-40B4-BE49-F238E27FC236}">
                  <a16:creationId xmlns:a16="http://schemas.microsoft.com/office/drawing/2014/main" id="{F65773B6-2DEA-4C95-8616-CB2CBA606ECC}"/>
                </a:ext>
              </a:extLst>
            </p:cNvPr>
            <p:cNvSpPr/>
            <p:nvPr/>
          </p:nvSpPr>
          <p:spPr>
            <a:xfrm>
              <a:off x="4385956" y="4420169"/>
              <a:ext cx="4146484" cy="1505335"/>
            </a:xfrm>
            <a:prstGeom prst="round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600" dirty="0"/>
            </a:p>
          </p:txBody>
        </p:sp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18FFEBA-B389-4799-AD64-B1F4FE7E09F1}"/>
              </a:ext>
            </a:extLst>
          </p:cNvPr>
          <p:cNvSpPr txBox="1"/>
          <p:nvPr/>
        </p:nvSpPr>
        <p:spPr>
          <a:xfrm>
            <a:off x="6692093" y="4503087"/>
            <a:ext cx="779289" cy="27699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1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T=400 </a:t>
            </a:r>
            <a:r>
              <a:rPr lang="es-ES" sz="12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ºC</a:t>
            </a:r>
            <a:endParaRPr lang="es-ES" sz="1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FB6F3CB-2388-48F3-91A6-2C637909931F}"/>
              </a:ext>
            </a:extLst>
          </p:cNvPr>
          <p:cNvSpPr txBox="1"/>
          <p:nvPr/>
        </p:nvSpPr>
        <p:spPr>
          <a:xfrm>
            <a:off x="1909055" y="3419111"/>
            <a:ext cx="848309" cy="307777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s-ES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T=350 </a:t>
            </a:r>
            <a:r>
              <a:rPr lang="es-ES" sz="1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ºC</a:t>
            </a:r>
            <a:endParaRPr lang="es-ES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B764D72-5340-4AAA-9C25-98360A2E6C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77871" y="1366619"/>
            <a:ext cx="4527673" cy="18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D6C7681-EF04-D29C-63A9-B270CC48B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/>
          </a:bodyPr>
          <a:lstStyle/>
          <a:p>
            <a:r>
              <a:rPr lang="en-GB" sz="2200" dirty="0">
                <a:solidFill>
                  <a:schemeClr val="accent1"/>
                </a:solidFill>
              </a:rPr>
              <a:t>Scientific Foundations of </a:t>
            </a:r>
            <a:r>
              <a:rPr lang="en-DE" sz="2200" dirty="0">
                <a:solidFill>
                  <a:schemeClr val="accent1"/>
                </a:solidFill>
              </a:rPr>
              <a:t>THOXAM – </a:t>
            </a:r>
            <a:r>
              <a:rPr lang="en-GB" sz="2000" dirty="0">
                <a:solidFill>
                  <a:schemeClr val="accent1"/>
                </a:solidFill>
              </a:rPr>
              <a:t>ATF under Thermal Stress</a:t>
            </a:r>
            <a:endParaRPr lang="de-DE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92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4">
            <a:extLst>
              <a:ext uri="{FF2B5EF4-FFF2-40B4-BE49-F238E27FC236}">
                <a16:creationId xmlns:a16="http://schemas.microsoft.com/office/drawing/2014/main" id="{77CEDD95-AE4F-4401-89D2-C6BF64C39BB3}"/>
              </a:ext>
            </a:extLst>
          </p:cNvPr>
          <p:cNvSpPr txBox="1"/>
          <p:nvPr/>
        </p:nvSpPr>
        <p:spPr>
          <a:xfrm>
            <a:off x="750468" y="1342395"/>
            <a:ext cx="800462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0752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GB" kern="0" dirty="0">
                <a:solidFill>
                  <a:prstClr val="black"/>
                </a:solidFill>
                <a:latin typeface="+mn-lt"/>
              </a:rPr>
              <a:t>Study corium thermal stability and phase evolution following the same protocol by </a:t>
            </a:r>
            <a:r>
              <a:rPr lang="en-GB" kern="0" dirty="0" err="1">
                <a:solidFill>
                  <a:prstClr val="black"/>
                </a:solidFill>
                <a:latin typeface="+mn-lt"/>
              </a:rPr>
              <a:t>Linkam</a:t>
            </a:r>
            <a:r>
              <a:rPr lang="en-GB" kern="0" dirty="0">
                <a:solidFill>
                  <a:prstClr val="black"/>
                </a:solidFill>
                <a:latin typeface="+mn-lt"/>
              </a:rPr>
              <a:t>-Raman</a:t>
            </a:r>
          </a:p>
          <a:p>
            <a:pPr marL="210752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GB" dirty="0">
                <a:latin typeface="+mn-lt"/>
                <a:cs typeface="Times New Roman" panose="02020603050405020304" pitchFamily="18" charset="0"/>
              </a:rPr>
              <a:t>Characterize crystalline phases of corium to analyse their role as potential reservoirs of radionuclides present in SNF, avoiding its release</a:t>
            </a:r>
          </a:p>
          <a:p>
            <a:pPr marL="210752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lang="en-GB" dirty="0">
                <a:latin typeface="+mn-lt"/>
                <a:cs typeface="Times New Roman" panose="02020603050405020304" pitchFamily="18" charset="0"/>
              </a:rPr>
              <a:t>Comparison with (</a:t>
            </a:r>
            <a:r>
              <a:rPr lang="en-GB" dirty="0" err="1">
                <a:latin typeface="+mn-lt"/>
                <a:cs typeface="Times New Roman" panose="02020603050405020304" pitchFamily="18" charset="0"/>
              </a:rPr>
              <a:t>U,Zr</a:t>
            </a:r>
            <a:r>
              <a:rPr lang="en-GB" dirty="0">
                <a:latin typeface="+mn-lt"/>
                <a:cs typeface="Times New Roman" panose="02020603050405020304" pitchFamily="18" charset="0"/>
              </a:rPr>
              <a:t>)O</a:t>
            </a:r>
            <a:r>
              <a:rPr lang="en-GB" baseline="-25000" dirty="0">
                <a:latin typeface="+mn-lt"/>
                <a:cs typeface="Times New Roman" panose="02020603050405020304" pitchFamily="18" charset="0"/>
              </a:rPr>
              <a:t>2</a:t>
            </a:r>
            <a:r>
              <a:rPr lang="en-GB" dirty="0">
                <a:latin typeface="+mn-lt"/>
                <a:cs typeface="Times New Roman" panose="02020603050405020304" pitchFamily="18" charset="0"/>
              </a:rPr>
              <a:t> reference samples, already fabricated and characterized at JRC (G.5)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1F9B06D-F15B-42A7-8846-C6177BA902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9" t="50" r="10621"/>
          <a:stretch/>
        </p:blipFill>
        <p:spPr bwMode="auto">
          <a:xfrm>
            <a:off x="4644008" y="3140968"/>
            <a:ext cx="3691449" cy="3304370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46C1D5-0626-4D0D-BD7C-7A4AE230A8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2781" b="18830"/>
          <a:stretch/>
        </p:blipFill>
        <p:spPr bwMode="auto">
          <a:xfrm>
            <a:off x="165860" y="2034020"/>
            <a:ext cx="584608" cy="648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7378D15-3BC3-42BA-B4BC-B705F6AE85E2}"/>
              </a:ext>
            </a:extLst>
          </p:cNvPr>
          <p:cNvSpPr txBox="1"/>
          <p:nvPr/>
        </p:nvSpPr>
        <p:spPr>
          <a:xfrm>
            <a:off x="4742292" y="6308291"/>
            <a:ext cx="38164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2023-1-RD-ActUsLab-FMR, carried out by J.M. Elorrieta</a:t>
            </a:r>
            <a:endParaRPr lang="es-ES" sz="1200" i="1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7ACD349-0A32-0950-B568-CFD31854B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192" y="620688"/>
            <a:ext cx="8507288" cy="648072"/>
          </a:xfrm>
        </p:spPr>
        <p:txBody>
          <a:bodyPr>
            <a:normAutofit/>
          </a:bodyPr>
          <a:lstStyle/>
          <a:p>
            <a:r>
              <a:rPr lang="en-GB" sz="2200" dirty="0">
                <a:solidFill>
                  <a:schemeClr val="accent1"/>
                </a:solidFill>
              </a:rPr>
              <a:t>Scientific Foundations of </a:t>
            </a:r>
            <a:r>
              <a:rPr lang="en-DE" sz="2200" dirty="0">
                <a:solidFill>
                  <a:schemeClr val="accent1"/>
                </a:solidFill>
              </a:rPr>
              <a:t>THOXAM – </a:t>
            </a:r>
            <a:r>
              <a:rPr lang="en-GB" sz="2000" dirty="0">
                <a:solidFill>
                  <a:schemeClr val="accent1"/>
                </a:solidFill>
              </a:rPr>
              <a:t>Knowledge gaps and Open Questions</a:t>
            </a:r>
            <a:endParaRPr lang="de-DE" dirty="0">
              <a:solidFill>
                <a:schemeClr val="accent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8F0B668-B2F2-E95A-6D83-A7B2B464A7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5616" y="3523852"/>
            <a:ext cx="3096344" cy="23848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2516A98-F9CD-4BF6-34A1-8DAFF384C7E7}"/>
              </a:ext>
            </a:extLst>
          </p:cNvPr>
          <p:cNvSpPr txBox="1"/>
          <p:nvPr/>
        </p:nvSpPr>
        <p:spPr>
          <a:xfrm>
            <a:off x="1748011" y="5898758"/>
            <a:ext cx="17142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TMI-2 Sample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69216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F8278-46AE-204F-287A-655E2E5B2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48072"/>
          </a:xfrm>
        </p:spPr>
        <p:txBody>
          <a:bodyPr/>
          <a:lstStyle/>
          <a:p>
            <a:r>
              <a:rPr lang="en-GB" sz="2300" dirty="0">
                <a:solidFill>
                  <a:schemeClr val="accent1"/>
                </a:solidFill>
              </a:rPr>
              <a:t>THOXAM - </a:t>
            </a:r>
            <a:r>
              <a:rPr lang="en-DE" sz="2300" dirty="0">
                <a:solidFill>
                  <a:schemeClr val="accent1"/>
                </a:solidFill>
              </a:rPr>
              <a:t>Objectives</a:t>
            </a:r>
            <a:endParaRPr lang="de-DE" sz="2300" dirty="0">
              <a:solidFill>
                <a:schemeClr val="accent1"/>
              </a:solidFill>
            </a:endParaRPr>
          </a:p>
        </p:txBody>
      </p:sp>
      <p:sp>
        <p:nvSpPr>
          <p:cNvPr id="4" name="Espace réservé du contenu 4">
            <a:extLst>
              <a:ext uri="{FF2B5EF4-FFF2-40B4-BE49-F238E27FC236}">
                <a16:creationId xmlns:a16="http://schemas.microsoft.com/office/drawing/2014/main" id="{C509285A-A684-44AD-9880-C5F75DA2FC41}"/>
              </a:ext>
            </a:extLst>
          </p:cNvPr>
          <p:cNvSpPr>
            <a:spLocks noGrp="1"/>
          </p:cNvSpPr>
          <p:nvPr/>
        </p:nvSpPr>
        <p:spPr bwMode="auto">
          <a:xfrm>
            <a:off x="385192" y="1556792"/>
            <a:ext cx="829126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32148" indent="-132148" algn="l" rtl="0" eaLnBrk="1" fontAlgn="base" hangingPunct="1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Clr>
                <a:schemeClr val="accent5"/>
              </a:buClr>
              <a:buSzPct val="75000"/>
              <a:buFont typeface="Arial" charset="0"/>
              <a:buChar char="▌"/>
              <a:defRPr sz="1400" b="0" i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269057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404773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90000"/>
              <a:buFont typeface="Wingdings" pitchFamily="2" charset="2"/>
              <a:buChar char="§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538109" indent="-133338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–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673827" indent="-135719"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har char="»"/>
              <a:defRPr sz="1400" b="0" i="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75361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6pPr>
            <a:lvl7pPr marL="2096482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7pPr>
            <a:lvl8pPr marL="2439347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8pPr>
            <a:lvl9pPr marL="2782214" indent="-171434" algn="l" rtl="0" eaLnBrk="1" fontAlgn="base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</a:defRPr>
            </a:lvl9pPr>
          </a:lstStyle>
          <a:p>
            <a:pPr marL="132148" marR="0" lvl="0" indent="-132148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6BB00"/>
              </a:buClr>
              <a:buSzPct val="75000"/>
              <a:buFont typeface="Arial" charset="0"/>
              <a:buChar char="▌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Scientific Objectives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Characterize oxidation-driven phase transformations in corium (TMI-2, Chernobyl)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Quantify thermal stability and structural degradation mechanisms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Extend methodology to SNF and MOX systems</a:t>
            </a:r>
          </a:p>
          <a:p>
            <a:pPr lvl="1" indent="-132148">
              <a:spcBef>
                <a:spcPts val="1200"/>
              </a:spcBef>
              <a:buClr>
                <a:srgbClr val="F6BB00"/>
              </a:buClr>
              <a:buSzPct val="75000"/>
              <a:buFont typeface="Arial" charset="0"/>
              <a:buChar char="▌"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sym typeface="Wingdings" panose="05000000000000000000" pitchFamily="2" charset="2"/>
              </a:rPr>
              <a:t>Generate experimental data supporting safety case development</a:t>
            </a:r>
          </a:p>
          <a:p>
            <a:pPr marL="269052" marR="0" lvl="3" indent="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rgbClr val="FF9800"/>
              </a:buClr>
              <a:buSzPct val="75000"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8C8985"/>
              </a:solidFill>
              <a:effectLst/>
              <a:uLnTx/>
              <a:uFillTx/>
              <a:latin typeface="+mn-lt"/>
              <a:sym typeface="Wingdings" panose="05000000000000000000" pitchFamily="2" charset="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BDD0DD-202A-B9AF-1946-BF0E929B0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4714" y="4149080"/>
            <a:ext cx="5904656" cy="248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7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622</Words>
  <Application>Microsoft Office PowerPoint</Application>
  <PresentationFormat>Presentación en pantalla (4:3)</PresentationFormat>
  <Paragraphs>99</Paragraphs>
  <Slides>11</Slides>
  <Notes>7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Arial</vt:lpstr>
      <vt:lpstr>Calibri</vt:lpstr>
      <vt:lpstr>Courier New</vt:lpstr>
      <vt:lpstr>Times New Roman</vt:lpstr>
      <vt:lpstr>Trebuchet MS</vt:lpstr>
      <vt:lpstr>Wingdings</vt:lpstr>
      <vt:lpstr>Tema de Office</vt:lpstr>
      <vt:lpstr>Graph</vt:lpstr>
      <vt:lpstr>THOXAM  THermal stability and Oxidation of highly Active Materials</vt:lpstr>
      <vt:lpstr>THOXAM – THermal stability and Oxidation of highly Active Materials</vt:lpstr>
      <vt:lpstr>THOXAM – Background &amp; Strategic Evolution</vt:lpstr>
      <vt:lpstr>Scientific Foundations of THOXAM – Raman Characterisation of SNF</vt:lpstr>
      <vt:lpstr>Scientific Foundations of THOXAM – High-Temperature Oxidation of SNF</vt:lpstr>
      <vt:lpstr>Scientific Foundations of THOXAM – High-Temperature Oxidation of HBS</vt:lpstr>
      <vt:lpstr>Scientific Foundations of THOXAM – ATF under Thermal Stress</vt:lpstr>
      <vt:lpstr>Scientific Foundations of THOXAM – Knowledge gaps and Open Questions</vt:lpstr>
      <vt:lpstr>THOXAM - Objectives</vt:lpstr>
      <vt:lpstr>THOXAM - Milestones &amp; Expected Deliverables</vt:lpstr>
      <vt:lpstr>Thank you </vt:lpstr>
    </vt:vector>
  </TitlesOfParts>
  <Company>CIEMAT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u5631</dc:creator>
  <cp:lastModifiedBy>Milena Perez, Abel</cp:lastModifiedBy>
  <cp:revision>404</cp:revision>
  <dcterms:created xsi:type="dcterms:W3CDTF">2015-06-18T11:24:35Z</dcterms:created>
  <dcterms:modified xsi:type="dcterms:W3CDTF">2026-03-03T17:40:55Z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2026-02-27T09:15:30Z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296a2a05-3ceb-485b-9266-ab0aa2c911d4</vt:lpwstr>
  </property>
  <property fmtid="{D5CDD505-2E9C-101B-9397-08002B2CF9AE}" pid="8" name="MSIP_Label_6bd9ddd1-4d20-43f6-abfa-fc3c07406f94_ContentBits">
    <vt:lpwstr>0</vt:lpwstr>
  </property>
  <property fmtid="{D5CDD505-2E9C-101B-9397-08002B2CF9AE}" pid="9" name="MSIP_Label_6bd9ddd1-4d20-43f6-abfa-fc3c07406f94_Tag">
    <vt:lpwstr>10, 3, 0, 1</vt:lpwstr>
  </property>
</Properties>
</file>