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08" r:id="rId2"/>
    <p:sldId id="474" r:id="rId3"/>
    <p:sldId id="483" r:id="rId4"/>
    <p:sldId id="481" r:id="rId5"/>
    <p:sldId id="262" r:id="rId6"/>
    <p:sldId id="264" r:id="rId7"/>
    <p:sldId id="267" r:id="rId8"/>
    <p:sldId id="268" r:id="rId9"/>
    <p:sldId id="261" r:id="rId10"/>
    <p:sldId id="475" r:id="rId11"/>
    <p:sldId id="478" r:id="rId12"/>
    <p:sldId id="403" r:id="rId1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47"/>
    <a:srgbClr val="FCDBC0"/>
    <a:srgbClr val="FDFEC2"/>
    <a:srgbClr val="F6BB00"/>
    <a:srgbClr val="1B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46" autoAdjust="0"/>
    <p:restoredTop sz="94975" autoAdjust="0"/>
  </p:normalViewPr>
  <p:slideViewPr>
    <p:cSldViewPr>
      <p:cViewPr varScale="1">
        <p:scale>
          <a:sx n="105" d="100"/>
          <a:sy n="105" d="100"/>
        </p:scale>
        <p:origin x="193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190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2DBBA-30BE-4B5F-806E-37D8E783BB6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F1760BB-8D0E-47F5-9961-666551434A3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A</a:t>
          </a:r>
          <a:r>
            <a:rPr lang="en-DE" sz="1600" b="1" dirty="0" err="1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dvanced</a:t>
          </a:r>
          <a:endParaRPr lang="en-DE" sz="1600" b="1" dirty="0">
            <a:solidFill>
              <a:prstClr val="black"/>
            </a:solidFill>
            <a:latin typeface="+mn-lt"/>
            <a:sym typeface="Wingdings" panose="05000000000000000000" pitchFamily="2" charset="2"/>
          </a:endParaRPr>
        </a:p>
        <a:p>
          <a:pPr>
            <a:lnSpc>
              <a:spcPct val="100000"/>
            </a:lnSpc>
          </a:pPr>
          <a:r>
            <a:rPr lang="en-DE" sz="1600" b="1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 nuclear </a:t>
          </a:r>
        </a:p>
        <a:p>
          <a:pPr>
            <a:lnSpc>
              <a:spcPct val="100000"/>
            </a:lnSpc>
          </a:pPr>
          <a:r>
            <a:rPr lang="en-DE" sz="1600" b="1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fuel cycles</a:t>
          </a:r>
          <a:endParaRPr lang="de-DE" sz="2500" dirty="0"/>
        </a:p>
      </dgm:t>
    </dgm:pt>
    <dgm:pt modelId="{0E41A164-F016-4B32-A76A-D173A0A86FB3}" type="parTrans" cxnId="{3B4A0A8E-5DE4-41D8-BE01-5885E6266DF2}">
      <dgm:prSet/>
      <dgm:spPr/>
      <dgm:t>
        <a:bodyPr/>
        <a:lstStyle/>
        <a:p>
          <a:endParaRPr lang="de-DE"/>
        </a:p>
      </dgm:t>
    </dgm:pt>
    <dgm:pt modelId="{F3E11DAD-2882-4B88-9AA6-ECB6CFC9CCB1}" type="sibTrans" cxnId="{3B4A0A8E-5DE4-41D8-BE01-5885E6266DF2}">
      <dgm:prSet/>
      <dgm:spPr/>
      <dgm:t>
        <a:bodyPr/>
        <a:lstStyle/>
        <a:p>
          <a:endParaRPr lang="de-DE"/>
        </a:p>
      </dgm:t>
    </dgm:pt>
    <dgm:pt modelId="{08AEC5AC-CD46-4969-BE3C-184F731F298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1600" b="1" dirty="0"/>
            <a:t>Key </a:t>
          </a:r>
          <a:r>
            <a:rPr lang="en-DE" sz="1600" b="1" dirty="0"/>
            <a:t>Challenges</a:t>
          </a:r>
          <a:endParaRPr lang="de-DE" sz="1600" b="1" dirty="0"/>
        </a:p>
      </dgm:t>
    </dgm:pt>
    <dgm:pt modelId="{B874BE73-5520-409D-A514-38C27E8535F7}" type="parTrans" cxnId="{DB0D6482-CD6B-4B45-8852-0AC1E2BFE24B}">
      <dgm:prSet/>
      <dgm:spPr/>
      <dgm:t>
        <a:bodyPr/>
        <a:lstStyle/>
        <a:p>
          <a:endParaRPr lang="de-DE"/>
        </a:p>
      </dgm:t>
    </dgm:pt>
    <dgm:pt modelId="{B65931D5-2C06-4449-80D0-D3CAC77F7D16}" type="sibTrans" cxnId="{DB0D6482-CD6B-4B45-8852-0AC1E2BFE24B}">
      <dgm:prSet/>
      <dgm:spPr/>
      <dgm:t>
        <a:bodyPr/>
        <a:lstStyle/>
        <a:p>
          <a:endParaRPr lang="de-DE"/>
        </a:p>
      </dgm:t>
    </dgm:pt>
    <dgm:pt modelId="{B70BB84D-E511-4FD2-9729-D2B409C4720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 dirty="0"/>
            <a:t>Scientific </a:t>
          </a:r>
          <a:r>
            <a:rPr lang="en-DE" sz="1600" b="1" dirty="0"/>
            <a:t>Gap</a:t>
          </a:r>
          <a:endParaRPr lang="de-DE" sz="1600" b="1" dirty="0"/>
        </a:p>
      </dgm:t>
    </dgm:pt>
    <dgm:pt modelId="{EF7E1A44-63D1-46AC-8555-F0EB012343FC}" type="parTrans" cxnId="{F830BF5E-0699-4F89-A87B-598CC7BED371}">
      <dgm:prSet/>
      <dgm:spPr/>
      <dgm:t>
        <a:bodyPr/>
        <a:lstStyle/>
        <a:p>
          <a:endParaRPr lang="de-DE"/>
        </a:p>
      </dgm:t>
    </dgm:pt>
    <dgm:pt modelId="{D48B4239-2B43-40DC-A093-6CD20A5AABAA}" type="sibTrans" cxnId="{F830BF5E-0699-4F89-A87B-598CC7BED371}">
      <dgm:prSet/>
      <dgm:spPr/>
      <dgm:t>
        <a:bodyPr/>
        <a:lstStyle/>
        <a:p>
          <a:endParaRPr lang="de-DE"/>
        </a:p>
      </dgm:t>
    </dgm:pt>
    <dgm:pt modelId="{A3D2BA64-2DE8-4EC6-9D6B-61A204A50CD7}" type="pres">
      <dgm:prSet presAssocID="{3012DBBA-30BE-4B5F-806E-37D8E783BB66}" presName="root" presStyleCnt="0">
        <dgm:presLayoutVars>
          <dgm:dir/>
          <dgm:resizeHandles val="exact"/>
        </dgm:presLayoutVars>
      </dgm:prSet>
      <dgm:spPr/>
    </dgm:pt>
    <dgm:pt modelId="{300A70F4-6F6B-4DEC-9333-CC4298EA9BB1}" type="pres">
      <dgm:prSet presAssocID="{7F1760BB-8D0E-47F5-9961-666551434A3A}" presName="compNode" presStyleCnt="0"/>
      <dgm:spPr/>
    </dgm:pt>
    <dgm:pt modelId="{9431DA68-6A9F-4E10-8407-76C56985FA62}" type="pres">
      <dgm:prSet presAssocID="{7F1760BB-8D0E-47F5-9961-666551434A3A}" presName="bgRect" presStyleLbl="bgShp" presStyleIdx="0" presStyleCnt="3" custLinFactNeighborX="-4249" custLinFactNeighborY="1347"/>
      <dgm:spPr/>
    </dgm:pt>
    <dgm:pt modelId="{3A93CF77-0685-4369-B2D7-67761B09C18F}" type="pres">
      <dgm:prSet presAssocID="{7F1760BB-8D0E-47F5-9961-666551434A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ment truck"/>
        </a:ext>
      </dgm:extLst>
    </dgm:pt>
    <dgm:pt modelId="{6044A099-7120-41EB-9872-7D8390D900AA}" type="pres">
      <dgm:prSet presAssocID="{7F1760BB-8D0E-47F5-9961-666551434A3A}" presName="spaceRect" presStyleCnt="0"/>
      <dgm:spPr/>
    </dgm:pt>
    <dgm:pt modelId="{39097F78-4724-49F7-A896-99E1BA066A95}" type="pres">
      <dgm:prSet presAssocID="{7F1760BB-8D0E-47F5-9961-666551434A3A}" presName="parTx" presStyleLbl="revTx" presStyleIdx="0" presStyleCnt="3">
        <dgm:presLayoutVars>
          <dgm:chMax val="0"/>
          <dgm:chPref val="0"/>
        </dgm:presLayoutVars>
      </dgm:prSet>
      <dgm:spPr/>
    </dgm:pt>
    <dgm:pt modelId="{BF43813D-2B97-4707-8293-7A76F0586132}" type="pres">
      <dgm:prSet presAssocID="{F3E11DAD-2882-4B88-9AA6-ECB6CFC9CCB1}" presName="sibTrans" presStyleCnt="0"/>
      <dgm:spPr/>
    </dgm:pt>
    <dgm:pt modelId="{598E578F-60A3-48DF-870E-41F89FE24C26}" type="pres">
      <dgm:prSet presAssocID="{08AEC5AC-CD46-4969-BE3C-184F731F298A}" presName="compNode" presStyleCnt="0"/>
      <dgm:spPr/>
    </dgm:pt>
    <dgm:pt modelId="{ED1945F3-C09A-4935-8DFA-A551FDF077F6}" type="pres">
      <dgm:prSet presAssocID="{08AEC5AC-CD46-4969-BE3C-184F731F298A}" presName="bgRect" presStyleLbl="bgShp" presStyleIdx="1" presStyleCnt="3"/>
      <dgm:spPr/>
    </dgm:pt>
    <dgm:pt modelId="{EA818F22-82C0-4C56-824F-94A8FF37EAA9}" type="pres">
      <dgm:prSet presAssocID="{08AEC5AC-CD46-4969-BE3C-184F731F298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6D0BAE9-9FAA-44BB-AAD2-55681B38CAEB}" type="pres">
      <dgm:prSet presAssocID="{08AEC5AC-CD46-4969-BE3C-184F731F298A}" presName="spaceRect" presStyleCnt="0"/>
      <dgm:spPr/>
    </dgm:pt>
    <dgm:pt modelId="{F7AA7213-C194-4ACE-9A54-B5367BC734A5}" type="pres">
      <dgm:prSet presAssocID="{08AEC5AC-CD46-4969-BE3C-184F731F298A}" presName="parTx" presStyleLbl="revTx" presStyleIdx="1" presStyleCnt="3">
        <dgm:presLayoutVars>
          <dgm:chMax val="0"/>
          <dgm:chPref val="0"/>
        </dgm:presLayoutVars>
      </dgm:prSet>
      <dgm:spPr/>
    </dgm:pt>
    <dgm:pt modelId="{A6EB308D-662C-46FA-A175-83867AD01E7F}" type="pres">
      <dgm:prSet presAssocID="{B65931D5-2C06-4449-80D0-D3CAC77F7D16}" presName="sibTrans" presStyleCnt="0"/>
      <dgm:spPr/>
    </dgm:pt>
    <dgm:pt modelId="{C32EB269-DA58-4AFC-917F-F4B183C3D2EE}" type="pres">
      <dgm:prSet presAssocID="{B70BB84D-E511-4FD2-9729-D2B409C47206}" presName="compNode" presStyleCnt="0"/>
      <dgm:spPr/>
    </dgm:pt>
    <dgm:pt modelId="{9AFA0623-173D-40C5-8E5B-132C1B372949}" type="pres">
      <dgm:prSet presAssocID="{B70BB84D-E511-4FD2-9729-D2B409C47206}" presName="bgRect" presStyleLbl="bgShp" presStyleIdx="2" presStyleCnt="3"/>
      <dgm:spPr/>
    </dgm:pt>
    <dgm:pt modelId="{85FE0553-BEA0-43D6-82A8-905B2AFFB29F}" type="pres">
      <dgm:prSet presAssocID="{B70BB84D-E511-4FD2-9729-D2B409C4720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B7F091B-A79B-44A9-B6F9-BBDA9366A8AE}" type="pres">
      <dgm:prSet presAssocID="{B70BB84D-E511-4FD2-9729-D2B409C47206}" presName="spaceRect" presStyleCnt="0"/>
      <dgm:spPr/>
    </dgm:pt>
    <dgm:pt modelId="{8D58564A-7DBE-4E73-9BA4-F446C7EF586C}" type="pres">
      <dgm:prSet presAssocID="{B70BB84D-E511-4FD2-9729-D2B409C4720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830BF5E-0699-4F89-A87B-598CC7BED371}" srcId="{3012DBBA-30BE-4B5F-806E-37D8E783BB66}" destId="{B70BB84D-E511-4FD2-9729-D2B409C47206}" srcOrd="2" destOrd="0" parTransId="{EF7E1A44-63D1-46AC-8555-F0EB012343FC}" sibTransId="{D48B4239-2B43-40DC-A093-6CD20A5AABAA}"/>
    <dgm:cxn modelId="{82D2FE7F-7715-422F-9CA7-92D20001EEC6}" type="presOf" srcId="{B70BB84D-E511-4FD2-9729-D2B409C47206}" destId="{8D58564A-7DBE-4E73-9BA4-F446C7EF586C}" srcOrd="0" destOrd="0" presId="urn:microsoft.com/office/officeart/2018/2/layout/IconVerticalSolidList"/>
    <dgm:cxn modelId="{DB0D6482-CD6B-4B45-8852-0AC1E2BFE24B}" srcId="{3012DBBA-30BE-4B5F-806E-37D8E783BB66}" destId="{08AEC5AC-CD46-4969-BE3C-184F731F298A}" srcOrd="1" destOrd="0" parTransId="{B874BE73-5520-409D-A514-38C27E8535F7}" sibTransId="{B65931D5-2C06-4449-80D0-D3CAC77F7D16}"/>
    <dgm:cxn modelId="{3B4A0A8E-5DE4-41D8-BE01-5885E6266DF2}" srcId="{3012DBBA-30BE-4B5F-806E-37D8E783BB66}" destId="{7F1760BB-8D0E-47F5-9961-666551434A3A}" srcOrd="0" destOrd="0" parTransId="{0E41A164-F016-4B32-A76A-D173A0A86FB3}" sibTransId="{F3E11DAD-2882-4B88-9AA6-ECB6CFC9CCB1}"/>
    <dgm:cxn modelId="{360682B6-9795-4A11-A828-60E1AE096326}" type="presOf" srcId="{7F1760BB-8D0E-47F5-9961-666551434A3A}" destId="{39097F78-4724-49F7-A896-99E1BA066A95}" srcOrd="0" destOrd="0" presId="urn:microsoft.com/office/officeart/2018/2/layout/IconVerticalSolidList"/>
    <dgm:cxn modelId="{F0F2B5DC-D230-4C9C-9749-C0E30253AF2B}" type="presOf" srcId="{08AEC5AC-CD46-4969-BE3C-184F731F298A}" destId="{F7AA7213-C194-4ACE-9A54-B5367BC734A5}" srcOrd="0" destOrd="0" presId="urn:microsoft.com/office/officeart/2018/2/layout/IconVerticalSolidList"/>
    <dgm:cxn modelId="{B17E4EEE-29DE-48B4-9CB3-3B2DD96BF890}" type="presOf" srcId="{3012DBBA-30BE-4B5F-806E-37D8E783BB66}" destId="{A3D2BA64-2DE8-4EC6-9D6B-61A204A50CD7}" srcOrd="0" destOrd="0" presId="urn:microsoft.com/office/officeart/2018/2/layout/IconVerticalSolidList"/>
    <dgm:cxn modelId="{9BF89096-2D3B-41ED-B6E2-E6ED1C7F14F4}" type="presParOf" srcId="{A3D2BA64-2DE8-4EC6-9D6B-61A204A50CD7}" destId="{300A70F4-6F6B-4DEC-9333-CC4298EA9BB1}" srcOrd="0" destOrd="0" presId="urn:microsoft.com/office/officeart/2018/2/layout/IconVerticalSolidList"/>
    <dgm:cxn modelId="{C2458FAD-5F61-4915-9483-73A334766C72}" type="presParOf" srcId="{300A70F4-6F6B-4DEC-9333-CC4298EA9BB1}" destId="{9431DA68-6A9F-4E10-8407-76C56985FA62}" srcOrd="0" destOrd="0" presId="urn:microsoft.com/office/officeart/2018/2/layout/IconVerticalSolidList"/>
    <dgm:cxn modelId="{C57C5169-8123-4F3A-973A-C7B567D39EEF}" type="presParOf" srcId="{300A70F4-6F6B-4DEC-9333-CC4298EA9BB1}" destId="{3A93CF77-0685-4369-B2D7-67761B09C18F}" srcOrd="1" destOrd="0" presId="urn:microsoft.com/office/officeart/2018/2/layout/IconVerticalSolidList"/>
    <dgm:cxn modelId="{B3A2D6B3-54D2-4E53-BAE5-CBAC858553BE}" type="presParOf" srcId="{300A70F4-6F6B-4DEC-9333-CC4298EA9BB1}" destId="{6044A099-7120-41EB-9872-7D8390D900AA}" srcOrd="2" destOrd="0" presId="urn:microsoft.com/office/officeart/2018/2/layout/IconVerticalSolidList"/>
    <dgm:cxn modelId="{EC404526-6BCC-4470-AAC7-0C93CE47C01A}" type="presParOf" srcId="{300A70F4-6F6B-4DEC-9333-CC4298EA9BB1}" destId="{39097F78-4724-49F7-A896-99E1BA066A95}" srcOrd="3" destOrd="0" presId="urn:microsoft.com/office/officeart/2018/2/layout/IconVerticalSolidList"/>
    <dgm:cxn modelId="{149D9F59-9E3C-40BB-B185-D77D4735AADA}" type="presParOf" srcId="{A3D2BA64-2DE8-4EC6-9D6B-61A204A50CD7}" destId="{BF43813D-2B97-4707-8293-7A76F0586132}" srcOrd="1" destOrd="0" presId="urn:microsoft.com/office/officeart/2018/2/layout/IconVerticalSolidList"/>
    <dgm:cxn modelId="{11BEC57E-2870-44F6-9F7A-AE9F9D4F5668}" type="presParOf" srcId="{A3D2BA64-2DE8-4EC6-9D6B-61A204A50CD7}" destId="{598E578F-60A3-48DF-870E-41F89FE24C26}" srcOrd="2" destOrd="0" presId="urn:microsoft.com/office/officeart/2018/2/layout/IconVerticalSolidList"/>
    <dgm:cxn modelId="{A20098A4-B21F-49C2-AF4A-7D5F0B469F8E}" type="presParOf" srcId="{598E578F-60A3-48DF-870E-41F89FE24C26}" destId="{ED1945F3-C09A-4935-8DFA-A551FDF077F6}" srcOrd="0" destOrd="0" presId="urn:microsoft.com/office/officeart/2018/2/layout/IconVerticalSolidList"/>
    <dgm:cxn modelId="{F4EC067A-FE70-4326-B6F4-B467C13AA11F}" type="presParOf" srcId="{598E578F-60A3-48DF-870E-41F89FE24C26}" destId="{EA818F22-82C0-4C56-824F-94A8FF37EAA9}" srcOrd="1" destOrd="0" presId="urn:microsoft.com/office/officeart/2018/2/layout/IconVerticalSolidList"/>
    <dgm:cxn modelId="{3E8E8C01-3238-4BEB-9B07-8D96B59450E7}" type="presParOf" srcId="{598E578F-60A3-48DF-870E-41F89FE24C26}" destId="{76D0BAE9-9FAA-44BB-AAD2-55681B38CAEB}" srcOrd="2" destOrd="0" presId="urn:microsoft.com/office/officeart/2018/2/layout/IconVerticalSolidList"/>
    <dgm:cxn modelId="{57F53D43-40CC-4951-96E1-52A4334BFB6F}" type="presParOf" srcId="{598E578F-60A3-48DF-870E-41F89FE24C26}" destId="{F7AA7213-C194-4ACE-9A54-B5367BC734A5}" srcOrd="3" destOrd="0" presId="urn:microsoft.com/office/officeart/2018/2/layout/IconVerticalSolidList"/>
    <dgm:cxn modelId="{0178C631-1624-47CA-959B-7BC97CCC5554}" type="presParOf" srcId="{A3D2BA64-2DE8-4EC6-9D6B-61A204A50CD7}" destId="{A6EB308D-662C-46FA-A175-83867AD01E7F}" srcOrd="3" destOrd="0" presId="urn:microsoft.com/office/officeart/2018/2/layout/IconVerticalSolidList"/>
    <dgm:cxn modelId="{AF86A16C-B920-46B6-B5D1-A074269E32EE}" type="presParOf" srcId="{A3D2BA64-2DE8-4EC6-9D6B-61A204A50CD7}" destId="{C32EB269-DA58-4AFC-917F-F4B183C3D2EE}" srcOrd="4" destOrd="0" presId="urn:microsoft.com/office/officeart/2018/2/layout/IconVerticalSolidList"/>
    <dgm:cxn modelId="{436188A3-3FF3-4052-84D1-EC4EECC0957B}" type="presParOf" srcId="{C32EB269-DA58-4AFC-917F-F4B183C3D2EE}" destId="{9AFA0623-173D-40C5-8E5B-132C1B372949}" srcOrd="0" destOrd="0" presId="urn:microsoft.com/office/officeart/2018/2/layout/IconVerticalSolidList"/>
    <dgm:cxn modelId="{B349E57F-C261-4448-8EF6-686D3C0A1BCA}" type="presParOf" srcId="{C32EB269-DA58-4AFC-917F-F4B183C3D2EE}" destId="{85FE0553-BEA0-43D6-82A8-905B2AFFB29F}" srcOrd="1" destOrd="0" presId="urn:microsoft.com/office/officeart/2018/2/layout/IconVerticalSolidList"/>
    <dgm:cxn modelId="{FB5787C6-7C94-4AC8-889C-AF0FB02E5BFF}" type="presParOf" srcId="{C32EB269-DA58-4AFC-917F-F4B183C3D2EE}" destId="{5B7F091B-A79B-44A9-B6F9-BBDA9366A8AE}" srcOrd="2" destOrd="0" presId="urn:microsoft.com/office/officeart/2018/2/layout/IconVerticalSolidList"/>
    <dgm:cxn modelId="{53284755-5F76-468F-976C-2F3D0B8D018A}" type="presParOf" srcId="{C32EB269-DA58-4AFC-917F-F4B183C3D2EE}" destId="{8D58564A-7DBE-4E73-9BA4-F446C7EF58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12DBBA-30BE-4B5F-806E-37D8E783BB6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F1760BB-8D0E-47F5-9961-666551434A3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Milestones</a:t>
          </a:r>
        </a:p>
      </dgm:t>
    </dgm:pt>
    <dgm:pt modelId="{0E41A164-F016-4B32-A76A-D173A0A86FB3}" type="parTrans" cxnId="{3B4A0A8E-5DE4-41D8-BE01-5885E6266DF2}">
      <dgm:prSet/>
      <dgm:spPr/>
      <dgm:t>
        <a:bodyPr/>
        <a:lstStyle/>
        <a:p>
          <a:endParaRPr lang="de-DE"/>
        </a:p>
      </dgm:t>
    </dgm:pt>
    <dgm:pt modelId="{F3E11DAD-2882-4B88-9AA6-ECB6CFC9CCB1}" type="sibTrans" cxnId="{3B4A0A8E-5DE4-41D8-BE01-5885E6266DF2}">
      <dgm:prSet/>
      <dgm:spPr/>
      <dgm:t>
        <a:bodyPr/>
        <a:lstStyle/>
        <a:p>
          <a:endParaRPr lang="de-DE"/>
        </a:p>
      </dgm:t>
    </dgm:pt>
    <dgm:pt modelId="{08AEC5AC-CD46-4969-BE3C-184F731F298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/>
            <a:t>Key Deliverables</a:t>
          </a:r>
        </a:p>
      </dgm:t>
    </dgm:pt>
    <dgm:pt modelId="{B874BE73-5520-409D-A514-38C27E8535F7}" type="parTrans" cxnId="{DB0D6482-CD6B-4B45-8852-0AC1E2BFE24B}">
      <dgm:prSet/>
      <dgm:spPr/>
      <dgm:t>
        <a:bodyPr/>
        <a:lstStyle/>
        <a:p>
          <a:endParaRPr lang="de-DE"/>
        </a:p>
      </dgm:t>
    </dgm:pt>
    <dgm:pt modelId="{B65931D5-2C06-4449-80D0-D3CAC77F7D16}" type="sibTrans" cxnId="{DB0D6482-CD6B-4B45-8852-0AC1E2BFE24B}">
      <dgm:prSet/>
      <dgm:spPr/>
      <dgm:t>
        <a:bodyPr/>
        <a:lstStyle/>
        <a:p>
          <a:endParaRPr lang="de-DE"/>
        </a:p>
      </dgm:t>
    </dgm:pt>
    <dgm:pt modelId="{B70BB84D-E511-4FD2-9729-D2B409C47206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Strategic Impact</a:t>
          </a:r>
        </a:p>
        <a:p>
          <a:pPr>
            <a:lnSpc>
              <a:spcPct val="100000"/>
            </a:lnSpc>
          </a:pPr>
          <a:r>
            <a:rPr lang="en-DE" b="1" dirty="0"/>
            <a:t>Contributes to safe and sustainable European closed cycle strategies</a:t>
          </a:r>
          <a:endParaRPr lang="de-DE" b="1" dirty="0"/>
        </a:p>
      </dgm:t>
    </dgm:pt>
    <dgm:pt modelId="{EF7E1A44-63D1-46AC-8555-F0EB012343FC}" type="parTrans" cxnId="{F830BF5E-0699-4F89-A87B-598CC7BED371}">
      <dgm:prSet/>
      <dgm:spPr/>
      <dgm:t>
        <a:bodyPr/>
        <a:lstStyle/>
        <a:p>
          <a:endParaRPr lang="de-DE"/>
        </a:p>
      </dgm:t>
    </dgm:pt>
    <dgm:pt modelId="{D48B4239-2B43-40DC-A093-6CD20A5AABAA}" type="sibTrans" cxnId="{F830BF5E-0699-4F89-A87B-598CC7BED371}">
      <dgm:prSet/>
      <dgm:spPr/>
      <dgm:t>
        <a:bodyPr/>
        <a:lstStyle/>
        <a:p>
          <a:endParaRPr lang="de-DE"/>
        </a:p>
      </dgm:t>
    </dgm:pt>
    <dgm:pt modelId="{A3D2BA64-2DE8-4EC6-9D6B-61A204A50CD7}" type="pres">
      <dgm:prSet presAssocID="{3012DBBA-30BE-4B5F-806E-37D8E783BB66}" presName="root" presStyleCnt="0">
        <dgm:presLayoutVars>
          <dgm:dir/>
          <dgm:resizeHandles val="exact"/>
        </dgm:presLayoutVars>
      </dgm:prSet>
      <dgm:spPr/>
    </dgm:pt>
    <dgm:pt modelId="{300A70F4-6F6B-4DEC-9333-CC4298EA9BB1}" type="pres">
      <dgm:prSet presAssocID="{7F1760BB-8D0E-47F5-9961-666551434A3A}" presName="compNode" presStyleCnt="0"/>
      <dgm:spPr/>
    </dgm:pt>
    <dgm:pt modelId="{9431DA68-6A9F-4E10-8407-76C56985FA62}" type="pres">
      <dgm:prSet presAssocID="{7F1760BB-8D0E-47F5-9961-666551434A3A}" presName="bgRect" presStyleLbl="bgShp" presStyleIdx="0" presStyleCnt="3"/>
      <dgm:spPr/>
    </dgm:pt>
    <dgm:pt modelId="{3A93CF77-0685-4369-B2D7-67761B09C18F}" type="pres">
      <dgm:prSet presAssocID="{7F1760BB-8D0E-47F5-9961-666551434A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ment truck"/>
        </a:ext>
      </dgm:extLst>
    </dgm:pt>
    <dgm:pt modelId="{6044A099-7120-41EB-9872-7D8390D900AA}" type="pres">
      <dgm:prSet presAssocID="{7F1760BB-8D0E-47F5-9961-666551434A3A}" presName="spaceRect" presStyleCnt="0"/>
      <dgm:spPr/>
    </dgm:pt>
    <dgm:pt modelId="{39097F78-4724-49F7-A896-99E1BA066A95}" type="pres">
      <dgm:prSet presAssocID="{7F1760BB-8D0E-47F5-9961-666551434A3A}" presName="parTx" presStyleLbl="revTx" presStyleIdx="0" presStyleCnt="3">
        <dgm:presLayoutVars>
          <dgm:chMax val="0"/>
          <dgm:chPref val="0"/>
        </dgm:presLayoutVars>
      </dgm:prSet>
      <dgm:spPr/>
    </dgm:pt>
    <dgm:pt modelId="{BF43813D-2B97-4707-8293-7A76F0586132}" type="pres">
      <dgm:prSet presAssocID="{F3E11DAD-2882-4B88-9AA6-ECB6CFC9CCB1}" presName="sibTrans" presStyleCnt="0"/>
      <dgm:spPr/>
    </dgm:pt>
    <dgm:pt modelId="{598E578F-60A3-48DF-870E-41F89FE24C26}" type="pres">
      <dgm:prSet presAssocID="{08AEC5AC-CD46-4969-BE3C-184F731F298A}" presName="compNode" presStyleCnt="0"/>
      <dgm:spPr/>
    </dgm:pt>
    <dgm:pt modelId="{ED1945F3-C09A-4935-8DFA-A551FDF077F6}" type="pres">
      <dgm:prSet presAssocID="{08AEC5AC-CD46-4969-BE3C-184F731F298A}" presName="bgRect" presStyleLbl="bgShp" presStyleIdx="1" presStyleCnt="3"/>
      <dgm:spPr/>
    </dgm:pt>
    <dgm:pt modelId="{EA818F22-82C0-4C56-824F-94A8FF37EAA9}" type="pres">
      <dgm:prSet presAssocID="{08AEC5AC-CD46-4969-BE3C-184F731F298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6D0BAE9-9FAA-44BB-AAD2-55681B38CAEB}" type="pres">
      <dgm:prSet presAssocID="{08AEC5AC-CD46-4969-BE3C-184F731F298A}" presName="spaceRect" presStyleCnt="0"/>
      <dgm:spPr/>
    </dgm:pt>
    <dgm:pt modelId="{F7AA7213-C194-4ACE-9A54-B5367BC734A5}" type="pres">
      <dgm:prSet presAssocID="{08AEC5AC-CD46-4969-BE3C-184F731F298A}" presName="parTx" presStyleLbl="revTx" presStyleIdx="1" presStyleCnt="3">
        <dgm:presLayoutVars>
          <dgm:chMax val="0"/>
          <dgm:chPref val="0"/>
        </dgm:presLayoutVars>
      </dgm:prSet>
      <dgm:spPr/>
    </dgm:pt>
    <dgm:pt modelId="{A6EB308D-662C-46FA-A175-83867AD01E7F}" type="pres">
      <dgm:prSet presAssocID="{B65931D5-2C06-4449-80D0-D3CAC77F7D16}" presName="sibTrans" presStyleCnt="0"/>
      <dgm:spPr/>
    </dgm:pt>
    <dgm:pt modelId="{C32EB269-DA58-4AFC-917F-F4B183C3D2EE}" type="pres">
      <dgm:prSet presAssocID="{B70BB84D-E511-4FD2-9729-D2B409C47206}" presName="compNode" presStyleCnt="0"/>
      <dgm:spPr/>
    </dgm:pt>
    <dgm:pt modelId="{9AFA0623-173D-40C5-8E5B-132C1B372949}" type="pres">
      <dgm:prSet presAssocID="{B70BB84D-E511-4FD2-9729-D2B409C47206}" presName="bgRect" presStyleLbl="bgShp" presStyleIdx="2" presStyleCnt="3"/>
      <dgm:spPr/>
    </dgm:pt>
    <dgm:pt modelId="{85FE0553-BEA0-43D6-82A8-905B2AFFB29F}" type="pres">
      <dgm:prSet presAssocID="{B70BB84D-E511-4FD2-9729-D2B409C4720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B7F091B-A79B-44A9-B6F9-BBDA9366A8AE}" type="pres">
      <dgm:prSet presAssocID="{B70BB84D-E511-4FD2-9729-D2B409C47206}" presName="spaceRect" presStyleCnt="0"/>
      <dgm:spPr/>
    </dgm:pt>
    <dgm:pt modelId="{8D58564A-7DBE-4E73-9BA4-F446C7EF586C}" type="pres">
      <dgm:prSet presAssocID="{B70BB84D-E511-4FD2-9729-D2B409C4720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830BF5E-0699-4F89-A87B-598CC7BED371}" srcId="{3012DBBA-30BE-4B5F-806E-37D8E783BB66}" destId="{B70BB84D-E511-4FD2-9729-D2B409C47206}" srcOrd="2" destOrd="0" parTransId="{EF7E1A44-63D1-46AC-8555-F0EB012343FC}" sibTransId="{D48B4239-2B43-40DC-A093-6CD20A5AABAA}"/>
    <dgm:cxn modelId="{82D2FE7F-7715-422F-9CA7-92D20001EEC6}" type="presOf" srcId="{B70BB84D-E511-4FD2-9729-D2B409C47206}" destId="{8D58564A-7DBE-4E73-9BA4-F446C7EF586C}" srcOrd="0" destOrd="0" presId="urn:microsoft.com/office/officeart/2018/2/layout/IconVerticalSolidList"/>
    <dgm:cxn modelId="{DB0D6482-CD6B-4B45-8852-0AC1E2BFE24B}" srcId="{3012DBBA-30BE-4B5F-806E-37D8E783BB66}" destId="{08AEC5AC-CD46-4969-BE3C-184F731F298A}" srcOrd="1" destOrd="0" parTransId="{B874BE73-5520-409D-A514-38C27E8535F7}" sibTransId="{B65931D5-2C06-4449-80D0-D3CAC77F7D16}"/>
    <dgm:cxn modelId="{3B4A0A8E-5DE4-41D8-BE01-5885E6266DF2}" srcId="{3012DBBA-30BE-4B5F-806E-37D8E783BB66}" destId="{7F1760BB-8D0E-47F5-9961-666551434A3A}" srcOrd="0" destOrd="0" parTransId="{0E41A164-F016-4B32-A76A-D173A0A86FB3}" sibTransId="{F3E11DAD-2882-4B88-9AA6-ECB6CFC9CCB1}"/>
    <dgm:cxn modelId="{360682B6-9795-4A11-A828-60E1AE096326}" type="presOf" srcId="{7F1760BB-8D0E-47F5-9961-666551434A3A}" destId="{39097F78-4724-49F7-A896-99E1BA066A95}" srcOrd="0" destOrd="0" presId="urn:microsoft.com/office/officeart/2018/2/layout/IconVerticalSolidList"/>
    <dgm:cxn modelId="{F0F2B5DC-D230-4C9C-9749-C0E30253AF2B}" type="presOf" srcId="{08AEC5AC-CD46-4969-BE3C-184F731F298A}" destId="{F7AA7213-C194-4ACE-9A54-B5367BC734A5}" srcOrd="0" destOrd="0" presId="urn:microsoft.com/office/officeart/2018/2/layout/IconVerticalSolidList"/>
    <dgm:cxn modelId="{B17E4EEE-29DE-48B4-9CB3-3B2DD96BF890}" type="presOf" srcId="{3012DBBA-30BE-4B5F-806E-37D8E783BB66}" destId="{A3D2BA64-2DE8-4EC6-9D6B-61A204A50CD7}" srcOrd="0" destOrd="0" presId="urn:microsoft.com/office/officeart/2018/2/layout/IconVerticalSolidList"/>
    <dgm:cxn modelId="{9BF89096-2D3B-41ED-B6E2-E6ED1C7F14F4}" type="presParOf" srcId="{A3D2BA64-2DE8-4EC6-9D6B-61A204A50CD7}" destId="{300A70F4-6F6B-4DEC-9333-CC4298EA9BB1}" srcOrd="0" destOrd="0" presId="urn:microsoft.com/office/officeart/2018/2/layout/IconVerticalSolidList"/>
    <dgm:cxn modelId="{C2458FAD-5F61-4915-9483-73A334766C72}" type="presParOf" srcId="{300A70F4-6F6B-4DEC-9333-CC4298EA9BB1}" destId="{9431DA68-6A9F-4E10-8407-76C56985FA62}" srcOrd="0" destOrd="0" presId="urn:microsoft.com/office/officeart/2018/2/layout/IconVerticalSolidList"/>
    <dgm:cxn modelId="{C57C5169-8123-4F3A-973A-C7B567D39EEF}" type="presParOf" srcId="{300A70F4-6F6B-4DEC-9333-CC4298EA9BB1}" destId="{3A93CF77-0685-4369-B2D7-67761B09C18F}" srcOrd="1" destOrd="0" presId="urn:microsoft.com/office/officeart/2018/2/layout/IconVerticalSolidList"/>
    <dgm:cxn modelId="{B3A2D6B3-54D2-4E53-BAE5-CBAC858553BE}" type="presParOf" srcId="{300A70F4-6F6B-4DEC-9333-CC4298EA9BB1}" destId="{6044A099-7120-41EB-9872-7D8390D900AA}" srcOrd="2" destOrd="0" presId="urn:microsoft.com/office/officeart/2018/2/layout/IconVerticalSolidList"/>
    <dgm:cxn modelId="{EC404526-6BCC-4470-AAC7-0C93CE47C01A}" type="presParOf" srcId="{300A70F4-6F6B-4DEC-9333-CC4298EA9BB1}" destId="{39097F78-4724-49F7-A896-99E1BA066A95}" srcOrd="3" destOrd="0" presId="urn:microsoft.com/office/officeart/2018/2/layout/IconVerticalSolidList"/>
    <dgm:cxn modelId="{149D9F59-9E3C-40BB-B185-D77D4735AADA}" type="presParOf" srcId="{A3D2BA64-2DE8-4EC6-9D6B-61A204A50CD7}" destId="{BF43813D-2B97-4707-8293-7A76F0586132}" srcOrd="1" destOrd="0" presId="urn:microsoft.com/office/officeart/2018/2/layout/IconVerticalSolidList"/>
    <dgm:cxn modelId="{11BEC57E-2870-44F6-9F7A-AE9F9D4F5668}" type="presParOf" srcId="{A3D2BA64-2DE8-4EC6-9D6B-61A204A50CD7}" destId="{598E578F-60A3-48DF-870E-41F89FE24C26}" srcOrd="2" destOrd="0" presId="urn:microsoft.com/office/officeart/2018/2/layout/IconVerticalSolidList"/>
    <dgm:cxn modelId="{A20098A4-B21F-49C2-AF4A-7D5F0B469F8E}" type="presParOf" srcId="{598E578F-60A3-48DF-870E-41F89FE24C26}" destId="{ED1945F3-C09A-4935-8DFA-A551FDF077F6}" srcOrd="0" destOrd="0" presId="urn:microsoft.com/office/officeart/2018/2/layout/IconVerticalSolidList"/>
    <dgm:cxn modelId="{F4EC067A-FE70-4326-B6F4-B467C13AA11F}" type="presParOf" srcId="{598E578F-60A3-48DF-870E-41F89FE24C26}" destId="{EA818F22-82C0-4C56-824F-94A8FF37EAA9}" srcOrd="1" destOrd="0" presId="urn:microsoft.com/office/officeart/2018/2/layout/IconVerticalSolidList"/>
    <dgm:cxn modelId="{3E8E8C01-3238-4BEB-9B07-8D96B59450E7}" type="presParOf" srcId="{598E578F-60A3-48DF-870E-41F89FE24C26}" destId="{76D0BAE9-9FAA-44BB-AAD2-55681B38CAEB}" srcOrd="2" destOrd="0" presId="urn:microsoft.com/office/officeart/2018/2/layout/IconVerticalSolidList"/>
    <dgm:cxn modelId="{57F53D43-40CC-4951-96E1-52A4334BFB6F}" type="presParOf" srcId="{598E578F-60A3-48DF-870E-41F89FE24C26}" destId="{F7AA7213-C194-4ACE-9A54-B5367BC734A5}" srcOrd="3" destOrd="0" presId="urn:microsoft.com/office/officeart/2018/2/layout/IconVerticalSolidList"/>
    <dgm:cxn modelId="{0178C631-1624-47CA-959B-7BC97CCC5554}" type="presParOf" srcId="{A3D2BA64-2DE8-4EC6-9D6B-61A204A50CD7}" destId="{A6EB308D-662C-46FA-A175-83867AD01E7F}" srcOrd="3" destOrd="0" presId="urn:microsoft.com/office/officeart/2018/2/layout/IconVerticalSolidList"/>
    <dgm:cxn modelId="{AF86A16C-B920-46B6-B5D1-A074269E32EE}" type="presParOf" srcId="{A3D2BA64-2DE8-4EC6-9D6B-61A204A50CD7}" destId="{C32EB269-DA58-4AFC-917F-F4B183C3D2EE}" srcOrd="4" destOrd="0" presId="urn:microsoft.com/office/officeart/2018/2/layout/IconVerticalSolidList"/>
    <dgm:cxn modelId="{436188A3-3FF3-4052-84D1-EC4EECC0957B}" type="presParOf" srcId="{C32EB269-DA58-4AFC-917F-F4B183C3D2EE}" destId="{9AFA0623-173D-40C5-8E5B-132C1B372949}" srcOrd="0" destOrd="0" presId="urn:microsoft.com/office/officeart/2018/2/layout/IconVerticalSolidList"/>
    <dgm:cxn modelId="{B349E57F-C261-4448-8EF6-686D3C0A1BCA}" type="presParOf" srcId="{C32EB269-DA58-4AFC-917F-F4B183C3D2EE}" destId="{85FE0553-BEA0-43D6-82A8-905B2AFFB29F}" srcOrd="1" destOrd="0" presId="urn:microsoft.com/office/officeart/2018/2/layout/IconVerticalSolidList"/>
    <dgm:cxn modelId="{FB5787C6-7C94-4AC8-889C-AF0FB02E5BFF}" type="presParOf" srcId="{C32EB269-DA58-4AFC-917F-F4B183C3D2EE}" destId="{5B7F091B-A79B-44A9-B6F9-BBDA9366A8AE}" srcOrd="2" destOrd="0" presId="urn:microsoft.com/office/officeart/2018/2/layout/IconVerticalSolidList"/>
    <dgm:cxn modelId="{53284755-5F76-468F-976C-2F3D0B8D018A}" type="presParOf" srcId="{C32EB269-DA58-4AFC-917F-F4B183C3D2EE}" destId="{8D58564A-7DBE-4E73-9BA4-F446C7EF58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1DA68-6A9F-4E10-8407-76C56985FA62}">
      <dsp:nvSpPr>
        <dsp:cNvPr id="0" name=""/>
        <dsp:cNvSpPr/>
      </dsp:nvSpPr>
      <dsp:spPr>
        <a:xfrm>
          <a:off x="0" y="19265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3CF77-0685-4369-B2D7-67761B09C18F}">
      <dsp:nvSpPr>
        <dsp:cNvPr id="0" name=""/>
        <dsp:cNvSpPr/>
      </dsp:nvSpPr>
      <dsp:spPr>
        <a:xfrm>
          <a:off x="419347" y="312503"/>
          <a:ext cx="762449" cy="762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97F78-4724-49F7-A896-99E1BA066A95}">
      <dsp:nvSpPr>
        <dsp:cNvPr id="0" name=""/>
        <dsp:cNvSpPr/>
      </dsp:nvSpPr>
      <dsp:spPr>
        <a:xfrm>
          <a:off x="1601143" y="59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A</a:t>
          </a:r>
          <a:r>
            <a:rPr lang="en-DE" sz="1600" b="1" kern="1200" dirty="0" err="1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dvanced</a:t>
          </a:r>
          <a:endParaRPr lang="en-DE" sz="1600" b="1" kern="1200" dirty="0">
            <a:solidFill>
              <a:prstClr val="black"/>
            </a:solidFill>
            <a:latin typeface="+mn-lt"/>
            <a:sym typeface="Wingdings" panose="05000000000000000000" pitchFamily="2" charset="2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DE" sz="1600" b="1" kern="1200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 nuclear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DE" sz="1600" b="1" kern="1200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fuel cycles</a:t>
          </a:r>
          <a:endParaRPr lang="de-DE" sz="2500" kern="1200" dirty="0"/>
        </a:p>
      </dsp:txBody>
      <dsp:txXfrm>
        <a:off x="1601143" y="592"/>
        <a:ext cx="6628456" cy="1386271"/>
      </dsp:txXfrm>
    </dsp:sp>
    <dsp:sp modelId="{ED1945F3-C09A-4935-8DFA-A551FDF077F6}">
      <dsp:nvSpPr>
        <dsp:cNvPr id="0" name=""/>
        <dsp:cNvSpPr/>
      </dsp:nvSpPr>
      <dsp:spPr>
        <a:xfrm>
          <a:off x="0" y="173343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818F22-82C0-4C56-824F-94A8FF37EAA9}">
      <dsp:nvSpPr>
        <dsp:cNvPr id="0" name=""/>
        <dsp:cNvSpPr/>
      </dsp:nvSpPr>
      <dsp:spPr>
        <a:xfrm>
          <a:off x="419347" y="2045343"/>
          <a:ext cx="762449" cy="7624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A7213-C194-4ACE-9A54-B5367BC734A5}">
      <dsp:nvSpPr>
        <dsp:cNvPr id="0" name=""/>
        <dsp:cNvSpPr/>
      </dsp:nvSpPr>
      <dsp:spPr>
        <a:xfrm>
          <a:off x="1601143" y="173343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Key </a:t>
          </a:r>
          <a:r>
            <a:rPr lang="en-DE" sz="1600" b="1" kern="1200" dirty="0"/>
            <a:t>Challenges</a:t>
          </a:r>
          <a:endParaRPr lang="de-DE" sz="1600" b="1" kern="1200" dirty="0"/>
        </a:p>
      </dsp:txBody>
      <dsp:txXfrm>
        <a:off x="1601143" y="1733432"/>
        <a:ext cx="6628456" cy="1386271"/>
      </dsp:txXfrm>
    </dsp:sp>
    <dsp:sp modelId="{9AFA0623-173D-40C5-8E5B-132C1B372949}">
      <dsp:nvSpPr>
        <dsp:cNvPr id="0" name=""/>
        <dsp:cNvSpPr/>
      </dsp:nvSpPr>
      <dsp:spPr>
        <a:xfrm>
          <a:off x="0" y="3466271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E0553-BEA0-43D6-82A8-905B2AFFB29F}">
      <dsp:nvSpPr>
        <dsp:cNvPr id="0" name=""/>
        <dsp:cNvSpPr/>
      </dsp:nvSpPr>
      <dsp:spPr>
        <a:xfrm>
          <a:off x="419347" y="3778182"/>
          <a:ext cx="762449" cy="7624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8564A-7DBE-4E73-9BA4-F446C7EF586C}">
      <dsp:nvSpPr>
        <dsp:cNvPr id="0" name=""/>
        <dsp:cNvSpPr/>
      </dsp:nvSpPr>
      <dsp:spPr>
        <a:xfrm>
          <a:off x="1601143" y="3466271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Scientific </a:t>
          </a:r>
          <a:r>
            <a:rPr lang="en-DE" sz="1600" b="1" kern="1200" dirty="0"/>
            <a:t>Gap</a:t>
          </a:r>
          <a:endParaRPr lang="de-DE" sz="1600" b="1" kern="1200" dirty="0"/>
        </a:p>
      </dsp:txBody>
      <dsp:txXfrm>
        <a:off x="1601143" y="3466271"/>
        <a:ext cx="6628456" cy="13862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1DA68-6A9F-4E10-8407-76C56985FA62}">
      <dsp:nvSpPr>
        <dsp:cNvPr id="0" name=""/>
        <dsp:cNvSpPr/>
      </dsp:nvSpPr>
      <dsp:spPr>
        <a:xfrm>
          <a:off x="0" y="59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3CF77-0685-4369-B2D7-67761B09C18F}">
      <dsp:nvSpPr>
        <dsp:cNvPr id="0" name=""/>
        <dsp:cNvSpPr/>
      </dsp:nvSpPr>
      <dsp:spPr>
        <a:xfrm>
          <a:off x="419347" y="312503"/>
          <a:ext cx="762449" cy="762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97F78-4724-49F7-A896-99E1BA066A95}">
      <dsp:nvSpPr>
        <dsp:cNvPr id="0" name=""/>
        <dsp:cNvSpPr/>
      </dsp:nvSpPr>
      <dsp:spPr>
        <a:xfrm>
          <a:off x="1601143" y="59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Milestones</a:t>
          </a:r>
        </a:p>
      </dsp:txBody>
      <dsp:txXfrm>
        <a:off x="1601143" y="592"/>
        <a:ext cx="6628456" cy="1386271"/>
      </dsp:txXfrm>
    </dsp:sp>
    <dsp:sp modelId="{ED1945F3-C09A-4935-8DFA-A551FDF077F6}">
      <dsp:nvSpPr>
        <dsp:cNvPr id="0" name=""/>
        <dsp:cNvSpPr/>
      </dsp:nvSpPr>
      <dsp:spPr>
        <a:xfrm>
          <a:off x="0" y="173343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818F22-82C0-4C56-824F-94A8FF37EAA9}">
      <dsp:nvSpPr>
        <dsp:cNvPr id="0" name=""/>
        <dsp:cNvSpPr/>
      </dsp:nvSpPr>
      <dsp:spPr>
        <a:xfrm>
          <a:off x="419347" y="2045343"/>
          <a:ext cx="762449" cy="7624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A7213-C194-4ACE-9A54-B5367BC734A5}">
      <dsp:nvSpPr>
        <dsp:cNvPr id="0" name=""/>
        <dsp:cNvSpPr/>
      </dsp:nvSpPr>
      <dsp:spPr>
        <a:xfrm>
          <a:off x="1601143" y="173343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Key Deliverables</a:t>
          </a:r>
        </a:p>
      </dsp:txBody>
      <dsp:txXfrm>
        <a:off x="1601143" y="1733432"/>
        <a:ext cx="6628456" cy="1386271"/>
      </dsp:txXfrm>
    </dsp:sp>
    <dsp:sp modelId="{9AFA0623-173D-40C5-8E5B-132C1B372949}">
      <dsp:nvSpPr>
        <dsp:cNvPr id="0" name=""/>
        <dsp:cNvSpPr/>
      </dsp:nvSpPr>
      <dsp:spPr>
        <a:xfrm>
          <a:off x="0" y="3466271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E0553-BEA0-43D6-82A8-905B2AFFB29F}">
      <dsp:nvSpPr>
        <dsp:cNvPr id="0" name=""/>
        <dsp:cNvSpPr/>
      </dsp:nvSpPr>
      <dsp:spPr>
        <a:xfrm>
          <a:off x="419347" y="3778182"/>
          <a:ext cx="762449" cy="7624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8564A-7DBE-4E73-9BA4-F446C7EF586C}">
      <dsp:nvSpPr>
        <dsp:cNvPr id="0" name=""/>
        <dsp:cNvSpPr/>
      </dsp:nvSpPr>
      <dsp:spPr>
        <a:xfrm>
          <a:off x="1601143" y="3466271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Strategic Impact</a:t>
          </a:r>
        </a:p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DE" sz="2100" b="1" kern="1200" dirty="0"/>
            <a:t>Contributes to safe and sustainable European closed cycle strategies</a:t>
          </a:r>
          <a:endParaRPr lang="de-DE" sz="2100" b="1" kern="1200" dirty="0"/>
        </a:p>
      </dsp:txBody>
      <dsp:txXfrm>
        <a:off x="1601143" y="3466271"/>
        <a:ext cx="6628456" cy="1386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1B733-9450-4B00-8A76-4FAE2319CA52}" type="datetimeFigureOut">
              <a:rPr lang="es-ES" smtClean="0"/>
              <a:pPr/>
              <a:t>02/03/2026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552D8-F682-40BC-8F01-6D215923BE1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4046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A0D87A1-5BD4-4835-9311-66BCC7CC5545}" type="datetimeFigureOut">
              <a:rPr lang="en-GB"/>
              <a:pPr>
                <a:defRPr/>
              </a:pPr>
              <a:t>02/03/2026</a:t>
            </a:fld>
            <a:endParaRPr lang="en-GB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GB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BC01BCB-91AE-45E4-B245-80846126E3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055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(CC-BY).pdf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883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0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467544" y="1030742"/>
            <a:ext cx="8496944" cy="2389025"/>
          </a:xfrm>
          <a:prstGeom prst="rect">
            <a:avLst/>
          </a:prstGeom>
          <a:noFill/>
          <a:ln>
            <a:noFill/>
          </a:ln>
        </p:spPr>
        <p:txBody>
          <a:bodyPr wrap="square" lIns="360000" tIns="360000" rIns="360000" bIns="360000" anchor="ctr">
            <a:spAutoFit/>
          </a:bodyPr>
          <a:lstStyle>
            <a:defPPr>
              <a:defRPr lang="es-ES"/>
            </a:defPPr>
            <a:lvl1pPr marL="0" lvl="0" algn="ctr" defTabSz="914400" eaLnBrk="1" latinLnBrk="0" hangingPunct="1">
              <a:buNone/>
              <a:defRPr sz="4000" b="1">
                <a:solidFill>
                  <a:srgbClr val="C00000"/>
                </a:solidFill>
                <a:ea typeface="+mj-ea"/>
                <a:cs typeface="Calibri" panose="020F0502020204030204" pitchFamily="34" charset="0"/>
              </a:defRPr>
            </a:lvl1pPr>
            <a:lvl2pPr marL="742950" indent="-285750" defTabSz="914400" eaLnBrk="1" latinLnBrk="0" hangingPunct="1">
              <a:defRPr sz="1800"/>
            </a:lvl2pPr>
            <a:lvl3pPr marL="1143000" indent="-228600" defTabSz="914400" eaLnBrk="1" latinLnBrk="0" hangingPunct="1">
              <a:defRPr sz="1800"/>
            </a:lvl3pPr>
            <a:lvl4pPr marL="1600200" indent="-228600" defTabSz="914400" eaLnBrk="1" latinLnBrk="0" hangingPunct="1">
              <a:defRPr sz="1800"/>
            </a:lvl4pPr>
            <a:lvl5pPr marL="2057400" indent="-228600" defTabSz="914400" eaLnBrk="1" latinLnBrk="0" hangingPunct="1">
              <a:defRPr sz="1800"/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1800"/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1800"/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1800"/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1800"/>
            </a:lvl9pPr>
          </a:lstStyle>
          <a:p>
            <a:pPr lvl="0"/>
            <a:r>
              <a:rPr lang="en-GB" altLang="es-ES" sz="3600" noProof="0" dirty="0"/>
              <a:t>A new method for understanding safety of high-burnups nuclear fuels and their stability under storage conditions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6647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cxnSp>
        <p:nvCxnSpPr>
          <p:cNvPr id="5" name="Conector recto 9"/>
          <p:cNvCxnSpPr/>
          <p:nvPr userDrawn="1"/>
        </p:nvCxnSpPr>
        <p:spPr>
          <a:xfrm>
            <a:off x="467544" y="1192475"/>
            <a:ext cx="8229600" cy="0"/>
          </a:xfrm>
          <a:prstGeom prst="line">
            <a:avLst/>
          </a:prstGeom>
          <a:ln w="76200">
            <a:solidFill>
              <a:srgbClr val="C4BD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28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>
            <a:lvl1pPr algn="just">
              <a:defRPr sz="2600">
                <a:solidFill>
                  <a:srgbClr val="FFFF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63294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contenido"/>
          <p:cNvSpPr>
            <a:spLocks noGrp="1"/>
          </p:cNvSpPr>
          <p:nvPr>
            <p:ph idx="13"/>
          </p:nvPr>
        </p:nvSpPr>
        <p:spPr>
          <a:xfrm>
            <a:off x="467544" y="1628800"/>
            <a:ext cx="4042792" cy="4565104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2 Marcador de contenido"/>
          <p:cNvSpPr>
            <a:spLocks noGrp="1"/>
          </p:cNvSpPr>
          <p:nvPr>
            <p:ph idx="14"/>
          </p:nvPr>
        </p:nvSpPr>
        <p:spPr>
          <a:xfrm>
            <a:off x="4644008" y="1628800"/>
            <a:ext cx="4042792" cy="4565104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>
            <a:lvl1pPr algn="just">
              <a:defRPr sz="2600">
                <a:solidFill>
                  <a:srgbClr val="FFFF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2626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6D3F23-4279-2B3E-6D71-11971FC4D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07"/>
            <a:ext cx="9144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71345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02642" y="3602038"/>
            <a:ext cx="7713452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90EE13D9-10DB-7DA3-0219-515ADFE98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700" y="6193860"/>
            <a:ext cx="1294010" cy="4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2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3CAF3E-2BE2-E057-C4C6-5170A4DC16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9144002" cy="342900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515726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813289" y="3855677"/>
            <a:ext cx="7502769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01527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6"/>
          <p:cNvSpPr txBox="1">
            <a:spLocks noChangeArrowheads="1"/>
          </p:cNvSpPr>
          <p:nvPr/>
        </p:nvSpPr>
        <p:spPr bwMode="auto">
          <a:xfrm>
            <a:off x="30164" y="6423985"/>
            <a:ext cx="4253804" cy="4308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3366"/>
              </a:buClr>
              <a:buFont typeface="Wingdings" pitchFamily="2" charset="2"/>
              <a:buNone/>
              <a:defRPr/>
            </a:pPr>
            <a:r>
              <a:rPr lang="en-GB" altLang="es-ES" sz="100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Kick-Off Meeting JRC-CIEMAT Agreement</a:t>
            </a:r>
          </a:p>
          <a:p>
            <a:pPr>
              <a:spcBef>
                <a:spcPct val="20000"/>
              </a:spcBef>
              <a:buClr>
                <a:srgbClr val="003366"/>
              </a:buClr>
              <a:buFont typeface="Wingdings" pitchFamily="2" charset="2"/>
              <a:buNone/>
              <a:defRPr/>
            </a:pPr>
            <a:r>
              <a:rPr lang="en-GB" altLang="es-ES" sz="1000" baseline="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March 4</a:t>
            </a:r>
            <a:r>
              <a:rPr lang="en-GB" altLang="es-ES" sz="1000" baseline="3000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th</a:t>
            </a:r>
            <a:r>
              <a:rPr lang="en-GB" altLang="es-ES" sz="1000" baseline="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, Madrid, Spain</a:t>
            </a:r>
            <a:endParaRPr lang="en-GB" altLang="es-ES" sz="1000" noProof="0" dirty="0">
              <a:solidFill>
                <a:srgbClr val="003366"/>
              </a:solidFill>
              <a:latin typeface="Trebuchet MS" pitchFamily="34" charset="0"/>
              <a:ea typeface="ＭＳ Ｐゴシック" pitchFamily="34" charset="-128"/>
            </a:endParaRPr>
          </a:p>
        </p:txBody>
      </p:sp>
      <p:grpSp>
        <p:nvGrpSpPr>
          <p:cNvPr id="7" name="6 Grupo"/>
          <p:cNvGrpSpPr>
            <a:grpSpLocks noChangeAspect="1"/>
          </p:cNvGrpSpPr>
          <p:nvPr/>
        </p:nvGrpSpPr>
        <p:grpSpPr>
          <a:xfrm>
            <a:off x="4784805" y="0"/>
            <a:ext cx="684000" cy="482176"/>
            <a:chOff x="2339752" y="1412776"/>
            <a:chExt cx="4032448" cy="2842621"/>
          </a:xfrm>
        </p:grpSpPr>
        <p:pic>
          <p:nvPicPr>
            <p:cNvPr id="8" name="Picture 2" descr="GO BOX - Waste Management Company - Columbus, Mississippi - 8 ...">
              <a:extLst>
                <a:ext uri="{FF2B5EF4-FFF2-40B4-BE49-F238E27FC236}">
                  <a16:creationId xmlns:a16="http://schemas.microsoft.com/office/drawing/2014/main" id="{97DE1B1E-DF82-4E4A-96FC-F34CEBD5A1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4" t="6923" r="6122" b="5008"/>
            <a:stretch/>
          </p:blipFill>
          <p:spPr bwMode="auto">
            <a:xfrm>
              <a:off x="2339752" y="1412776"/>
              <a:ext cx="3558701" cy="2842621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13 Rectángulo">
              <a:extLst>
                <a:ext uri="{FF2B5EF4-FFF2-40B4-BE49-F238E27FC236}">
                  <a16:creationId xmlns:a16="http://schemas.microsoft.com/office/drawing/2014/main" id="{34EE37DB-581D-7448-867D-E47C0D72C0F8}"/>
                </a:ext>
              </a:extLst>
            </p:cNvPr>
            <p:cNvSpPr/>
            <p:nvPr/>
          </p:nvSpPr>
          <p:spPr>
            <a:xfrm>
              <a:off x="2339752" y="3332067"/>
              <a:ext cx="403244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Deflate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HLW</a:t>
              </a:r>
              <a:r>
                <a:rPr lang="es-ES" sz="1600" b="1" baseline="30000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U</a:t>
              </a:r>
              <a:endParaRPr lang="es-ES" sz="1600" b="1" dirty="0">
                <a:ln w="19050">
                  <a:solidFill>
                    <a:prstClr val="black"/>
                  </a:solidFill>
                  <a:prstDash val="solid"/>
                </a:ln>
                <a:solidFill>
                  <a:srgbClr val="9BBB5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endParaRPr>
            </a:p>
          </p:txBody>
        </p:sp>
      </p:grpSp>
      <p:pic>
        <p:nvPicPr>
          <p:cNvPr id="2" name="Picture 2" descr="C:\Users\u7110\OneDrive\Doctorado\CIEMAT\Logo CIEMAT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764" y="0"/>
            <a:ext cx="3644236" cy="48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Resultado de imagen de jrc european commission">
            <a:extLst>
              <a:ext uri="{FF2B5EF4-FFF2-40B4-BE49-F238E27FC236}">
                <a16:creationId xmlns:a16="http://schemas.microsoft.com/office/drawing/2014/main" id="{6B82E71C-15DB-648A-7BC8-AD823164A2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1447090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5" r:id="rId2"/>
    <p:sldLayoutId id="2147483706" r:id="rId3"/>
    <p:sldLayoutId id="2147483707" r:id="rId4"/>
    <p:sldLayoutId id="2147483709" r:id="rId5"/>
    <p:sldLayoutId id="2147483710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00"/>
          </a:solidFill>
          <a:latin typeface="Trebuchet MS" panose="020B0603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25.emf"/><Relationship Id="rId3" Type="http://schemas.openxmlformats.org/officeDocument/2006/relationships/image" Target="../media/image18.png"/><Relationship Id="rId7" Type="http://schemas.openxmlformats.org/officeDocument/2006/relationships/image" Target="../media/image22.emf"/><Relationship Id="rId12" Type="http://schemas.openxmlformats.org/officeDocument/2006/relationships/oleObject" Target="../embeddings/oleObject4.bin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4.emf"/><Relationship Id="rId5" Type="http://schemas.openxmlformats.org/officeDocument/2006/relationships/image" Target="../media/image16.jpe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5.png"/><Relationship Id="rId9" Type="http://schemas.openxmlformats.org/officeDocument/2006/relationships/image" Target="../media/image2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07760" y="1699022"/>
            <a:ext cx="7713452" cy="1790700"/>
          </a:xfrm>
        </p:spPr>
        <p:txBody>
          <a:bodyPr anchor="b">
            <a:normAutofit/>
          </a:bodyPr>
          <a:lstStyle/>
          <a:p>
            <a:r>
              <a:rPr lang="en-DE" dirty="0"/>
              <a:t>ARANA</a:t>
            </a:r>
            <a:br>
              <a:rPr lang="en-DE" dirty="0"/>
            </a:br>
            <a:r>
              <a:rPr lang="en-US" sz="2000" dirty="0"/>
              <a:t>Application of Raman spectrometers for radionuclide </a:t>
            </a:r>
            <a:r>
              <a:rPr lang="en-US" sz="2000" dirty="0" err="1"/>
              <a:t>ANalysis</a:t>
            </a:r>
            <a:r>
              <a:rPr lang="en-US" sz="2000" dirty="0"/>
              <a:t> in Advanced nuclear reprocessing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02642" y="3558778"/>
            <a:ext cx="7713452" cy="124182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DE" spc="60" dirty="0"/>
              <a:t>D. Serrano Purroy, I. Sánchez García</a:t>
            </a:r>
            <a:endParaRPr lang="en-GB" spc="60" dirty="0"/>
          </a:p>
          <a:p>
            <a:r>
              <a:rPr lang="en-DE" spc="38" dirty="0"/>
              <a:t>Kick-off meeting JRC-CIEMAT</a:t>
            </a:r>
            <a:r>
              <a:rPr lang="en-GB" spc="38" dirty="0"/>
              <a:t>, </a:t>
            </a:r>
            <a:r>
              <a:rPr lang="en-DE" spc="38" dirty="0"/>
              <a:t>Madrid, 4th M</a:t>
            </a:r>
            <a:r>
              <a:rPr lang="de-DE" spc="38" dirty="0"/>
              <a:t>a</a:t>
            </a:r>
            <a:r>
              <a:rPr lang="en-DE" spc="38" dirty="0" err="1"/>
              <a:t>rch</a:t>
            </a:r>
            <a:r>
              <a:rPr lang="en-DE" spc="38" dirty="0"/>
              <a:t> 2016</a:t>
            </a:r>
            <a:endParaRPr lang="en-GB" spc="38" dirty="0"/>
          </a:p>
        </p:txBody>
      </p:sp>
      <p:pic>
        <p:nvPicPr>
          <p:cNvPr id="3" name="Picture 2" descr="C:\Users\u7110\OneDrive\Doctorado\CIEMAT\Logo CIEMAT.jpg">
            <a:extLst>
              <a:ext uri="{FF2B5EF4-FFF2-40B4-BE49-F238E27FC236}">
                <a16:creationId xmlns:a16="http://schemas.microsoft.com/office/drawing/2014/main" id="{53C8E904-5979-223B-D7E9-F188E71FE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37312"/>
            <a:ext cx="3644236" cy="48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875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F8278-46AE-204F-287A-655E2E5B2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en-DE" sz="2300" dirty="0">
                <a:solidFill>
                  <a:schemeClr val="accent1"/>
                </a:solidFill>
              </a:rPr>
              <a:t>ARANA</a:t>
            </a:r>
            <a:r>
              <a:rPr lang="en-GB" sz="2300" dirty="0">
                <a:solidFill>
                  <a:schemeClr val="accent1"/>
                </a:solidFill>
              </a:rPr>
              <a:t> - </a:t>
            </a:r>
            <a:r>
              <a:rPr lang="en-DE" sz="2300" dirty="0">
                <a:solidFill>
                  <a:schemeClr val="accent1"/>
                </a:solidFill>
              </a:rPr>
              <a:t>Objectives</a:t>
            </a:r>
            <a:endParaRPr lang="de-DE" sz="2300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C509285A-A684-44AD-9880-C5F75DA2FC41}"/>
              </a:ext>
            </a:extLst>
          </p:cNvPr>
          <p:cNvSpPr>
            <a:spLocks noGrp="1"/>
          </p:cNvSpPr>
          <p:nvPr/>
        </p:nvSpPr>
        <p:spPr bwMode="auto">
          <a:xfrm>
            <a:off x="385192" y="1556792"/>
            <a:ext cx="829126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Validate Raman spectroscopy for quantitative Nd monitoring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Evaluate extraction efficiency using selective ligands (TODGA, BTBP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,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mTDDGA</a:t>
            </a: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...)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Perform extraction experiments using real spent fuel solutions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Assess solvent degradation under irradiation using time-dependent Raman monitoring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Demonstrate feasibility of near-online monitoring in reprocessing streams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A393CB-2A3D-E7F4-3D26-9CC3EA75C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4653136"/>
            <a:ext cx="4742715" cy="20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63B5E-9B17-B483-4892-6842F80EB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6E76F57-8538-A51E-F844-A5FAA38C81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4800184"/>
              </p:ext>
            </p:extLst>
          </p:nvPr>
        </p:nvGraphicFramePr>
        <p:xfrm>
          <a:off x="457200" y="1456184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7CC2570E-1344-2EF7-30FF-2E068D161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en-DE" sz="2300" dirty="0">
                <a:solidFill>
                  <a:schemeClr val="accent1"/>
                </a:solidFill>
              </a:rPr>
              <a:t>ARANA</a:t>
            </a:r>
            <a:r>
              <a:rPr lang="en-GB" sz="2300" dirty="0">
                <a:solidFill>
                  <a:schemeClr val="accent1"/>
                </a:solidFill>
              </a:rPr>
              <a:t> - Milestones &amp; Expected Deliverables</a:t>
            </a:r>
            <a:endParaRPr lang="de-DE" sz="2300" dirty="0">
              <a:solidFill>
                <a:schemeClr val="accent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B0E5E9-621E-6B05-1155-DEDA239B205D}"/>
              </a:ext>
            </a:extLst>
          </p:cNvPr>
          <p:cNvGrpSpPr/>
          <p:nvPr/>
        </p:nvGrpSpPr>
        <p:grpSpPr>
          <a:xfrm>
            <a:off x="4067944" y="1474496"/>
            <a:ext cx="4536504" cy="1412349"/>
            <a:chOff x="5337372" y="-24471"/>
            <a:chExt cx="2856190" cy="141234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A25CCA-0894-E0FE-FEE8-3A5923F9D245}"/>
                </a:ext>
              </a:extLst>
            </p:cNvPr>
            <p:cNvSpPr/>
            <p:nvPr/>
          </p:nvSpPr>
          <p:spPr>
            <a:xfrm>
              <a:off x="5337372" y="2961"/>
              <a:ext cx="2856190" cy="138491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D5C0F7-4280-8DD8-BF84-1C90DD8FD0A2}"/>
                </a:ext>
              </a:extLst>
            </p:cNvPr>
            <p:cNvSpPr txBox="1"/>
            <p:nvPr/>
          </p:nvSpPr>
          <p:spPr>
            <a:xfrm>
              <a:off x="5337372" y="-24471"/>
              <a:ext cx="2856190" cy="13849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6570" tIns="146570" rIns="146570" bIns="14657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M1 – </a:t>
              </a:r>
              <a:r>
                <a:rPr lang="en-DE" sz="1600" kern="1200" dirty="0"/>
                <a:t>Selection of optimal raffinate solutions </a:t>
              </a:r>
              <a:r>
                <a:rPr lang="de-DE" sz="1600" kern="1200" dirty="0"/>
                <a:t>(M2)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M2 – </a:t>
              </a:r>
              <a:r>
                <a:rPr lang="en-DE" sz="1600" kern="1200" dirty="0"/>
                <a:t>Establishment of Raman protocol</a:t>
              </a:r>
              <a:r>
                <a:rPr lang="de-DE" sz="1600" kern="1200" dirty="0"/>
                <a:t> (M</a:t>
              </a:r>
              <a:r>
                <a:rPr lang="en-DE" sz="1600" dirty="0"/>
                <a:t>6</a:t>
              </a:r>
              <a:r>
                <a:rPr lang="de-DE" sz="1600" kern="1200" dirty="0"/>
                <a:t>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M3 – </a:t>
              </a:r>
              <a:r>
                <a:rPr lang="en-DE" sz="1600" kern="1200" dirty="0"/>
                <a:t>Extraction tests</a:t>
              </a:r>
              <a:r>
                <a:rPr lang="de-DE" sz="1600" kern="1200" dirty="0"/>
                <a:t> (M</a:t>
              </a:r>
              <a:r>
                <a:rPr lang="en-DE" sz="1600" kern="1200" dirty="0"/>
                <a:t>12, 24, 36, 48</a:t>
              </a:r>
              <a:r>
                <a:rPr lang="de-DE" sz="1600" kern="1200" dirty="0"/>
                <a:t>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M4 – </a:t>
              </a:r>
              <a:r>
                <a:rPr lang="en-DE" sz="1600" kern="1200" dirty="0"/>
                <a:t>Time-dependent degradation study</a:t>
              </a:r>
              <a:r>
                <a:rPr lang="de-DE" sz="1600" kern="1200" dirty="0"/>
                <a:t> (M48)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7B838B1-B247-A7AE-D1F6-980B618CC219}"/>
              </a:ext>
            </a:extLst>
          </p:cNvPr>
          <p:cNvSpPr txBox="1"/>
          <p:nvPr/>
        </p:nvSpPr>
        <p:spPr>
          <a:xfrm>
            <a:off x="4150296" y="3190293"/>
            <a:ext cx="4536504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DE" sz="1600" dirty="0"/>
              <a:t>Identification of ligand degradation effect on performance</a:t>
            </a:r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/>
              <a:t>High-impact peer-</a:t>
            </a:r>
            <a:r>
              <a:rPr lang="de-DE" sz="1600" kern="1200" dirty="0" err="1"/>
              <a:t>reviewed</a:t>
            </a:r>
            <a:r>
              <a:rPr lang="de-DE" sz="1600" kern="1200" dirty="0"/>
              <a:t> </a:t>
            </a:r>
            <a:r>
              <a:rPr lang="de-DE" sz="1600" kern="1200" dirty="0" err="1"/>
              <a:t>publications</a:t>
            </a:r>
            <a:endParaRPr lang="de-DE" sz="1600" kern="1200" dirty="0"/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dirty="0"/>
              <a:t>T</a:t>
            </a:r>
            <a:r>
              <a:rPr lang="de-DE" sz="1600" kern="1200" dirty="0"/>
              <a:t>echnical </a:t>
            </a:r>
            <a:r>
              <a:rPr lang="en-DE" sz="1600" kern="1200" dirty="0"/>
              <a:t>basis for future online monitoring implementation</a:t>
            </a:r>
            <a:endParaRPr lang="de-DE" sz="1600" kern="1200" dirty="0"/>
          </a:p>
        </p:txBody>
      </p:sp>
    </p:spTree>
    <p:extLst>
      <p:ext uri="{BB962C8B-B14F-4D97-AF65-F5344CB8AC3E}">
        <p14:creationId xmlns:p14="http://schemas.microsoft.com/office/powerpoint/2010/main" val="219527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07760" y="1556792"/>
            <a:ext cx="7515726" cy="930261"/>
          </a:xfrm>
        </p:spPr>
        <p:txBody>
          <a:bodyPr/>
          <a:lstStyle/>
          <a:p>
            <a:r>
              <a:rPr lang="en-GB" sz="3600" dirty="0"/>
              <a:t>Thank you </a:t>
            </a:r>
            <a:endParaRPr lang="en-GB" sz="2850" spc="60" dirty="0">
              <a:latin typeface="+mn-lt"/>
            </a:endParaRPr>
          </a:p>
        </p:txBody>
      </p:sp>
      <p:grpSp>
        <p:nvGrpSpPr>
          <p:cNvPr id="7" name="6 Grupo">
            <a:extLst>
              <a:ext uri="{FF2B5EF4-FFF2-40B4-BE49-F238E27FC236}">
                <a16:creationId xmlns:a16="http://schemas.microsoft.com/office/drawing/2014/main" id="{10F6ABE6-906C-3016-1BE4-AA58CBE76046}"/>
              </a:ext>
            </a:extLst>
          </p:cNvPr>
          <p:cNvGrpSpPr>
            <a:grpSpLocks noChangeAspect="1"/>
          </p:cNvGrpSpPr>
          <p:nvPr/>
        </p:nvGrpSpPr>
        <p:grpSpPr>
          <a:xfrm>
            <a:off x="3813205" y="4474028"/>
            <a:ext cx="684000" cy="482176"/>
            <a:chOff x="2339752" y="1412776"/>
            <a:chExt cx="4032448" cy="2842621"/>
          </a:xfrm>
        </p:grpSpPr>
        <p:pic>
          <p:nvPicPr>
            <p:cNvPr id="8" name="Picture 7" descr="GO BOX - Waste Management Company - Columbus, Mississippi - 8 ...">
              <a:extLst>
                <a:ext uri="{FF2B5EF4-FFF2-40B4-BE49-F238E27FC236}">
                  <a16:creationId xmlns:a16="http://schemas.microsoft.com/office/drawing/2014/main" id="{CF0E3749-5C1C-1EE3-2AC6-04A9328F44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4" t="6923" r="6122" b="5008"/>
            <a:stretch/>
          </p:blipFill>
          <p:spPr bwMode="auto">
            <a:xfrm>
              <a:off x="2339752" y="1412776"/>
              <a:ext cx="3558701" cy="2842621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3" name="13 Rectángulo">
              <a:extLst>
                <a:ext uri="{FF2B5EF4-FFF2-40B4-BE49-F238E27FC236}">
                  <a16:creationId xmlns:a16="http://schemas.microsoft.com/office/drawing/2014/main" id="{EB7DFC89-753F-C599-4219-1798642AF092}"/>
                </a:ext>
              </a:extLst>
            </p:cNvPr>
            <p:cNvSpPr/>
            <p:nvPr/>
          </p:nvSpPr>
          <p:spPr>
            <a:xfrm>
              <a:off x="2339752" y="3332067"/>
              <a:ext cx="403244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Deflate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HLW</a:t>
              </a:r>
              <a:r>
                <a:rPr lang="es-ES" sz="1600" b="1" baseline="30000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U</a:t>
              </a:r>
              <a:endParaRPr lang="es-ES" sz="1600" b="1" dirty="0">
                <a:ln w="19050">
                  <a:solidFill>
                    <a:prstClr val="black"/>
                  </a:solidFill>
                  <a:prstDash val="solid"/>
                </a:ln>
                <a:solidFill>
                  <a:srgbClr val="9BBB5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endParaRPr>
            </a:p>
          </p:txBody>
        </p:sp>
      </p:grpSp>
      <p:pic>
        <p:nvPicPr>
          <p:cNvPr id="464" name="Picture 2" descr="C:\Users\u7110\OneDrive\Doctorado\CIEMAT\Logo CIEMAT.jpg">
            <a:extLst>
              <a:ext uri="{FF2B5EF4-FFF2-40B4-BE49-F238E27FC236}">
                <a16:creationId xmlns:a16="http://schemas.microsoft.com/office/drawing/2014/main" id="{0D1071FB-0299-7172-DF4B-FAEF2C7FB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164" y="4474028"/>
            <a:ext cx="3644236" cy="48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" name="Picture 4" descr="Resultado de imagen de jrc european commission">
            <a:extLst>
              <a:ext uri="{FF2B5EF4-FFF2-40B4-BE49-F238E27FC236}">
                <a16:creationId xmlns:a16="http://schemas.microsoft.com/office/drawing/2014/main" id="{B68737C1-0141-9E67-153A-53C972673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70948"/>
            <a:ext cx="1447090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80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929A-C381-4E66-F4C0-31B181EA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 fontScale="90000"/>
          </a:bodyPr>
          <a:lstStyle/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US" sz="1600" dirty="0">
                <a:solidFill>
                  <a:schemeClr val="accent1"/>
                </a:solidFill>
              </a:rPr>
              <a:t>Application of Raman spectrometers for radionuclide </a:t>
            </a:r>
            <a:r>
              <a:rPr lang="en-US" sz="1600" dirty="0" err="1">
                <a:solidFill>
                  <a:schemeClr val="accent1"/>
                </a:solidFill>
              </a:rPr>
              <a:t>ANalysis</a:t>
            </a:r>
            <a:r>
              <a:rPr lang="en-US" sz="1600" dirty="0">
                <a:solidFill>
                  <a:schemeClr val="accent1"/>
                </a:solidFill>
              </a:rPr>
              <a:t> in Advanced nuclear reprocessing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4B9BF440-BB13-5970-BB17-6B7C56372AF3}"/>
              </a:ext>
            </a:extLst>
          </p:cNvPr>
          <p:cNvSpPr>
            <a:spLocks noGrp="1"/>
          </p:cNvSpPr>
          <p:nvPr/>
        </p:nvSpPr>
        <p:spPr bwMode="auto">
          <a:xfrm>
            <a:off x="385192" y="1556792"/>
            <a:ext cx="829126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2026 JRC/CIEMAT Call for Proposals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Duration: 4 years</a:t>
            </a:r>
            <a:endParaRPr kumimoji="0" lang="en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Coordinators: </a:t>
            </a:r>
            <a:endParaRPr lang="en-GB" sz="20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lvl="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D. Serrano Purroy (JRC) I. Sánchez García (CIEMAT)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Co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re Scientific Team: 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Joint JRC-CIEMATexpertise in Raman spectroscopy</a:t>
            </a: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, radiolysis and solvent degradation </a:t>
            </a: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and </a:t>
            </a: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advanced aqueous reprocessing chemistry</a:t>
            </a:r>
            <a:endParaRPr kumimoji="0" lang="en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0">
              <a:spcBef>
                <a:spcPts val="1200"/>
              </a:spcBef>
              <a:buClr>
                <a:srgbClr val="F6BB00"/>
              </a:buClr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M</a:t>
            </a:r>
            <a:r>
              <a:rPr lang="de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a</a:t>
            </a: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in Objective:</a:t>
            </a:r>
            <a:r>
              <a:rPr lang="en-US" sz="2000" dirty="0"/>
              <a:t> </a:t>
            </a:r>
          </a:p>
          <a:p>
            <a:pPr marL="135719" lvl="1" indent="0">
              <a:spcBef>
                <a:spcPts val="1200"/>
              </a:spcBef>
              <a:buClr>
                <a:srgbClr val="F6BB00"/>
              </a:buClr>
              <a:buNone/>
              <a:defRPr/>
            </a:pPr>
            <a:r>
              <a:rPr lang="en-US" sz="2000" b="1" dirty="0"/>
              <a:t>Establish a</a:t>
            </a:r>
            <a:r>
              <a:rPr lang="en-DE" sz="2000" b="1" dirty="0" err="1"/>
              <a:t>nd</a:t>
            </a:r>
            <a:r>
              <a:rPr lang="en-DE" sz="2000" b="1" dirty="0"/>
              <a:t> validate a Raman-based methodology for m</a:t>
            </a:r>
            <a:r>
              <a:rPr lang="de-DE" sz="2000" b="1" dirty="0"/>
              <a:t>o</a:t>
            </a:r>
            <a:r>
              <a:rPr lang="en-DE" sz="2000" b="1" dirty="0" err="1"/>
              <a:t>nitoring</a:t>
            </a:r>
            <a:r>
              <a:rPr lang="en-DE" sz="2000" b="1" dirty="0"/>
              <a:t> extraction performance and solvent stability under irradiation, contributing to safer and more efficient advanced European fuel cycle strategies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2174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EDEC1-FBED-C7E8-8CF3-066F1CB5A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23262BD9-2B14-EC88-8B6A-EDA0BE4D5E1D}"/>
              </a:ext>
            </a:extLst>
          </p:cNvPr>
          <p:cNvGrpSpPr/>
          <p:nvPr/>
        </p:nvGrpSpPr>
        <p:grpSpPr>
          <a:xfrm>
            <a:off x="225994" y="1547656"/>
            <a:ext cx="2834038" cy="4613824"/>
            <a:chOff x="668323" y="2357913"/>
            <a:chExt cx="2508123" cy="366807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9A798C5-B424-82C1-0A19-1955C7D3A73A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82042A7-1635-B548-486C-E5044B36767C}"/>
                </a:ext>
              </a:extLst>
            </p:cNvPr>
            <p:cNvSpPr txBox="1"/>
            <p:nvPr/>
          </p:nvSpPr>
          <p:spPr>
            <a:xfrm>
              <a:off x="935689" y="2578131"/>
              <a:ext cx="2114089" cy="758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800" b="1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European context</a:t>
              </a:r>
              <a:endParaRPr lang="en-US" sz="2800" b="1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0A35C4-3031-F1CB-2A96-35069E9AD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 &amp; Strategic Evolution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24E9BA0-2DD6-75CA-3BBF-6641F22900F0}"/>
              </a:ext>
            </a:extLst>
          </p:cNvPr>
          <p:cNvSpPr/>
          <p:nvPr/>
        </p:nvSpPr>
        <p:spPr>
          <a:xfrm>
            <a:off x="179512" y="6124897"/>
            <a:ext cx="2834038" cy="45719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DB86682-2543-77F4-0AFE-351D84CC1AB0}"/>
              </a:ext>
            </a:extLst>
          </p:cNvPr>
          <p:cNvGrpSpPr/>
          <p:nvPr/>
        </p:nvGrpSpPr>
        <p:grpSpPr>
          <a:xfrm>
            <a:off x="3167005" y="1556792"/>
            <a:ext cx="2834038" cy="4613824"/>
            <a:chOff x="668323" y="2357913"/>
            <a:chExt cx="2508123" cy="366807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AD31F79-6992-CCEC-19FB-F3AB7F6A2170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7F18CB5-D55B-2D10-8565-211C94C0785D}"/>
                </a:ext>
              </a:extLst>
            </p:cNvPr>
            <p:cNvSpPr txBox="1"/>
            <p:nvPr/>
          </p:nvSpPr>
          <p:spPr>
            <a:xfrm>
              <a:off x="935689" y="2578131"/>
              <a:ext cx="2114089" cy="758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800" b="1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Technical Challenge</a:t>
              </a:r>
              <a:endParaRPr lang="en-US" sz="2800" b="1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BE4C2F5-ABD7-2BA8-DF50-D19A85D989A7}"/>
              </a:ext>
            </a:extLst>
          </p:cNvPr>
          <p:cNvSpPr/>
          <p:nvPr/>
        </p:nvSpPr>
        <p:spPr>
          <a:xfrm>
            <a:off x="3146468" y="6124897"/>
            <a:ext cx="2834038" cy="45719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53B017F-40B2-8EF4-8956-50DAAADBF484}"/>
              </a:ext>
            </a:extLst>
          </p:cNvPr>
          <p:cNvSpPr txBox="1"/>
          <p:nvPr/>
        </p:nvSpPr>
        <p:spPr>
          <a:xfrm>
            <a:off x="611560" y="3821543"/>
            <a:ext cx="2086693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Minor </a:t>
            </a:r>
            <a:r>
              <a:rPr lang="en-GB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</a:t>
            </a:r>
            <a:r>
              <a:rPr lang="en-DE" sz="1575" b="1" baseline="0" dirty="0" err="1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ctinide</a:t>
            </a:r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GB" sz="1575" b="1" baseline="0" dirty="0" err="1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Sepration</a:t>
            </a:r>
            <a:r>
              <a:rPr lang="en-GB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strategies in Europe</a:t>
            </a:r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(</a:t>
            </a:r>
            <a:r>
              <a:rPr lang="en-GB" sz="1575" b="1" baseline="0" dirty="0" err="1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AmSel</a:t>
            </a:r>
            <a:r>
              <a:rPr lang="en-GB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/ GANEX</a:t>
            </a:r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)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A8164A2-6CF4-0AB8-4235-5E59B6AB9918}"/>
              </a:ext>
            </a:extLst>
          </p:cNvPr>
          <p:cNvSpPr txBox="1"/>
          <p:nvPr/>
        </p:nvSpPr>
        <p:spPr>
          <a:xfrm>
            <a:off x="611560" y="5229200"/>
            <a:ext cx="208669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Selective ligands (TODGA, BTBP...)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DA82C9-A90F-13C0-990B-3339E448891F}"/>
              </a:ext>
            </a:extLst>
          </p:cNvPr>
          <p:cNvGrpSpPr/>
          <p:nvPr/>
        </p:nvGrpSpPr>
        <p:grpSpPr>
          <a:xfrm>
            <a:off x="6154498" y="1556792"/>
            <a:ext cx="2834038" cy="4613824"/>
            <a:chOff x="668323" y="2357913"/>
            <a:chExt cx="2508123" cy="3668077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9C4F111-BEB6-E469-69C0-8DA092B78CDB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4221483-B2D2-A851-8CD4-9DAC60A76B00}"/>
                </a:ext>
              </a:extLst>
            </p:cNvPr>
            <p:cNvSpPr txBox="1"/>
            <p:nvPr/>
          </p:nvSpPr>
          <p:spPr>
            <a:xfrm>
              <a:off x="922506" y="2724572"/>
              <a:ext cx="2114089" cy="415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800" b="1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Analytical Gap</a:t>
              </a:r>
              <a:endParaRPr lang="en-US" sz="2800" b="1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C9346A3-019F-78EF-451C-DD7DDC1175C8}"/>
              </a:ext>
            </a:extLst>
          </p:cNvPr>
          <p:cNvSpPr/>
          <p:nvPr/>
        </p:nvSpPr>
        <p:spPr>
          <a:xfrm>
            <a:off x="6133961" y="6124897"/>
            <a:ext cx="2834038" cy="45719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03BFBCD-0A70-3790-4219-FF846B950B33}"/>
              </a:ext>
            </a:extLst>
          </p:cNvPr>
          <p:cNvSpPr txBox="1"/>
          <p:nvPr/>
        </p:nvSpPr>
        <p:spPr>
          <a:xfrm>
            <a:off x="625810" y="3115676"/>
            <a:ext cx="208669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PUREX reprocessing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3F5272-7E99-D115-66E6-EFD2B6BBEB87}"/>
              </a:ext>
            </a:extLst>
          </p:cNvPr>
          <p:cNvSpPr txBox="1"/>
          <p:nvPr/>
        </p:nvSpPr>
        <p:spPr>
          <a:xfrm>
            <a:off x="3551177" y="3893551"/>
            <a:ext cx="2086693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Loss of separation efficiency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14FCE7-8CCD-3451-C883-04FDF9AFD68B}"/>
              </a:ext>
            </a:extLst>
          </p:cNvPr>
          <p:cNvSpPr txBox="1"/>
          <p:nvPr/>
        </p:nvSpPr>
        <p:spPr>
          <a:xfrm>
            <a:off x="3551177" y="4887451"/>
            <a:ext cx="20866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Formation of secondary degradation products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7793A5-54D8-A2EF-B093-44A1ADE22667}"/>
              </a:ext>
            </a:extLst>
          </p:cNvPr>
          <p:cNvSpPr txBox="1"/>
          <p:nvPr/>
        </p:nvSpPr>
        <p:spPr>
          <a:xfrm>
            <a:off x="3565427" y="3187684"/>
            <a:ext cx="208669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Radiolytic solvent degradation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A62B1F-413C-6EA6-9024-EF4978A1541B}"/>
              </a:ext>
            </a:extLst>
          </p:cNvPr>
          <p:cNvSpPr txBox="1"/>
          <p:nvPr/>
        </p:nvSpPr>
        <p:spPr>
          <a:xfrm>
            <a:off x="6444208" y="4028477"/>
            <a:ext cx="2086693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Limited Raman use in hot-cell environment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67577B-3D64-E8DE-DEA9-27A3E3C4499B}"/>
              </a:ext>
            </a:extLst>
          </p:cNvPr>
          <p:cNvSpPr txBox="1"/>
          <p:nvPr/>
        </p:nvSpPr>
        <p:spPr>
          <a:xfrm>
            <a:off x="6444208" y="5057874"/>
            <a:ext cx="2086693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Lack of molecular level irradiation tracking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C96759-A8E0-3DF2-1138-DF91C8E6AF30}"/>
              </a:ext>
            </a:extLst>
          </p:cNvPr>
          <p:cNvSpPr txBox="1"/>
          <p:nvPr/>
        </p:nvSpPr>
        <p:spPr>
          <a:xfrm>
            <a:off x="6458458" y="3113601"/>
            <a:ext cx="2086693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No real-time monitoring in active systems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14272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6251F-CE2B-1FFB-006E-26861506D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228A1-BF80-8C35-1DAC-167E5406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 &amp; Strategic Evolution</a:t>
            </a:r>
            <a:endParaRPr lang="de-DE" dirty="0">
              <a:solidFill>
                <a:schemeClr val="accent1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4211444-00FE-1DB7-E0E0-D2D7A80D39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8956926"/>
              </p:ext>
            </p:extLst>
          </p:nvPr>
        </p:nvGraphicFramePr>
        <p:xfrm>
          <a:off x="457200" y="1456184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35ABDFE4-CC8D-BE03-080F-AD88927C3E4C}"/>
              </a:ext>
            </a:extLst>
          </p:cNvPr>
          <p:cNvSpPr/>
          <p:nvPr/>
        </p:nvSpPr>
        <p:spPr>
          <a:xfrm>
            <a:off x="4572000" y="1501928"/>
            <a:ext cx="3516327" cy="138491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E684C5-5295-0164-914D-59E64229FF1D}"/>
              </a:ext>
            </a:extLst>
          </p:cNvPr>
          <p:cNvSpPr txBox="1"/>
          <p:nvPr/>
        </p:nvSpPr>
        <p:spPr>
          <a:xfrm>
            <a:off x="3563888" y="3190293"/>
            <a:ext cx="5122912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400" kern="1200" dirty="0"/>
              <a:t>Radiolytic </a:t>
            </a:r>
            <a:r>
              <a:rPr lang="en-DE" sz="1400" kern="1200" dirty="0"/>
              <a:t>degradation of solvents</a:t>
            </a:r>
          </a:p>
          <a:p>
            <a:pPr marL="0" lvl="0" indent="0" algn="l" defTabSz="5778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DE" sz="1400" dirty="0"/>
              <a:t>Loss of separation efficiency</a:t>
            </a:r>
          </a:p>
          <a:p>
            <a:pPr marL="0" lvl="0" indent="0" algn="l" defTabSz="5778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DE" sz="1400" kern="1200" dirty="0"/>
              <a:t>Formation of secondary products affecting extraction performance</a:t>
            </a:r>
            <a:endParaRPr lang="en-US" sz="1400" kern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55DA21-BB80-BD19-722B-703A6A5C69F6}"/>
              </a:ext>
            </a:extLst>
          </p:cNvPr>
          <p:cNvSpPr txBox="1"/>
          <p:nvPr/>
        </p:nvSpPr>
        <p:spPr>
          <a:xfrm>
            <a:off x="3630724" y="4852395"/>
            <a:ext cx="5122912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400" kern="1200" dirty="0"/>
              <a:t>L</a:t>
            </a:r>
            <a:r>
              <a:rPr lang="en-DE" sz="1400" kern="1200" dirty="0"/>
              <a:t>ack of real-time, non-destructive monitoring in active systems</a:t>
            </a:r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DE" sz="1400" dirty="0"/>
              <a:t>Limited application of </a:t>
            </a:r>
            <a:r>
              <a:rPr lang="en-GB" sz="1400" dirty="0"/>
              <a:t>fluorescence analysis by </a:t>
            </a:r>
            <a:r>
              <a:rPr lang="en-DE" sz="1400" dirty="0"/>
              <a:t>Raman </a:t>
            </a:r>
            <a:r>
              <a:rPr lang="en-GB" sz="1400" dirty="0"/>
              <a:t>equipment</a:t>
            </a:r>
            <a:r>
              <a:rPr lang="en-DE" sz="1400" dirty="0"/>
              <a:t> for quantifying lanthanides in hot-cell environments</a:t>
            </a:r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Insufficient </a:t>
            </a:r>
            <a:r>
              <a:rPr lang="en-DE" sz="1400" kern="1200" dirty="0"/>
              <a:t>molecular-level monitoring of solvent degradation during extraction</a:t>
            </a:r>
            <a:endParaRPr lang="en-US" sz="1400" kern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5A763-CC07-D1A2-B474-3E5C74D800C8}"/>
              </a:ext>
            </a:extLst>
          </p:cNvPr>
          <p:cNvSpPr txBox="1"/>
          <p:nvPr/>
        </p:nvSpPr>
        <p:spPr>
          <a:xfrm>
            <a:off x="3419872" y="1501928"/>
            <a:ext cx="5122912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6BB00"/>
              </a:buClr>
              <a:buSzPct val="75000"/>
            </a:pPr>
            <a:r>
              <a:rPr lang="en-DE" sz="1400" dirty="0">
                <a:sym typeface="Wingdings" panose="05000000000000000000" pitchFamily="2" charset="2"/>
              </a:rPr>
              <a:t>PUREX-based reprocessing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6BB00"/>
              </a:buClr>
              <a:buSzPct val="75000"/>
            </a:pPr>
            <a:r>
              <a:rPr lang="en-DE" sz="1400" dirty="0">
                <a:sym typeface="Wingdings" panose="05000000000000000000" pitchFamily="2" charset="2"/>
              </a:rPr>
              <a:t>Development of minor actinide separation strategies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6BB00"/>
              </a:buClr>
              <a:buSzPct val="75000"/>
            </a:pPr>
            <a:r>
              <a:rPr lang="en-DE" sz="1400" dirty="0">
                <a:sym typeface="Wingdings" panose="05000000000000000000" pitchFamily="2" charset="2"/>
              </a:rPr>
              <a:t>Selective organic ligands (e.g. TODGA, </a:t>
            </a:r>
            <a:r>
              <a:rPr lang="en-DE" sz="1400" dirty="0" err="1">
                <a:sym typeface="Wingdings" panose="05000000000000000000" pitchFamily="2" charset="2"/>
              </a:rPr>
              <a:t>mT</a:t>
            </a:r>
            <a:r>
              <a:rPr lang="en-GB" sz="1400" dirty="0">
                <a:sym typeface="Wingdings" panose="05000000000000000000" pitchFamily="2" charset="2"/>
              </a:rPr>
              <a:t>D</a:t>
            </a:r>
            <a:r>
              <a:rPr lang="en-DE" sz="1400" dirty="0">
                <a:sym typeface="Wingdings" panose="05000000000000000000" pitchFamily="2" charset="2"/>
              </a:rPr>
              <a:t>DGA, BTBP derivatives)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7698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Analysis of radionuclides by using Raman spectrometers at CIEMAT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28649" y="1919738"/>
            <a:ext cx="8079717" cy="525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Qualitative analysis of fluorescence of different lanthanides using Raman spectrometers</a:t>
            </a:r>
            <a:endParaRPr lang="en-US" sz="1200" dirty="0"/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7" name="Imagen 6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12303B62-C9A0-4DE5-B280-70251FF3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7572" r="8762" b="3445"/>
          <a:stretch/>
        </p:blipFill>
        <p:spPr bwMode="auto">
          <a:xfrm>
            <a:off x="1110343" y="2552301"/>
            <a:ext cx="3161621" cy="26483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AF3B24A7-BD69-4934-A36F-8B82CF0BA2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8" t="9587" r="11173" b="3653"/>
          <a:stretch/>
        </p:blipFill>
        <p:spPr bwMode="auto">
          <a:xfrm>
            <a:off x="4209346" y="2630757"/>
            <a:ext cx="3161621" cy="25966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CE51B10-B295-4B2C-AAE6-75369084760D}"/>
              </a:ext>
            </a:extLst>
          </p:cNvPr>
          <p:cNvSpPr txBox="1"/>
          <p:nvPr/>
        </p:nvSpPr>
        <p:spPr>
          <a:xfrm>
            <a:off x="7384252" y="3529791"/>
            <a:ext cx="182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rgbClr val="FF0000"/>
                </a:solidFill>
              </a:rPr>
              <a:t>Nd </a:t>
            </a:r>
            <a:r>
              <a:rPr lang="es-ES" sz="1200" dirty="0" err="1">
                <a:solidFill>
                  <a:srgbClr val="FF0000"/>
                </a:solidFill>
              </a:rPr>
              <a:t>Fluorescence</a:t>
            </a:r>
            <a:r>
              <a:rPr lang="es-ES" sz="1200" dirty="0">
                <a:solidFill>
                  <a:srgbClr val="FF0000"/>
                </a:solidFill>
              </a:rPr>
              <a:t> </a:t>
            </a:r>
            <a:r>
              <a:rPr lang="es-ES" sz="1200" dirty="0" err="1">
                <a:solidFill>
                  <a:srgbClr val="FF0000"/>
                </a:solidFill>
              </a:rPr>
              <a:t>observed</a:t>
            </a:r>
            <a:r>
              <a:rPr lang="es-ES" sz="1200" dirty="0">
                <a:solidFill>
                  <a:srgbClr val="FF0000"/>
                </a:solidFill>
              </a:rPr>
              <a:t> </a:t>
            </a:r>
            <a:r>
              <a:rPr lang="es-ES" sz="1200" dirty="0" err="1">
                <a:solidFill>
                  <a:srgbClr val="FF0000"/>
                </a:solidFill>
              </a:rPr>
              <a:t>using</a:t>
            </a:r>
            <a:r>
              <a:rPr lang="es-ES" sz="1200" dirty="0">
                <a:solidFill>
                  <a:srgbClr val="FF0000"/>
                </a:solidFill>
              </a:rPr>
              <a:t> 785 nm laser</a:t>
            </a:r>
            <a:endParaRPr lang="en-GB" sz="1200" dirty="0">
              <a:solidFill>
                <a:srgbClr val="FF0000"/>
              </a:solidFill>
            </a:endParaRPr>
          </a:p>
        </p:txBody>
      </p:sp>
      <p:cxnSp>
        <p:nvCxnSpPr>
          <p:cNvPr id="13" name="Conector curvado 12">
            <a:extLst>
              <a:ext uri="{FF2B5EF4-FFF2-40B4-BE49-F238E27FC236}">
                <a16:creationId xmlns:a16="http://schemas.microsoft.com/office/drawing/2014/main" id="{23E0B77E-C7A5-4C56-BF83-B10CDA05911A}"/>
              </a:ext>
            </a:extLst>
          </p:cNvPr>
          <p:cNvCxnSpPr>
            <a:cxnSpLocks/>
          </p:cNvCxnSpPr>
          <p:nvPr/>
        </p:nvCxnSpPr>
        <p:spPr>
          <a:xfrm>
            <a:off x="5590496" y="3064194"/>
            <a:ext cx="1806820" cy="56370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4F7E7C5-8006-4F5A-A62F-5C009CE61E6D}"/>
              </a:ext>
            </a:extLst>
          </p:cNvPr>
          <p:cNvGrpSpPr/>
          <p:nvPr/>
        </p:nvGrpSpPr>
        <p:grpSpPr>
          <a:xfrm>
            <a:off x="7521652" y="2360747"/>
            <a:ext cx="1402904" cy="278745"/>
            <a:chOff x="7629000" y="3234072"/>
            <a:chExt cx="3019134" cy="542658"/>
          </a:xfrm>
          <a:noFill/>
        </p:grpSpPr>
        <p:sp>
          <p:nvSpPr>
            <p:cNvPr id="17" name="Rectángulo redondeado 20">
              <a:extLst>
                <a:ext uri="{FF2B5EF4-FFF2-40B4-BE49-F238E27FC236}">
                  <a16:creationId xmlns:a16="http://schemas.microsoft.com/office/drawing/2014/main" id="{FA66B537-D0DA-476C-B1B1-E1329919EF10}"/>
                </a:ext>
              </a:extLst>
            </p:cNvPr>
            <p:cNvSpPr/>
            <p:nvPr/>
          </p:nvSpPr>
          <p:spPr>
            <a:xfrm>
              <a:off x="7629000" y="3234072"/>
              <a:ext cx="3019134" cy="54265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E405D97A-5F4B-426E-BA4A-569EA10CBC10}"/>
                </a:ext>
              </a:extLst>
            </p:cNvPr>
            <p:cNvSpPr txBox="1"/>
            <p:nvPr/>
          </p:nvSpPr>
          <p:spPr>
            <a:xfrm>
              <a:off x="7855383" y="3254950"/>
              <a:ext cx="1766914" cy="51087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51435" rIns="51435" bIns="51435" numCol="1" spcCol="1270" anchor="ctr" anchorCtr="0">
              <a:noAutofit/>
            </a:bodyPr>
            <a:lstStyle/>
            <a:p>
              <a:pPr lvl="0" algn="ctr"/>
              <a:r>
                <a:rPr lang="es-ES" sz="9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BWtec</a:t>
              </a:r>
              <a:r>
                <a:rPr lang="es-ES" sz="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785 </a:t>
              </a:r>
              <a:r>
                <a:rPr lang="es-ES" sz="9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nm</a:t>
              </a:r>
              <a:r>
                <a:rPr lang="es-ES" sz="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9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B751C542-CE47-4CB2-87F8-24012573A3C0}"/>
              </a:ext>
            </a:extLst>
          </p:cNvPr>
          <p:cNvGrpSpPr/>
          <p:nvPr/>
        </p:nvGrpSpPr>
        <p:grpSpPr>
          <a:xfrm>
            <a:off x="0" y="2251538"/>
            <a:ext cx="1558697" cy="927486"/>
            <a:chOff x="4836155" y="74214"/>
            <a:chExt cx="2233641" cy="1074299"/>
          </a:xfrm>
        </p:grpSpPr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9983B58C-7F6E-4D21-A975-A6C5DED1D8B3}"/>
                </a:ext>
              </a:extLst>
            </p:cNvPr>
            <p:cNvSpPr txBox="1"/>
            <p:nvPr/>
          </p:nvSpPr>
          <p:spPr>
            <a:xfrm>
              <a:off x="4836155" y="74214"/>
              <a:ext cx="2233641" cy="51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51435" rIns="51435" bIns="5143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es-ES" sz="825" dirty="0" err="1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LabRam</a:t>
              </a:r>
              <a:r>
                <a:rPr lang="es-ES" sz="825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HR </a:t>
              </a:r>
              <a:r>
                <a:rPr lang="es-ES" sz="825" dirty="0" err="1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Evolution</a:t>
              </a:r>
              <a:r>
                <a:rPr lang="es-ES" sz="825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532nm </a:t>
              </a:r>
              <a:r>
                <a:rPr lang="es-ES" sz="82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pic>
          <p:nvPicPr>
            <p:cNvPr id="21" name="Picture 125" descr="LabRAM HR Evolution Confocal Raman Microscope - HORIBA">
              <a:extLst>
                <a:ext uri="{FF2B5EF4-FFF2-40B4-BE49-F238E27FC236}">
                  <a16:creationId xmlns:a16="http://schemas.microsoft.com/office/drawing/2014/main" id="{B190F083-4ABB-4BE2-AF69-A67720C614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0622" y="362145"/>
              <a:ext cx="1469464" cy="7863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429E4E6-129B-4B1A-807F-75ADE19043C2}"/>
              </a:ext>
            </a:extLst>
          </p:cNvPr>
          <p:cNvSpPr txBox="1"/>
          <p:nvPr/>
        </p:nvSpPr>
        <p:spPr>
          <a:xfrm>
            <a:off x="-2780" y="4929673"/>
            <a:ext cx="1418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accent6"/>
                </a:solidFill>
              </a:rPr>
              <a:t>Eu </a:t>
            </a:r>
            <a:r>
              <a:rPr lang="es-ES" sz="1200" dirty="0" err="1">
                <a:solidFill>
                  <a:schemeClr val="accent6"/>
                </a:solidFill>
              </a:rPr>
              <a:t>Fluorescence</a:t>
            </a:r>
            <a:r>
              <a:rPr lang="es-ES" sz="1200" dirty="0">
                <a:solidFill>
                  <a:schemeClr val="accent6"/>
                </a:solidFill>
              </a:rPr>
              <a:t> </a:t>
            </a:r>
            <a:r>
              <a:rPr lang="es-ES" sz="1200" dirty="0" err="1">
                <a:solidFill>
                  <a:schemeClr val="accent6"/>
                </a:solidFill>
              </a:rPr>
              <a:t>observed</a:t>
            </a:r>
            <a:r>
              <a:rPr lang="es-ES" sz="1200" dirty="0">
                <a:solidFill>
                  <a:schemeClr val="accent6"/>
                </a:solidFill>
              </a:rPr>
              <a:t> </a:t>
            </a:r>
            <a:r>
              <a:rPr lang="es-ES" sz="1200" dirty="0" err="1">
                <a:solidFill>
                  <a:schemeClr val="accent6"/>
                </a:solidFill>
              </a:rPr>
              <a:t>using</a:t>
            </a:r>
            <a:r>
              <a:rPr lang="es-ES" sz="1200" dirty="0">
                <a:solidFill>
                  <a:schemeClr val="accent6"/>
                </a:solidFill>
              </a:rPr>
              <a:t> 532 nm laser</a:t>
            </a:r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23" name="Conector curvado 9">
            <a:extLst>
              <a:ext uri="{FF2B5EF4-FFF2-40B4-BE49-F238E27FC236}">
                <a16:creationId xmlns:a16="http://schemas.microsoft.com/office/drawing/2014/main" id="{731ED230-635C-4F6A-80F5-5219A8D48A4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44877" y="4559403"/>
            <a:ext cx="1293606" cy="438773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 descr="E:\2021\Espectrometro i-Raman.jpg">
            <a:extLst>
              <a:ext uri="{FF2B5EF4-FFF2-40B4-BE49-F238E27FC236}">
                <a16:creationId xmlns:a16="http://schemas.microsoft.com/office/drawing/2014/main" id="{83E35E5D-109E-4305-86EE-CF5A756F4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41" y="2630757"/>
            <a:ext cx="821033" cy="61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9E217609-FC8B-49D2-97F6-8AB47412AB39}"/>
              </a:ext>
            </a:extLst>
          </p:cNvPr>
          <p:cNvSpPr txBox="1"/>
          <p:nvPr/>
        </p:nvSpPr>
        <p:spPr>
          <a:xfrm>
            <a:off x="2256080" y="5252840"/>
            <a:ext cx="4493970" cy="510778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200" b="1" i="1" dirty="0" err="1"/>
              <a:t>With</a:t>
            </a:r>
            <a:r>
              <a:rPr lang="es-ES" sz="1200" b="1" i="1" dirty="0"/>
              <a:t> Raman </a:t>
            </a:r>
            <a:r>
              <a:rPr lang="es-ES" sz="1200" b="1" i="1" dirty="0" err="1"/>
              <a:t>spectrometers</a:t>
            </a:r>
            <a:r>
              <a:rPr lang="es-ES" sz="1200" b="1" i="1" dirty="0"/>
              <a:t> </a:t>
            </a:r>
            <a:r>
              <a:rPr lang="es-ES" sz="1200" b="1" i="1" dirty="0" err="1"/>
              <a:t>it</a:t>
            </a:r>
            <a:r>
              <a:rPr lang="es-ES" sz="1200" b="1" i="1" dirty="0"/>
              <a:t> </a:t>
            </a:r>
            <a:r>
              <a:rPr lang="es-ES" sz="1200" b="1" i="1" dirty="0" err="1"/>
              <a:t>is</a:t>
            </a:r>
            <a:r>
              <a:rPr lang="es-ES" sz="1200" b="1" i="1" dirty="0"/>
              <a:t> posible to monitor Nd and Eu </a:t>
            </a:r>
            <a:r>
              <a:rPr lang="es-ES" sz="1200" b="1" i="1" dirty="0" err="1"/>
              <a:t>analyzing</a:t>
            </a:r>
            <a:r>
              <a:rPr lang="es-ES" sz="1200" b="1" i="1" dirty="0"/>
              <a:t> </a:t>
            </a:r>
            <a:r>
              <a:rPr lang="es-ES" sz="1200" b="1" i="1" dirty="0" err="1"/>
              <a:t>its</a:t>
            </a:r>
            <a:r>
              <a:rPr lang="es-ES" sz="1200" b="1" i="1" dirty="0"/>
              <a:t> </a:t>
            </a:r>
            <a:r>
              <a:rPr lang="es-ES" sz="1200" b="1" i="1" dirty="0" err="1"/>
              <a:t>fluorescence</a:t>
            </a:r>
            <a:r>
              <a:rPr lang="es-ES" sz="1200" b="1" i="1" dirty="0"/>
              <a:t> </a:t>
            </a:r>
            <a:r>
              <a:rPr lang="es-ES" sz="1200" b="1" i="1" dirty="0" err="1"/>
              <a:t>signals</a:t>
            </a:r>
            <a:endParaRPr lang="es-ES" sz="1200" b="1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5BE022F-164F-EF0C-B57F-3D7BC0A90B4A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36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cto de flecha 8"/>
          <p:cNvCxnSpPr/>
          <p:nvPr/>
        </p:nvCxnSpPr>
        <p:spPr>
          <a:xfrm>
            <a:off x="1646623" y="4049456"/>
            <a:ext cx="2239775" cy="9762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Analysis of radionuclides by using Raman spectrometers at CIEMAT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28649" y="1919738"/>
            <a:ext cx="8079717" cy="525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Monitoring of hydrometallurgical extraction</a:t>
            </a:r>
            <a:endParaRPr lang="en-US" sz="1200" dirty="0"/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grpSp>
        <p:nvGrpSpPr>
          <p:cNvPr id="7" name="Grupo 6"/>
          <p:cNvGrpSpPr>
            <a:grpSpLocks noChangeAspect="1"/>
          </p:cNvGrpSpPr>
          <p:nvPr/>
        </p:nvGrpSpPr>
        <p:grpSpPr>
          <a:xfrm>
            <a:off x="3771627" y="3952852"/>
            <a:ext cx="5852822" cy="2657723"/>
            <a:chOff x="6485734" y="4636197"/>
            <a:chExt cx="6864718" cy="3117218"/>
          </a:xfrm>
        </p:grpSpPr>
        <p:pic>
          <p:nvPicPr>
            <p:cNvPr id="89" name="Imagen 88">
              <a:extLst>
                <a:ext uri="{FF2B5EF4-FFF2-40B4-BE49-F238E27FC236}">
                  <a16:creationId xmlns:a16="http://schemas.microsoft.com/office/drawing/2014/main" id="{22414599-E3FA-41CF-9CB7-4F0B846D4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0491" t="44110"/>
            <a:stretch/>
          </p:blipFill>
          <p:spPr>
            <a:xfrm>
              <a:off x="6485734" y="4636197"/>
              <a:ext cx="6864718" cy="3117218"/>
            </a:xfrm>
            <a:prstGeom prst="rect">
              <a:avLst/>
            </a:prstGeom>
          </p:spPr>
        </p:pic>
        <p:sp>
          <p:nvSpPr>
            <p:cNvPr id="72" name="CuadroTexto 71">
              <a:extLst>
                <a:ext uri="{FF2B5EF4-FFF2-40B4-BE49-F238E27FC236}">
                  <a16:creationId xmlns:a16="http://schemas.microsoft.com/office/drawing/2014/main" id="{E7038F4F-B1DF-436C-8F7B-9E1686B7CDAB}"/>
                </a:ext>
              </a:extLst>
            </p:cNvPr>
            <p:cNvSpPr txBox="1"/>
            <p:nvPr/>
          </p:nvSpPr>
          <p:spPr>
            <a:xfrm>
              <a:off x="10267858" y="4814246"/>
              <a:ext cx="1671492" cy="433186"/>
            </a:xfrm>
            <a:prstGeom prst="rect">
              <a:avLst/>
            </a:prstGeom>
            <a:solidFill>
              <a:srgbClr val="ADB9CA"/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Aq. phase</a:t>
              </a:r>
              <a:endParaRPr lang="es-ES" dirty="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550307" y="2808544"/>
            <a:ext cx="3446363" cy="1817554"/>
            <a:chOff x="10333121" y="2181335"/>
            <a:chExt cx="4595150" cy="2423405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52C77504-1E3A-4247-8603-C7D39A8368AF}"/>
                </a:ext>
              </a:extLst>
            </p:cNvPr>
            <p:cNvGrpSpPr/>
            <p:nvPr/>
          </p:nvGrpSpPr>
          <p:grpSpPr>
            <a:xfrm>
              <a:off x="10333121" y="2181335"/>
              <a:ext cx="4595150" cy="2423405"/>
              <a:chOff x="428372" y="2455339"/>
              <a:chExt cx="4595150" cy="2423405"/>
            </a:xfrm>
          </p:grpSpPr>
          <p:grpSp>
            <p:nvGrpSpPr>
              <p:cNvPr id="57" name="Grupo 56">
                <a:extLst>
                  <a:ext uri="{FF2B5EF4-FFF2-40B4-BE49-F238E27FC236}">
                    <a16:creationId xmlns:a16="http://schemas.microsoft.com/office/drawing/2014/main" id="{67F56285-CC4A-4BEE-A89F-E26BC40E6F2F}"/>
                  </a:ext>
                </a:extLst>
              </p:cNvPr>
              <p:cNvGrpSpPr/>
              <p:nvPr/>
            </p:nvGrpSpPr>
            <p:grpSpPr>
              <a:xfrm>
                <a:off x="2049316" y="2462985"/>
                <a:ext cx="486789" cy="1874802"/>
                <a:chOff x="4399413" y="2411324"/>
                <a:chExt cx="486789" cy="1874802"/>
              </a:xfrm>
            </p:grpSpPr>
            <p:grpSp>
              <p:nvGrpSpPr>
                <p:cNvPr id="79" name="Grupo 78">
                  <a:extLst>
                    <a:ext uri="{FF2B5EF4-FFF2-40B4-BE49-F238E27FC236}">
                      <a16:creationId xmlns:a16="http://schemas.microsoft.com/office/drawing/2014/main" id="{DE1E908D-6316-4152-9E03-0A9601BF4FB7}"/>
                    </a:ext>
                  </a:extLst>
                </p:cNvPr>
                <p:cNvGrpSpPr/>
                <p:nvPr/>
              </p:nvGrpSpPr>
              <p:grpSpPr>
                <a:xfrm>
                  <a:off x="4399413" y="2411324"/>
                  <a:ext cx="486789" cy="1874802"/>
                  <a:chOff x="3131840" y="2276872"/>
                  <a:chExt cx="1008112" cy="3168353"/>
                </a:xfrm>
              </p:grpSpPr>
              <p:pic>
                <p:nvPicPr>
                  <p:cNvPr id="82" name="Imagen 81">
                    <a:extLst>
                      <a:ext uri="{FF2B5EF4-FFF2-40B4-BE49-F238E27FC236}">
                        <a16:creationId xmlns:a16="http://schemas.microsoft.com/office/drawing/2014/main" id="{87229022-9D21-491C-9591-0FFBB1B9F2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24098" t="27989" r="69086" b="33926"/>
                  <a:stretch/>
                </p:blipFill>
                <p:spPr>
                  <a:xfrm>
                    <a:off x="3131840" y="2276872"/>
                    <a:ext cx="1008112" cy="3168353"/>
                  </a:xfrm>
                  <a:prstGeom prst="rect">
                    <a:avLst/>
                  </a:prstGeom>
                </p:spPr>
              </p:pic>
              <p:sp>
                <p:nvSpPr>
                  <p:cNvPr id="83" name="Rectángulo 82">
                    <a:extLst>
                      <a:ext uri="{FF2B5EF4-FFF2-40B4-BE49-F238E27FC236}">
                        <a16:creationId xmlns:a16="http://schemas.microsoft.com/office/drawing/2014/main" id="{F41B6854-6FCA-4D79-A1F7-2ACFD2341E59}"/>
                      </a:ext>
                    </a:extLst>
                  </p:cNvPr>
                  <p:cNvSpPr/>
                  <p:nvPr/>
                </p:nvSpPr>
                <p:spPr>
                  <a:xfrm>
                    <a:off x="3518550" y="3068960"/>
                    <a:ext cx="570557" cy="1118220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4" name="Elipse 83">
                    <a:extLst>
                      <a:ext uri="{FF2B5EF4-FFF2-40B4-BE49-F238E27FC236}">
                        <a16:creationId xmlns:a16="http://schemas.microsoft.com/office/drawing/2014/main" id="{DE387BFC-1683-431E-9565-5AE9E0DBA316}"/>
                      </a:ext>
                    </a:extLst>
                  </p:cNvPr>
                  <p:cNvSpPr/>
                  <p:nvPr/>
                </p:nvSpPr>
                <p:spPr>
                  <a:xfrm>
                    <a:off x="3518550" y="2980952"/>
                    <a:ext cx="570558" cy="117345"/>
                  </a:xfrm>
                  <a:prstGeom prst="ellipse">
                    <a:avLst/>
                  </a:prstGeom>
                  <a:solidFill>
                    <a:srgbClr val="FFCE33"/>
                  </a:solidFill>
                  <a:ln w="12700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80" name="Rectángulo 79">
                  <a:extLst>
                    <a:ext uri="{FF2B5EF4-FFF2-40B4-BE49-F238E27FC236}">
                      <a16:creationId xmlns:a16="http://schemas.microsoft.com/office/drawing/2014/main" id="{5BF0F8B6-48DD-4883-AFAD-42347FD9846D}"/>
                    </a:ext>
                  </a:extLst>
                </p:cNvPr>
                <p:cNvSpPr/>
                <p:nvPr/>
              </p:nvSpPr>
              <p:spPr>
                <a:xfrm>
                  <a:off x="4586144" y="3541706"/>
                  <a:ext cx="275506" cy="6073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Acorde 6">
                  <a:extLst>
                    <a:ext uri="{FF2B5EF4-FFF2-40B4-BE49-F238E27FC236}">
                      <a16:creationId xmlns:a16="http://schemas.microsoft.com/office/drawing/2014/main" id="{A226768B-8908-4947-9576-3353708BBA11}"/>
                    </a:ext>
                  </a:extLst>
                </p:cNvPr>
                <p:cNvSpPr/>
                <p:nvPr/>
              </p:nvSpPr>
              <p:spPr>
                <a:xfrm rot="17533094">
                  <a:off x="4577514" y="3978343"/>
                  <a:ext cx="292766" cy="290184"/>
                </a:xfrm>
                <a:prstGeom prst="chord">
                  <a:avLst>
                    <a:gd name="adj1" fmla="val 4116559"/>
                    <a:gd name="adj2" fmla="val 14665578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8" name="Grupo 57">
                <a:extLst>
                  <a:ext uri="{FF2B5EF4-FFF2-40B4-BE49-F238E27FC236}">
                    <a16:creationId xmlns:a16="http://schemas.microsoft.com/office/drawing/2014/main" id="{DCF77BD7-AD1B-4AD8-B7F1-F9BD08AD0815}"/>
                  </a:ext>
                </a:extLst>
              </p:cNvPr>
              <p:cNvGrpSpPr/>
              <p:nvPr/>
            </p:nvGrpSpPr>
            <p:grpSpPr>
              <a:xfrm>
                <a:off x="1433849" y="2455339"/>
                <a:ext cx="486789" cy="1874802"/>
                <a:chOff x="4399413" y="2411324"/>
                <a:chExt cx="486789" cy="1874802"/>
              </a:xfrm>
            </p:grpSpPr>
            <p:grpSp>
              <p:nvGrpSpPr>
                <p:cNvPr id="73" name="Grupo 72">
                  <a:extLst>
                    <a:ext uri="{FF2B5EF4-FFF2-40B4-BE49-F238E27FC236}">
                      <a16:creationId xmlns:a16="http://schemas.microsoft.com/office/drawing/2014/main" id="{717EA7A0-9FCF-48F0-80DB-CB2F1E5C386F}"/>
                    </a:ext>
                  </a:extLst>
                </p:cNvPr>
                <p:cNvGrpSpPr/>
                <p:nvPr/>
              </p:nvGrpSpPr>
              <p:grpSpPr>
                <a:xfrm>
                  <a:off x="4399413" y="2411324"/>
                  <a:ext cx="486789" cy="1874802"/>
                  <a:chOff x="3131840" y="2276872"/>
                  <a:chExt cx="1008112" cy="3168353"/>
                </a:xfrm>
              </p:grpSpPr>
              <p:pic>
                <p:nvPicPr>
                  <p:cNvPr id="76" name="Imagen 75">
                    <a:extLst>
                      <a:ext uri="{FF2B5EF4-FFF2-40B4-BE49-F238E27FC236}">
                        <a16:creationId xmlns:a16="http://schemas.microsoft.com/office/drawing/2014/main" id="{8D1D71E7-0295-41ED-AD3B-2B7820458F7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24098" t="27989" r="69086" b="33926"/>
                  <a:stretch/>
                </p:blipFill>
                <p:spPr>
                  <a:xfrm>
                    <a:off x="3131840" y="2276872"/>
                    <a:ext cx="1008112" cy="3168353"/>
                  </a:xfrm>
                  <a:prstGeom prst="rect">
                    <a:avLst/>
                  </a:prstGeom>
                </p:spPr>
              </p:pic>
              <p:sp>
                <p:nvSpPr>
                  <p:cNvPr id="77" name="Rectángulo 76">
                    <a:extLst>
                      <a:ext uri="{FF2B5EF4-FFF2-40B4-BE49-F238E27FC236}">
                        <a16:creationId xmlns:a16="http://schemas.microsoft.com/office/drawing/2014/main" id="{9DC2E834-C20E-48DB-BCE1-0BC235F542CF}"/>
                      </a:ext>
                    </a:extLst>
                  </p:cNvPr>
                  <p:cNvSpPr/>
                  <p:nvPr/>
                </p:nvSpPr>
                <p:spPr>
                  <a:xfrm>
                    <a:off x="3518550" y="3068960"/>
                    <a:ext cx="570557" cy="1118220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8" name="Elipse 77">
                    <a:extLst>
                      <a:ext uri="{FF2B5EF4-FFF2-40B4-BE49-F238E27FC236}">
                        <a16:creationId xmlns:a16="http://schemas.microsoft.com/office/drawing/2014/main" id="{A74DFBD7-FCA2-4691-AE7F-850A0A860CCA}"/>
                      </a:ext>
                    </a:extLst>
                  </p:cNvPr>
                  <p:cNvSpPr/>
                  <p:nvPr/>
                </p:nvSpPr>
                <p:spPr>
                  <a:xfrm>
                    <a:off x="3518550" y="2980952"/>
                    <a:ext cx="570558" cy="117345"/>
                  </a:xfrm>
                  <a:prstGeom prst="ellipse">
                    <a:avLst/>
                  </a:prstGeom>
                  <a:solidFill>
                    <a:srgbClr val="FFCE33"/>
                  </a:solidFill>
                  <a:ln w="12700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74" name="Rectángulo 73">
                  <a:extLst>
                    <a:ext uri="{FF2B5EF4-FFF2-40B4-BE49-F238E27FC236}">
                      <a16:creationId xmlns:a16="http://schemas.microsoft.com/office/drawing/2014/main" id="{95938CB2-A79F-42CD-B90D-B9FD684E11D2}"/>
                    </a:ext>
                  </a:extLst>
                </p:cNvPr>
                <p:cNvSpPr/>
                <p:nvPr/>
              </p:nvSpPr>
              <p:spPr>
                <a:xfrm>
                  <a:off x="4586144" y="3541706"/>
                  <a:ext cx="275506" cy="6073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5" name="Acorde 13">
                  <a:extLst>
                    <a:ext uri="{FF2B5EF4-FFF2-40B4-BE49-F238E27FC236}">
                      <a16:creationId xmlns:a16="http://schemas.microsoft.com/office/drawing/2014/main" id="{23DA2988-ED1A-41D1-9DFF-D9D9A3554D16}"/>
                    </a:ext>
                  </a:extLst>
                </p:cNvPr>
                <p:cNvSpPr/>
                <p:nvPr/>
              </p:nvSpPr>
              <p:spPr>
                <a:xfrm rot="17533094">
                  <a:off x="4577514" y="3978343"/>
                  <a:ext cx="292766" cy="290184"/>
                </a:xfrm>
                <a:prstGeom prst="chord">
                  <a:avLst>
                    <a:gd name="adj1" fmla="val 4116559"/>
                    <a:gd name="adj2" fmla="val 14665578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0895C2A2-97FC-4A99-AB2F-81B0808EDDFD}"/>
                  </a:ext>
                </a:extLst>
              </p:cNvPr>
              <p:cNvSpPr txBox="1"/>
              <p:nvPr/>
            </p:nvSpPr>
            <p:spPr>
              <a:xfrm>
                <a:off x="428372" y="3626339"/>
                <a:ext cx="1356963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b="1" dirty="0">
                    <a:solidFill>
                      <a:srgbClr val="0070C0"/>
                    </a:solidFill>
                  </a:rPr>
                  <a:t>HNO</a:t>
                </a:r>
                <a:r>
                  <a:rPr lang="es-ES" sz="900" b="1" baseline="-25000" dirty="0">
                    <a:solidFill>
                      <a:srgbClr val="0070C0"/>
                    </a:solidFill>
                  </a:rPr>
                  <a:t>3</a:t>
                </a:r>
                <a:r>
                  <a:rPr lang="es-ES" sz="900" b="1" dirty="0">
                    <a:solidFill>
                      <a:srgbClr val="0070C0"/>
                    </a:solidFill>
                  </a:rPr>
                  <a:t> 3M </a:t>
                </a:r>
              </a:p>
              <a:p>
                <a:r>
                  <a:rPr lang="es-ES" sz="9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6 </a:t>
                </a:r>
                <a:r>
                  <a:rPr lang="es-ES" sz="900" b="1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mM</a:t>
                </a:r>
                <a:r>
                  <a:rPr lang="es-ES" sz="9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s-ES" sz="900" b="1" dirty="0">
                    <a:solidFill>
                      <a:srgbClr val="92D050"/>
                    </a:solidFill>
                  </a:rPr>
                  <a:t>Eu </a:t>
                </a:r>
                <a:r>
                  <a:rPr lang="es-ES" sz="900" b="1" dirty="0">
                    <a:solidFill>
                      <a:srgbClr val="0070C0"/>
                    </a:solidFill>
                  </a:rPr>
                  <a:t>and </a:t>
                </a:r>
                <a:r>
                  <a:rPr lang="es-ES" sz="900" b="1" dirty="0">
                    <a:solidFill>
                      <a:srgbClr val="FF0000"/>
                    </a:solidFill>
                  </a:rPr>
                  <a:t>Nd</a:t>
                </a:r>
              </a:p>
            </p:txBody>
          </p:sp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A31A3017-6E3D-47F7-8C22-7CF699D36338}"/>
                  </a:ext>
                </a:extLst>
              </p:cNvPr>
              <p:cNvSpPr txBox="1"/>
              <p:nvPr/>
            </p:nvSpPr>
            <p:spPr>
              <a:xfrm>
                <a:off x="428372" y="2929071"/>
                <a:ext cx="118358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b="1" dirty="0">
                    <a:solidFill>
                      <a:srgbClr val="FFC000"/>
                    </a:solidFill>
                  </a:rPr>
                  <a:t>OK, </a:t>
                </a:r>
              </a:p>
              <a:p>
                <a:r>
                  <a:rPr lang="es-ES" sz="900" b="1" dirty="0">
                    <a:solidFill>
                      <a:srgbClr val="FFC000"/>
                    </a:solidFill>
                  </a:rPr>
                  <a:t>TODGA  0.2M </a:t>
                </a:r>
              </a:p>
            </p:txBody>
          </p:sp>
          <p:cxnSp>
            <p:nvCxnSpPr>
              <p:cNvPr id="61" name="Conector recto de flecha 60">
                <a:extLst>
                  <a:ext uri="{FF2B5EF4-FFF2-40B4-BE49-F238E27FC236}">
                    <a16:creationId xmlns:a16="http://schemas.microsoft.com/office/drawing/2014/main" id="{9C13BD44-3152-46FF-A486-A122F433D4B6}"/>
                  </a:ext>
                </a:extLst>
              </p:cNvPr>
              <p:cNvCxnSpPr/>
              <p:nvPr/>
            </p:nvCxnSpPr>
            <p:spPr>
              <a:xfrm>
                <a:off x="1948005" y="3392740"/>
                <a:ext cx="278601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DA89979B-47A1-4434-AAC3-BE1779627C9B}"/>
                  </a:ext>
                </a:extLst>
              </p:cNvPr>
              <p:cNvSpPr txBox="1"/>
              <p:nvPr/>
            </p:nvSpPr>
            <p:spPr>
              <a:xfrm>
                <a:off x="2561155" y="2988188"/>
                <a:ext cx="1113980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900" b="1" dirty="0">
                    <a:solidFill>
                      <a:srgbClr val="FFC000"/>
                    </a:solidFill>
                  </a:rPr>
                  <a:t>OK, </a:t>
                </a:r>
              </a:p>
              <a:p>
                <a:r>
                  <a:rPr lang="es-ES" sz="900" b="1" dirty="0">
                    <a:solidFill>
                      <a:srgbClr val="FFC000"/>
                    </a:solidFill>
                  </a:rPr>
                  <a:t>TODGA  0.2M</a:t>
                </a:r>
              </a:p>
              <a:p>
                <a:r>
                  <a:rPr lang="es-ES" sz="900" b="1" dirty="0">
                    <a:solidFill>
                      <a:srgbClr val="92D050"/>
                    </a:solidFill>
                  </a:rPr>
                  <a:t>Eu </a:t>
                </a:r>
                <a:r>
                  <a:rPr lang="es-ES" sz="900" b="1" dirty="0">
                    <a:solidFill>
                      <a:srgbClr val="FFC000"/>
                    </a:solidFill>
                  </a:rPr>
                  <a:t>and </a:t>
                </a:r>
                <a:r>
                  <a:rPr lang="es-ES" sz="900" b="1" dirty="0">
                    <a:solidFill>
                      <a:srgbClr val="FF0000"/>
                    </a:solidFill>
                  </a:rPr>
                  <a:t>Nd </a:t>
                </a:r>
              </a:p>
            </p:txBody>
          </p:sp>
          <p:sp>
            <p:nvSpPr>
              <p:cNvPr id="63" name="CuadroTexto 62">
                <a:extLst>
                  <a:ext uri="{FF2B5EF4-FFF2-40B4-BE49-F238E27FC236}">
                    <a16:creationId xmlns:a16="http://schemas.microsoft.com/office/drawing/2014/main" id="{3BCAA3F6-4581-407C-B0F3-ACC86612E9B5}"/>
                  </a:ext>
                </a:extLst>
              </p:cNvPr>
              <p:cNvSpPr txBox="1"/>
              <p:nvPr/>
            </p:nvSpPr>
            <p:spPr>
              <a:xfrm>
                <a:off x="2539823" y="3653773"/>
                <a:ext cx="878873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900" b="1" dirty="0">
                    <a:solidFill>
                      <a:srgbClr val="0070C0"/>
                    </a:solidFill>
                  </a:rPr>
                  <a:t>HNO</a:t>
                </a:r>
                <a:r>
                  <a:rPr lang="es-ES" sz="900" b="1" baseline="-25000" dirty="0">
                    <a:solidFill>
                      <a:srgbClr val="0070C0"/>
                    </a:solidFill>
                  </a:rPr>
                  <a:t>3</a:t>
                </a:r>
                <a:r>
                  <a:rPr lang="es-ES" sz="900" b="1" dirty="0">
                    <a:solidFill>
                      <a:srgbClr val="0070C0"/>
                    </a:solidFill>
                  </a:rPr>
                  <a:t> 3M </a:t>
                </a:r>
              </a:p>
            </p:txBody>
          </p:sp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ABAF4766-FF77-4FFE-898C-3E8B3C4B4079}"/>
                  </a:ext>
                </a:extLst>
              </p:cNvPr>
              <p:cNvSpPr txBox="1"/>
              <p:nvPr/>
            </p:nvSpPr>
            <p:spPr>
              <a:xfrm>
                <a:off x="2496163" y="4386301"/>
                <a:ext cx="2527359" cy="492443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b="1" i="1" dirty="0" err="1"/>
                  <a:t>Before</a:t>
                </a:r>
                <a:r>
                  <a:rPr lang="es-ES" b="1" i="1" dirty="0"/>
                  <a:t> </a:t>
                </a:r>
                <a:r>
                  <a:rPr lang="es-ES" b="1" i="1" dirty="0" err="1"/>
                  <a:t>extraction</a:t>
                </a:r>
                <a:r>
                  <a:rPr lang="es-ES" b="1" i="1" dirty="0"/>
                  <a:t> </a:t>
                </a:r>
              </a:p>
            </p:txBody>
          </p:sp>
        </p:grp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7520A9E1-58E3-4243-A362-11293DDE392A}"/>
                </a:ext>
              </a:extLst>
            </p:cNvPr>
            <p:cNvSpPr/>
            <p:nvPr/>
          </p:nvSpPr>
          <p:spPr>
            <a:xfrm>
              <a:off x="12150558" y="3271095"/>
              <a:ext cx="275506" cy="69436"/>
            </a:xfrm>
            <a:prstGeom prst="ellipse">
              <a:avLst/>
            </a:prstGeom>
            <a:solidFill>
              <a:srgbClr val="FFCE33"/>
            </a:solidFill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0F47E86A-214F-4E08-9543-6DE03A897B99}"/>
                </a:ext>
              </a:extLst>
            </p:cNvPr>
            <p:cNvSpPr/>
            <p:nvPr/>
          </p:nvSpPr>
          <p:spPr>
            <a:xfrm>
              <a:off x="11521612" y="3271095"/>
              <a:ext cx="275506" cy="69436"/>
            </a:xfrm>
            <a:prstGeom prst="ellipse">
              <a:avLst/>
            </a:prstGeom>
            <a:solidFill>
              <a:srgbClr val="FFCE33"/>
            </a:solidFill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3795558" y="2247368"/>
            <a:ext cx="5773050" cy="2535046"/>
            <a:chOff x="4639535" y="1769281"/>
            <a:chExt cx="7241130" cy="3336260"/>
          </a:xfrm>
        </p:grpSpPr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BB30F62A-64DB-4DAB-811C-0ED4E1A7B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52238" y="1832499"/>
              <a:ext cx="4628427" cy="3273042"/>
            </a:xfrm>
            <a:prstGeom prst="rect">
              <a:avLst/>
            </a:prstGeom>
          </p:spPr>
        </p:pic>
        <p:grpSp>
          <p:nvGrpSpPr>
            <p:cNvPr id="37" name="Grupo 36"/>
            <p:cNvGrpSpPr/>
            <p:nvPr/>
          </p:nvGrpSpPr>
          <p:grpSpPr>
            <a:xfrm>
              <a:off x="4639535" y="1769281"/>
              <a:ext cx="5770264" cy="3311983"/>
              <a:chOff x="4639535" y="1769281"/>
              <a:chExt cx="5770264" cy="3311983"/>
            </a:xfrm>
          </p:grpSpPr>
          <p:sp>
            <p:nvSpPr>
              <p:cNvPr id="38" name="Rectángulo redondeado 26">
                <a:extLst>
                  <a:ext uri="{FF2B5EF4-FFF2-40B4-BE49-F238E27FC236}">
                    <a16:creationId xmlns:a16="http://schemas.microsoft.com/office/drawing/2014/main" id="{D7FDBC90-65A7-4733-B85B-F9469CED7B72}"/>
                  </a:ext>
                </a:extLst>
              </p:cNvPr>
              <p:cNvSpPr/>
              <p:nvPr/>
            </p:nvSpPr>
            <p:spPr>
              <a:xfrm>
                <a:off x="4674885" y="1781545"/>
                <a:ext cx="5734914" cy="2232248"/>
              </a:xfrm>
              <a:prstGeom prst="roundRect">
                <a:avLst/>
              </a:prstGeom>
              <a:solidFill>
                <a:srgbClr val="FFC000">
                  <a:alpha val="10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53D283E8-2B8B-4307-B202-BB40E6BE2065}"/>
                  </a:ext>
                </a:extLst>
              </p:cNvPr>
              <p:cNvSpPr txBox="1"/>
              <p:nvPr/>
            </p:nvSpPr>
            <p:spPr>
              <a:xfrm>
                <a:off x="8586258" y="1769281"/>
                <a:ext cx="1810002" cy="486061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dirty="0"/>
                  <a:t>Org. Phase</a:t>
                </a:r>
              </a:p>
            </p:txBody>
          </p:sp>
          <p:pic>
            <p:nvPicPr>
              <p:cNvPr id="40" name="Imagen 39">
                <a:extLst>
                  <a:ext uri="{FF2B5EF4-FFF2-40B4-BE49-F238E27FC236}">
                    <a16:creationId xmlns:a16="http://schemas.microsoft.com/office/drawing/2014/main" id="{B98F66C3-F474-4063-B009-0B331BB2C0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39535" y="1837258"/>
                <a:ext cx="4587367" cy="3244006"/>
              </a:xfrm>
              <a:prstGeom prst="rect">
                <a:avLst/>
              </a:prstGeom>
            </p:spPr>
          </p:pic>
        </p:grpSp>
      </p:grpSp>
      <p:sp>
        <p:nvSpPr>
          <p:cNvPr id="44" name="CuadroTexto 43">
            <a:extLst>
              <a:ext uri="{FF2B5EF4-FFF2-40B4-BE49-F238E27FC236}">
                <a16:creationId xmlns:a16="http://schemas.microsoft.com/office/drawing/2014/main" id="{991B63FB-7BAF-4A32-B4E9-16370E5B027E}"/>
              </a:ext>
            </a:extLst>
          </p:cNvPr>
          <p:cNvSpPr txBox="1"/>
          <p:nvPr/>
        </p:nvSpPr>
        <p:spPr>
          <a:xfrm>
            <a:off x="2257575" y="2607257"/>
            <a:ext cx="1696939" cy="369332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ES" b="1" i="1" dirty="0"/>
              <a:t>After </a:t>
            </a:r>
            <a:r>
              <a:rPr lang="es-ES" b="1" i="1" dirty="0" err="1"/>
              <a:t>extraction</a:t>
            </a:r>
            <a:endParaRPr lang="es-ES" b="1" i="1" dirty="0"/>
          </a:p>
        </p:txBody>
      </p:sp>
      <p:cxnSp>
        <p:nvCxnSpPr>
          <p:cNvPr id="47" name="Conector recto de flecha 46"/>
          <p:cNvCxnSpPr/>
          <p:nvPr/>
        </p:nvCxnSpPr>
        <p:spPr>
          <a:xfrm flipV="1">
            <a:off x="2051837" y="2951354"/>
            <a:ext cx="1687881" cy="11801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uadroTexto 50">
            <a:extLst>
              <a:ext uri="{FF2B5EF4-FFF2-40B4-BE49-F238E27FC236}">
                <a16:creationId xmlns:a16="http://schemas.microsoft.com/office/drawing/2014/main" id="{9E217609-FC8B-49D2-97F6-8AB47412AB39}"/>
              </a:ext>
            </a:extLst>
          </p:cNvPr>
          <p:cNvSpPr txBox="1"/>
          <p:nvPr/>
        </p:nvSpPr>
        <p:spPr>
          <a:xfrm>
            <a:off x="7770285" y="4493075"/>
            <a:ext cx="1335107" cy="459700"/>
          </a:xfrm>
          <a:prstGeom prst="roundRect">
            <a:avLst/>
          </a:prstGeom>
          <a:solidFill>
            <a:srgbClr val="F1F5FA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050" b="1" i="1" dirty="0" err="1"/>
              <a:t>Fluorescence</a:t>
            </a:r>
            <a:r>
              <a:rPr lang="es-ES" sz="1050" b="1" i="1" dirty="0"/>
              <a:t> </a:t>
            </a:r>
            <a:r>
              <a:rPr lang="es-ES" sz="1050" b="1" i="1" dirty="0" err="1"/>
              <a:t>bands</a:t>
            </a:r>
            <a:r>
              <a:rPr lang="es-ES" sz="1050" b="1" i="1" dirty="0"/>
              <a:t> in </a:t>
            </a:r>
            <a:r>
              <a:rPr lang="es-ES" sz="1050" b="1" i="1" dirty="0" err="1"/>
              <a:t>the</a:t>
            </a:r>
            <a:r>
              <a:rPr lang="es-ES" sz="1050" b="1" i="1" dirty="0"/>
              <a:t> </a:t>
            </a:r>
            <a:r>
              <a:rPr lang="es-ES" sz="1050" b="1" i="1" dirty="0" err="1"/>
              <a:t>aq</a:t>
            </a:r>
            <a:r>
              <a:rPr lang="es-ES" sz="1050" b="1" i="1" dirty="0"/>
              <a:t>. phase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9E217609-FC8B-49D2-97F6-8AB47412AB39}"/>
              </a:ext>
            </a:extLst>
          </p:cNvPr>
          <p:cNvSpPr txBox="1"/>
          <p:nvPr/>
        </p:nvSpPr>
        <p:spPr>
          <a:xfrm>
            <a:off x="7763884" y="2761387"/>
            <a:ext cx="1335107" cy="459700"/>
          </a:xfrm>
          <a:prstGeom prst="roundRect">
            <a:avLst/>
          </a:prstGeom>
          <a:solidFill>
            <a:srgbClr val="FFF9E5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050" b="1" i="1" dirty="0" err="1"/>
              <a:t>Fluorescence</a:t>
            </a:r>
            <a:r>
              <a:rPr lang="es-ES" sz="1050" b="1" i="1" dirty="0"/>
              <a:t> </a:t>
            </a:r>
            <a:r>
              <a:rPr lang="es-ES" sz="1050" b="1" i="1" dirty="0" err="1"/>
              <a:t>bands</a:t>
            </a:r>
            <a:r>
              <a:rPr lang="es-ES" sz="1050" b="1" i="1" dirty="0"/>
              <a:t> in </a:t>
            </a:r>
            <a:r>
              <a:rPr lang="es-ES" sz="1050" b="1" i="1" dirty="0" err="1"/>
              <a:t>the</a:t>
            </a:r>
            <a:r>
              <a:rPr lang="es-ES" sz="1050" b="1" i="1" dirty="0"/>
              <a:t> </a:t>
            </a:r>
            <a:r>
              <a:rPr lang="es-ES" sz="1050" b="1" i="1" dirty="0" err="1"/>
              <a:t>org</a:t>
            </a:r>
            <a:r>
              <a:rPr lang="es-ES" sz="1050" b="1" i="1" dirty="0"/>
              <a:t>. phase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9E217609-FC8B-49D2-97F6-8AB47412AB39}"/>
              </a:ext>
            </a:extLst>
          </p:cNvPr>
          <p:cNvSpPr txBox="1"/>
          <p:nvPr/>
        </p:nvSpPr>
        <p:spPr>
          <a:xfrm>
            <a:off x="700330" y="4773022"/>
            <a:ext cx="2306317" cy="715089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1200" b="1" i="1" dirty="0" err="1"/>
              <a:t>Methodology</a:t>
            </a:r>
            <a:r>
              <a:rPr lang="es-ES" sz="1200" b="1" i="1" dirty="0"/>
              <a:t> </a:t>
            </a:r>
            <a:r>
              <a:rPr lang="es-ES" sz="1200" b="1" i="1" dirty="0" err="1"/>
              <a:t>able</a:t>
            </a:r>
            <a:r>
              <a:rPr lang="es-ES" sz="1200" b="1" i="1" dirty="0"/>
              <a:t> to </a:t>
            </a:r>
            <a:r>
              <a:rPr lang="es-ES" sz="1200" b="1" i="1" dirty="0" err="1"/>
              <a:t>detect</a:t>
            </a:r>
            <a:r>
              <a:rPr lang="es-ES" sz="1200" b="1" i="1" dirty="0"/>
              <a:t> </a:t>
            </a:r>
            <a:r>
              <a:rPr lang="es-ES" sz="1200" b="1" i="1" dirty="0" err="1"/>
              <a:t>the</a:t>
            </a:r>
            <a:r>
              <a:rPr lang="es-ES" sz="1200" b="1" i="1" dirty="0"/>
              <a:t> Nd and Eu </a:t>
            </a:r>
            <a:r>
              <a:rPr lang="es-ES" sz="1200" b="1" i="1" dirty="0" err="1"/>
              <a:t>fluorescence</a:t>
            </a:r>
            <a:r>
              <a:rPr lang="es-ES" sz="1200" b="1" i="1" dirty="0"/>
              <a:t> in </a:t>
            </a:r>
            <a:r>
              <a:rPr lang="es-ES" sz="1200" b="1" i="1" dirty="0" err="1"/>
              <a:t>both</a:t>
            </a:r>
            <a:r>
              <a:rPr lang="es-ES" sz="1200" b="1" i="1" dirty="0"/>
              <a:t> phases and </a:t>
            </a:r>
            <a:r>
              <a:rPr lang="es-ES" sz="1200" b="1" i="1" dirty="0" err="1"/>
              <a:t>quantify</a:t>
            </a:r>
            <a:r>
              <a:rPr lang="es-ES" sz="1200" b="1" i="1" dirty="0"/>
              <a:t> </a:t>
            </a:r>
            <a:r>
              <a:rPr lang="es-ES" sz="1200" b="1" i="1" dirty="0" err="1"/>
              <a:t>them</a:t>
            </a:r>
            <a:endParaRPr lang="es-ES" sz="1200" b="1" i="1" dirty="0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267D358-9D07-496C-AA95-0C03C2356480}"/>
              </a:ext>
            </a:extLst>
          </p:cNvPr>
          <p:cNvSpPr txBox="1"/>
          <p:nvPr/>
        </p:nvSpPr>
        <p:spPr>
          <a:xfrm>
            <a:off x="4598920" y="1929131"/>
            <a:ext cx="86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785 nm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95C8DE9F-D075-4B7F-A757-2882CAA497E1}"/>
              </a:ext>
            </a:extLst>
          </p:cNvPr>
          <p:cNvSpPr txBox="1"/>
          <p:nvPr/>
        </p:nvSpPr>
        <p:spPr>
          <a:xfrm>
            <a:off x="6861435" y="1940322"/>
            <a:ext cx="86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/>
                </a:solidFill>
              </a:rPr>
              <a:t>532 nm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3BD1FDB-8BAB-81F6-ED00-8BC5BB3502DF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0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3">
            <a:extLst>
              <a:ext uri="{FF2B5EF4-FFF2-40B4-BE49-F238E27FC236}">
                <a16:creationId xmlns:a16="http://schemas.microsoft.com/office/drawing/2014/main" id="{940E2411-605C-40EA-8A42-F8611BB93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219" y="2358849"/>
            <a:ext cx="981559" cy="73569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Analysis of radionuclides by using Raman spectrometers at JRC-</a:t>
            </a:r>
            <a:r>
              <a:rPr lang="en-US" sz="1950" b="1" dirty="0" err="1">
                <a:latin typeface="Calibri" pitchFamily="34" charset="0"/>
                <a:ea typeface="+mn-ea"/>
                <a:cs typeface="+mn-cs"/>
              </a:rPr>
              <a:t>Karslruhe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C4857726-EB8B-4A47-9C01-88743C359098}"/>
              </a:ext>
            </a:extLst>
          </p:cNvPr>
          <p:cNvGrpSpPr/>
          <p:nvPr/>
        </p:nvGrpSpPr>
        <p:grpSpPr>
          <a:xfrm>
            <a:off x="321279" y="2698754"/>
            <a:ext cx="1119200" cy="1406102"/>
            <a:chOff x="428372" y="2455339"/>
            <a:chExt cx="1492266" cy="1874802"/>
          </a:xfrm>
        </p:grpSpPr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9F2E4427-459D-49B1-9D03-59EDCDEE84B7}"/>
                </a:ext>
              </a:extLst>
            </p:cNvPr>
            <p:cNvGrpSpPr/>
            <p:nvPr/>
          </p:nvGrpSpPr>
          <p:grpSpPr>
            <a:xfrm>
              <a:off x="1433849" y="2455339"/>
              <a:ext cx="486789" cy="1874802"/>
              <a:chOff x="4399413" y="2411324"/>
              <a:chExt cx="486789" cy="1874802"/>
            </a:xfrm>
          </p:grpSpPr>
          <p:pic>
            <p:nvPicPr>
              <p:cNvPr id="91" name="Imagen 90">
                <a:extLst>
                  <a:ext uri="{FF2B5EF4-FFF2-40B4-BE49-F238E27FC236}">
                    <a16:creationId xmlns:a16="http://schemas.microsoft.com/office/drawing/2014/main" id="{F84131C5-5358-440B-96E3-75FC399A08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4098" t="27989" r="69086" b="33926"/>
              <a:stretch/>
            </p:blipFill>
            <p:spPr>
              <a:xfrm>
                <a:off x="4399413" y="2411324"/>
                <a:ext cx="486789" cy="1874802"/>
              </a:xfrm>
              <a:prstGeom prst="rect">
                <a:avLst/>
              </a:prstGeom>
            </p:spPr>
          </p:pic>
          <p:sp>
            <p:nvSpPr>
              <p:cNvPr id="89" name="Rectángulo 88">
                <a:extLst>
                  <a:ext uri="{FF2B5EF4-FFF2-40B4-BE49-F238E27FC236}">
                    <a16:creationId xmlns:a16="http://schemas.microsoft.com/office/drawing/2014/main" id="{B2B7FE12-DCE1-4FD1-A408-341AA23CFD09}"/>
                  </a:ext>
                </a:extLst>
              </p:cNvPr>
              <p:cNvSpPr/>
              <p:nvPr/>
            </p:nvSpPr>
            <p:spPr>
              <a:xfrm>
                <a:off x="4586144" y="3541706"/>
                <a:ext cx="275506" cy="6073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Acorde 13">
                <a:extLst>
                  <a:ext uri="{FF2B5EF4-FFF2-40B4-BE49-F238E27FC236}">
                    <a16:creationId xmlns:a16="http://schemas.microsoft.com/office/drawing/2014/main" id="{9C9F8F7C-C031-4537-A5AA-70F3FF709735}"/>
                  </a:ext>
                </a:extLst>
              </p:cNvPr>
              <p:cNvSpPr/>
              <p:nvPr/>
            </p:nvSpPr>
            <p:spPr>
              <a:xfrm rot="17533094">
                <a:off x="4577514" y="3978343"/>
                <a:ext cx="292766" cy="290184"/>
              </a:xfrm>
              <a:prstGeom prst="chord">
                <a:avLst>
                  <a:gd name="adj1" fmla="val 4116559"/>
                  <a:gd name="adj2" fmla="val 1466557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7AD121B9-AF3C-4775-BBFA-3683D7777221}"/>
                </a:ext>
              </a:extLst>
            </p:cNvPr>
            <p:cNvSpPr txBox="1"/>
            <p:nvPr/>
          </p:nvSpPr>
          <p:spPr>
            <a:xfrm>
              <a:off x="428372" y="3626339"/>
              <a:ext cx="135696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9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DC505C3D-5E2A-4690-839F-E95FC727385A}"/>
              </a:ext>
            </a:extLst>
          </p:cNvPr>
          <p:cNvSpPr/>
          <p:nvPr/>
        </p:nvSpPr>
        <p:spPr>
          <a:xfrm rot="20053020">
            <a:off x="1781093" y="3046658"/>
            <a:ext cx="1295507" cy="3441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0" name="Flecha: a la derecha 99">
            <a:extLst>
              <a:ext uri="{FF2B5EF4-FFF2-40B4-BE49-F238E27FC236}">
                <a16:creationId xmlns:a16="http://schemas.microsoft.com/office/drawing/2014/main" id="{86E9BEF5-D2C6-4A1F-BAB0-E664CE6C9120}"/>
              </a:ext>
            </a:extLst>
          </p:cNvPr>
          <p:cNvSpPr/>
          <p:nvPr/>
        </p:nvSpPr>
        <p:spPr>
          <a:xfrm rot="1435437">
            <a:off x="1751617" y="3777909"/>
            <a:ext cx="1513451" cy="3441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1EC78D-5D69-48F4-9D69-5A906569CD93}"/>
              </a:ext>
            </a:extLst>
          </p:cNvPr>
          <p:cNvSpPr txBox="1"/>
          <p:nvPr/>
        </p:nvSpPr>
        <p:spPr>
          <a:xfrm rot="20038789">
            <a:off x="1684913" y="3078225"/>
            <a:ext cx="14077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JRC Raman in HC</a:t>
            </a: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888841F0-7BDD-4B70-BCEB-EE10A98BCEC0}"/>
              </a:ext>
            </a:extLst>
          </p:cNvPr>
          <p:cNvSpPr txBox="1"/>
          <p:nvPr/>
        </p:nvSpPr>
        <p:spPr>
          <a:xfrm rot="1417559">
            <a:off x="1673534" y="3772306"/>
            <a:ext cx="1665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CIEMAT </a:t>
            </a:r>
            <a:r>
              <a:rPr lang="es-ES" sz="1400" dirty="0" err="1"/>
              <a:t>instruments</a:t>
            </a:r>
            <a:endParaRPr lang="es-ES" sz="1400" dirty="0"/>
          </a:p>
        </p:txBody>
      </p:sp>
      <p:grpSp>
        <p:nvGrpSpPr>
          <p:cNvPr id="103" name="Grupo 102">
            <a:extLst>
              <a:ext uri="{FF2B5EF4-FFF2-40B4-BE49-F238E27FC236}">
                <a16:creationId xmlns:a16="http://schemas.microsoft.com/office/drawing/2014/main" id="{84D23BC7-9672-49D0-A328-8544B03CFE68}"/>
              </a:ext>
            </a:extLst>
          </p:cNvPr>
          <p:cNvGrpSpPr/>
          <p:nvPr/>
        </p:nvGrpSpPr>
        <p:grpSpPr>
          <a:xfrm>
            <a:off x="1028870" y="4270585"/>
            <a:ext cx="1558697" cy="927486"/>
            <a:chOff x="4836155" y="74214"/>
            <a:chExt cx="2233641" cy="1074299"/>
          </a:xfrm>
        </p:grpSpPr>
        <p:sp>
          <p:nvSpPr>
            <p:cNvPr id="104" name="CuadroTexto 103">
              <a:extLst>
                <a:ext uri="{FF2B5EF4-FFF2-40B4-BE49-F238E27FC236}">
                  <a16:creationId xmlns:a16="http://schemas.microsoft.com/office/drawing/2014/main" id="{5AD6D441-5465-4467-9D2E-28812A0B89B3}"/>
                </a:ext>
              </a:extLst>
            </p:cNvPr>
            <p:cNvSpPr txBox="1"/>
            <p:nvPr/>
          </p:nvSpPr>
          <p:spPr>
            <a:xfrm>
              <a:off x="4836155" y="74214"/>
              <a:ext cx="2233641" cy="51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51435" rIns="51435" bIns="5143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es-ES" sz="825" dirty="0" err="1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LabRam</a:t>
              </a:r>
              <a:r>
                <a:rPr lang="es-ES" sz="825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HR </a:t>
              </a:r>
              <a:r>
                <a:rPr lang="es-ES" sz="825" dirty="0" err="1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Evolution</a:t>
              </a:r>
              <a:r>
                <a:rPr lang="es-ES" sz="825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532nm </a:t>
              </a:r>
              <a:r>
                <a:rPr lang="es-ES" sz="82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pic>
          <p:nvPicPr>
            <p:cNvPr id="105" name="Picture 125" descr="LabRAM HR Evolution Confocal Raman Microscope - HORIBA">
              <a:extLst>
                <a:ext uri="{FF2B5EF4-FFF2-40B4-BE49-F238E27FC236}">
                  <a16:creationId xmlns:a16="http://schemas.microsoft.com/office/drawing/2014/main" id="{B405E32B-1442-4871-B7ED-0C85880196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0622" y="362145"/>
              <a:ext cx="1469464" cy="7863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7" name="Picture 2" descr="E:\2021\Espectrometro i-Raman.jpg">
            <a:extLst>
              <a:ext uri="{FF2B5EF4-FFF2-40B4-BE49-F238E27FC236}">
                <a16:creationId xmlns:a16="http://schemas.microsoft.com/office/drawing/2014/main" id="{6C7D361E-0CA0-4552-B8C8-5EE239004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566" y="5206981"/>
            <a:ext cx="821033" cy="61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8" name="Grupo 107">
            <a:extLst>
              <a:ext uri="{FF2B5EF4-FFF2-40B4-BE49-F238E27FC236}">
                <a16:creationId xmlns:a16="http://schemas.microsoft.com/office/drawing/2014/main" id="{D9496FEF-6F2F-4939-814E-C947A5BADDDD}"/>
              </a:ext>
            </a:extLst>
          </p:cNvPr>
          <p:cNvGrpSpPr/>
          <p:nvPr/>
        </p:nvGrpSpPr>
        <p:grpSpPr>
          <a:xfrm>
            <a:off x="2176128" y="4947305"/>
            <a:ext cx="1402904" cy="278745"/>
            <a:chOff x="7629000" y="3234072"/>
            <a:chExt cx="3019134" cy="542658"/>
          </a:xfrm>
          <a:noFill/>
        </p:grpSpPr>
        <p:sp>
          <p:nvSpPr>
            <p:cNvPr id="109" name="Rectángulo redondeado 20">
              <a:extLst>
                <a:ext uri="{FF2B5EF4-FFF2-40B4-BE49-F238E27FC236}">
                  <a16:creationId xmlns:a16="http://schemas.microsoft.com/office/drawing/2014/main" id="{BB96D709-6A4D-436B-89DB-F7A947B72BD7}"/>
                </a:ext>
              </a:extLst>
            </p:cNvPr>
            <p:cNvSpPr/>
            <p:nvPr/>
          </p:nvSpPr>
          <p:spPr>
            <a:xfrm>
              <a:off x="7629000" y="3234072"/>
              <a:ext cx="3019134" cy="54265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0" name="CuadroTexto 109">
              <a:extLst>
                <a:ext uri="{FF2B5EF4-FFF2-40B4-BE49-F238E27FC236}">
                  <a16:creationId xmlns:a16="http://schemas.microsoft.com/office/drawing/2014/main" id="{50E583FE-0221-4C3A-B8D4-FD451886D13C}"/>
                </a:ext>
              </a:extLst>
            </p:cNvPr>
            <p:cNvSpPr txBox="1"/>
            <p:nvPr/>
          </p:nvSpPr>
          <p:spPr>
            <a:xfrm>
              <a:off x="7855383" y="3254950"/>
              <a:ext cx="1766914" cy="51087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51435" rIns="51435" bIns="51435" numCol="1" spcCol="1270" anchor="ctr" anchorCtr="0">
              <a:noAutofit/>
            </a:bodyPr>
            <a:lstStyle/>
            <a:p>
              <a:pPr lvl="0" algn="ctr"/>
              <a:r>
                <a:rPr lang="es-ES" sz="9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BWtec</a:t>
              </a:r>
              <a:r>
                <a:rPr lang="es-ES" sz="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785 </a:t>
              </a:r>
              <a:r>
                <a:rPr lang="es-ES" sz="9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nm</a:t>
              </a:r>
              <a:r>
                <a:rPr lang="es-ES" sz="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9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</p:txBody>
        </p:sp>
      </p:grpSp>
      <p:sp>
        <p:nvSpPr>
          <p:cNvPr id="26" name="Rectángulo 25">
            <a:extLst>
              <a:ext uri="{FF2B5EF4-FFF2-40B4-BE49-F238E27FC236}">
                <a16:creationId xmlns:a16="http://schemas.microsoft.com/office/drawing/2014/main" id="{4CB93CFA-BD95-478B-9803-9ED96BB05E8C}"/>
              </a:ext>
            </a:extLst>
          </p:cNvPr>
          <p:cNvSpPr/>
          <p:nvPr/>
        </p:nvSpPr>
        <p:spPr>
          <a:xfrm>
            <a:off x="1215435" y="3058367"/>
            <a:ext cx="206630" cy="4962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42645D2-D33B-4402-947E-01C612C6A297}"/>
              </a:ext>
            </a:extLst>
          </p:cNvPr>
          <p:cNvSpPr txBox="1"/>
          <p:nvPr/>
        </p:nvSpPr>
        <p:spPr>
          <a:xfrm>
            <a:off x="433657" y="308329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FFC000"/>
                </a:solidFill>
              </a:rPr>
              <a:t>OK, </a:t>
            </a:r>
          </a:p>
          <a:p>
            <a:r>
              <a:rPr lang="es-ES" sz="900" b="1" dirty="0">
                <a:solidFill>
                  <a:srgbClr val="FFC000"/>
                </a:solidFill>
              </a:rPr>
              <a:t>TODGA  0.2M</a:t>
            </a:r>
          </a:p>
          <a:p>
            <a:r>
              <a:rPr lang="es-ES" sz="900" b="1" dirty="0">
                <a:solidFill>
                  <a:srgbClr val="92D050"/>
                </a:solidFill>
              </a:rPr>
              <a:t>Eu </a:t>
            </a:r>
            <a:r>
              <a:rPr lang="es-ES" sz="900" b="1" dirty="0">
                <a:solidFill>
                  <a:srgbClr val="FFC000"/>
                </a:solidFill>
              </a:rPr>
              <a:t>and </a:t>
            </a:r>
            <a:r>
              <a:rPr lang="es-ES" sz="900" b="1" dirty="0">
                <a:solidFill>
                  <a:srgbClr val="FF0000"/>
                </a:solidFill>
              </a:rPr>
              <a:t>Nd 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3CF4588E-11E9-4E24-BD98-B6009630C4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06897" y="2344757"/>
          <a:ext cx="2287088" cy="1736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6" imgW="9802123" imgH="7502489" progId="Origin95.Graph">
                  <p:embed/>
                </p:oleObj>
              </mc:Choice>
              <mc:Fallback>
                <p:oleObj name="Graph" r:id="rId6" imgW="9802123" imgH="7502489" progId="Origin95.Graph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3CF4588E-11E9-4E24-BD98-B6009630C4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 l="3378" t="8589" r="9586" b="4846"/>
                      <a:stretch>
                        <a:fillRect/>
                      </a:stretch>
                    </p:blipFill>
                    <p:spPr bwMode="auto">
                      <a:xfrm>
                        <a:off x="5506897" y="2344757"/>
                        <a:ext cx="2287088" cy="17364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1E3DE40E-A825-4215-911D-B3D7DC414E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78785" y="4144546"/>
          <a:ext cx="2343311" cy="1822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8" imgW="9802123" imgH="7502489" progId="Origin95.Graph">
                  <p:embed/>
                </p:oleObj>
              </mc:Choice>
              <mc:Fallback>
                <p:oleObj name="Graph" r:id="rId8" imgW="9802123" imgH="7502489" progId="Origin95.Graph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1E3DE40E-A825-4215-911D-B3D7DC414E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 l="4004" t="9837" r="10100" b="3166"/>
                      <a:stretch>
                        <a:fillRect/>
                      </a:stretch>
                    </p:blipFill>
                    <p:spPr bwMode="auto">
                      <a:xfrm>
                        <a:off x="5478785" y="4144546"/>
                        <a:ext cx="2343311" cy="18225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71F94591-2F4A-4D7C-850B-D3D324113D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95006" y="2324767"/>
          <a:ext cx="2296446" cy="1822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10" imgW="9802123" imgH="7502489" progId="Origin95.Graph">
                  <p:embed/>
                </p:oleObj>
              </mc:Choice>
              <mc:Fallback>
                <p:oleObj name="Graph" r:id="rId10" imgW="9802123" imgH="7502489" progId="Origin95.Graph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71F94591-2F4A-4D7C-850B-D3D324113D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 l="3600" t="8157" r="10797" b="3119"/>
                      <a:stretch>
                        <a:fillRect/>
                      </a:stretch>
                    </p:blipFill>
                    <p:spPr bwMode="auto">
                      <a:xfrm>
                        <a:off x="3195006" y="2324767"/>
                        <a:ext cx="2296446" cy="18225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AFECDC35-F71A-469A-B365-2A5F428CD0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10033" y="4066165"/>
          <a:ext cx="2314184" cy="1903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12" imgW="9802123" imgH="7502489" progId="Origin95.Graph">
                  <p:embed/>
                </p:oleObj>
              </mc:Choice>
              <mc:Fallback>
                <p:oleObj name="Graph" r:id="rId12" imgW="9802123" imgH="7502489" progId="Origin95.Graph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AFECDC35-F71A-469A-B365-2A5F428CD0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 l="4811" t="7533" r="12634" b="3358"/>
                      <a:stretch>
                        <a:fillRect/>
                      </a:stretch>
                    </p:blipFill>
                    <p:spPr bwMode="auto">
                      <a:xfrm>
                        <a:off x="3210033" y="4066165"/>
                        <a:ext cx="2314184" cy="19039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CuadroTexto 35">
            <a:extLst>
              <a:ext uri="{FF2B5EF4-FFF2-40B4-BE49-F238E27FC236}">
                <a16:creationId xmlns:a16="http://schemas.microsoft.com/office/drawing/2014/main" id="{1567A492-AD31-421C-A121-147640F6FF49}"/>
              </a:ext>
            </a:extLst>
          </p:cNvPr>
          <p:cNvSpPr txBox="1"/>
          <p:nvPr/>
        </p:nvSpPr>
        <p:spPr>
          <a:xfrm>
            <a:off x="7755780" y="3420994"/>
            <a:ext cx="1335107" cy="1123712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200" b="1" i="1" dirty="0" err="1"/>
              <a:t>Methodology</a:t>
            </a:r>
            <a:r>
              <a:rPr lang="es-ES" sz="1200" b="1" i="1" dirty="0"/>
              <a:t> </a:t>
            </a:r>
            <a:r>
              <a:rPr lang="es-ES" sz="1200" b="1" i="1" dirty="0" err="1"/>
              <a:t>valid</a:t>
            </a:r>
            <a:r>
              <a:rPr lang="es-ES" sz="1200" b="1" i="1" dirty="0"/>
              <a:t> </a:t>
            </a:r>
            <a:r>
              <a:rPr lang="es-ES" sz="1200" b="1" i="1" dirty="0" err="1"/>
              <a:t>using</a:t>
            </a:r>
            <a:r>
              <a:rPr lang="es-ES" sz="1200" b="1" i="1" dirty="0"/>
              <a:t> Raman </a:t>
            </a:r>
            <a:r>
              <a:rPr lang="es-ES" sz="1200" b="1" i="1" dirty="0" err="1"/>
              <a:t>spectrometer</a:t>
            </a:r>
            <a:r>
              <a:rPr lang="es-ES" sz="1200" b="1" i="1" dirty="0"/>
              <a:t> in HC in JRC!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88E9608F-8E73-4107-86FF-850045DAB72D}"/>
              </a:ext>
            </a:extLst>
          </p:cNvPr>
          <p:cNvSpPr/>
          <p:nvPr/>
        </p:nvSpPr>
        <p:spPr>
          <a:xfrm>
            <a:off x="628649" y="1919738"/>
            <a:ext cx="8079717" cy="710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Test of the methodology developed at CIEMAT in JRC-Karlsruhe using Raman spectrometer in the Hot Cell during a </a:t>
            </a:r>
            <a:r>
              <a:rPr lang="en-US" sz="1200" b="1" dirty="0">
                <a:solidFill>
                  <a:srgbClr val="CF3E3E"/>
                </a:solidFill>
              </a:rPr>
              <a:t>three-day visit in January 2025. </a:t>
            </a:r>
            <a:endParaRPr lang="en-US" sz="1200" dirty="0">
              <a:solidFill>
                <a:srgbClr val="CF3E3E"/>
              </a:solidFill>
            </a:endParaRP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BB2CF1C5-7540-4DAA-8A38-40593DBE3C2C}"/>
              </a:ext>
            </a:extLst>
          </p:cNvPr>
          <p:cNvSpPr txBox="1"/>
          <p:nvPr/>
        </p:nvSpPr>
        <p:spPr>
          <a:xfrm>
            <a:off x="4101235" y="2123920"/>
            <a:ext cx="982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785 nm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C010455A-4118-4BE3-A4F9-1653ADBF0FC6}"/>
              </a:ext>
            </a:extLst>
          </p:cNvPr>
          <p:cNvSpPr txBox="1"/>
          <p:nvPr/>
        </p:nvSpPr>
        <p:spPr>
          <a:xfrm>
            <a:off x="6508525" y="2123920"/>
            <a:ext cx="982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/>
                </a:solidFill>
              </a:rPr>
              <a:t>532 nm</a:t>
            </a: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67EB7F10-BD1C-43AB-B4B7-113CD7AB1435}"/>
              </a:ext>
            </a:extLst>
          </p:cNvPr>
          <p:cNvSpPr/>
          <p:nvPr/>
        </p:nvSpPr>
        <p:spPr>
          <a:xfrm>
            <a:off x="1221392" y="3022823"/>
            <a:ext cx="206630" cy="52077"/>
          </a:xfrm>
          <a:prstGeom prst="ellipse">
            <a:avLst/>
          </a:prstGeom>
          <a:solidFill>
            <a:srgbClr val="FFCE33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54B6FE93-8228-41FF-B10E-BE8B93775AE9}"/>
              </a:ext>
            </a:extLst>
          </p:cNvPr>
          <p:cNvSpPr/>
          <p:nvPr/>
        </p:nvSpPr>
        <p:spPr>
          <a:xfrm>
            <a:off x="1213142" y="3510941"/>
            <a:ext cx="206630" cy="52077"/>
          </a:xfrm>
          <a:prstGeom prst="ellipse">
            <a:avLst/>
          </a:prstGeom>
          <a:solidFill>
            <a:srgbClr val="FFCE33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5FAEE2C-5464-3EE3-836A-802BD6F96CA7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10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Analysis of radionuclides by using Raman spectrometers at JRC-</a:t>
            </a:r>
            <a:r>
              <a:rPr lang="en-US" sz="1950" b="1" dirty="0" err="1">
                <a:latin typeface="Calibri" pitchFamily="34" charset="0"/>
                <a:ea typeface="+mn-ea"/>
                <a:cs typeface="+mn-cs"/>
              </a:rPr>
              <a:t>Karslruhe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8B99321A-3A79-410D-B0A8-8CED894DE903}"/>
              </a:ext>
            </a:extLst>
          </p:cNvPr>
          <p:cNvSpPr/>
          <p:nvPr/>
        </p:nvSpPr>
        <p:spPr>
          <a:xfrm>
            <a:off x="628649" y="1919738"/>
            <a:ext cx="8079717" cy="525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/>
              <a:t>Test of the raffinate solutions in JRC-Karlsruhe to select the appropriate solutions</a:t>
            </a:r>
            <a:endParaRPr lang="en-US" sz="1200" dirty="0"/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graphicFrame>
        <p:nvGraphicFramePr>
          <p:cNvPr id="28" name="17 Tabla">
            <a:extLst>
              <a:ext uri="{FF2B5EF4-FFF2-40B4-BE49-F238E27FC236}">
                <a16:creationId xmlns:a16="http://schemas.microsoft.com/office/drawing/2014/main" id="{68A9ABE8-020D-4B19-B518-F726821985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842538"/>
              </p:ext>
            </p:extLst>
          </p:nvPr>
        </p:nvGraphicFramePr>
        <p:xfrm>
          <a:off x="126342" y="2351060"/>
          <a:ext cx="3952851" cy="168402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090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000">
                  <a:extLst>
                    <a:ext uri="{9D8B030D-6E8A-4147-A177-3AD203B41FA5}">
                      <a16:colId xmlns:a16="http://schemas.microsoft.com/office/drawing/2014/main" val="2459154787"/>
                    </a:ext>
                  </a:extLst>
                </a:gridCol>
                <a:gridCol w="378000">
                  <a:extLst>
                    <a:ext uri="{9D8B030D-6E8A-4147-A177-3AD203B41FA5}">
                      <a16:colId xmlns:a16="http://schemas.microsoft.com/office/drawing/2014/main" val="2876337556"/>
                    </a:ext>
                  </a:extLst>
                </a:gridCol>
                <a:gridCol w="675000">
                  <a:extLst>
                    <a:ext uri="{9D8B030D-6E8A-4147-A177-3AD203B41FA5}">
                      <a16:colId xmlns:a16="http://schemas.microsoft.com/office/drawing/2014/main" val="3211340739"/>
                    </a:ext>
                  </a:extLst>
                </a:gridCol>
                <a:gridCol w="378000">
                  <a:extLst>
                    <a:ext uri="{9D8B030D-6E8A-4147-A177-3AD203B41FA5}">
                      <a16:colId xmlns:a16="http://schemas.microsoft.com/office/drawing/2014/main" val="4257167802"/>
                    </a:ext>
                  </a:extLst>
                </a:gridCol>
                <a:gridCol w="378000">
                  <a:extLst>
                    <a:ext uri="{9D8B030D-6E8A-4147-A177-3AD203B41FA5}">
                      <a16:colId xmlns:a16="http://schemas.microsoft.com/office/drawing/2014/main" val="888196246"/>
                    </a:ext>
                  </a:extLst>
                </a:gridCol>
              </a:tblGrid>
              <a:tr h="228600">
                <a:tc rowSpan="2">
                  <a:txBody>
                    <a:bodyPr/>
                    <a:lstStyle/>
                    <a:p>
                      <a:pPr algn="ctr"/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Solutions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PUREX raffinate</a:t>
                      </a:r>
                      <a:endParaRPr lang="en-GB" sz="1100" b="1" baseline="-25000" noProof="0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DIAMEX raffinate</a:t>
                      </a:r>
                      <a:endParaRPr lang="en-GB" sz="1100" b="1" baseline="-25000" noProof="0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291281"/>
                  </a:ext>
                </a:extLst>
              </a:tr>
              <a:tr h="388620">
                <a:tc vMerge="1">
                  <a:txBody>
                    <a:bodyPr/>
                    <a:lstStyle/>
                    <a:p>
                      <a:pPr algn="ctr"/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Dose rate (mSv/h)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Nd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Eu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Dose rate (mSv/h)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Nd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Eu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8636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1100" baseline="30000" noProof="0" dirty="0">
                          <a:latin typeface="+mn-lt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 dilution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0.29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0.30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100" baseline="30000" noProof="0" dirty="0">
                          <a:latin typeface="+mn-lt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 dilution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1.17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0.31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Without dilution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endParaRPr lang="en-GB" sz="11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>
                          <a:latin typeface="+mn-lt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1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509443505"/>
                  </a:ext>
                </a:extLst>
              </a:tr>
            </a:tbl>
          </a:graphicData>
        </a:graphic>
      </p:graphicFrame>
      <p:sp>
        <p:nvSpPr>
          <p:cNvPr id="4" name="AutoShape 7" descr="Check Verde PNG Imágenes Y Dibujos Con Fondo Transparente Gratis - Pngtree">
            <a:extLst>
              <a:ext uri="{FF2B5EF4-FFF2-40B4-BE49-F238E27FC236}">
                <a16:creationId xmlns:a16="http://schemas.microsoft.com/office/drawing/2014/main" id="{3EA23395-CD22-49B2-AC1A-6F8D7BF222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34044" y="3758837"/>
            <a:ext cx="233498" cy="23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8552BC6-98C0-423F-97A7-14BD45D09ED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1641" y="3609526"/>
            <a:ext cx="243000" cy="216935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76DC0C2A-64FC-4672-ADE1-D317B0DBD468}"/>
              </a:ext>
            </a:extLst>
          </p:cNvPr>
          <p:cNvSpPr txBox="1"/>
          <p:nvPr/>
        </p:nvSpPr>
        <p:spPr>
          <a:xfrm>
            <a:off x="239989" y="4078489"/>
            <a:ext cx="37016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>
                <a:cs typeface="Times New Roman" panose="02020603050405020304" pitchFamily="18" charset="0"/>
              </a:rPr>
              <a:t>* As DIAMEX raffinate does not contain FPs, the dose rate will be lower than PUREX raffinate.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10C8381-761A-4B0F-BCDC-9ADC01ABA7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94" t="9939" r="8350" b="4261"/>
          <a:stretch/>
        </p:blipFill>
        <p:spPr>
          <a:xfrm>
            <a:off x="4051737" y="2448685"/>
            <a:ext cx="2430000" cy="195380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18DB08D-8373-4ADF-9057-B9EDA8B918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286" t="9650" r="9630" b="3874"/>
          <a:stretch/>
        </p:blipFill>
        <p:spPr>
          <a:xfrm>
            <a:off x="6451118" y="2407891"/>
            <a:ext cx="2430000" cy="2035398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B2574E18-ACEF-4D65-B316-33F2B5A39CB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8383" y="3642202"/>
            <a:ext cx="243000" cy="216935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id="{52640FEC-556C-4F62-A3CF-C357AED499A5}"/>
              </a:ext>
            </a:extLst>
          </p:cNvPr>
          <p:cNvSpPr txBox="1"/>
          <p:nvPr/>
        </p:nvSpPr>
        <p:spPr>
          <a:xfrm>
            <a:off x="4582355" y="4688821"/>
            <a:ext cx="3340255" cy="510778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200" b="1" i="1" dirty="0" err="1"/>
              <a:t>Only</a:t>
            </a:r>
            <a:r>
              <a:rPr lang="es-ES" sz="1200" b="1" i="1" dirty="0"/>
              <a:t> </a:t>
            </a:r>
            <a:r>
              <a:rPr lang="es-ES" sz="1200" b="1" i="1" dirty="0" err="1"/>
              <a:t>it</a:t>
            </a:r>
            <a:r>
              <a:rPr lang="es-ES" sz="1200" b="1" i="1" dirty="0"/>
              <a:t> </a:t>
            </a:r>
            <a:r>
              <a:rPr lang="es-ES" sz="1200" b="1" i="1" dirty="0" err="1"/>
              <a:t>is</a:t>
            </a:r>
            <a:r>
              <a:rPr lang="es-ES" sz="1200" b="1" i="1" dirty="0"/>
              <a:t> posible </a:t>
            </a:r>
            <a:r>
              <a:rPr lang="es-ES" sz="1200" b="1" i="1" dirty="0" err="1"/>
              <a:t>to</a:t>
            </a:r>
            <a:r>
              <a:rPr lang="es-ES" sz="1200" b="1" i="1" dirty="0"/>
              <a:t> </a:t>
            </a:r>
            <a:r>
              <a:rPr lang="es-ES" sz="1200" b="1" i="1" dirty="0" err="1"/>
              <a:t>analyze</a:t>
            </a:r>
            <a:r>
              <a:rPr lang="es-ES" sz="1200" b="1" i="1" dirty="0"/>
              <a:t> Nd in </a:t>
            </a:r>
            <a:r>
              <a:rPr lang="es-ES" sz="1200" b="1" i="1" dirty="0" err="1"/>
              <a:t>raffinate</a:t>
            </a:r>
            <a:r>
              <a:rPr lang="es-ES" sz="1200" b="1" i="1" dirty="0"/>
              <a:t> </a:t>
            </a:r>
            <a:r>
              <a:rPr lang="es-ES" sz="1200" b="1" i="1" dirty="0" err="1"/>
              <a:t>solutions</a:t>
            </a:r>
            <a:r>
              <a:rPr lang="es-ES" sz="1200" b="1" i="1" dirty="0"/>
              <a:t> </a:t>
            </a:r>
            <a:r>
              <a:rPr lang="es-ES" sz="1200" b="1" i="1" dirty="0" err="1"/>
              <a:t>without</a:t>
            </a:r>
            <a:r>
              <a:rPr lang="es-ES" sz="1200" b="1" i="1" dirty="0"/>
              <a:t> </a:t>
            </a:r>
            <a:r>
              <a:rPr lang="es-ES" sz="1200" b="1" i="1" dirty="0" err="1"/>
              <a:t>dilution</a:t>
            </a:r>
            <a:endParaRPr lang="es-ES" sz="1200" b="1" i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7B960F-B9CB-99A6-F2FF-AB27AD29E937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</a:t>
            </a:r>
            <a:endParaRPr lang="de-DE" dirty="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B7CA6-AD37-ECEA-6AE0-BEAB831FBEDE}"/>
              </a:ext>
            </a:extLst>
          </p:cNvPr>
          <p:cNvGrpSpPr/>
          <p:nvPr/>
        </p:nvGrpSpPr>
        <p:grpSpPr>
          <a:xfrm>
            <a:off x="971600" y="4491231"/>
            <a:ext cx="2568283" cy="1842784"/>
            <a:chOff x="502876" y="4341708"/>
            <a:chExt cx="3063755" cy="19923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99EADFD-B726-23A7-8F2F-A07E58EB6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8289" t="13369" r="15107" b="14626"/>
            <a:stretch>
              <a:fillRect/>
            </a:stretch>
          </p:blipFill>
          <p:spPr>
            <a:xfrm>
              <a:off x="1478399" y="4341709"/>
              <a:ext cx="2088232" cy="199230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0E8FFA8-D101-E60E-C215-56B3B4AED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5001" t="12201" r="29474" b="2751"/>
            <a:stretch>
              <a:fillRect/>
            </a:stretch>
          </p:blipFill>
          <p:spPr>
            <a:xfrm>
              <a:off x="502876" y="4341708"/>
              <a:ext cx="975523" cy="19923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244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2025-1-RD-ActUsLab-HC-KA (ARANA)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28649" y="1919738"/>
            <a:ext cx="8079717" cy="2018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u="sng" dirty="0"/>
              <a:t>Research stay at JRC-Karlsruhe of Iván Sánchez</a:t>
            </a:r>
            <a:r>
              <a:rPr lang="en-US" sz="1200" dirty="0"/>
              <a:t>: January 2025 (3 days) and in 2026 (2 weeks)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u="sng" dirty="0"/>
              <a:t>Expected dates:</a:t>
            </a:r>
            <a:r>
              <a:rPr lang="en-US" sz="1200" dirty="0"/>
              <a:t> 9</a:t>
            </a:r>
            <a:r>
              <a:rPr lang="en-US" sz="1200" baseline="30000" dirty="0"/>
              <a:t>th</a:t>
            </a:r>
            <a:r>
              <a:rPr lang="en-US" sz="1200" dirty="0"/>
              <a:t>-20</a:t>
            </a:r>
            <a:r>
              <a:rPr lang="en-US" sz="1200" baseline="30000" dirty="0"/>
              <a:t>th</a:t>
            </a:r>
            <a:r>
              <a:rPr lang="en-US" sz="1200" dirty="0"/>
              <a:t> November 2026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u="sng" dirty="0"/>
              <a:t>Project:</a:t>
            </a:r>
            <a:r>
              <a:rPr lang="en-US" sz="1200" dirty="0"/>
              <a:t> 2025-1-RD-ActUsLab-HC-KA, User Access Project AUL-302 “ARANA”. 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u="sng" dirty="0"/>
              <a:t>Funding</a:t>
            </a:r>
            <a:r>
              <a:rPr lang="en-US" sz="1200" dirty="0"/>
              <a:t>: CIEMAT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u="sng" dirty="0"/>
              <a:t>Project</a:t>
            </a:r>
            <a:r>
              <a:rPr lang="en-US" sz="1200" dirty="0"/>
              <a:t>: </a:t>
            </a:r>
            <a:r>
              <a:rPr lang="en-US" sz="1200" i="1" dirty="0"/>
              <a:t>Application of Raman spectrometers for radionuclide Analysis in Advanced nuclear </a:t>
            </a:r>
            <a:r>
              <a:rPr lang="en-US" sz="1200" i="1" dirty="0" err="1"/>
              <a:t>reprocessings</a:t>
            </a:r>
            <a:endParaRPr lang="en-US" sz="1200" i="1" dirty="0"/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i="1" u="sng" dirty="0"/>
              <a:t>Goal:</a:t>
            </a:r>
            <a:r>
              <a:rPr lang="en-US" sz="1200" i="1" dirty="0"/>
              <a:t> </a:t>
            </a:r>
            <a:r>
              <a:rPr lang="en-US" sz="1200" dirty="0"/>
              <a:t>Analysis of Nd in active raffinate solutions from PUREX and DIAMEX process using Raman spectrometers </a:t>
            </a:r>
          </a:p>
          <a:p>
            <a:pPr marL="557213" lvl="1" indent="-214313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1200" i="1" dirty="0"/>
              <a:t>Evaluation of the </a:t>
            </a:r>
            <a:r>
              <a:rPr lang="en-US" sz="1200" i="1" dirty="0" err="1"/>
              <a:t>extraccion</a:t>
            </a:r>
            <a:r>
              <a:rPr lang="en-US" sz="1200" i="1" dirty="0"/>
              <a:t> process using this novel methodology using real solutions of SNF</a:t>
            </a:r>
          </a:p>
          <a:p>
            <a:pPr marL="557213" lvl="1" indent="-214313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1200" i="1" dirty="0"/>
              <a:t>Assessment of the stability of the ligands used for the extraction experiment performing analysis as a function of time.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29340A-AA55-4970-99AA-3B30FF62E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820" y="2297999"/>
            <a:ext cx="3187489" cy="5614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C4D068D-1514-4805-A93A-8029CF224A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94" t="9939" r="8350" b="4261"/>
          <a:stretch/>
        </p:blipFill>
        <p:spPr>
          <a:xfrm>
            <a:off x="4164309" y="3961358"/>
            <a:ext cx="2430000" cy="1953809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9B296D0F-0710-44FF-885A-DD95DF8D8683}"/>
              </a:ext>
            </a:extLst>
          </p:cNvPr>
          <p:cNvGrpSpPr/>
          <p:nvPr/>
        </p:nvGrpSpPr>
        <p:grpSpPr>
          <a:xfrm>
            <a:off x="2006388" y="4122605"/>
            <a:ext cx="1119200" cy="1406102"/>
            <a:chOff x="428372" y="2455339"/>
            <a:chExt cx="1492266" cy="1874802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3250111A-F05A-4A09-BE6D-5EBE7A9BC7AB}"/>
                </a:ext>
              </a:extLst>
            </p:cNvPr>
            <p:cNvGrpSpPr/>
            <p:nvPr/>
          </p:nvGrpSpPr>
          <p:grpSpPr>
            <a:xfrm>
              <a:off x="1433849" y="2455339"/>
              <a:ext cx="486789" cy="1874802"/>
              <a:chOff x="4399413" y="2411324"/>
              <a:chExt cx="486789" cy="1874802"/>
            </a:xfrm>
          </p:grpSpPr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C64F6574-8230-4EEA-8134-E46EFADC96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4098" t="27989" r="69086" b="33926"/>
              <a:stretch/>
            </p:blipFill>
            <p:spPr>
              <a:xfrm>
                <a:off x="4399413" y="2411324"/>
                <a:ext cx="486789" cy="1874802"/>
              </a:xfrm>
              <a:prstGeom prst="rect">
                <a:avLst/>
              </a:prstGeom>
            </p:spPr>
          </p:pic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EC34298B-49E8-4762-B1A7-D354AAA576B2}"/>
                  </a:ext>
                </a:extLst>
              </p:cNvPr>
              <p:cNvSpPr/>
              <p:nvPr/>
            </p:nvSpPr>
            <p:spPr>
              <a:xfrm>
                <a:off x="4586144" y="3541706"/>
                <a:ext cx="275506" cy="6073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Acorde 13">
                <a:extLst>
                  <a:ext uri="{FF2B5EF4-FFF2-40B4-BE49-F238E27FC236}">
                    <a16:creationId xmlns:a16="http://schemas.microsoft.com/office/drawing/2014/main" id="{64E5BC29-2896-439A-9378-AF0179E0E8B2}"/>
                  </a:ext>
                </a:extLst>
              </p:cNvPr>
              <p:cNvSpPr/>
              <p:nvPr/>
            </p:nvSpPr>
            <p:spPr>
              <a:xfrm rot="17533094">
                <a:off x="4577514" y="3978343"/>
                <a:ext cx="292766" cy="290184"/>
              </a:xfrm>
              <a:prstGeom prst="chord">
                <a:avLst>
                  <a:gd name="adj1" fmla="val 4116559"/>
                  <a:gd name="adj2" fmla="val 1466557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15BBC58D-7F7B-4B9B-85FC-DFA602A1B53B}"/>
                </a:ext>
              </a:extLst>
            </p:cNvPr>
            <p:cNvSpPr txBox="1"/>
            <p:nvPr/>
          </p:nvSpPr>
          <p:spPr>
            <a:xfrm>
              <a:off x="428372" y="3626339"/>
              <a:ext cx="135696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9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51D56DC-CE1B-481C-9B2F-0BC7DA676A9A}"/>
              </a:ext>
            </a:extLst>
          </p:cNvPr>
          <p:cNvSpPr/>
          <p:nvPr/>
        </p:nvSpPr>
        <p:spPr>
          <a:xfrm>
            <a:off x="2899890" y="4515886"/>
            <a:ext cx="206630" cy="4962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41F511DB-455E-4400-BA5B-F77FA22AB6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0898" y="4355241"/>
          <a:ext cx="1399574" cy="484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2437992" imgH="845243" progId="ChemDraw.Document.6.0">
                  <p:embed/>
                </p:oleObj>
              </mc:Choice>
              <mc:Fallback>
                <p:oleObj name="CS ChemDraw Drawing" r:id="rId5" imgW="2437992" imgH="845243" progId="ChemDraw.Document.6.0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41F511DB-455E-4400-BA5B-F77FA22AB6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90898" y="4355241"/>
                        <a:ext cx="1399574" cy="484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D4D13015-B704-4A1B-9F62-36985E31D5EA}"/>
              </a:ext>
            </a:extLst>
          </p:cNvPr>
          <p:cNvSpPr txBox="1"/>
          <p:nvPr/>
        </p:nvSpPr>
        <p:spPr>
          <a:xfrm>
            <a:off x="1746844" y="4774934"/>
            <a:ext cx="5373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TODGA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E5D119AC-5287-410E-A6CE-BD2DD8D52F5F}"/>
              </a:ext>
            </a:extLst>
          </p:cNvPr>
          <p:cNvSpPr/>
          <p:nvPr/>
        </p:nvSpPr>
        <p:spPr>
          <a:xfrm>
            <a:off x="2899108" y="4500723"/>
            <a:ext cx="206630" cy="52077"/>
          </a:xfrm>
          <a:prstGeom prst="ellipse">
            <a:avLst/>
          </a:prstGeom>
          <a:solidFill>
            <a:srgbClr val="FFCE33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F79FEC5-B793-44EA-93AD-FE810BF75918}"/>
              </a:ext>
            </a:extLst>
          </p:cNvPr>
          <p:cNvSpPr txBox="1"/>
          <p:nvPr/>
        </p:nvSpPr>
        <p:spPr>
          <a:xfrm>
            <a:off x="3167113" y="5079674"/>
            <a:ext cx="1017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err="1">
                <a:solidFill>
                  <a:srgbClr val="0070C0"/>
                </a:solidFill>
              </a:rPr>
              <a:t>Raffinate</a:t>
            </a:r>
            <a:r>
              <a:rPr lang="es-ES" sz="900" b="1" dirty="0">
                <a:solidFill>
                  <a:srgbClr val="0070C0"/>
                </a:solidFill>
              </a:rPr>
              <a:t> </a:t>
            </a:r>
            <a:r>
              <a:rPr lang="es-ES" sz="900" b="1" dirty="0" err="1">
                <a:solidFill>
                  <a:srgbClr val="0070C0"/>
                </a:solidFill>
              </a:rPr>
              <a:t>solutions</a:t>
            </a:r>
            <a:endParaRPr lang="es-ES" sz="900" b="1" dirty="0">
              <a:solidFill>
                <a:srgbClr val="FF0000"/>
              </a:solidFill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B6F42F1-F16E-4EE0-9104-BF55314626BE}"/>
              </a:ext>
            </a:extLst>
          </p:cNvPr>
          <p:cNvSpPr/>
          <p:nvPr/>
        </p:nvSpPr>
        <p:spPr>
          <a:xfrm>
            <a:off x="2901179" y="4973465"/>
            <a:ext cx="206630" cy="52077"/>
          </a:xfrm>
          <a:prstGeom prst="ellipse">
            <a:avLst/>
          </a:prstGeom>
          <a:solidFill>
            <a:srgbClr val="FFCE33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ECD8C9-8929-8B23-4DBA-27FC9B97ABE0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DE" sz="2000" dirty="0" err="1">
                <a:solidFill>
                  <a:schemeClr val="accent1"/>
                </a:solidFill>
              </a:rPr>
              <a:t>ActUsLab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22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873</Words>
  <Application>Microsoft Office PowerPoint</Application>
  <PresentationFormat>On-screen Show (4:3)</PresentationFormat>
  <Paragraphs>148</Paragraphs>
  <Slides>12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Calibri</vt:lpstr>
      <vt:lpstr>Courier New</vt:lpstr>
      <vt:lpstr>Montserrat</vt:lpstr>
      <vt:lpstr>Times New Roman</vt:lpstr>
      <vt:lpstr>Trebuchet MS</vt:lpstr>
      <vt:lpstr>Wingdings</vt:lpstr>
      <vt:lpstr>Tema de Office</vt:lpstr>
      <vt:lpstr>Graph</vt:lpstr>
      <vt:lpstr>CS ChemDraw Drawing</vt:lpstr>
      <vt:lpstr>ARANA Application of Raman spectrometers for radionuclide ANalysis in Advanced nuclear reprocessing</vt:lpstr>
      <vt:lpstr>ARANA – Application of Raman spectrometers for radionuclide ANalysis in Advanced nuclear reprocessing</vt:lpstr>
      <vt:lpstr>ARANA – Background &amp; Strategic Evolution</vt:lpstr>
      <vt:lpstr>ARANA – Background &amp; Strategic Evolution</vt:lpstr>
      <vt:lpstr>Analysis of radionuclides by using Raman spectrometers at CIEMAT</vt:lpstr>
      <vt:lpstr>Analysis of radionuclides by using Raman spectrometers at CIEMAT</vt:lpstr>
      <vt:lpstr>Analysis of radionuclides by using Raman spectrometers at JRC-Karslruhe</vt:lpstr>
      <vt:lpstr>Analysis of radionuclides by using Raman spectrometers at JRC-Karslruhe</vt:lpstr>
      <vt:lpstr>2025-1-RD-ActUsLab-HC-KA (ARANA)</vt:lpstr>
      <vt:lpstr>ARANA - Objectives</vt:lpstr>
      <vt:lpstr>ARANA - Milestones &amp; Expected Deliverables</vt:lpstr>
      <vt:lpstr>Thank you </vt:lpstr>
    </vt:vector>
  </TitlesOfParts>
  <Company>CIEMAT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u5631</dc:creator>
  <cp:lastModifiedBy>SERRANO PURROY Daniel (JRC-KARLSRUHE)</cp:lastModifiedBy>
  <cp:revision>410</cp:revision>
  <dcterms:created xsi:type="dcterms:W3CDTF">2015-06-18T11:24:35Z</dcterms:created>
  <dcterms:modified xsi:type="dcterms:W3CDTF">2026-03-02T14:47:47Z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2026-02-27T09:15:30Z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296a2a05-3ceb-485b-9266-ab0aa2c911d4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Tag">
    <vt:lpwstr>10, 3, 0, 1</vt:lpwstr>
  </property>
</Properties>
</file>