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19"/>
  </p:notesMasterIdLst>
  <p:sldIdLst>
    <p:sldId id="284" r:id="rId3"/>
    <p:sldId id="390" r:id="rId4"/>
    <p:sldId id="405" r:id="rId5"/>
    <p:sldId id="378" r:id="rId6"/>
    <p:sldId id="379" r:id="rId7"/>
    <p:sldId id="380" r:id="rId8"/>
    <p:sldId id="397" r:id="rId9"/>
    <p:sldId id="396" r:id="rId10"/>
    <p:sldId id="382" r:id="rId11"/>
    <p:sldId id="384" r:id="rId12"/>
    <p:sldId id="404" r:id="rId13"/>
    <p:sldId id="388" r:id="rId14"/>
    <p:sldId id="389" r:id="rId15"/>
    <p:sldId id="392" r:id="rId16"/>
    <p:sldId id="391" r:id="rId17"/>
    <p:sldId id="393" r:id="rId18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CCC226-66C7-9E06-7F86-E7B646DD6FE7}" name="Zampetakis, Michail" initials="ZM" userId="S::michail.zampetakis@psi.ch::e0c08727-7a7f-4316-b696-5411b659fc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214B"/>
    <a:srgbClr val="0D13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7"/>
    <p:restoredTop sz="85548"/>
  </p:normalViewPr>
  <p:slideViewPr>
    <p:cSldViewPr snapToGrid="0" showGuides="1">
      <p:cViewPr varScale="1">
        <p:scale>
          <a:sx n="108" d="100"/>
          <a:sy n="108" d="100"/>
        </p:scale>
        <p:origin x="1464" y="184"/>
      </p:cViewPr>
      <p:guideLst>
        <p:guide orient="horz" pos="234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AEB2F9-7DAB-2448-A0E6-A05184FA5EA3}" type="datetimeFigureOut">
              <a:rPr lang="en-CH" smtClean="0"/>
              <a:t>02.09.2026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8E336-3C7E-9D41-A7C9-EA03415D5A0E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7415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5E226-CB83-34F4-0F22-836E40104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3E3A0D-3B53-AF1B-5FB8-72D8F93A0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437D8-5568-2C85-4471-A7C37339F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A59DF5-0F31-0554-064C-878140BF7F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6109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87058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22845-ACD6-42D7-0B12-769B7CAE5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DD71CD-CAD5-DDB5-A6E0-3B7ABA95E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0CAE1D-A5FF-A220-07E0-C92AD4412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066D9C-ACBA-5408-3BBB-38A94BF4B5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24159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16FB60-6C7A-EC3E-78EC-D4DDC57BA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D4C89-1C62-EB2F-1469-8CB2101E39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4D8EAA-ABCB-2378-29C7-4F9B41ED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446E4E-B723-30A1-A15D-CAB4677C8A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817785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26281-FB25-BF9A-D573-5A444A108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EE78AA-37CC-A5AC-B1FA-98293CAC81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537307-08F1-15C3-ABAE-7ADD2B156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099EAF-A485-C912-E983-86B1533D4D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58273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86A74-EA6A-4369-B839-32FC7A80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ABA7C7-EE01-5F9B-CB8C-731C19F747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CD96AB-4EC9-0990-E17C-0B04197074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1E7E54-49EC-B394-971D-897569865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51174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0908-F4C7-E01C-D90E-D59B16FD2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97B529-5A62-4551-6190-57688BBF0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4B958-4D45-DF85-CC63-E94CED2A0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21C2B-61AD-EB54-720B-1E10E26004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22150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D4218-BA30-A27E-016C-14EE671C2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84F732-A3FA-001D-A634-8C7E977C3F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57E035-C7E7-E214-E0DD-AA49C0730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OPALX retains the accelerator-physics foundations and experience of OPAL while introducing a modular, performance-portable architecture for self-consistent beam simulations on heterogeneous HPC systems.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30DB8-11BF-19A6-E3C7-FFFAD1730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88317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161D6-5CA4-0DEA-6B59-9F6F8943A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F1A741-BB51-409B-8D35-4479A5914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38E20D-B84D-DBFA-3003-8B5EBEEB1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OPALX retains the accelerator-physics foundations and experience of OPAL while introducing a modular, performance-portable architecture for self-consistent beam simulations on heterogeneous HPC systems.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ED954C-C899-87C1-3B9C-A742CA940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8E336-3C7E-9D41-A7C9-EA03415D5A0E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99679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F632F-078E-6A5F-1368-226E04ED1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CB9F2-4BE1-4E31-DED7-F595B7D86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320E6-4C9C-1B7C-81B5-A8BE0AC51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F2E5F-C26A-CF6F-ADC8-F44EB1B8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889E0-A94F-D94F-4AB0-4831719DF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04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B5C3-B5A1-669B-F82C-9B6DDCAB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8C95F-B331-F4CE-F56D-4BDC1E795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F0515-D8E4-440A-3979-F40640513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428E9-8D97-F13D-43A4-5753BFB5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FA917-90D8-2230-D615-E1ED3FF80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7843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7FAA1-7A1A-84D3-6161-155594E00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3A967-0B11-8138-AA49-A02C2EAB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6136B-550A-AB36-21F2-DD8B2EFC6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CDAE8-AEE0-A6DE-6758-EE5F0342C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0B4DD-FBB2-6AE2-759E-8830281E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896751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40CDC-63BD-7EBC-2CE0-AF31BF303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A3B7D-DE20-45CD-CBC1-1DE350912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20C0A-905A-BC0B-5552-7736B1597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9C99F-2A9F-9D73-4E70-E271B3F4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2F79D-D38A-4767-6CCA-F59B3F18B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AD3E8-AB71-9502-DCE3-D85F9755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51915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D07C5-FF4A-71AE-A76F-5E6F0A6B6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2084B-8A3C-7939-EE7D-351D035200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F7CE3-6FE0-EA84-1213-8EAA89813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C7E6F5-A5AB-11ED-1D90-5E5239E237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0D9702-816C-A74D-3C2A-83CEB71E7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C07A55-4DAB-1AB8-C6F5-652302046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71CE47-65E6-26EB-8B73-11623E2D1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65F111-F698-D360-EB52-D3BB854E4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87192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B8815-33DB-5E46-BE89-9A5A0A932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EC4E4C-0538-90AE-C665-803E71CA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CEB709-2B22-EF0A-BA98-9333A876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4C028C-5A58-2A14-128A-A345D21F1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2655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27A9C6-FA46-4FFC-2F0A-DE884F8D8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D8F3F0-D39A-4A9C-F763-8B1F64223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00762-D91A-4902-031D-CE9EDB615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69756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A4982-0BBB-D135-D39F-575463379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93B91-452F-E41E-C569-A90B43B05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317B8-7256-AF09-7852-C80AAC071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24251-E993-5DDB-A9AB-156D69A11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6DCEC-DC58-11CC-146E-42DC6D5DB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CE6223-7230-6D1B-7C25-766A11EA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24420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2A8B-02F8-6EBF-EC3C-3388A402B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F6920-A209-8D7C-B9CB-E4D6F696A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08DE5-DA8B-24FC-97EE-139C6757C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E37C4-8AF4-1DB3-96E4-DBE4C3C12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BA2A99-F333-318E-1BFA-3343E929A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AEF2F-D4FF-D87E-DDE1-A849F5EDC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90930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0D5DD-9D00-FB68-D73A-69BCB6D4F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CA5BE6-8D82-3B63-7803-68832F8F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CFB8-1DFC-C68B-9149-E69B31706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5107A-27F6-6B6C-E06C-2F5B8638E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E42CC9-DFD1-339B-C109-50CB7D89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0495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D4F11B-E0F8-1E18-58C3-F621305D8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E74E7-701D-917C-4576-2AE929CA4C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D2CF91-EBCF-B610-5C7F-7289CFBDE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A9445-B0BB-4F98-A6DE-3DC6B115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70F758-92DC-B686-AEB8-9D8FF5EC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59735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Blue P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5671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PS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6" y="1558"/>
            <a:ext cx="12189228" cy="685488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854"/>
            <a:ext cx="8045451" cy="200799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140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Blue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44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B86F663E-A62D-0CAD-5737-A11BE4D02B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4" y="1948"/>
            <a:ext cx="12190615" cy="685566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5464"/>
            <a:ext cx="8045451" cy="2008384"/>
          </a:xfrm>
        </p:spPr>
        <p:txBody>
          <a:bodyPr anchor="b"/>
          <a:lstStyle>
            <a:lvl1pPr algn="l">
              <a:lnSpc>
                <a:spcPct val="92000"/>
              </a:lnSpc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8045451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137" y="358671"/>
            <a:ext cx="1773820" cy="7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85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5852636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4157569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275393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Image Pi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8BDEC662-E6F5-15D3-BB36-ED6F08201703}"/>
              </a:ext>
            </a:extLst>
          </p:cNvPr>
          <p:cNvSpPr/>
          <p:nvPr userDrawn="1"/>
        </p:nvSpPr>
        <p:spPr>
          <a:xfrm>
            <a:off x="0" y="0"/>
            <a:ext cx="12192000" cy="5049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>
              <a:solidFill>
                <a:schemeClr val="tx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95325" y="1449388"/>
            <a:ext cx="5292725" cy="2004460"/>
          </a:xfrm>
        </p:spPr>
        <p:txBody>
          <a:bodyPr anchor="b"/>
          <a:lstStyle>
            <a:lvl1pPr algn="l">
              <a:lnSpc>
                <a:spcPct val="92000"/>
              </a:lnSpc>
              <a:defRPr sz="420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95325" y="3789040"/>
            <a:ext cx="5292725" cy="1080120"/>
          </a:xfrm>
        </p:spPr>
        <p:txBody>
          <a:bodyPr/>
          <a:lstStyle>
            <a:lvl1pPr marL="0" indent="0" algn="l">
              <a:lnSpc>
                <a:spcPct val="92000"/>
              </a:lnSpc>
              <a:buNone/>
              <a:defRPr sz="2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Add Subtitle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8F03BE3-7C85-C716-E994-40806F5A84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5841268"/>
            <a:ext cx="5292725" cy="288032"/>
          </a:xfrm>
        </p:spPr>
        <p:txBody>
          <a:bodyPr anchor="b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Author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BB6EAADF-428F-C6D8-43A9-FBCA196FE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5325" y="6129300"/>
            <a:ext cx="5292725" cy="252028"/>
          </a:xfrm>
        </p:spPr>
        <p:txBody>
          <a:bodyPr anchor="t"/>
          <a:lstStyle>
            <a:lvl1pPr>
              <a:defRPr sz="1600">
                <a:solidFill>
                  <a:schemeClr val="tx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GB" noProof="0" dirty="0"/>
              <a:t>Location, DD Month YYYY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01D5720-24EF-D102-D260-2D0ECB313E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358671"/>
            <a:ext cx="1773825" cy="730070"/>
          </a:xfrm>
          <a:prstGeom prst="rect">
            <a:avLst/>
          </a:prstGeom>
        </p:spPr>
      </p:pic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918345C2-B555-CE5A-CF14-EC753A31ED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03948" y="549275"/>
            <a:ext cx="5076827" cy="543600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873187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A4A3A4"/>
          </p15:clr>
        </p15:guide>
        <p15:guide id="2" pos="7106">
          <p15:clr>
            <a:srgbClr val="A4A3A4"/>
          </p15:clr>
        </p15:guide>
        <p15:guide id="3" orient="horz" pos="318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7346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ing Re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>
                <a:solidFill>
                  <a:schemeClr val="bg1"/>
                </a:solidFill>
              </a:defRPr>
            </a:lvl1pPr>
            <a:lvl2pPr marL="0" indent="0">
              <a:buFontTx/>
              <a:buNone/>
              <a:defRPr>
                <a:solidFill>
                  <a:schemeClr val="bg1"/>
                </a:solidFill>
              </a:defRPr>
            </a:lvl2pPr>
            <a:lvl3pPr marL="250825" indent="-250825"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126DA47E-D7F3-07E8-00B3-57D325A007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15134" y="305378"/>
            <a:ext cx="881465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11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18622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 Yello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8A5E6FE-0D37-3DFF-F3B7-73A91BE846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5325" y="1292087"/>
            <a:ext cx="8964613" cy="4729302"/>
          </a:xfrm>
        </p:spPr>
        <p:txBody>
          <a:bodyPr/>
          <a:lstStyle>
            <a:lvl1pPr>
              <a:defRPr sz="4200"/>
            </a:lvl1pPr>
            <a:lvl2pPr marL="0" indent="0">
              <a:buFontTx/>
              <a:buNone/>
              <a:defRPr/>
            </a:lvl2pPr>
            <a:lvl3pPr marL="250825" indent="-250825">
              <a:defRPr/>
            </a:lvl3pPr>
          </a:lstStyle>
          <a:p>
            <a:pPr lvl="0"/>
            <a:r>
              <a:rPr lang="en-GB" noProof="0" dirty="0"/>
              <a:t>Section Heading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0665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8964613" cy="4644616"/>
          </a:xfrm>
        </p:spPr>
        <p:txBody>
          <a:bodyPr/>
          <a:lstStyle>
            <a:lvl1pPr defTabSz="984250">
              <a:tabLst>
                <a:tab pos="536575" algn="l"/>
              </a:tabLst>
              <a:defRPr/>
            </a:lvl1pPr>
            <a:lvl2pPr>
              <a:tabLst>
                <a:tab pos="536575" algn="l"/>
              </a:tabLst>
              <a:defRPr/>
            </a:lvl2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939BEE7-204C-1008-67F3-C8FC6E64EB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</p:spTree>
    <p:extLst>
      <p:ext uri="{BB962C8B-B14F-4D97-AF65-F5344CB8AC3E}">
        <p14:creationId xmlns:p14="http://schemas.microsoft.com/office/powerpoint/2010/main" val="691634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tra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10801349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77475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5291476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03327075-DC64-5DAB-E02B-8A18CBF5A99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05201" y="1376773"/>
            <a:ext cx="5291474" cy="464461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070426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5292725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03948" y="1449389"/>
            <a:ext cx="529272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5840283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03950" y="1376773"/>
            <a:ext cx="5292724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879638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024D5AC-18B7-42A0-8763-5161D9B6B29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5" y="1449389"/>
            <a:ext cx="8964613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EB216CB-AE9D-4C01-AD48-4B791587519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3E67269-0443-40A6-8D53-CF9C30AE72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D2179C-3288-47A5-A587-1B7255A2C3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237458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4571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6844219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7129461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99B93C7-FD88-F860-2772-AA3BFEC82D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063164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3457575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A45EC1-6C70-C75B-70A0-557B1FE6DA3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662962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C772A35F-591D-5A80-72BC-28B068C3A56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73041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367213" y="3843389"/>
            <a:ext cx="3457575" cy="217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89D7F61-76FC-5B15-D914-2BB427BF71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1376773"/>
            <a:ext cx="3455988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98795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8CA68BBC-536B-0C49-B239-F2A8A8ACBA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457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3876880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wid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17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CE065AA4-86F5-4BAD-ED9D-98129FDEFEF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040688" y="3843387"/>
            <a:ext cx="3455986" cy="2178001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EED849DD-27BF-60D5-0E2A-BC6C9A827AC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1376773"/>
            <a:ext cx="7129463" cy="46446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523214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5326" y="1449389"/>
            <a:ext cx="5292724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1449389"/>
            <a:ext cx="5292725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747A0213-C397-B258-EE3A-69DBB54DD3B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53982"/>
            <a:ext cx="5291476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E0905A-F588-783E-2408-3EEBCC47B7C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05201" y="4553982"/>
            <a:ext cx="5291474" cy="1467406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12121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1B3F6C3-759F-AE0A-F24C-FF78D18C5F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6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FB98D413-4196-B49D-71B4-7CED7EED69F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FDF6C985-A691-B0CD-8A11-7C955F32458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2987724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D982B28-131F-0EF1-DBEF-7E5426DA6F8C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368801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A5C3130-D9C4-9998-9902-8B054B641165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8040688" y="4545123"/>
            <a:ext cx="3455987" cy="1476265"/>
          </a:xfrm>
        </p:spPr>
        <p:txBody>
          <a:bodyPr tIns="18000"/>
          <a:lstStyle>
            <a:lvl1pPr>
              <a:spcBef>
                <a:spcPts val="400"/>
              </a:spcBef>
              <a:defRPr sz="1600"/>
            </a:lvl1pPr>
            <a:lvl2pPr marL="179388" indent="-179388">
              <a:spcBef>
                <a:spcPts val="400"/>
              </a:spcBef>
              <a:defRPr sz="1600"/>
            </a:lvl2pPr>
            <a:lvl3pPr marL="360363" indent="-180975">
              <a:spcBef>
                <a:spcPts val="400"/>
              </a:spcBef>
              <a:defRPr sz="1600"/>
            </a:lvl3pPr>
            <a:lvl4pPr>
              <a:defRPr sz="1600"/>
            </a:lvl4pPr>
            <a:lvl5pPr>
              <a:defRPr sz="1600"/>
            </a:lvl5pPr>
            <a:lvl6pPr marL="2286000" indent="0">
              <a:buNone/>
              <a:defRPr/>
            </a:lvl6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511845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89"/>
            <a:ext cx="2538000" cy="298772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2B3EE353-935F-47F2-890E-86D599D69C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532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2891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4545013"/>
            <a:ext cx="2533650" cy="1476375"/>
          </a:xfrm>
        </p:spPr>
        <p:txBody>
          <a:bodyPr/>
          <a:lstStyle>
            <a:lvl1pPr>
              <a:spcBef>
                <a:spcPts val="40"/>
              </a:spcBef>
              <a:defRPr sz="1600"/>
            </a:lvl1pPr>
            <a:lvl2pPr marL="179388" indent="-179388">
              <a:spcBef>
                <a:spcPts val="40"/>
              </a:spcBef>
              <a:defRPr sz="1600"/>
            </a:lvl2pPr>
            <a:lvl3pPr marL="360363" indent="-180975">
              <a:spcBef>
                <a:spcPts val="40"/>
              </a:spcBef>
              <a:defRPr sz="16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8643331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40688" y="1449389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5" y="1449388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3455986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5" y="3852000"/>
            <a:ext cx="3457575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689101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5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0688" y="3299877"/>
            <a:ext cx="345757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4973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2784F6E-FB73-D6E4-8C2C-41F75D7C722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95327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A8E577-195E-4B1A-BC32-FE3D591B8C3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58673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0646FBB3-9915-B3D3-1716-7B2E4AB38A5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4500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3FC8EB0-667A-22B3-F4B0-8DFF686556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203950" y="144939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7650EC49-433E-6552-2740-6B65EFF9480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49108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38A397CC-14F5-DD8F-565D-CB576CCEF0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08300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52C714DB-CD94-62D4-DBCC-363F77E96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956675" y="5689100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FF900A0F-DD38-976A-BFC1-92B5ACB739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95325" y="3852000"/>
            <a:ext cx="2538000" cy="1799593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8" name="Textplatzhalter 19">
            <a:extLst>
              <a:ext uri="{FF2B5EF4-FFF2-40B4-BE49-F238E27FC236}">
                <a16:creationId xmlns:a16="http://schemas.microsoft.com/office/drawing/2014/main" id="{530B9B83-A2E6-A97A-6B7B-389BCDC2C8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95325" y="3299877"/>
            <a:ext cx="2536825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CD6A5AE7-8194-069E-96C6-A9A19A691F1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5" y="5689101"/>
            <a:ext cx="2540001" cy="332288"/>
          </a:xfrm>
        </p:spPr>
        <p:txBody>
          <a:bodyPr/>
          <a:lstStyle>
            <a:lvl1pPr>
              <a:spcBef>
                <a:spcPts val="20"/>
              </a:spcBef>
              <a:defRPr sz="1200"/>
            </a:lvl1pPr>
            <a:lvl2pPr marL="179388" indent="-179388">
              <a:spcBef>
                <a:spcPts val="20"/>
              </a:spcBef>
              <a:defRPr sz="12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Textplatzhalter 19">
            <a:extLst>
              <a:ext uri="{FF2B5EF4-FFF2-40B4-BE49-F238E27FC236}">
                <a16:creationId xmlns:a16="http://schemas.microsoft.com/office/drawing/2014/main" id="{E33B1E40-AEE0-028C-74FA-4DA2F2785C8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44805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6CF8C6E7-2EBA-0F42-5F97-0B15A298F57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08300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6" name="Textplatzhalter 19">
            <a:extLst>
              <a:ext uri="{FF2B5EF4-FFF2-40B4-BE49-F238E27FC236}">
                <a16:creationId xmlns:a16="http://schemas.microsoft.com/office/drawing/2014/main" id="{A8581B57-63E2-3060-2AF6-9711ABA149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955617" y="3299877"/>
            <a:ext cx="2533650" cy="332288"/>
          </a:xfrm>
        </p:spPr>
        <p:txBody>
          <a:bodyPr/>
          <a:lstStyle>
            <a:lvl1pPr>
              <a:spcBef>
                <a:spcPts val="40"/>
              </a:spcBef>
              <a:defRPr sz="1200"/>
            </a:lvl1pPr>
            <a:lvl2pPr marL="179388" indent="-179388">
              <a:spcBef>
                <a:spcPts val="40"/>
              </a:spcBef>
              <a:defRPr sz="1200"/>
            </a:lvl2pPr>
            <a:lvl3pPr>
              <a:spcBef>
                <a:spcPts val="40"/>
              </a:spcBef>
              <a:defRPr sz="1200"/>
            </a:lvl3pPr>
            <a:lvl4pPr>
              <a:spcBef>
                <a:spcPts val="40"/>
              </a:spcBef>
              <a:defRPr sz="1600"/>
            </a:lvl4pPr>
            <a:lvl5pPr>
              <a:spcBef>
                <a:spcPts val="40"/>
              </a:spcBef>
              <a:defRPr sz="16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615C431B-993D-61F7-28CB-6E9C6E916B27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957560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5F9CC3CC-2D09-5169-EE63-2F307DD025AE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34489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05CD9CF5-8030-A2FA-B5F1-BDE8A3AB64F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202837" y="3852000"/>
            <a:ext cx="2538000" cy="1799592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98302140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lve caption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18983A1D-4D6A-20A1-246F-D90E834D68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67213" y="144938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1EC548A2-BD24-9227-A6CD-523677F543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874248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5" name="Bildplatzhalter 4">
            <a:extLst>
              <a:ext uri="{FF2B5EF4-FFF2-40B4-BE49-F238E27FC236}">
                <a16:creationId xmlns:a16="http://schemas.microsoft.com/office/drawing/2014/main" id="{B1FDEC21-8808-4E1C-5D07-37DFA51175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5326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6" name="Bildplatzhalter 4">
            <a:extLst>
              <a:ext uri="{FF2B5EF4-FFF2-40B4-BE49-F238E27FC236}">
                <a16:creationId xmlns:a16="http://schemas.microsoft.com/office/drawing/2014/main" id="{C093E107-B829-CEE4-9295-B1B84BEAE140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367212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269E9327-75CD-A94E-4F13-6C971DCF19A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40688" y="3852000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8" name="Bildplatzhalter 4">
            <a:extLst>
              <a:ext uri="{FF2B5EF4-FFF2-40B4-BE49-F238E27FC236}">
                <a16:creationId xmlns:a16="http://schemas.microsoft.com/office/drawing/2014/main" id="{7B4B6D58-21AF-6B45-2504-E31EDE54A33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95326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7EDE1E8A-EFD6-AFE3-8FC8-A8781D081C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5326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1" name="Textplatzhalter 19">
            <a:extLst>
              <a:ext uri="{FF2B5EF4-FFF2-40B4-BE49-F238E27FC236}">
                <a16:creationId xmlns:a16="http://schemas.microsoft.com/office/drawing/2014/main" id="{90B09162-F170-AF79-446C-2FD12FCF2E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67212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2" name="Textplatzhalter 19">
            <a:extLst>
              <a:ext uri="{FF2B5EF4-FFF2-40B4-BE49-F238E27FC236}">
                <a16:creationId xmlns:a16="http://schemas.microsoft.com/office/drawing/2014/main" id="{B625CAA8-22B4-0491-F50F-A64DB81820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40688" y="5589240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3" name="Textplatzhalter 19">
            <a:extLst>
              <a:ext uri="{FF2B5EF4-FFF2-40B4-BE49-F238E27FC236}">
                <a16:creationId xmlns:a16="http://schemas.microsoft.com/office/drawing/2014/main" id="{233B6E2E-EE51-3815-5A82-51C2D0BDCDE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95326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4" name="Textplatzhalter 19">
            <a:extLst>
              <a:ext uri="{FF2B5EF4-FFF2-40B4-BE49-F238E27FC236}">
                <a16:creationId xmlns:a16="http://schemas.microsoft.com/office/drawing/2014/main" id="{DC029808-0B66-A918-9826-7CF902C7DE3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7212" y="3204724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5" name="Textplatzhalter 19">
            <a:extLst>
              <a:ext uri="{FF2B5EF4-FFF2-40B4-BE49-F238E27FC236}">
                <a16:creationId xmlns:a16="http://schemas.microsoft.com/office/drawing/2014/main" id="{0C032556-82F7-0D1B-C717-506C730F768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875092" y="3204724"/>
            <a:ext cx="1623171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3" name="Bildplatzhalter 4">
            <a:extLst>
              <a:ext uri="{FF2B5EF4-FFF2-40B4-BE49-F238E27FC236}">
                <a16:creationId xmlns:a16="http://schemas.microsoft.com/office/drawing/2014/main" id="{1C50D6C7-B8FE-16E3-A56F-215DF2E7FD0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532062" y="144938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Textplatzhalter 19">
            <a:extLst>
              <a:ext uri="{FF2B5EF4-FFF2-40B4-BE49-F238E27FC236}">
                <a16:creationId xmlns:a16="http://schemas.microsoft.com/office/drawing/2014/main" id="{F254DC50-8CC2-CE50-0FB2-B9D82F2F6FB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32062" y="3204724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4356FD2E-817C-6008-A624-C0ED226EC77F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6202363" y="1449389"/>
            <a:ext cx="1622425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1" name="Textplatzhalter 19">
            <a:extLst>
              <a:ext uri="{FF2B5EF4-FFF2-40B4-BE49-F238E27FC236}">
                <a16:creationId xmlns:a16="http://schemas.microsoft.com/office/drawing/2014/main" id="{B844240D-6410-EAE1-FBFE-02793B43B59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02362" y="3204724"/>
            <a:ext cx="162242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4729A6D7-E881-5FD5-1C1E-FD7A660187B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040688" y="1449389"/>
            <a:ext cx="1619250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13" name="Textplatzhalter 19">
            <a:extLst>
              <a:ext uri="{FF2B5EF4-FFF2-40B4-BE49-F238E27FC236}">
                <a16:creationId xmlns:a16="http://schemas.microsoft.com/office/drawing/2014/main" id="{86799E5C-45B4-E8EF-0A33-26FADBDA89C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40688" y="3204724"/>
            <a:ext cx="1619995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19" name="Bildplatzhalter 4">
            <a:extLst>
              <a:ext uri="{FF2B5EF4-FFF2-40B4-BE49-F238E27FC236}">
                <a16:creationId xmlns:a16="http://schemas.microsoft.com/office/drawing/2014/main" id="{20480596-0358-6167-AD5A-A43149936E4D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532062" y="3851999"/>
            <a:ext cx="1620838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6" name="Textplatzhalter 19">
            <a:extLst>
              <a:ext uri="{FF2B5EF4-FFF2-40B4-BE49-F238E27FC236}">
                <a16:creationId xmlns:a16="http://schemas.microsoft.com/office/drawing/2014/main" id="{99EB327B-0262-FA88-4B41-185878FCDBA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532062" y="5589240"/>
            <a:ext cx="1620838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7" name="Bildplatzhalter 4">
            <a:extLst>
              <a:ext uri="{FF2B5EF4-FFF2-40B4-BE49-F238E27FC236}">
                <a16:creationId xmlns:a16="http://schemas.microsoft.com/office/drawing/2014/main" id="{7383DAC6-063E-B185-1200-CBEAF6F1917B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203950" y="3851999"/>
            <a:ext cx="1620837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28" name="Textplatzhalter 19">
            <a:extLst>
              <a:ext uri="{FF2B5EF4-FFF2-40B4-BE49-F238E27FC236}">
                <a16:creationId xmlns:a16="http://schemas.microsoft.com/office/drawing/2014/main" id="{814D2A83-C214-5D3D-33E5-499378F10F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03950" y="5589240"/>
            <a:ext cx="162083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9" name="Bildplatzhalter 4">
            <a:extLst>
              <a:ext uri="{FF2B5EF4-FFF2-40B4-BE49-F238E27FC236}">
                <a16:creationId xmlns:a16="http://schemas.microsoft.com/office/drawing/2014/main" id="{0C7EA178-EA7E-CEB6-BCCA-A6C695A390C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873502" y="3852000"/>
            <a:ext cx="1623171" cy="1692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0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30" name="Textplatzhalter 19">
            <a:extLst>
              <a:ext uri="{FF2B5EF4-FFF2-40B4-BE49-F238E27FC236}">
                <a16:creationId xmlns:a16="http://schemas.microsoft.com/office/drawing/2014/main" id="{67FC58FF-0434-E3CF-0015-FA751A6F2C4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874346" y="5589240"/>
            <a:ext cx="1623917" cy="332288"/>
          </a:xfrm>
        </p:spPr>
        <p:txBody>
          <a:bodyPr/>
          <a:lstStyle>
            <a:lvl1pPr>
              <a:spcBef>
                <a:spcPts val="20"/>
              </a:spcBef>
              <a:defRPr sz="1000"/>
            </a:lvl1pPr>
            <a:lvl2pPr marL="90488" indent="-90488">
              <a:spcBef>
                <a:spcPts val="20"/>
              </a:spcBef>
              <a:defRPr sz="1000"/>
            </a:lvl2pPr>
            <a:lvl3pPr>
              <a:spcBef>
                <a:spcPts val="20"/>
              </a:spcBef>
              <a:defRPr sz="1200"/>
            </a:lvl3pPr>
            <a:lvl4pPr>
              <a:spcBef>
                <a:spcPts val="20"/>
              </a:spcBef>
              <a:defRPr sz="1200"/>
            </a:lvl4pPr>
            <a:lvl5pPr>
              <a:spcBef>
                <a:spcPts val="20"/>
              </a:spcBef>
              <a:defRPr sz="1200"/>
            </a:lvl5pPr>
          </a:lstStyle>
          <a:p>
            <a:pPr lvl="0"/>
            <a:r>
              <a:rPr lang="en-GB" noProof="0" dirty="0"/>
              <a:t>Add Text</a:t>
            </a:r>
          </a:p>
          <a:p>
            <a:pPr lvl="1"/>
            <a:r>
              <a:rPr lang="en-GB" noProof="0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890230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iz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200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29968707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full size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07E4E3B-B029-4FB4-981D-E15979CD6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3A6D9A-857D-4B6F-B977-93015D039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FACFD7-BF65-4DA8-AFDF-1BA2EB682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17580FB4-DD13-1B0D-5A9E-15F0A7CB65B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03948" y="0"/>
            <a:ext cx="5988052" cy="6857999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1B2C62D-FBA5-44A1-36F5-135381BC9A6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5988050" cy="6858000"/>
          </a:xfr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tIns="720000" anchor="ctr"/>
          <a:lstStyle>
            <a:lvl1pPr algn="ctr">
              <a:defRPr sz="1200"/>
            </a:lvl1pPr>
          </a:lstStyle>
          <a:p>
            <a:r>
              <a:rPr lang="en-GB" noProof="0" dirty="0"/>
              <a:t>Add image by tapping on icon</a:t>
            </a:r>
          </a:p>
        </p:txBody>
      </p:sp>
    </p:spTree>
    <p:extLst>
      <p:ext uri="{BB962C8B-B14F-4D97-AF65-F5344CB8AC3E}">
        <p14:creationId xmlns:p14="http://schemas.microsoft.com/office/powerpoint/2010/main" val="146575440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46EAAB-E9CC-4FBB-A777-DFD68618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490A60D-3123-4534-B4E1-1B214E40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A66DD1-3165-483D-99FB-202ADC04E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311792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84E75BB-61FF-4F7E-9CDB-A5E34775C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09AB7D-DBAB-4FFF-BA65-85B95211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9B7570-0B3E-4F91-B744-978CA7BDE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0847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image" Target="../media/image3.emf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EA55E8-F31E-2C9A-7CEB-F00175CA0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73A923-1DD1-84B0-A5E7-821162566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E72D69-4A16-395A-3BA2-E996143F4A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CH"/>
              <a:t>02.09.26</a:t>
            </a:r>
            <a:endParaRPr lang="en-C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9932B-AB7D-64B5-7A96-66394E0B2A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Towards an OPALX Paper – M. Zampetakis</a:t>
            </a:r>
            <a:endParaRPr lang="en-C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19F09-6C8E-82E8-C162-56E04EAB07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F9FC06-9631-F240-9751-B86CC6F1ABED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8743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95325" y="278296"/>
            <a:ext cx="8964613" cy="8104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95325" y="1376364"/>
            <a:ext cx="10801275" cy="4645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875837" y="6404573"/>
            <a:ext cx="1620837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 noProof="0"/>
              <a:t>02.09.26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14487" y="6404573"/>
            <a:ext cx="8045451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Towards an OPALX Paper – M. Zampetakis</a:t>
            </a:r>
            <a:endParaRPr lang="en-GB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95325" y="6404573"/>
            <a:ext cx="703263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442AD375-037F-43D0-B059-5172DA06796A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EC2031EC-4715-FBAB-E65E-0A3E5D91D8E4}"/>
              </a:ext>
            </a:extLst>
          </p:cNvPr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133" y="305378"/>
            <a:ext cx="881467" cy="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47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+mj-lt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6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8000" indent="-252000" algn="l" defTabSz="914400" rtl="0" eaLnBrk="1" latinLnBrk="0" hangingPunct="1">
        <a:lnSpc>
          <a:spcPct val="100000"/>
        </a:lnSpc>
        <a:spcBef>
          <a:spcPts val="400"/>
        </a:spcBef>
        <a:buFont typeface="Aptos" panose="020B00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8">
          <p15:clr>
            <a:srgbClr val="A4A3A4"/>
          </p15:clr>
        </p15:guide>
        <p15:guide id="2" pos="7242">
          <p15:clr>
            <a:srgbClr val="A4A3A4"/>
          </p15:clr>
        </p15:guide>
        <p15:guide id="3" orient="horz" pos="4110">
          <p15:clr>
            <a:srgbClr val="A4A3A4"/>
          </p15:clr>
        </p15:guide>
        <p15:guide id="4" orient="horz" pos="913">
          <p15:clr>
            <a:srgbClr val="A4A3A4"/>
          </p15:clr>
        </p15:guide>
        <p15:guide id="5" pos="3772">
          <p15:clr>
            <a:srgbClr val="A4A3A4"/>
          </p15:clr>
        </p15:guide>
        <p15:guide id="6" pos="3908">
          <p15:clr>
            <a:srgbClr val="A4A3A4"/>
          </p15:clr>
        </p15:guide>
        <p15:guide id="7" pos="2751">
          <p15:clr>
            <a:srgbClr val="A4A3A4"/>
          </p15:clr>
        </p15:guide>
        <p15:guide id="8" pos="2615">
          <p15:clr>
            <a:srgbClr val="A4A3A4"/>
          </p15:clr>
        </p15:guide>
        <p15:guide id="9" pos="1595">
          <p15:clr>
            <a:srgbClr val="A4A3A4"/>
          </p15:clr>
        </p15:guide>
        <p15:guide id="10" pos="1459">
          <p15:clr>
            <a:srgbClr val="A4A3A4"/>
          </p15:clr>
        </p15:guide>
        <p15:guide id="11" pos="4929">
          <p15:clr>
            <a:srgbClr val="A4A3A4"/>
          </p15:clr>
        </p15:guide>
        <p15:guide id="12" pos="5065">
          <p15:clr>
            <a:srgbClr val="A4A3A4"/>
          </p15:clr>
        </p15:guide>
        <p15:guide id="13" pos="6085">
          <p15:clr>
            <a:srgbClr val="A4A3A4"/>
          </p15:clr>
        </p15:guide>
        <p15:guide id="14" pos="6221">
          <p15:clr>
            <a:srgbClr val="A4A3A4"/>
          </p15:clr>
        </p15:guide>
        <p15:guide id="15" pos="2172">
          <p15:clr>
            <a:srgbClr val="A4A3A4"/>
          </p15:clr>
        </p15:guide>
        <p15:guide id="16" pos="2036">
          <p15:clr>
            <a:srgbClr val="A4A3A4"/>
          </p15:clr>
        </p15:guide>
        <p15:guide id="17" pos="3194">
          <p15:clr>
            <a:srgbClr val="A4A3A4"/>
          </p15:clr>
        </p15:guide>
        <p15:guide id="18" pos="3330">
          <p15:clr>
            <a:srgbClr val="A4A3A4"/>
          </p15:clr>
        </p15:guide>
        <p15:guide id="19" pos="881">
          <p15:clr>
            <a:srgbClr val="A4A3A4"/>
          </p15:clr>
        </p15:guide>
        <p15:guide id="20" pos="1017">
          <p15:clr>
            <a:srgbClr val="A4A3A4"/>
          </p15:clr>
        </p15:guide>
        <p15:guide id="21" pos="4351">
          <p15:clr>
            <a:srgbClr val="A4A3A4"/>
          </p15:clr>
        </p15:guide>
        <p15:guide id="22" pos="4487">
          <p15:clr>
            <a:srgbClr val="A4A3A4"/>
          </p15:clr>
        </p15:guide>
        <p15:guide id="23" pos="5508">
          <p15:clr>
            <a:srgbClr val="A4A3A4"/>
          </p15:clr>
        </p15:guide>
        <p15:guide id="24" pos="5642">
          <p15:clr>
            <a:srgbClr val="A4A3A4"/>
          </p15:clr>
        </p15:guide>
        <p15:guide id="25" pos="6663">
          <p15:clr>
            <a:srgbClr val="A4A3A4"/>
          </p15:clr>
        </p15:guide>
        <p15:guide id="26" pos="6799">
          <p15:clr>
            <a:srgbClr val="A4A3A4"/>
          </p15:clr>
        </p15:guide>
        <p15:guide id="27" orient="horz" pos="229">
          <p15:clr>
            <a:srgbClr val="A4A3A4"/>
          </p15:clr>
        </p15:guide>
        <p15:guide id="28" orient="horz" pos="867">
          <p15:clr>
            <a:srgbClr val="A4A3A4"/>
          </p15:clr>
        </p15:guide>
        <p15:guide id="29" orient="horz" pos="3793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indico.global/event/15713/" TargetMode="External"/><Relationship Id="rId7" Type="http://schemas.openxmlformats.org/officeDocument/2006/relationships/hyperlink" Target="https://pasc-conference.org/editions/pasc27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isc-hpc.com/" TargetMode="External"/><Relationship Id="rId5" Type="http://schemas.openxmlformats.org/officeDocument/2006/relationships/hyperlink" Target="https://ipac27.org/" TargetMode="External"/><Relationship Id="rId4" Type="http://schemas.openxmlformats.org/officeDocument/2006/relationships/hyperlink" Target="https://indico.global/event/18248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C900B9-69A9-16D6-9DB4-FE565862D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445854"/>
            <a:ext cx="8708167" cy="2007994"/>
          </a:xfrm>
        </p:spPr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Towards an                         </a:t>
            </a:r>
            <a:r>
              <a:rPr lang="en-GB" dirty="0">
                <a:latin typeface="Cambria" panose="02040503050406030204" pitchFamily="18" charset="0"/>
              </a:rPr>
              <a:t>Code Paper</a:t>
            </a:r>
            <a:endParaRPr lang="en-GB" noProof="0" dirty="0">
              <a:latin typeface="Cambria" panose="02040503050406030204" pitchFamily="18" charset="0"/>
            </a:endParaRPr>
          </a:p>
        </p:txBody>
      </p:sp>
      <p:sp>
        <p:nvSpPr>
          <p:cNvPr id="4" name="Untertitel 3">
            <a:extLst>
              <a:ext uri="{FF2B5EF4-FFF2-40B4-BE49-F238E27FC236}">
                <a16:creationId xmlns:a16="http://schemas.microsoft.com/office/drawing/2014/main" id="{3D77F561-BFB8-1E59-47CD-A856B202FF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Scope, Structure, and Key Results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939853F-959A-48E6-ACE2-F62A38A8ED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noProof="0" dirty="0">
                <a:latin typeface="Cambria" panose="02040503050406030204" pitchFamily="18" charset="0"/>
              </a:rPr>
              <a:t>M. </a:t>
            </a:r>
            <a:r>
              <a:rPr lang="en-GB" dirty="0">
                <a:latin typeface="Cambria" panose="02040503050406030204" pitchFamily="18" charset="0"/>
              </a:rPr>
              <a:t>Zampetakis*, on behalf of the OPALX Developers</a:t>
            </a:r>
            <a:endParaRPr lang="en-GB" noProof="0" dirty="0">
              <a:latin typeface="Cambria" panose="02040503050406030204" pitchFamily="18" charset="0"/>
            </a:endParaRP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4E10A4B-A01C-C271-87F1-8054278DB4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noProof="0" dirty="0">
                <a:latin typeface="Cambria" panose="02040503050406030204" pitchFamily="18" charset="0"/>
              </a:rPr>
              <a:t>OPALX Retreat, </a:t>
            </a:r>
            <a:r>
              <a:rPr lang="en-GB" noProof="0" dirty="0" err="1">
                <a:latin typeface="Cambria" panose="02040503050406030204" pitchFamily="18" charset="0"/>
              </a:rPr>
              <a:t>Ciemat</a:t>
            </a:r>
            <a:r>
              <a:rPr lang="en-GB" noProof="0" dirty="0">
                <a:latin typeface="Cambria" panose="02040503050406030204" pitchFamily="18" charset="0"/>
              </a:rPr>
              <a:t>, Madrid, Spain, 2 September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FC80B36-7369-1A65-E324-3E8C461133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32" b="11301"/>
          <a:stretch>
            <a:fillRect/>
          </a:stretch>
        </p:blipFill>
        <p:spPr>
          <a:xfrm>
            <a:off x="3470345" y="2663205"/>
            <a:ext cx="2861558" cy="860379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50000">
                <a:schemeClr val="accent4">
                  <a:lumMod val="0"/>
                  <a:lumOff val="100000"/>
                  <a:alpha val="61859"/>
                </a:schemeClr>
              </a:gs>
              <a:gs pos="100000">
                <a:srgbClr val="0D13E7"/>
              </a:gs>
            </a:gsLst>
            <a:path path="rect">
              <a:fillToRect l="50000" t="50000" r="50000" b="50000"/>
            </a:path>
            <a:tileRect/>
          </a:gra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DFBD90-0089-19A8-B84E-49BD3AEDB8F6}"/>
              </a:ext>
            </a:extLst>
          </p:cNvPr>
          <p:cNvSpPr txBox="1"/>
          <p:nvPr/>
        </p:nvSpPr>
        <p:spPr>
          <a:xfrm>
            <a:off x="0" y="6596390"/>
            <a:ext cx="17481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i="1" dirty="0">
                <a:solidFill>
                  <a:schemeClr val="bg1"/>
                </a:solidFill>
                <a:latin typeface="Cambria" panose="02040503050406030204" pitchFamily="18" charset="0"/>
              </a:rPr>
              <a:t>*m</a:t>
            </a:r>
            <a:r>
              <a:rPr lang="en-CH" sz="1050" i="1" dirty="0">
                <a:solidFill>
                  <a:schemeClr val="bg1"/>
                </a:solidFill>
                <a:latin typeface="Cambria" panose="02040503050406030204" pitchFamily="18" charset="0"/>
              </a:rPr>
              <a:t>ichail.zampetakis@psi.ch</a:t>
            </a:r>
          </a:p>
        </p:txBody>
      </p:sp>
    </p:spTree>
    <p:extLst>
      <p:ext uri="{BB962C8B-B14F-4D97-AF65-F5344CB8AC3E}">
        <p14:creationId xmlns:p14="http://schemas.microsoft.com/office/powerpoint/2010/main" val="337239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A4386-7299-8D84-8B40-35AE7D69E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01404E3-79DD-C949-9B22-6440B357E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</a:pPr>
            <a:r>
              <a:rPr lang="en-CH" b="1" dirty="0">
                <a:latin typeface="Cambria" panose="02040503050406030204" pitchFamily="18" charset="0"/>
              </a:rPr>
              <a:t>Purpose of this discussion: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</a:pPr>
            <a:r>
              <a:rPr lang="en-CH" dirty="0">
                <a:latin typeface="Cambria" panose="02040503050406030204" pitchFamily="18" charset="0"/>
              </a:rPr>
              <a:t>Agree on the paper’s scope, structure, required contributions, responsibilities, and preparation timeline.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Proposed journal:</a:t>
            </a:r>
            <a:r>
              <a:rPr lang="en-CH" dirty="0">
                <a:latin typeface="Cambria" panose="02040503050406030204" pitchFamily="18" charset="0"/>
              </a:rPr>
              <a:t> </a:t>
            </a:r>
            <a:r>
              <a:rPr lang="en-CH" i="1" dirty="0">
                <a:latin typeface="Cambria" panose="02040503050406030204" pitchFamily="18" charset="0"/>
              </a:rPr>
              <a:t>Physical Review Accelerators and Beams</a:t>
            </a:r>
            <a:r>
              <a:rPr lang="en-CH" dirty="0">
                <a:latin typeface="Cambria" panose="02040503050406030204" pitchFamily="18" charset="0"/>
              </a:rPr>
              <a:t> (PRAB).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Shared workspace:</a:t>
            </a:r>
            <a:r>
              <a:rPr lang="en-CH" dirty="0">
                <a:latin typeface="Cambria" panose="02040503050406030204" pitchFamily="18" charset="0"/>
              </a:rPr>
              <a:t> A common Overleaf project will be used for the manuscript, references, figures, and comments.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Contributions:</a:t>
            </a:r>
            <a:r>
              <a:rPr lang="en-CH" dirty="0">
                <a:latin typeface="Cambria" panose="02040503050406030204" pitchFamily="18" charset="0"/>
              </a:rPr>
              <a:t> Input will be requested from colleagues who have directly worked on each component, solver, benchmark, or application.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Responsibilities:</a:t>
            </a:r>
            <a:r>
              <a:rPr lang="en-CH" dirty="0">
                <a:latin typeface="Cambria" panose="02040503050406030204" pitchFamily="18" charset="0"/>
              </a:rPr>
              <a:t> Sections and specific tasks will be distributed according to expertise.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Coordination:</a:t>
            </a:r>
            <a:r>
              <a:rPr lang="en-CH" dirty="0">
                <a:latin typeface="Cambria" panose="02040503050406030204" pitchFamily="18" charset="0"/>
              </a:rPr>
              <a:t> Section contributions will be consolidated and edited to form a coherent paper rather than a collection of independent descriptions.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Review process:</a:t>
            </a:r>
            <a:r>
              <a:rPr lang="en-CH" dirty="0">
                <a:latin typeface="Cambria" panose="02040503050406030204" pitchFamily="18" charset="0"/>
              </a:rPr>
              <a:t> All contributors will have the opportunity to review the complete manuscript.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b="1" dirty="0">
                <a:latin typeface="Cambria" panose="02040503050406030204" pitchFamily="18" charset="0"/>
              </a:rPr>
              <a:t>Planning:</a:t>
            </a:r>
            <a:r>
              <a:rPr lang="en-CH" dirty="0">
                <a:latin typeface="Cambria" panose="02040503050406030204" pitchFamily="18" charset="0"/>
              </a:rPr>
              <a:t> Responsibilities, deliverables, and an initial timeline will be agreed after finalising the paper structure.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F18081B-045E-194E-6C21-25A200BF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158FF5-7087-D27E-2644-6C45FDC22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C7F4BED-C9E9-D1F2-351E-0CA7B2D59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9ADA255-07E6-B8D4-629C-30B266A5B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OPALX Code Paper – General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EE6C45-A8D8-CE3D-AE8B-EED8AFCB6B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93726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62AE2-6045-20D8-D5B2-67B17FFFF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1901AAC-685F-EB04-7C77-393E1D11D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Introduction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Design principles and computational framework</a:t>
            </a:r>
            <a:endParaRPr lang="en-CH" b="1" dirty="0">
              <a:solidFill>
                <a:srgbClr val="01214B"/>
              </a:solidFill>
              <a:latin typeface="Cambria" panose="020405030504060302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Physical and numerical models</a:t>
            </a:r>
            <a:endParaRPr lang="en-CH" b="1" dirty="0">
              <a:solidFill>
                <a:srgbClr val="01214B"/>
              </a:solidFill>
              <a:latin typeface="Cambria" panose="02040503050406030204" pitchFamily="18" charset="0"/>
            </a:endParaRP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Program structure and simulation workflow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Beam generation and accelerator components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Verification, validation, and representative applications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Performance portability and scalability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Current limitations and outlook</a:t>
            </a:r>
          </a:p>
          <a:p>
            <a:pPr marL="457200" indent="-4572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AutoNum type="arabicPeriod"/>
            </a:pPr>
            <a:r>
              <a:rPr lang="en-GB" b="1" dirty="0">
                <a:solidFill>
                  <a:srgbClr val="01214B"/>
                </a:solidFill>
                <a:latin typeface="Cambria" panose="02040503050406030204" pitchFamily="18" charset="0"/>
              </a:rPr>
              <a:t>Conclusions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0AB2366-31F4-F21B-5770-268B5F9A9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8249C1B-483E-7BE4-B0E0-D808C49C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FBEF4F0-FCAA-81E0-B776-5074B584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BB16EB27-77CB-14D5-F5BC-75F01D76B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Contents overview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495026-20D2-59A7-CC0F-216C1A8CAD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31975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523F7-FB70-5F3D-39A3-A8644899ED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CB15AA23-D838-DCC9-DBAD-F8E1459E4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Scientific motivation: increasingly demanding simulations of high-intensity and high-brightness hadron and electron beams. </a:t>
            </a:r>
          </a:p>
          <a:p>
            <a:pPr marL="342900" indent="-3429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Need for self-consistent collective-effects modelling on heterogeneous HPC systems. </a:t>
            </a:r>
          </a:p>
          <a:p>
            <a:pPr marL="342900" indent="-3429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Short introduction to OPAL and its scientific legacy.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Why OPALX is being developed: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3204A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Performance portability.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3204A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GPU and multicore execution.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3204A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Improved modularity and maintainability.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3204A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Easier integration of new numerical methods. </a:t>
            </a:r>
          </a:p>
          <a:p>
            <a:pPr marL="594900" lvl="1" indent="-342900">
              <a:spcBef>
                <a:spcPts val="0"/>
              </a:spcBef>
              <a:spcAft>
                <a:spcPts val="400"/>
              </a:spcAft>
              <a:buClr>
                <a:srgbClr val="03204A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Scalability to larger particle numbers and more complex applications.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Relationship between OPAL and OPALX: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What concepts and physics models are retained.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What has been redesigned. </a:t>
            </a:r>
          </a:p>
          <a:p>
            <a:pPr marL="594900" lvl="1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Degree of input or model compatibility. </a:t>
            </a:r>
          </a:p>
          <a:p>
            <a:pPr marL="594900" lvl="1" indent="-3429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Font typeface="Arial" panose="020B0604020202020204" pitchFamily="34" charset="0"/>
              <a:buChar char="•"/>
            </a:pPr>
            <a:r>
              <a:rPr lang="en-CH" sz="1800" dirty="0">
                <a:latin typeface="Cambria" panose="02040503050406030204" pitchFamily="18" charset="0"/>
              </a:rPr>
              <a:t>Which capabilities have already been migrated, and maybe what is still missing. </a:t>
            </a:r>
          </a:p>
          <a:p>
            <a:pPr marL="342900" indent="-3429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Explicit list of the contributions presented in this paper.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EC99770-9D24-56D1-8AC3-7401F5463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3F256A-231C-1ADE-2F0E-DAB8D2133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F23E59-858A-A271-C48A-78B07F933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E5A920B-3B69-FDB2-A066-1A2A0285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1. Introduction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7644BE-E0CC-B924-B6DB-C1F2C62F83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35188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93F2C-25F2-F448-F7AF-7181B4AE6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11F5BA3D-D75E-3AA8-2695-C6778945B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Motivation for performance portability across CPUs and GPUs.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Distributed-memory scalability.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Roles of OPALX, IPPL and Kokkos, and MPI within the layered framework.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Separation between accelerator-physics models and the parallel infrastructure.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Modularity of accelerator elements and collective-effects solvers.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29DFC25-90F0-59F9-3F50-D684F5284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05BB72-B5DA-DD91-9C19-A8E0FEC22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DD2907-DCBC-21EA-1447-2554FB1F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1436D53-FD3D-301E-EBB1-A4E0AF88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2</a:t>
            </a:r>
            <a:r>
              <a:rPr lang="en-GB" noProof="0" dirty="0">
                <a:latin typeface="Cambria" panose="02040503050406030204" pitchFamily="18" charset="0"/>
              </a:rPr>
              <a:t>. Design principles and computational framework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695AF2-277A-64A4-D0EE-77D9758F4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E463C2-E8F9-F934-8670-42CD8E6467BE}"/>
              </a:ext>
            </a:extLst>
          </p:cNvPr>
          <p:cNvSpPr txBox="1"/>
          <p:nvPr/>
        </p:nvSpPr>
        <p:spPr>
          <a:xfrm>
            <a:off x="695325" y="5621278"/>
            <a:ext cx="77773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sz="2000" b="1" i="1" dirty="0">
                <a:solidFill>
                  <a:srgbClr val="01214B"/>
                </a:solidFill>
                <a:latin typeface="Cambria" panose="02040503050406030204" pitchFamily="18" charset="0"/>
              </a:rPr>
              <a:t>Second paper with more details on software and architecture? </a:t>
            </a:r>
            <a:endParaRPr lang="en-CH" sz="18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86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4F22-2E70-3733-37BE-6CD00729A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D4F5081-375D-F0F4-78E8-2EB22D948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3.1 Particle equations of motion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Macroparticle representation.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Coordinate system and reference-particle conventions.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Relativistic equations of motion.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External and self-consistent fields.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3.2 Time integration and operator splitting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Tracking or integration scheme.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Ordering of external-field and collective-effect operations.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Time-step or longitudinal-step selection. 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3.3 Spin dynamics and tracking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Spin representation and coordinate conventions.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Initialization of particle spins and beam polarization.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Coupling between orbital and spin motion.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Spin precession in external electric and magnetic fields.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Preservation of the spin-vector magnitude.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GB" sz="1800" dirty="0">
                <a:latin typeface="Cambria" panose="02040503050406030204" pitchFamily="18" charset="0"/>
              </a:rPr>
              <a:t>Calculation and output of polarization observables.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Assumptions and limitations.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8806A6D-8EBD-DBAC-331E-9AC505B0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4EC468-9130-D834-A575-161AC42A1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0C560A-49B6-94C0-A435-66C3ED0A5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5F0D425-DC63-C663-ED7B-7E157C79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3</a:t>
            </a:r>
            <a:r>
              <a:rPr lang="en-GB" noProof="0" dirty="0">
                <a:latin typeface="Cambria" panose="02040503050406030204" pitchFamily="18" charset="0"/>
              </a:rPr>
              <a:t>. Physical and numerical models (1/2)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4B5900-B99E-A1A0-3BA9-C1A7E0726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835589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07A54-EB08-7D3A-3100-0ECB4066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ED0C27-9E8D-5156-84EF-7AA80983A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A52D4DC-7E72-8A40-1A1C-B5423A59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BFC6366-2657-7FEF-540F-A48AED9D2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25A0F1B5-5BD1-D64E-9F2E-370E75028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3</a:t>
            </a:r>
            <a:r>
              <a:rPr lang="en-GB" noProof="0" dirty="0">
                <a:latin typeface="Cambria" panose="02040503050406030204" pitchFamily="18" charset="0"/>
              </a:rPr>
              <a:t>. Physical and numerical models (2/2)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074BF6-D9F1-8057-FF11-595C90AF2E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30B7A9-0E05-FB09-2B89-345B59AEE798}"/>
              </a:ext>
            </a:extLst>
          </p:cNvPr>
          <p:cNvSpPr txBox="1"/>
          <p:nvPr/>
        </p:nvSpPr>
        <p:spPr>
          <a:xfrm>
            <a:off x="695326" y="1088740"/>
            <a:ext cx="5292726" cy="52834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3.4 Self-field formulation</a:t>
            </a:r>
            <a:endParaRPr lang="en-CH" sz="2000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Electrostatic approximation and applicable regimes.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Energy binning for beams with significant energy spread.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Transformation to and from the beam rest frame.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Poisson equation, charge density, and boundary conditions. </a:t>
            </a:r>
          </a:p>
          <a:p>
            <a:pPr marL="342900" indent="-3429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Assumptions and limitations.</a:t>
            </a:r>
            <a:endParaRPr lang="en-CH" sz="2000" b="1" dirty="0">
              <a:solidFill>
                <a:srgbClr val="01214B"/>
              </a:solidFill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3.5 Particle-field coupling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Definition of the computational domain.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Charge deposition.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Solution of the field equations.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Field interpolation or gathering.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Application of the self-field kick.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Particle redistribution and domain updates.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Deposition and interpolation order.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6C820-5C71-FDC0-D7BA-45F7A342DBF7}"/>
              </a:ext>
            </a:extLst>
          </p:cNvPr>
          <p:cNvSpPr txBox="1"/>
          <p:nvPr/>
        </p:nvSpPr>
        <p:spPr>
          <a:xfrm>
            <a:off x="6203950" y="1088740"/>
            <a:ext cx="5988050" cy="52091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3.6 Grid-based solvers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Mathematical formulation.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Discretization.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Boundary conditions.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Parallelization strategy.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Applicable regimes and limitations.</a:t>
            </a:r>
            <a:endParaRPr lang="en-CH" b="1" dirty="0">
              <a:solidFill>
                <a:srgbClr val="01214B"/>
              </a:solidFill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3.7 Hybrid and multiscale solvers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Combination of short- and long-range interactions.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Coupling between particle–particle and particle–mesh calculations.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Selection of the interaction or cutoff scale.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Applicable regimes and limitations.</a:t>
            </a:r>
            <a:endParaRPr lang="en-CH" dirty="0">
              <a:latin typeface="Cambria" panose="02040503050406030204" pitchFamily="18" charset="0"/>
            </a:endParaRPr>
          </a:p>
          <a:p>
            <a:pPr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>
                    <a:alpha val="40000"/>
                  </a:srgbClr>
                </a:solidFill>
                <a:latin typeface="Cambria" panose="02040503050406030204" pitchFamily="18" charset="0"/>
              </a:rPr>
              <a:t>3.8 Gridless solvers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solidFill>
                  <a:schemeClr val="tx1">
                    <a:alpha val="40000"/>
                  </a:schemeClr>
                </a:solidFill>
                <a:latin typeface="Cambria" panose="02040503050406030204" pitchFamily="18" charset="0"/>
              </a:rPr>
              <a:t>(Not ready – future publication)</a:t>
            </a:r>
            <a:endParaRPr lang="en-CH" b="1" dirty="0">
              <a:solidFill>
                <a:srgbClr val="01214B">
                  <a:alpha val="40000"/>
                </a:srgbClr>
              </a:solidFill>
              <a:latin typeface="Cambria" panose="02040503050406030204" pitchFamily="18" charset="0"/>
            </a:endParaRPr>
          </a:p>
          <a:p>
            <a:pPr>
              <a:spcAft>
                <a:spcPts val="3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>
                    <a:alpha val="40000"/>
                  </a:srgbClr>
                </a:solidFill>
                <a:latin typeface="Cambria" panose="02040503050406030204" pitchFamily="18" charset="0"/>
              </a:rPr>
              <a:t>3.9 Beam-beam interactions</a:t>
            </a:r>
          </a:p>
          <a:p>
            <a:pPr marL="342900" indent="-342900"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solidFill>
                  <a:schemeClr val="tx1">
                    <a:alpha val="40000"/>
                  </a:schemeClr>
                </a:solidFill>
                <a:latin typeface="Cambria" panose="02040503050406030204" pitchFamily="18" charset="0"/>
              </a:rPr>
              <a:t>(Not ready – future publication)</a:t>
            </a:r>
            <a:endParaRPr lang="en-CH" b="1" dirty="0">
              <a:solidFill>
                <a:srgbClr val="01214B">
                  <a:alpha val="40000"/>
                </a:srgb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274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8785C-6807-268C-C885-04537433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A45F7A4-0AB7-A04C-D4EE-9C8811582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A818D62-5A6A-FCA6-F694-CF2833446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AF8DB1-66EA-53F9-6E34-02B5B51BE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E5B461A4-7343-55C7-C1DA-B97B05B70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4. </a:t>
            </a:r>
            <a:r>
              <a:rPr lang="en-GB" dirty="0">
                <a:latin typeface="Cambria" panose="02040503050406030204" pitchFamily="18" charset="0"/>
              </a:rPr>
              <a:t>Program structure </a:t>
            </a:r>
            <a:r>
              <a:rPr lang="en-GB" noProof="0" dirty="0">
                <a:latin typeface="Cambria" panose="02040503050406030204" pitchFamily="18" charset="0"/>
              </a:rPr>
              <a:t>and simulation workflow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8AD618-FBF1-D758-6EB1-1F385832DB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Inhaltsplatzhalter 1">
            <a:extLst>
              <a:ext uri="{FF2B5EF4-FFF2-40B4-BE49-F238E27FC236}">
                <a16:creationId xmlns:a16="http://schemas.microsoft.com/office/drawing/2014/main" id="{5E1472C1-0C83-49FF-B2B1-93881B877313}"/>
              </a:ext>
            </a:extLst>
          </p:cNvPr>
          <p:cNvSpPr txBox="1">
            <a:spLocks/>
          </p:cNvSpPr>
          <p:nvPr/>
        </p:nvSpPr>
        <p:spPr>
          <a:xfrm>
            <a:off x="695325" y="1088740"/>
            <a:ext cx="10801349" cy="52132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84250" rtl="0" eaLnBrk="1" latinLnBrk="0" hangingPunct="1">
              <a:lnSpc>
                <a:spcPct val="100000"/>
              </a:lnSpc>
              <a:spcBef>
                <a:spcPts val="600"/>
              </a:spcBef>
              <a:buFont typeface="+mj-lt"/>
              <a:buNone/>
              <a:tabLst>
                <a:tab pos="536575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tabLst>
                <a:tab pos="536575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04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6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08000" indent="-252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buFont typeface="Aptos" panose="020B00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4.1 Input and lattice construction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How the input file defines the beam, lattice, elements, fields and simulation settings. 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4.2 Tracking workflow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The role of the </a:t>
            </a:r>
            <a:r>
              <a:rPr lang="en-CH" sz="1800" dirty="0">
                <a:latin typeface="Consolas" panose="020B0609020204030204" pitchFamily="49" charset="0"/>
                <a:cs typeface="Consolas" panose="020B0609020204030204" pitchFamily="49" charset="0"/>
              </a:rPr>
              <a:t>OrbitThreader</a:t>
            </a:r>
            <a:r>
              <a:rPr lang="en-CH" sz="1800" dirty="0">
                <a:latin typeface="Cambria" panose="02040503050406030204" pitchFamily="18" charset="0"/>
              </a:rPr>
              <a:t>, element activation, particle advancement and ordering of the different calculations.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4.3 Coupling of external and collective fields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How external-element fields and self-consistent collective effects are incorporated into the tracking cycle. The physics and solver equations remain in Section 3.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4.4 Diagnostics and data analysis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Monitors, particle losses, checkpointing, output and in situ visualization.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4.5 Extensibility and reproducibility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A brief description of how new elements or solvers are connected, followed by code availability, versioning and reproducible example inputs.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endParaRPr lang="en-CH" sz="1800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endParaRPr lang="en-CH" sz="18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54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EB52-B7D8-48AA-9A15-F6003B468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6DBEDE74-23B9-8A46-8476-B7C0AAFB5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5.1 Initial distributions and emission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Supported distributions.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Loading distributions from files.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Particle species, charge, mass, and reference-particle initialization.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Time-dependent emission. 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5.2 Element placement and external-field evaluation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Common representation of accelerator elements.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Placement and orientation of elements along the lattice.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Global and element-local coordinate systems.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Transformation of particle coordinates to the local element frame.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Identification and activation of elements through the OrbitThreader.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Evaluation of analytical fields or field maps.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Transformation and combination of the resulting fields.</a:t>
            </a: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endParaRPr lang="en-CH" sz="1800" dirty="0">
              <a:latin typeface="Cambria" panose="020405030504060302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F3801C-4B29-27AF-0075-358111EE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1BC9C59-891B-357F-0C19-60F5C7C7A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DA4937-3E35-C39B-FD88-215C908F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3E1AC36-E6A0-E65C-6750-2ABAAE77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5. Beam generation and accelerator components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A85FB0-C5D4-C81B-0F26-8C90B24296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5689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04A60-F6AA-8426-AF15-BBE4C782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7B4F2451-38B0-C42D-2DE8-67F0F3ADD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5508625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6.1 Software and numerical verification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sz="1800" i="1" dirty="0">
                <a:latin typeface="Cambria" panose="02040503050406030204" pitchFamily="18" charset="0"/>
              </a:rPr>
              <a:t>Does OPALX solve the implemented equations correctly?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Analytical test problems, such as Penning trap, Disorder-induced heating, etc.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Any type of convergence studies (Mesh, macroparticles, etc)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Conservation of energy, charge, momentum.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6.2 Benchmarks against legacy OPAL</a:t>
            </a:r>
            <a:endParaRPr lang="en-CH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Individual elements.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Field-map interpolation.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Space charge solvers.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Particle trajectories without collective effects.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6.3 Cross-code benchmarking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OPALX – ImpactT/IPAL for AWA.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OPALX – ASTRA/ELEGANT for SwissFEL.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OPALX – PyORBIT/Xsuite for ISIS.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OPALX – G4BL for secondary beam line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7D5D7D-34F4-542F-D778-71BEA421B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2FE77D-4E60-FCA2-EC9C-31415AF7F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555F790-BE98-CA07-D2A0-E852273E1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8F6BD620-C2BA-76A6-90A8-E9EFA7FBB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6</a:t>
            </a:r>
            <a:r>
              <a:rPr lang="en-GB" noProof="0" dirty="0">
                <a:latin typeface="Cambria" panose="02040503050406030204" pitchFamily="18" charset="0"/>
              </a:rPr>
              <a:t>. Verification, validation, and representative applications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CF4A3-BE69-80B2-D0E9-C89168F055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11F57F-9504-83DF-0BED-AEC38493E095}"/>
              </a:ext>
            </a:extLst>
          </p:cNvPr>
          <p:cNvSpPr txBox="1"/>
          <p:nvPr/>
        </p:nvSpPr>
        <p:spPr>
          <a:xfrm>
            <a:off x="6203950" y="1088740"/>
            <a:ext cx="5988050" cy="54861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6</a:t>
            </a:r>
            <a:r>
              <a:rPr lang="en-CH" sz="1800" b="1" dirty="0">
                <a:solidFill>
                  <a:srgbClr val="01214B"/>
                </a:solidFill>
                <a:latin typeface="Cambria" panose="02040503050406030204" pitchFamily="18" charset="0"/>
              </a:rPr>
              <a:t>.4 Experimental validation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SwissFEL measurements, if suitable machine and diagnostic data are available.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AWA as a high-charge beam and strong-space-charge example.</a:t>
            </a:r>
            <a:endParaRPr lang="en-CH" sz="1800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 cyclotron, FFA, or secondary beam-line measurement, depending on available data. </a:t>
            </a:r>
          </a:p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6.5 Representative applications </a:t>
            </a:r>
            <a:r>
              <a:rPr lang="en-CH" sz="2000" b="1" dirty="0">
                <a:solidFill>
                  <a:srgbClr val="FF0000"/>
                </a:solidFill>
                <a:latin typeface="Cambria" panose="02040503050406030204" pitchFamily="18" charset="0"/>
              </a:rPr>
              <a:t>(Tentative)</a:t>
            </a:r>
          </a:p>
          <a:p>
            <a:pPr lvl="1"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latin typeface="Cambria" panose="02040503050406030204" pitchFamily="18" charset="0"/>
              </a:rPr>
              <a:t>6.5.1 Electron-linac application: SwissFEL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SwissFEL measurements, if suitable machine and diagnostic data are available. 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Injector or booster lattice. 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RF cavities, solenoids, field maps, and apertures.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Space-charge calculation. 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Evolution of energy, bunch length, beam size, and emittance. 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End-to-end phase-space evolution. </a:t>
            </a:r>
          </a:p>
          <a:p>
            <a:pPr marL="800100" lvl="1" indent="-342900"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600" dirty="0">
                <a:latin typeface="Cambria" panose="02040503050406030204" pitchFamily="18" charset="0"/>
              </a:rPr>
              <a:t>An in situ visualization.</a:t>
            </a:r>
          </a:p>
          <a:p>
            <a:pPr lvl="1"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latin typeface="Cambria" panose="02040503050406030204" pitchFamily="18" charset="0"/>
              </a:rPr>
              <a:t>6.5.2 Secondary beam line / ISIS / cyclotron / FFA </a:t>
            </a:r>
          </a:p>
        </p:txBody>
      </p:sp>
    </p:spTree>
    <p:extLst>
      <p:ext uri="{BB962C8B-B14F-4D97-AF65-F5344CB8AC3E}">
        <p14:creationId xmlns:p14="http://schemas.microsoft.com/office/powerpoint/2010/main" val="613005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24CF3-918F-B898-C42D-355D9C8EB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BDC1573-63B2-E3B5-49C5-DF4245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B17952-8874-6ADE-5A1E-616814E2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F269FF-2BEA-6866-57F8-38B0963CA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AC948A3F-10C7-C7EF-6B62-6B9A50B2C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>
                <a:latin typeface="Cambria" panose="02040503050406030204" pitchFamily="18" charset="0"/>
              </a:rPr>
              <a:t>7. </a:t>
            </a:r>
            <a:r>
              <a:rPr lang="en-GB" dirty="0">
                <a:latin typeface="Cambria" panose="02040503050406030204" pitchFamily="18" charset="0"/>
              </a:rPr>
              <a:t>Performance portability and scalability</a:t>
            </a:r>
            <a:br>
              <a:rPr lang="en-GB" noProof="0" dirty="0">
                <a:latin typeface="Cambria" panose="02040503050406030204" pitchFamily="18" charset="0"/>
              </a:rPr>
            </a:br>
            <a:r>
              <a:rPr lang="en-GB" sz="2000" i="1" dirty="0">
                <a:solidFill>
                  <a:srgbClr val="FF0000"/>
                </a:solidFill>
                <a:latin typeface="Cambria" panose="02040503050406030204" pitchFamily="18" charset="0"/>
              </a:rPr>
              <a:t>(A Flagship benchmark case)</a:t>
            </a:r>
            <a:endParaRPr lang="en-GB" i="1" noProof="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E1F939-1124-5D7C-1EA5-E748CC46C7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Inhaltsplatzhalter 1">
            <a:extLst>
              <a:ext uri="{FF2B5EF4-FFF2-40B4-BE49-F238E27FC236}">
                <a16:creationId xmlns:a16="http://schemas.microsoft.com/office/drawing/2014/main" id="{D591DB79-8500-2F7D-95B0-E6211B1B7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5292726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b="1" dirty="0">
                <a:solidFill>
                  <a:srgbClr val="01214B"/>
                </a:solidFill>
                <a:latin typeface="Cambria" panose="02040503050406030204" pitchFamily="18" charset="0"/>
              </a:rPr>
              <a:t>7.1 Benchmark configurations and methodology</a:t>
            </a:r>
            <a:endParaRPr lang="en-CH" sz="1800" i="1" dirty="0">
              <a:latin typeface="Cambria" panose="02040503050406030204" pitchFamily="18" charset="0"/>
            </a:endParaRP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Representative benchmark problems and the physics models enabled.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Number of macroparticles, mesh resolution, number of time steps, and solver parameters.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CPU and GPU hardware configurations.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Timing methodology and reported metrics: </a:t>
            </a:r>
          </a:p>
          <a:p>
            <a:pPr lvl="2">
              <a:spcBef>
                <a:spcPts val="0"/>
              </a:spcBef>
              <a:spcAft>
                <a:spcPts val="200"/>
              </a:spcAft>
            </a:pPr>
            <a:r>
              <a:rPr lang="en-CH" sz="1800" dirty="0">
                <a:latin typeface="Cambria" panose="02040503050406030204" pitchFamily="18" charset="0"/>
              </a:rPr>
              <a:t>wall-clock time or time per step, </a:t>
            </a:r>
          </a:p>
          <a:p>
            <a:pPr lvl="2">
              <a:spcBef>
                <a:spcPts val="0"/>
              </a:spcBef>
              <a:spcAft>
                <a:spcPts val="200"/>
              </a:spcAft>
            </a:pPr>
            <a:r>
              <a:rPr lang="en-CH" sz="1800" dirty="0">
                <a:latin typeface="Cambria" panose="02040503050406030204" pitchFamily="18" charset="0"/>
              </a:rPr>
              <a:t>speedup, </a:t>
            </a:r>
          </a:p>
          <a:p>
            <a:pPr lvl="2">
              <a:spcBef>
                <a:spcPts val="0"/>
              </a:spcBef>
              <a:spcAft>
                <a:spcPts val="200"/>
              </a:spcAft>
            </a:pPr>
            <a:r>
              <a:rPr lang="en-CH" sz="1800" dirty="0">
                <a:latin typeface="Cambria" panose="02040503050406030204" pitchFamily="18" charset="0"/>
              </a:rPr>
              <a:t>parallel efficiency, </a:t>
            </a:r>
          </a:p>
          <a:p>
            <a:pPr lvl="2">
              <a:spcBef>
                <a:spcPts val="0"/>
              </a:spcBef>
              <a:spcAft>
                <a:spcPts val="200"/>
              </a:spcAft>
            </a:pPr>
            <a:r>
              <a:rPr lang="en-CH" sz="1800" dirty="0">
                <a:latin typeface="Cambria" panose="02040503050406030204" pitchFamily="18" charset="0"/>
              </a:rPr>
              <a:t>whether initialization, diagnostics, and I/O are included. 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800" dirty="0">
                <a:latin typeface="Cambria" panose="02040503050406030204" pitchFamily="18" charset="0"/>
              </a:rPr>
              <a:t>Essential software configuration.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338FE9-618D-62B8-F7AD-EF4BE7A22543}"/>
              </a:ext>
            </a:extLst>
          </p:cNvPr>
          <p:cNvSpPr txBox="1"/>
          <p:nvPr/>
        </p:nvSpPr>
        <p:spPr>
          <a:xfrm>
            <a:off x="6203950" y="1088740"/>
            <a:ext cx="5988050" cy="33137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</a:pPr>
            <a:r>
              <a:rPr lang="en-CH" sz="2000" b="1" dirty="0">
                <a:solidFill>
                  <a:srgbClr val="01214B"/>
                </a:solidFill>
                <a:latin typeface="Cambria" panose="02040503050406030204" pitchFamily="18" charset="0"/>
              </a:rPr>
              <a:t>7.2 Performance results across CPU and GPU systems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CPU and GPU execution of the same numerical problem.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Absolute execution time or time per integration step.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CPU strong scaling.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GPU or multi-GPU scaling, if available.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CPU–GPU time-to-solution comparison.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Speedup and parallel efficiency.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Largest demonstrated simulation. </a:t>
            </a:r>
          </a:p>
          <a:p>
            <a:pPr marL="342900" indent="-342900">
              <a:spcBef>
                <a:spcPts val="0"/>
              </a:spcBef>
              <a:spcAft>
                <a:spcPts val="2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Weak scaling only if it produces a meaningful additional result. </a:t>
            </a:r>
          </a:p>
        </p:txBody>
      </p:sp>
    </p:spTree>
    <p:extLst>
      <p:ext uri="{BB962C8B-B14F-4D97-AF65-F5344CB8AC3E}">
        <p14:creationId xmlns:p14="http://schemas.microsoft.com/office/powerpoint/2010/main" val="388612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3A533-1D04-05B8-ECD5-6BD0EBF7C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02D77F6E-9307-68A4-34C6-1DF1947AC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dirty="0">
                <a:latin typeface="Cambria" panose="02040503050406030204" pitchFamily="18" charset="0"/>
              </a:rPr>
              <a:t>Short section about: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OPAL functionality not yet migrated.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Potential differences with OPAL.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Solver or geometry restrictions.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Models still undergoing validation.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Planned accelerator elements.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Additional collective effects.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Collision models.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Dynamic load balancing and further multi-GPU optimisation.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Experimental validation.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Documentation, user interface, and community development.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endParaRPr lang="en-CH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endParaRPr lang="en-CH" sz="1800" dirty="0">
              <a:latin typeface="Cambria" panose="020405030504060302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350D54A-2F93-D011-DB37-3178FB37F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5EF9579-5CA9-E465-D4AB-95B17A016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7E404C7-98F3-C48C-751F-9BB8E0CC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B0AA736-D13B-6D34-BC31-0D39C34C4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8</a:t>
            </a:r>
            <a:r>
              <a:rPr lang="en-GB" noProof="0" dirty="0">
                <a:latin typeface="Cambria" panose="02040503050406030204" pitchFamily="18" charset="0"/>
              </a:rPr>
              <a:t>. Current limitations and outlook</a:t>
            </a:r>
            <a:br>
              <a:rPr lang="en-GB" noProof="0" dirty="0">
                <a:latin typeface="Cambria" panose="02040503050406030204" pitchFamily="18" charset="0"/>
              </a:rPr>
            </a:b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874DE8-4DE9-5B85-B5E5-080B648D25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98604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59757-E075-C98A-FA97-0612BB764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443C5A11-0CA7-EF04-2EF1-E4762FD47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r>
              <a:rPr lang="en-CH" dirty="0">
                <a:latin typeface="Cambria" panose="02040503050406030204" pitchFamily="18" charset="0"/>
              </a:rPr>
              <a:t>Summarise: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What OPALX enables today.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What has been verified and validated.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What the performance results demonstrate. 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r>
              <a:rPr lang="en-CH" dirty="0">
                <a:latin typeface="Cambria" panose="02040503050406030204" pitchFamily="18" charset="0"/>
              </a:rPr>
              <a:t>Why the architecture is suitable for future accelerator-modelling developments.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  <a:buFont typeface="Wingdings" pitchFamily="2" charset="2"/>
              <a:buChar char="Ø"/>
            </a:pPr>
            <a:endParaRPr lang="en-CH" dirty="0">
              <a:latin typeface="Cambria" panose="02040503050406030204" pitchFamily="18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  <a:buClr>
                <a:srgbClr val="01214B"/>
              </a:buClr>
            </a:pPr>
            <a:endParaRPr lang="en-CH" sz="1800" dirty="0">
              <a:latin typeface="Cambria" panose="02040503050406030204" pitchFamily="18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FD0A715-D352-1508-BEEC-55AC70B6B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192756-B112-3077-B69D-CC28AAF2F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881082-A1FB-2B57-3EDC-945FB69B5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DEF9B9A-993F-A5D4-FA6B-12CA8864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mbria" panose="02040503050406030204" pitchFamily="18" charset="0"/>
              </a:rPr>
              <a:t>9</a:t>
            </a:r>
            <a:r>
              <a:rPr lang="en-GB" noProof="0" dirty="0">
                <a:latin typeface="Cambria" panose="02040503050406030204" pitchFamily="18" charset="0"/>
              </a:rPr>
              <a:t>. Conclusions</a:t>
            </a:r>
            <a:br>
              <a:rPr lang="en-GB" noProof="0" dirty="0">
                <a:latin typeface="Cambria" panose="02040503050406030204" pitchFamily="18" charset="0"/>
              </a:rPr>
            </a:b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A47E13-C9C1-C3FB-9188-2798C5695F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515424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526A6-9BA8-71E6-C860-362AE9E0A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814EE60E-C772-228F-8A15-A0A532323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088740"/>
            <a:ext cx="10801349" cy="5213206"/>
          </a:xfrm>
        </p:spPr>
        <p:txBody>
          <a:bodyPr/>
          <a:lstStyle/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Space Charge 2026, 7th ICFA BD Mini-workshop</a:t>
            </a:r>
            <a:endParaRPr lang="en-CH" sz="1400" dirty="0">
              <a:latin typeface="Cambria" panose="02040503050406030204" pitchFamily="18" charset="0"/>
            </a:endParaRPr>
          </a:p>
          <a:p>
            <a:pPr marL="288000" lvl="2" indent="0">
              <a:spcBef>
                <a:spcPts val="0"/>
              </a:spcBef>
              <a:buClr>
                <a:srgbClr val="01214B"/>
              </a:buClr>
              <a:buNone/>
            </a:pPr>
            <a:r>
              <a:rPr lang="en-CH" sz="1200" dirty="0">
                <a:latin typeface="Cambria" panose="02040503050406030204" pitchFamily="18" charset="0"/>
              </a:rPr>
              <a:t>29 September – 3 October 2026, Oxford, UK</a:t>
            </a:r>
          </a:p>
          <a:p>
            <a:pPr marL="288000" lvl="2" indent="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  <a:buNone/>
            </a:pPr>
            <a:r>
              <a:rPr lang="en-CH" sz="1200" dirty="0">
                <a:latin typeface="Cambria" panose="02040503050406030204" pitchFamily="18" charset="0"/>
              </a:rPr>
              <a:t>Deadline closed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2026 Fixed Field Alternating Gradient Accelerators Workshop (FFA’26)</a:t>
            </a:r>
            <a:endParaRPr lang="en-CH" sz="1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22-27 November 2026, Melbourne, Australia</a:t>
            </a: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Abstract submission deadline: 18 September 2026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Registration deadline: 13 November 2026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18th International Particle Accelerator Conference 2027 (IPAC’27)</a:t>
            </a:r>
            <a:endParaRPr lang="en-CH" sz="1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23-28 May 2027, Detroit, USA</a:t>
            </a: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Abstract submission: 1 October – 2 December 2026 (same for student grants)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Registration: 1 October 2026 – May 2027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ISC High Performance 2027</a:t>
            </a:r>
            <a:endParaRPr lang="en-CH" sz="1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7 – 11 June 2027, Hamburg Germany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Abstract submission: 7 October 2026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PASC27 Conference </a:t>
            </a:r>
            <a:endParaRPr lang="en-CH" sz="1400" dirty="0">
              <a:solidFill>
                <a:srgbClr val="0070C0"/>
              </a:solidFill>
              <a:latin typeface="Cambria" panose="02040503050406030204" pitchFamily="18" charset="0"/>
            </a:endParaRPr>
          </a:p>
          <a:p>
            <a:pPr marL="288000">
              <a:spcBef>
                <a:spcPts val="0"/>
              </a:spcBef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28 – 30 June 2027, Lugano, Switzerland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Abstract submission: TBA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</a:rPr>
              <a:t>HB’27 ?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TBA, probably USA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</a:rPr>
              <a:t>ICAP’27 ?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TBA, probably Asia</a:t>
            </a:r>
          </a:p>
          <a:p>
            <a:pPr marL="288000" indent="-288000">
              <a:spcBef>
                <a:spcPts val="0"/>
              </a:spcBef>
              <a:buClr>
                <a:srgbClr val="01214B"/>
              </a:buClr>
              <a:buFont typeface="Wingdings" pitchFamily="2" charset="2"/>
              <a:buChar char="Ø"/>
            </a:pPr>
            <a:r>
              <a:rPr lang="en-CH" sz="1400" dirty="0">
                <a:solidFill>
                  <a:srgbClr val="0070C0"/>
                </a:solidFill>
                <a:latin typeface="Cambria" panose="02040503050406030204" pitchFamily="18" charset="0"/>
              </a:rPr>
              <a:t>FEL’28, Cyclotrons’28 LINAC’28 ?</a:t>
            </a:r>
          </a:p>
          <a:p>
            <a:pPr marL="288000">
              <a:spcBef>
                <a:spcPts val="0"/>
              </a:spcBef>
              <a:spcAft>
                <a:spcPts val="400"/>
              </a:spcAft>
              <a:buClr>
                <a:srgbClr val="01214B"/>
              </a:buClr>
            </a:pPr>
            <a:r>
              <a:rPr lang="en-CH" sz="1200" dirty="0">
                <a:latin typeface="Cambria" panose="02040503050406030204" pitchFamily="18" charset="0"/>
              </a:rPr>
              <a:t>TBA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8E13D15-6573-7D73-7699-A67AF7435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02.09.26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CC2106-99C9-BBF3-088B-ABF1AF70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Towards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t> an OPALX Paper – M. Zampetakis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6A5BC2-5CE1-89A3-E3E8-5171E6725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2AD375-037F-43D0-B059-5172DA06796A}" type="slidenum">
              <a:rPr kumimoji="0" lang="de-CH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CH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230A5C1-2761-451A-0E5B-0E8EE01B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>
                <a:latin typeface="Cambria" panose="02040503050406030204" pitchFamily="18" charset="0"/>
              </a:rPr>
              <a:t>OPALX outreach: target both accelerator physics and HPC communities</a:t>
            </a:r>
            <a:endParaRPr lang="en-GB" noProof="0" dirty="0">
              <a:latin typeface="Cambria" panose="020405030504060302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3E5F53-D26C-B3F0-A4B2-A9FED218769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532" b="11301"/>
          <a:stretch>
            <a:fillRect/>
          </a:stretch>
        </p:blipFill>
        <p:spPr>
          <a:xfrm>
            <a:off x="9875837" y="138392"/>
            <a:ext cx="2155201" cy="64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1B75B-6934-192B-6D16-58D27894FA4F}"/>
              </a:ext>
            </a:extLst>
          </p:cNvPr>
          <p:cNvSpPr txBox="1"/>
          <p:nvPr/>
        </p:nvSpPr>
        <p:spPr>
          <a:xfrm>
            <a:off x="6970462" y="1088740"/>
            <a:ext cx="5111720" cy="459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H" sz="1050" b="1" dirty="0">
                <a:latin typeface="Cambria" panose="02040503050406030204" pitchFamily="18" charset="0"/>
              </a:rPr>
              <a:t>Core venues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IPAC</a:t>
            </a:r>
            <a:r>
              <a:rPr lang="en-CH" sz="1050" dirty="0">
                <a:latin typeface="Cambria" panose="02040503050406030204" pitchFamily="18" charset="0"/>
              </a:rPr>
              <a:t> — broad visibility, major releases, applications and benchmarks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ICAP</a:t>
            </a:r>
            <a:r>
              <a:rPr lang="en-CH" sz="1050" dirty="0">
                <a:latin typeface="Cambria" panose="02040503050406030204" pitchFamily="18" charset="0"/>
              </a:rPr>
              <a:t> — computational methods, solver developments and code architecture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HB / Space Charge Workshops</a:t>
            </a:r>
            <a:r>
              <a:rPr lang="en-CH" sz="1050" dirty="0">
                <a:latin typeface="Cambria" panose="02040503050406030204" pitchFamily="18" charset="0"/>
              </a:rPr>
              <a:t> — high-intensity beams and collective effects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PASC</a:t>
            </a:r>
            <a:r>
              <a:rPr lang="en-CH" sz="1050" dirty="0">
                <a:latin typeface="Cambria" panose="02040503050406030204" pitchFamily="18" charset="0"/>
              </a:rPr>
              <a:t> — performance portability and scalable scientific software </a:t>
            </a:r>
          </a:p>
          <a:p>
            <a:pPr>
              <a:buNone/>
            </a:pPr>
            <a:r>
              <a:rPr lang="en-CH" sz="1050" b="1" dirty="0">
                <a:latin typeface="Cambria" panose="02040503050406030204" pitchFamily="18" charset="0"/>
              </a:rPr>
              <a:t>Application-driven venues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LINAC</a:t>
            </a:r>
            <a:r>
              <a:rPr lang="en-CH" sz="1050" dirty="0">
                <a:latin typeface="Cambria" panose="02040503050406030204" pitchFamily="18" charset="0"/>
              </a:rPr>
              <a:t> — linacs, injectors and accelerator components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FEL / ERL</a:t>
            </a:r>
            <a:r>
              <a:rPr lang="en-CH" sz="1050" dirty="0">
                <a:latin typeface="Cambria" panose="02040503050406030204" pitchFamily="18" charset="0"/>
              </a:rPr>
              <a:t> — electron-beam and SwissFEL applications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Cyclotrons</a:t>
            </a:r>
            <a:r>
              <a:rPr lang="en-CH" sz="1050" dirty="0">
                <a:latin typeface="Cambria" panose="02040503050406030204" pitchFamily="18" charset="0"/>
              </a:rPr>
              <a:t> — cyclotron modelling and the connection with OPAL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FFA Workshops</a:t>
            </a:r>
            <a:r>
              <a:rPr lang="en-CH" sz="1050" dirty="0">
                <a:latin typeface="Cambria" panose="02040503050406030204" pitchFamily="18" charset="0"/>
              </a:rPr>
              <a:t> — fixed-field accelerators and nonlinear beam dynamics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HIAT</a:t>
            </a:r>
            <a:r>
              <a:rPr lang="en-CH" sz="1050" dirty="0">
                <a:latin typeface="Cambria" panose="02040503050406030204" pitchFamily="18" charset="0"/>
              </a:rPr>
              <a:t> — high-intensity ion accelerator applications </a:t>
            </a:r>
          </a:p>
          <a:p>
            <a:pPr>
              <a:buNone/>
            </a:pPr>
            <a:r>
              <a:rPr lang="en-CH" sz="1050" b="1" dirty="0">
                <a:latin typeface="Cambria" panose="02040503050406030204" pitchFamily="18" charset="0"/>
              </a:rPr>
              <a:t>Computing and specialized venues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SC / ISC High Performance</a:t>
            </a:r>
            <a:r>
              <a:rPr lang="en-CH" sz="1050" dirty="0">
                <a:latin typeface="Cambria" panose="02040503050406030204" pitchFamily="18" charset="0"/>
              </a:rPr>
              <a:t> — GPU and multi-node scaling, in situ analysis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SIAM CSE</a:t>
            </a:r>
            <a:r>
              <a:rPr lang="en-CH" sz="1050" dirty="0">
                <a:latin typeface="Cambria" panose="02040503050406030204" pitchFamily="18" charset="0"/>
              </a:rPr>
              <a:t> — numerical algorithms and solver methodology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IBIC</a:t>
            </a:r>
            <a:r>
              <a:rPr lang="en-CH" sz="1050" dirty="0">
                <a:latin typeface="Cambria" panose="02040503050406030204" pitchFamily="18" charset="0"/>
              </a:rPr>
              <a:t> — virtual diagnostics and simulation–measurement comparisons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H" sz="1050" b="1" dirty="0">
                <a:latin typeface="Cambria" panose="02040503050406030204" pitchFamily="18" charset="0"/>
              </a:rPr>
              <a:t>ICALEPCS</a:t>
            </a:r>
            <a:r>
              <a:rPr lang="en-CH" sz="1050" dirty="0">
                <a:latin typeface="Cambria" panose="02040503050406030204" pitchFamily="18" charset="0"/>
              </a:rPr>
              <a:t> — online modelling, workflows and control-system integration </a:t>
            </a:r>
          </a:p>
          <a:p>
            <a:r>
              <a:rPr lang="en-CH" sz="1050" b="1" dirty="0">
                <a:latin typeface="Cambria" panose="02040503050406030204" pitchFamily="18" charset="0"/>
              </a:rPr>
              <a:t>Additional outreach formats</a:t>
            </a:r>
          </a:p>
          <a:p>
            <a:pPr lvl="0"/>
            <a:r>
              <a:rPr lang="en-CH" sz="1050" dirty="0">
                <a:latin typeface="Cambria" panose="02040503050406030204" pitchFamily="18" charset="0"/>
              </a:rPr>
              <a:t>Tutorials and hands-on OPALX sessions </a:t>
            </a:r>
          </a:p>
          <a:p>
            <a:pPr lvl="0"/>
            <a:r>
              <a:rPr lang="en-CH" sz="1050" dirty="0">
                <a:latin typeface="Cambria" panose="02040503050406030204" pitchFamily="18" charset="0"/>
              </a:rPr>
              <a:t>Dedicated user workshops and code sprints </a:t>
            </a:r>
          </a:p>
          <a:p>
            <a:pPr lvl="0"/>
            <a:r>
              <a:rPr lang="en-CH" sz="1050" dirty="0">
                <a:latin typeface="Cambria" panose="02040503050406030204" pitchFamily="18" charset="0"/>
              </a:rPr>
              <a:t>Accelerator-school lectures and exercises </a:t>
            </a:r>
          </a:p>
          <a:p>
            <a:pPr lvl="0">
              <a:spcAft>
                <a:spcPts val="1800"/>
              </a:spcAft>
            </a:pPr>
            <a:r>
              <a:rPr lang="en-CH" sz="1050" dirty="0">
                <a:latin typeface="Cambria" panose="02040503050406030204" pitchFamily="18" charset="0"/>
              </a:rPr>
              <a:t>Demonstrations, example repositories and release announcements</a:t>
            </a:r>
          </a:p>
          <a:p>
            <a:pPr lvl="0"/>
            <a:r>
              <a:rPr lang="en-CH" sz="1100" b="1" dirty="0">
                <a:solidFill>
                  <a:srgbClr val="01214B"/>
                </a:solidFill>
                <a:latin typeface="Cambria" panose="02040503050406030204" pitchFamily="18" charset="0"/>
              </a:rPr>
              <a:t>Strategy: Maintain a regular presence at IPAC, ICAP and PASC, complemented by targeted contributions whenever a solver, application or performance result reaches maturity.</a:t>
            </a:r>
          </a:p>
        </p:txBody>
      </p:sp>
    </p:spTree>
    <p:extLst>
      <p:ext uri="{BB962C8B-B14F-4D97-AF65-F5344CB8AC3E}">
        <p14:creationId xmlns:p14="http://schemas.microsoft.com/office/powerpoint/2010/main" val="1530125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A4C5F-07A5-87FE-B497-9A3638C08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3CF5CA-F656-E5F7-ACA4-CE890E62D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391" y="2165079"/>
            <a:ext cx="8708167" cy="2007994"/>
          </a:xfrm>
          <a:effectLst/>
        </p:spPr>
        <p:txBody>
          <a:bodyPr/>
          <a:lstStyle/>
          <a:p>
            <a:r>
              <a:rPr lang="en-GB" sz="6600" i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</a:rPr>
              <a:t>Thank you!</a:t>
            </a:r>
            <a:endParaRPr lang="en-GB" sz="6600" i="1" noProof="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1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715CE-AADB-099D-654A-20CD1836E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4B8A53-B435-C9DF-75A0-E9AA5B3811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391" y="2165079"/>
            <a:ext cx="8708167" cy="2007994"/>
          </a:xfrm>
          <a:effectLst/>
        </p:spPr>
        <p:txBody>
          <a:bodyPr/>
          <a:lstStyle/>
          <a:p>
            <a:r>
              <a:rPr lang="en-GB" sz="6600" i="1" dirty="0"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mbria" panose="02040503050406030204" pitchFamily="18" charset="0"/>
              </a:rPr>
              <a:t>Backup Slides</a:t>
            </a:r>
            <a:endParaRPr lang="en-GB" sz="6600" i="1" noProof="0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460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enutzerdefiniertes Design">
  <a:themeElements>
    <a:clrScheme name="PSI">
      <a:dk1>
        <a:sysClr val="windowText" lastClr="000000"/>
      </a:dk1>
      <a:lt1>
        <a:sysClr val="window" lastClr="FFFFFF"/>
      </a:lt1>
      <a:dk2>
        <a:srgbClr val="4B4B4B"/>
      </a:dk2>
      <a:lt2>
        <a:srgbClr val="B9B9B9"/>
      </a:lt2>
      <a:accent1>
        <a:srgbClr val="0014E6"/>
      </a:accent1>
      <a:accent2>
        <a:srgbClr val="00F0A0"/>
      </a:accent2>
      <a:accent3>
        <a:srgbClr val="DC005A"/>
      </a:accent3>
      <a:accent4>
        <a:srgbClr val="6E14DC"/>
      </a:accent4>
      <a:accent5>
        <a:srgbClr val="F0F500"/>
      </a:accent5>
      <a:accent6>
        <a:srgbClr val="F050FA"/>
      </a:accent6>
      <a:hlink>
        <a:srgbClr val="000000"/>
      </a:hlink>
      <a:folHlink>
        <a:srgbClr val="000000"/>
      </a:folHlink>
    </a:clrScheme>
    <a:fontScheme name="PSI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PSI EN V8" id="{2132D999-342E-469F-8993-5F7C72A68671}" vid="{1534A763-A16F-4C1F-A36D-9470E56E94C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4545</TotalTime>
  <Words>1905</Words>
  <Application>Microsoft Macintosh PowerPoint</Application>
  <PresentationFormat>Widescreen</PresentationFormat>
  <Paragraphs>287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Cambria</vt:lpstr>
      <vt:lpstr>Consolas</vt:lpstr>
      <vt:lpstr>Wingdings</vt:lpstr>
      <vt:lpstr>Office Theme</vt:lpstr>
      <vt:lpstr>Benutzerdefiniertes Design</vt:lpstr>
      <vt:lpstr>Towards an                         Code Paper</vt:lpstr>
      <vt:lpstr>OPALX Code Paper – General Information</vt:lpstr>
      <vt:lpstr>Contents overview</vt:lpstr>
      <vt:lpstr>1. Introduction</vt:lpstr>
      <vt:lpstr>2. Design principles and computational framework</vt:lpstr>
      <vt:lpstr>3. Physical and numerical models (1/2)</vt:lpstr>
      <vt:lpstr>3. Physical and numerical models (2/2)</vt:lpstr>
      <vt:lpstr>4. Program structure and simulation workflow</vt:lpstr>
      <vt:lpstr>5. Beam generation and accelerator components</vt:lpstr>
      <vt:lpstr>6. Verification, validation, and representative applications</vt:lpstr>
      <vt:lpstr>7. Performance portability and scalability (A Flagship benchmark case)</vt:lpstr>
      <vt:lpstr>8. Current limitations and outlook </vt:lpstr>
      <vt:lpstr>9. Conclusions </vt:lpstr>
      <vt:lpstr>OPALX outreach: target both accelerator physics and HPC communities</vt:lpstr>
      <vt:lpstr>Thank you!</vt:lpstr>
      <vt:lpstr>Backup Slides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Zampetakis, Michail</dc:creator>
  <cp:lastModifiedBy>Zampetakis, Michail</cp:lastModifiedBy>
  <cp:revision>84</cp:revision>
  <dcterms:created xsi:type="dcterms:W3CDTF">2026-08-17T13:54:29Z</dcterms:created>
  <dcterms:modified xsi:type="dcterms:W3CDTF">2026-09-02T14:45:16Z</dcterms:modified>
</cp:coreProperties>
</file>