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0"/>
  </p:notesMasterIdLst>
  <p:sldIdLst>
    <p:sldId id="1245" r:id="rId2"/>
    <p:sldId id="1274" r:id="rId3"/>
    <p:sldId id="1260" r:id="rId4"/>
    <p:sldId id="1279" r:id="rId5"/>
    <p:sldId id="1278" r:id="rId6"/>
    <p:sldId id="1280" r:id="rId7"/>
    <p:sldId id="1271" r:id="rId8"/>
    <p:sldId id="968" r:id="rId9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05D9B8-788B-AA43-AE1C-903757FD7727}">
          <p14:sldIdLst>
            <p14:sldId id="1245"/>
            <p14:sldId id="1274"/>
            <p14:sldId id="1260"/>
            <p14:sldId id="1279"/>
            <p14:sldId id="1278"/>
            <p14:sldId id="1280"/>
            <p14:sldId id="1271"/>
            <p14:sldId id="96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754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6766" userDrawn="1">
          <p15:clr>
            <a:srgbClr val="A4A3A4"/>
          </p15:clr>
        </p15:guide>
        <p15:guide id="4" pos="56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47D7"/>
    <a:srgbClr val="EAF1FF"/>
    <a:srgbClr val="00FDFF"/>
    <a:srgbClr val="73FEFF"/>
    <a:srgbClr val="2424FF"/>
    <a:srgbClr val="188B18"/>
    <a:srgbClr val="FFCCCC"/>
    <a:srgbClr val="99188F"/>
    <a:srgbClr val="FF40FF"/>
    <a:srgbClr val="73FB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216"/>
    <p:restoredTop sz="91781"/>
  </p:normalViewPr>
  <p:slideViewPr>
    <p:cSldViewPr snapToGrid="0" showGuides="1">
      <p:cViewPr varScale="1">
        <p:scale>
          <a:sx n="116" d="100"/>
          <a:sy n="116" d="100"/>
        </p:scale>
        <p:origin x="1368" y="192"/>
      </p:cViewPr>
      <p:guideLst>
        <p:guide orient="horz" pos="754"/>
        <p:guide pos="3840"/>
        <p:guide pos="6766"/>
        <p:guide pos="56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30240D-01B5-4B8A-BE51-26EDBDE6E831}" type="datetimeFigureOut">
              <a:rPr lang="el-GR" smtClean="0"/>
              <a:t>7/9/26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09303-BDCC-4E7D-81F4-6DE0BDBDCB9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60689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09303-BDCC-4E7D-81F4-6DE0BDBDCB9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95691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13A51-153A-97D2-C895-E87F5330B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B0DDD1-484F-C801-43E3-093AB6BED8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844D7E-FD5F-FEAB-CC06-7CC78C332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BE69F-AB62-D77D-3101-9A33B31590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09303-BDCC-4E7D-81F4-6DE0BDBDCB9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76108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09303-BDCC-4E7D-81F4-6DE0BDBDCB9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171038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C1F554-85F2-3942-809B-A04A11279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E89B1C-EA3C-B4F1-3660-43EE42CDE9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495978-9DED-E2C8-5674-3415ABBFCF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D1D6A8-843E-2CC2-44F6-3F964F3AFF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09303-BDCC-4E7D-81F4-6DE0BDBDCB9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2143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B2ABC-D407-EDD6-94DD-A3A9C21DF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F8B002-9A1B-568D-B427-8A180872BE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28616C-B4A5-D866-15A0-B56E2A11D2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F17AC4-D421-1BB8-508B-33EF453829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09303-BDCC-4E7D-81F4-6DE0BDBDCB9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857315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68C53-B597-FCE7-1F97-E1F150528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74F3B0-D1B5-FA91-BBB4-AFEC0D7FAC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9B82D2-0BAC-5412-FE8D-D1458CD9E7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39B2C3-8C02-A8CC-CED1-AE348B1C86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09303-BDCC-4E7D-81F4-6DE0BDBDCB9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486877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13A51-153A-97D2-C895-E87F5330B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B0DDD1-484F-C801-43E3-093AB6BED8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CH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844D7E-FD5F-FEAB-CC06-7CC78C332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CH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3BE69F-AB62-D77D-3101-9A33B31590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209303-BDCC-4E7D-81F4-6DE0BDBDCB9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7610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E34A540-BC65-4D52-9F27-F0C7637089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3EC12FD3-BF89-49FC-B5B3-8120C9ECE8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34A0F09-59B7-4A57-9559-7BE39FD05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03/09/2026</a:t>
            </a:r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5243CE1-2E00-47DC-BD99-042AFC27B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OPALX Meeting – M. Zampetakis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67A2A0C-7106-4BA2-9494-38EB12353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3FC6-B9A8-4589-8F3E-BEA88394A2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786674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582E81-1AEF-4147-802E-7F1D59E4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11C4F15-A5BC-4DD9-88B8-4583816619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A8B1D9D-2ECA-4EA0-9D69-9E40CBA91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03/09/2026</a:t>
            </a:r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53872C71-5424-4E10-ABE4-A778B5ACD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OPALX Meeting – M. Zampetakis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1E5702F-4208-422C-96E2-A30E5FA60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3FC6-B9A8-4589-8F3E-BEA88394A2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2646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FAFBC52-0E5D-40B4-89D6-35C9760B3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BF6A59F5-686A-4549-B375-1C17B6107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E1FCE0B-F243-4D9A-8961-2C769990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03/09/2026</a:t>
            </a:r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595A30E-B123-47B3-8521-829001D1C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OPALX Meeting – M. Zampetakis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8F66252-5883-4385-900A-6C4DAB318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3FC6-B9A8-4589-8F3E-BEA88394A2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354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22C617-8612-4DF7-BA56-123DD7280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406F42F-6B2B-4210-8E69-A35C452CAC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83D0952-8350-4BBE-99F1-0AB359ED8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D856E5D7-0284-4870-B02B-F59E3B855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03/09/2026</a:t>
            </a:r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F69A6DA-1F5B-4D84-8A67-78D57EC13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OPALX Meeting – M. Zampetakis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ABF6E37-A24F-477C-A768-FA451A883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3FC6-B9A8-4589-8F3E-BEA88394A2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0191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2E28321-62D5-4547-B517-9C5C6DC68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F3559D70-DA6A-4AA9-8B02-B99C101CAA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34C8A14C-2174-431A-8481-F4C2A46068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CE656EC-DA66-4248-BCE7-1403BAFB23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F6A7CAC-74EE-4839-94EA-1E51A3DA20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D1B7AD57-B5D7-425F-9DAD-1366E1FD0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03/09/2026</a:t>
            </a:r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FEC54024-D293-406C-9780-6A07D17AD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OPALX Meeting – M. Zampetakis</a:t>
            </a:r>
            <a:endParaRPr lang="el-GR" dirty="0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99E76461-A30B-4E06-8A83-A24E80F8D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3FC6-B9A8-4589-8F3E-BEA88394A2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54745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3DB2333-1CC3-4F5C-B398-3D8CF3204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2E295FE-55E1-4195-8B1E-230A143DF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03/09/2026</a:t>
            </a:r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C1458FA6-38F1-43DB-8218-BAE7E615F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OPALX Meeting – M. Zampetakis</a:t>
            </a:r>
            <a:endParaRPr lang="el-GR" dirty="0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0B1FDFE-E881-41DD-9560-3E7F64340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3FC6-B9A8-4589-8F3E-BEA88394A2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8730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3ABB349F-D02C-419A-B20E-A7C4EE6FC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03/09/2026</a:t>
            </a:r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7B33B82F-E28F-4CDE-B65A-8741B4B0C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OPALX Meeting – M. Zampetakis</a:t>
            </a:r>
            <a:endParaRPr lang="el-GR" dirty="0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EFC928BE-C870-4401-B38A-A282AD2D2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3FC6-B9A8-4589-8F3E-BEA88394A2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6922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75A0D15-C8D2-42E0-AC59-6161A3AF7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E689674-FFEE-420F-8ED7-63093E405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638DB9A-49E6-4B1C-9302-43137D045A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907B2C2-86AD-4E37-88CC-F31A1F78B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03/09/2026</a:t>
            </a:r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8D877EB-440A-45F7-8459-27FE8D4FA3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OPALX Meeting – M. Zampetakis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E847DE7A-6528-4762-93E1-160B35327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3FC6-B9A8-4589-8F3E-BEA88394A2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928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977EA7F-C602-45FE-8DCF-B2A26E8D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9F086F78-6065-429E-90AF-45B51A1012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16ADBE0F-1A92-45B8-AA47-AB608BFBE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283402C-4787-43DD-9C7B-3382E4BCC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03/09/2026</a:t>
            </a:r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84DAFBA1-AE38-45E6-B583-1D87F3B83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OPALX Meeting – M. Zampetakis</a:t>
            </a:r>
            <a:endParaRPr lang="el-GR" dirty="0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64CABD1B-C5CE-4109-A73D-17A4A3CD8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3FC6-B9A8-4589-8F3E-BEA88394A2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8901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DC735AC-3B42-4BAC-AECB-3DF6D0D71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35F833D8-EBFB-403F-89B2-1B6D6F3211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1AA08FA-3076-46C1-901E-60E2A43AD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03/09/2026</a:t>
            </a:r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D5B63B7-1385-494A-83DC-2E0D508B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OPALX Meeting – M. Zampetakis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57A80FEA-9924-4316-BA3A-0E20A661A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3FC6-B9A8-4589-8F3E-BEA88394A2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5460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3FADA2BC-82DD-4FD3-A5D0-9BD04E000A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94C8900-D42A-46B0-928E-4FC0905078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5C3E6AA-9C77-464D-A92F-CA7A4C824A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03/09/2026</a:t>
            </a:r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FEB23316-91DD-4F75-8F2F-1A7E520F2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OPALX Meeting – M. Zampetakis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650C8F32-981F-4586-A33B-54500C22E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D93FC6-B9A8-4589-8F3E-BEA88394A2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7964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41BA96F0-E30B-4F18-B871-9A03E8D3D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ED6797C5-5D6A-41D5-A69B-73B899C5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1802ED6-E1DB-4BC1-AA40-C6A590D8AE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CH"/>
              <a:t>03/09/2026</a:t>
            </a:r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F5E8A42-50CF-4949-8AEE-90066B68D4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OPALX Meeting – M. Zampetakis</a:t>
            </a:r>
            <a:endParaRPr lang="el-GR" dirty="0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4F8FD65-F296-44F2-8FA6-BDCA4EA11B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93FC6-B9A8-4589-8F3E-BEA88394A2F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17780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8BBB1C-6C6C-C2A6-AE06-E118FDCD4B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A5598F3-3075-B68B-0EF6-8E3F5BEF4034}"/>
              </a:ext>
            </a:extLst>
          </p:cNvPr>
          <p:cNvSpPr txBox="1"/>
          <p:nvPr/>
        </p:nvSpPr>
        <p:spPr>
          <a:xfrm>
            <a:off x="0" y="0"/>
            <a:ext cx="12192000" cy="404821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5C32E4-F201-EF22-F5E9-E415368C4144}"/>
              </a:ext>
            </a:extLst>
          </p:cNvPr>
          <p:cNvSpPr txBox="1"/>
          <p:nvPr/>
        </p:nvSpPr>
        <p:spPr>
          <a:xfrm>
            <a:off x="0" y="6567586"/>
            <a:ext cx="1219200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endParaRPr lang="el-GR" sz="1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0FD2CA-C200-F74B-7274-3A3DB57C342E}"/>
              </a:ext>
            </a:extLst>
          </p:cNvPr>
          <p:cNvSpPr txBox="1"/>
          <p:nvPr/>
        </p:nvSpPr>
        <p:spPr>
          <a:xfrm>
            <a:off x="4924228" y="6259809"/>
            <a:ext cx="238276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Thursday, 3 September 2026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17DCBE-852B-A64C-46FB-AA11348D8CA5}"/>
              </a:ext>
            </a:extLst>
          </p:cNvPr>
          <p:cNvGrpSpPr/>
          <p:nvPr/>
        </p:nvGrpSpPr>
        <p:grpSpPr>
          <a:xfrm>
            <a:off x="-18790" y="-6709"/>
            <a:ext cx="12268800" cy="4434495"/>
            <a:chOff x="-18742" y="-6709"/>
            <a:chExt cx="12300097" cy="443449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895C94F-5D1D-B436-CAD2-8112D0182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owEdges trans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2" t="20944" r="13135" b="4231"/>
            <a:stretch>
              <a:fillRect/>
            </a:stretch>
          </p:blipFill>
          <p:spPr>
            <a:xfrm>
              <a:off x="-6263" y="-6709"/>
              <a:ext cx="12276000" cy="4077903"/>
            </a:xfrm>
            <a:prstGeom prst="rect">
              <a:avLst/>
            </a:prstGeom>
            <a:solidFill>
              <a:schemeClr val="bg1"/>
            </a:solidFill>
            <a:effectLst>
              <a:softEdge rad="63500"/>
            </a:effectLst>
            <a:scene3d>
              <a:camera prst="orthographicFront"/>
              <a:lightRig rig="freezing" dir="t">
                <a:rot lat="0" lon="0" rev="0"/>
              </a:lightRig>
            </a:scene3d>
            <a:sp3d extrusionH="76200" contourW="12700">
              <a:extrusionClr>
                <a:schemeClr val="accent1">
                  <a:lumMod val="75000"/>
                </a:schemeClr>
              </a:extrusionClr>
              <a:contourClr>
                <a:schemeClr val="accent1"/>
              </a:contourClr>
            </a:sp3d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660DC62-EB9B-06CB-6E63-D73EA38DDAAA}"/>
                </a:ext>
              </a:extLst>
            </p:cNvPr>
            <p:cNvSpPr txBox="1"/>
            <p:nvPr/>
          </p:nvSpPr>
          <p:spPr>
            <a:xfrm>
              <a:off x="-18742" y="4058454"/>
              <a:ext cx="12300097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CH" dirty="0"/>
            </a:p>
          </p:txBody>
        </p:sp>
      </p:grpSp>
      <p:sp>
        <p:nvSpPr>
          <p:cNvPr id="3" name="Θέση υποσέλιδου 7">
            <a:extLst>
              <a:ext uri="{FF2B5EF4-FFF2-40B4-BE49-F238E27FC236}">
                <a16:creationId xmlns:a16="http://schemas.microsoft.com/office/drawing/2014/main" id="{57479DA1-6940-594A-F5DA-651FCF0DCE5C}"/>
              </a:ext>
            </a:extLst>
          </p:cNvPr>
          <p:cNvSpPr txBox="1">
            <a:spLocks/>
          </p:cNvSpPr>
          <p:nvPr/>
        </p:nvSpPr>
        <p:spPr>
          <a:xfrm>
            <a:off x="9581781" y="6623924"/>
            <a:ext cx="2587559" cy="19354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l-GR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1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michail.zampetakis@psi.ch</a:t>
            </a:r>
            <a:endParaRPr lang="el-GR" i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88385ED-1007-0E96-4CEB-157FBAF544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09270" y="1816069"/>
            <a:ext cx="8357895" cy="1293627"/>
          </a:xfrm>
          <a:solidFill>
            <a:schemeClr val="tx1">
              <a:alpha val="70000"/>
            </a:schemeClr>
          </a:solidFill>
          <a:effectLst>
            <a:innerShdw blurRad="114300">
              <a:schemeClr val="accent1"/>
            </a:innerShdw>
            <a:softEdge rad="156370"/>
          </a:effectLst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en-GB" sz="4400" b="1" dirty="0">
                <a:solidFill>
                  <a:schemeClr val="bg1"/>
                </a:solidFill>
                <a:latin typeface="Cambria" panose="02040503050406030204" pitchFamily="18" charset="0"/>
              </a:rPr>
              <a:t>LINACs Simulation Status</a:t>
            </a:r>
            <a:endParaRPr lang="el-GR" sz="2400" i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Υπότιτλος 2">
            <a:extLst>
              <a:ext uri="{FF2B5EF4-FFF2-40B4-BE49-F238E27FC236}">
                <a16:creationId xmlns:a16="http://schemas.microsoft.com/office/drawing/2014/main" id="{063E0388-1AAE-66AD-862E-B6546DDDC7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0997" y="4784378"/>
            <a:ext cx="4953085" cy="860728"/>
          </a:xfrm>
        </p:spPr>
        <p:txBody>
          <a:bodyPr anchor="ctr">
            <a:norm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M. Zampetakis </a:t>
            </a:r>
          </a:p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lang="en-US" sz="2000" i="1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on behalf of the OPALX Developers team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7A6A0B-DDB4-57CE-6278-60B73C09F2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5675" y="0"/>
            <a:ext cx="1068890" cy="65980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0370F66-637A-DB2E-D330-24FE3166B9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250" y="151032"/>
            <a:ext cx="1609848" cy="3577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F01B1E-30A5-5AE0-2A58-E0D5A6911D15}"/>
              </a:ext>
            </a:extLst>
          </p:cNvPr>
          <p:cNvSpPr txBox="1"/>
          <p:nvPr/>
        </p:nvSpPr>
        <p:spPr>
          <a:xfrm>
            <a:off x="3327706" y="6001698"/>
            <a:ext cx="55210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OPALX Developers Retreat, </a:t>
            </a:r>
            <a:r>
              <a:rPr lang="en-US" sz="1400" dirty="0" err="1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Ciemat</a:t>
            </a:r>
            <a:r>
              <a:rPr lang="en-US" sz="1400" dirty="0">
                <a:solidFill>
                  <a:schemeClr val="accent1">
                    <a:lumMod val="75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, Madrid, Spain</a:t>
            </a:r>
          </a:p>
        </p:txBody>
      </p:sp>
    </p:spTree>
    <p:extLst>
      <p:ext uri="{BB962C8B-B14F-4D97-AF65-F5344CB8AC3E}">
        <p14:creationId xmlns:p14="http://schemas.microsoft.com/office/powerpoint/2010/main" val="3466754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A98B5-D278-C4E0-CC62-8F69DFE1C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A4C40D-AA6B-91C4-5169-87C90A82F562}"/>
              </a:ext>
            </a:extLst>
          </p:cNvPr>
          <p:cNvSpPr txBox="1"/>
          <p:nvPr/>
        </p:nvSpPr>
        <p:spPr>
          <a:xfrm>
            <a:off x="0" y="6567586"/>
            <a:ext cx="1219200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endParaRPr lang="el-GR" sz="1400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A238D502-4DC0-4A5B-6366-CE57DDAF5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701"/>
            <a:ext cx="12192000" cy="871209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L="252000"/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Current Status of OPALX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D463F6-49BE-B0A6-39F7-DF74B6241EAB}"/>
              </a:ext>
            </a:extLst>
          </p:cNvPr>
          <p:cNvSpPr txBox="1"/>
          <p:nvPr/>
        </p:nvSpPr>
        <p:spPr>
          <a:xfrm>
            <a:off x="567558" y="1167603"/>
            <a:ext cx="11072216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900"/>
              </a:spcAft>
              <a:buClr>
                <a:schemeClr val="accent1"/>
              </a:buClr>
            </a:pPr>
            <a:r>
              <a:rPr lang="en-US" sz="2200" b="1" dirty="0">
                <a:solidFill>
                  <a:schemeClr val="accent1"/>
                </a:solidFill>
                <a:latin typeface="Cambria" panose="02040503050406030204" pitchFamily="18" charset="0"/>
              </a:rPr>
              <a:t>Accelerator elements:</a:t>
            </a:r>
          </a:p>
          <a:p>
            <a:pPr marL="342900" indent="-342900"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</a:rPr>
              <a:t>Implemented: </a:t>
            </a:r>
            <a:r>
              <a:rPr lang="en-US" sz="2000" b="1" dirty="0">
                <a:latin typeface="Cambria" panose="02040503050406030204" pitchFamily="18" charset="0"/>
              </a:rPr>
              <a:t>Drifts</a:t>
            </a:r>
            <a:r>
              <a:rPr lang="en-US" sz="2000" dirty="0">
                <a:latin typeface="Cambria" panose="02040503050406030204" pitchFamily="18" charset="0"/>
              </a:rPr>
              <a:t>, </a:t>
            </a:r>
            <a:r>
              <a:rPr lang="en-US" sz="2000" b="1" dirty="0">
                <a:latin typeface="Cambria" panose="02040503050406030204" pitchFamily="18" charset="0"/>
              </a:rPr>
              <a:t>Dipoles</a:t>
            </a:r>
            <a:r>
              <a:rPr lang="en-US" sz="2000" dirty="0">
                <a:latin typeface="Cambria" panose="02040503050406030204" pitchFamily="18" charset="0"/>
              </a:rPr>
              <a:t>, </a:t>
            </a:r>
            <a:r>
              <a:rPr lang="en-US" sz="2000" b="1" dirty="0">
                <a:latin typeface="Cambria" panose="02040503050406030204" pitchFamily="18" charset="0"/>
              </a:rPr>
              <a:t>Quadrupoles</a:t>
            </a:r>
            <a:r>
              <a:rPr lang="en-US" sz="2000" dirty="0">
                <a:latin typeface="Cambria" panose="02040503050406030204" pitchFamily="18" charset="0"/>
              </a:rPr>
              <a:t>, </a:t>
            </a:r>
            <a:r>
              <a:rPr lang="en-US" sz="2000" b="1" dirty="0" err="1">
                <a:latin typeface="Cambria" panose="02040503050406030204" pitchFamily="18" charset="0"/>
              </a:rPr>
              <a:t>Sextupoles</a:t>
            </a:r>
            <a:r>
              <a:rPr lang="en-US" sz="2000" dirty="0">
                <a:latin typeface="Cambria" panose="02040503050406030204" pitchFamily="18" charset="0"/>
              </a:rPr>
              <a:t>, </a:t>
            </a:r>
            <a:r>
              <a:rPr lang="en-US" sz="2000" b="1" dirty="0">
                <a:latin typeface="Cambria" panose="02040503050406030204" pitchFamily="18" charset="0"/>
              </a:rPr>
              <a:t>Multipoles, Monitors</a:t>
            </a:r>
          </a:p>
          <a:p>
            <a:pPr marL="342900" indent="-342900"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</a:rPr>
              <a:t>Implemented: </a:t>
            </a:r>
            <a:r>
              <a:rPr lang="en-US" sz="2000" b="1" dirty="0">
                <a:latin typeface="Cambria" panose="02040503050406030204" pitchFamily="18" charset="0"/>
              </a:rPr>
              <a:t>Standing Wave Cavities</a:t>
            </a:r>
            <a:r>
              <a:rPr lang="en-US" sz="2000" dirty="0">
                <a:latin typeface="Cambria" panose="02040503050406030204" pitchFamily="18" charset="0"/>
              </a:rPr>
              <a:t>, </a:t>
            </a:r>
            <a:r>
              <a:rPr lang="en-US" sz="2000" b="1" dirty="0">
                <a:latin typeface="Cambria" panose="02040503050406030204" pitchFamily="18" charset="0"/>
              </a:rPr>
              <a:t>Traveling Wave Cavities</a:t>
            </a:r>
          </a:p>
          <a:p>
            <a:pPr marL="342900" indent="-342900">
              <a:spcAft>
                <a:spcPts val="24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US" sz="2000" dirty="0">
                <a:latin typeface="Cambria" panose="02040503050406030204" pitchFamily="18" charset="0"/>
              </a:rPr>
              <a:t>Soon to be implemented: </a:t>
            </a:r>
            <a:r>
              <a:rPr lang="en-US" sz="2000" b="1" dirty="0">
                <a:latin typeface="Cambria" panose="02040503050406030204" pitchFamily="18" charset="0"/>
              </a:rPr>
              <a:t>Transverse Deflecting Cavities</a:t>
            </a:r>
          </a:p>
          <a:p>
            <a:pPr>
              <a:spcAft>
                <a:spcPts val="900"/>
              </a:spcAft>
              <a:buClr>
                <a:schemeClr val="accent1"/>
              </a:buClr>
            </a:pPr>
            <a:r>
              <a:rPr lang="en-GB" sz="2200" b="1" dirty="0" err="1">
                <a:solidFill>
                  <a:schemeClr val="accent1"/>
                </a:solidFill>
                <a:latin typeface="Cambria" panose="02040503050406030204" pitchFamily="18" charset="0"/>
              </a:rPr>
              <a:t>Fieldmaps</a:t>
            </a:r>
            <a:r>
              <a:rPr lang="en-GB" sz="2200" b="1" dirty="0">
                <a:solidFill>
                  <a:schemeClr val="accent1"/>
                </a:solidFill>
                <a:latin typeface="Cambria" panose="02040503050406030204" pitchFamily="18" charset="0"/>
              </a:rPr>
              <a:t>: </a:t>
            </a:r>
          </a:p>
          <a:p>
            <a:pPr marL="285750" indent="-285750">
              <a:spcAft>
                <a:spcPts val="24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GB" sz="2000" dirty="0">
                <a:latin typeface="Cambria" panose="02040503050406030204" pitchFamily="18" charset="0"/>
              </a:rPr>
              <a:t>Available: </a:t>
            </a:r>
            <a:r>
              <a:rPr lang="en-GB" sz="2000" b="1" dirty="0">
                <a:latin typeface="Cambria" panose="02040503050406030204" pitchFamily="18" charset="0"/>
              </a:rPr>
              <a:t>Astra1DDynamic, Astra1DMagnetoStatic, FM2DDynamic</a:t>
            </a:r>
            <a:r>
              <a:rPr lang="en-GB" sz="2000" dirty="0">
                <a:latin typeface="Cambria" panose="02040503050406030204" pitchFamily="18" charset="0"/>
              </a:rPr>
              <a:t>, </a:t>
            </a:r>
            <a:r>
              <a:rPr lang="en-GB" sz="2000" b="1" dirty="0">
                <a:latin typeface="Cambria" panose="02040503050406030204" pitchFamily="18" charset="0"/>
              </a:rPr>
              <a:t>FM2DMagnetostatic</a:t>
            </a:r>
          </a:p>
          <a:p>
            <a:pPr>
              <a:spcAft>
                <a:spcPts val="400"/>
              </a:spcAft>
              <a:buClr>
                <a:schemeClr val="accent1"/>
              </a:buClr>
            </a:pPr>
            <a:r>
              <a:rPr lang="en-US" sz="2200" b="1" dirty="0">
                <a:solidFill>
                  <a:schemeClr val="accent1"/>
                </a:solidFill>
                <a:latin typeface="Cambria" panose="02040503050406030204" pitchFamily="18" charset="0"/>
              </a:rPr>
              <a:t>Space-charge solver status:</a:t>
            </a:r>
          </a:p>
          <a:p>
            <a:pPr marL="342900" indent="-342900">
              <a:spcAft>
                <a:spcPts val="4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GB" sz="2000" b="1" dirty="0" err="1">
                <a:latin typeface="Cambria" panose="02040503050406030204" pitchFamily="18" charset="0"/>
              </a:rPr>
              <a:t>FFTOpenPoissonSolver</a:t>
            </a:r>
            <a:r>
              <a:rPr lang="en-GB" sz="2000" dirty="0">
                <a:latin typeface="Cambria" panose="02040503050406030204" pitchFamily="18" charset="0"/>
              </a:rPr>
              <a:t> from IPPL is accessible in OPALX </a:t>
            </a:r>
          </a:p>
          <a:p>
            <a:pPr marL="342900" indent="-342900">
              <a:spcAft>
                <a:spcPts val="4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GB" sz="2000" dirty="0">
                <a:latin typeface="Cambria" panose="02040503050406030204" pitchFamily="18" charset="0"/>
              </a:rPr>
              <a:t>Works on </a:t>
            </a:r>
            <a:r>
              <a:rPr lang="en-GB" sz="2000" b="1" dirty="0">
                <a:latin typeface="Cambria" panose="02040503050406030204" pitchFamily="18" charset="0"/>
              </a:rPr>
              <a:t>CPU/GPU</a:t>
            </a:r>
            <a:r>
              <a:rPr lang="en-GB" sz="2000" dirty="0">
                <a:latin typeface="Cambria" panose="02040503050406030204" pitchFamily="18" charset="0"/>
              </a:rPr>
              <a:t> and in </a:t>
            </a:r>
            <a:r>
              <a:rPr lang="en-GB" sz="2000" b="1" dirty="0">
                <a:latin typeface="Cambria" panose="02040503050406030204" pitchFamily="18" charset="0"/>
              </a:rPr>
              <a:t>multi-rank</a:t>
            </a:r>
            <a:r>
              <a:rPr lang="en-GB" sz="2000" dirty="0">
                <a:latin typeface="Cambria" panose="02040503050406030204" pitchFamily="18" charset="0"/>
              </a:rPr>
              <a:t> mode </a:t>
            </a:r>
          </a:p>
          <a:p>
            <a:pPr marL="342900" indent="-342900">
              <a:spcAft>
                <a:spcPts val="42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GB" sz="2000" dirty="0">
                <a:latin typeface="Cambria" panose="02040503050406030204" pitchFamily="18" charset="0"/>
              </a:rPr>
              <a:t>Agreement with OPAL solvers is within </a:t>
            </a:r>
            <a:r>
              <a:rPr lang="en-GB" sz="2000" b="1" dirty="0">
                <a:latin typeface="Cambria" panose="02040503050406030204" pitchFamily="18" charset="0"/>
              </a:rPr>
              <a:t>~3–4%</a:t>
            </a:r>
            <a:endParaRPr lang="en-GB" sz="2000" dirty="0">
              <a:latin typeface="Cambria" panose="02040503050406030204" pitchFamily="18" charset="0"/>
            </a:endParaRPr>
          </a:p>
          <a:p>
            <a:pPr marL="914400" lvl="1" indent="-457200">
              <a:spcAft>
                <a:spcPts val="600"/>
              </a:spcAft>
              <a:buClr>
                <a:schemeClr val="accent1"/>
              </a:buClr>
              <a:buFont typeface="Lucida Grande Bold" panose="020B0600040502020204" pitchFamily="34" charset="0"/>
              <a:buChar char="↳"/>
            </a:pPr>
            <a:r>
              <a:rPr lang="en-GB" sz="2400" b="1" dirty="0">
                <a:solidFill>
                  <a:schemeClr val="accent1"/>
                </a:solidFill>
                <a:latin typeface="Cambria" panose="02040503050406030204" pitchFamily="18" charset="0"/>
              </a:rPr>
              <a:t>Core simulation </a:t>
            </a:r>
            <a:r>
              <a:rPr lang="en-GB" sz="2400" b="1" dirty="0" err="1">
                <a:solidFill>
                  <a:schemeClr val="accent1"/>
                </a:solidFill>
                <a:latin typeface="Cambria" panose="02040503050406030204" pitchFamily="18" charset="0"/>
              </a:rPr>
              <a:t>modeling</a:t>
            </a:r>
            <a:r>
              <a:rPr lang="en-GB" sz="2400" b="1" dirty="0">
                <a:solidFill>
                  <a:schemeClr val="accent1"/>
                </a:solidFill>
                <a:latin typeface="Cambria" panose="02040503050406030204" pitchFamily="18" charset="0"/>
              </a:rPr>
              <a:t> for LINACs is largely in place!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945A0826-EB34-D98F-4A3F-816217343A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9827" y="6627841"/>
            <a:ext cx="1087245" cy="189628"/>
          </a:xfrm>
        </p:spPr>
        <p:txBody>
          <a:bodyPr/>
          <a:lstStyle/>
          <a:p>
            <a:r>
              <a:rPr lang="de-CH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03/09/2026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Θέση αριθμού διαφάνειας 3">
            <a:extLst>
              <a:ext uri="{FF2B5EF4-FFF2-40B4-BE49-F238E27FC236}">
                <a16:creationId xmlns:a16="http://schemas.microsoft.com/office/drawing/2014/main" id="{6FF0359C-5D89-7C58-2A5D-21C2C952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2597" y="6567586"/>
            <a:ext cx="629575" cy="290414"/>
          </a:xfrm>
        </p:spPr>
        <p:txBody>
          <a:bodyPr/>
          <a:lstStyle/>
          <a:p>
            <a:fld id="{9BD93FC6-B9A8-4589-8F3E-BEA88394A2F2}" type="slidenum">
              <a:rPr lang="el-GR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</a:t>
            </a:fld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Θέση υποσέλιδου 7">
            <a:extLst>
              <a:ext uri="{FF2B5EF4-FFF2-40B4-BE49-F238E27FC236}">
                <a16:creationId xmlns:a16="http://schemas.microsoft.com/office/drawing/2014/main" id="{AF873441-E372-D0DB-5199-24646D69C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61351" y="6611938"/>
            <a:ext cx="4469297" cy="19354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OPALX Developers Retreat – M. Zampetakis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15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C298C-CA73-836B-6BCF-6A9996FBC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2E072D7-7CE8-87BD-05B7-E0D3BF002B0F}"/>
              </a:ext>
            </a:extLst>
          </p:cNvPr>
          <p:cNvSpPr txBox="1"/>
          <p:nvPr/>
        </p:nvSpPr>
        <p:spPr>
          <a:xfrm>
            <a:off x="0" y="6567586"/>
            <a:ext cx="1219200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endParaRPr lang="el-GR" sz="1400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A43AD038-84B6-8A18-E92E-10FE2737C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701"/>
            <a:ext cx="12192000" cy="871209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L="252000"/>
            <a:r>
              <a:rPr lang="en-US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SwissFEL Booster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Θέση αριθμού διαφάνειας 3">
            <a:extLst>
              <a:ext uri="{FF2B5EF4-FFF2-40B4-BE49-F238E27FC236}">
                <a16:creationId xmlns:a16="http://schemas.microsoft.com/office/drawing/2014/main" id="{825DC073-5D4F-2EA3-C453-4405CC433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2597" y="6567586"/>
            <a:ext cx="629575" cy="290414"/>
          </a:xfrm>
        </p:spPr>
        <p:txBody>
          <a:bodyPr/>
          <a:lstStyle/>
          <a:p>
            <a:fld id="{9BD93FC6-B9A8-4589-8F3E-BEA88394A2F2}" type="slidenum">
              <a:rPr lang="el-GR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</a:t>
            </a:fld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53CCA1E-9BC4-B74F-C463-9C925A9212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258"/>
          <a:stretch>
            <a:fillRect/>
          </a:stretch>
        </p:blipFill>
        <p:spPr>
          <a:xfrm>
            <a:off x="722169" y="867508"/>
            <a:ext cx="10747662" cy="4533534"/>
          </a:xfrm>
          <a:prstGeom prst="rect">
            <a:avLst/>
          </a:prstGeom>
        </p:spPr>
      </p:pic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0F4B291-E415-7C08-FCDA-DC7B84AFD59A}"/>
              </a:ext>
            </a:extLst>
          </p:cNvPr>
          <p:cNvSpPr/>
          <p:nvPr/>
        </p:nvSpPr>
        <p:spPr>
          <a:xfrm>
            <a:off x="6118209" y="2847275"/>
            <a:ext cx="1075151" cy="372649"/>
          </a:xfrm>
          <a:prstGeom prst="roundRect">
            <a:avLst/>
          </a:prstGeom>
          <a:solidFill>
            <a:srgbClr val="EAF1FF"/>
          </a:solidFill>
          <a:ln w="19050">
            <a:solidFill>
              <a:srgbClr val="0F47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000" dirty="0">
                <a:solidFill>
                  <a:srgbClr val="0F47D7"/>
                </a:solidFill>
                <a:latin typeface="Cambria" panose="02040503050406030204" pitchFamily="18" charset="0"/>
              </a:rPr>
              <a:t>Effective length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C470130-3388-1EF1-60C2-80DFDD17A4D6}"/>
              </a:ext>
            </a:extLst>
          </p:cNvPr>
          <p:cNvSpPr/>
          <p:nvPr/>
        </p:nvSpPr>
        <p:spPr>
          <a:xfrm>
            <a:off x="10199527" y="2833855"/>
            <a:ext cx="1075151" cy="372649"/>
          </a:xfrm>
          <a:prstGeom prst="roundRect">
            <a:avLst/>
          </a:prstGeom>
          <a:solidFill>
            <a:srgbClr val="EAF1FF"/>
          </a:solidFill>
          <a:ln w="19050">
            <a:solidFill>
              <a:srgbClr val="0F47D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H" sz="1000" dirty="0">
                <a:solidFill>
                  <a:srgbClr val="0F47D7"/>
                </a:solidFill>
                <a:latin typeface="Cambria" panose="02040503050406030204" pitchFamily="18" charset="0"/>
              </a:rPr>
              <a:t>Effective length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39DABA-BD08-8C39-282D-2F1CF52E76CE}"/>
              </a:ext>
            </a:extLst>
          </p:cNvPr>
          <p:cNvSpPr txBox="1"/>
          <p:nvPr/>
        </p:nvSpPr>
        <p:spPr>
          <a:xfrm>
            <a:off x="567557" y="5829852"/>
            <a:ext cx="111946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  <a:buClr>
                <a:schemeClr val="accent1"/>
              </a:buClr>
            </a:pPr>
            <a:r>
              <a:rPr lang="en-US" i="1" dirty="0">
                <a:latin typeface="Cambria" panose="02040503050406030204" pitchFamily="18" charset="0"/>
              </a:rPr>
              <a:t>*Element position and length might not be accurate.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8FDA4B8-03F1-8331-9BA9-FF43378A2D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5" t="80023" r="31671" b="-202"/>
          <a:stretch>
            <a:fillRect/>
          </a:stretch>
        </p:blipFill>
        <p:spPr>
          <a:xfrm>
            <a:off x="9273859" y="4889393"/>
            <a:ext cx="2918141" cy="1657102"/>
          </a:xfrm>
          <a:prstGeom prst="rect">
            <a:avLst/>
          </a:prstGeom>
        </p:spPr>
      </p:pic>
      <p:sp>
        <p:nvSpPr>
          <p:cNvPr id="4" name="Θέση ημερομηνίας 6">
            <a:extLst>
              <a:ext uri="{FF2B5EF4-FFF2-40B4-BE49-F238E27FC236}">
                <a16:creationId xmlns:a16="http://schemas.microsoft.com/office/drawing/2014/main" id="{04A8B84F-DB6B-CD11-7096-1AA571900F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9827" y="6627841"/>
            <a:ext cx="1087245" cy="189628"/>
          </a:xfrm>
        </p:spPr>
        <p:txBody>
          <a:bodyPr/>
          <a:lstStyle/>
          <a:p>
            <a:r>
              <a:rPr lang="de-CH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03/09/2026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Θέση υποσέλιδου 7">
            <a:extLst>
              <a:ext uri="{FF2B5EF4-FFF2-40B4-BE49-F238E27FC236}">
                <a16:creationId xmlns:a16="http://schemas.microsoft.com/office/drawing/2014/main" id="{32F97AF2-EA1E-3D9B-27E2-69545DFBD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61351" y="6611938"/>
            <a:ext cx="4469297" cy="19354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OPALX Developers Retreat – M. Zampetakis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8305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40E47E-7DB2-1EF6-6911-059CFDCD63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37288AD-935F-74C1-B94D-B2EB0C8EA705}"/>
              </a:ext>
            </a:extLst>
          </p:cNvPr>
          <p:cNvSpPr txBox="1"/>
          <p:nvPr/>
        </p:nvSpPr>
        <p:spPr>
          <a:xfrm>
            <a:off x="0" y="6567586"/>
            <a:ext cx="1219200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endParaRPr lang="el-GR" sz="1400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CFC0DAE0-A3C0-C004-BA16-8F7CE1051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701"/>
            <a:ext cx="12192000" cy="871209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L="252000"/>
            <a:r>
              <a:rPr lang="en-US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SwissFEL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Booster – With Space Charge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Θέση αριθμού διαφάνειας 3">
            <a:extLst>
              <a:ext uri="{FF2B5EF4-FFF2-40B4-BE49-F238E27FC236}">
                <a16:creationId xmlns:a16="http://schemas.microsoft.com/office/drawing/2014/main" id="{85C7F6EC-4C87-9921-70FB-955535CB7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2597" y="6567586"/>
            <a:ext cx="629575" cy="290414"/>
          </a:xfrm>
        </p:spPr>
        <p:txBody>
          <a:bodyPr/>
          <a:lstStyle/>
          <a:p>
            <a:fld id="{9BD93FC6-B9A8-4589-8F3E-BEA88394A2F2}" type="slidenum">
              <a:rPr lang="el-GR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4</a:t>
            </a:fld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503250-8D95-9CFD-F9E2-AACDED4D2FDB}"/>
              </a:ext>
            </a:extLst>
          </p:cNvPr>
          <p:cNvSpPr txBox="1"/>
          <p:nvPr/>
        </p:nvSpPr>
        <p:spPr>
          <a:xfrm>
            <a:off x="429827" y="5749262"/>
            <a:ext cx="111946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GB" sz="2000" dirty="0">
                <a:latin typeface="Cambria" panose="02040503050406030204" pitchFamily="18" charset="0"/>
              </a:rPr>
              <a:t>Good agreement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460134-FA9F-DA7B-E935-D8649D3427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864"/>
          <a:stretch>
            <a:fillRect/>
          </a:stretch>
        </p:blipFill>
        <p:spPr>
          <a:xfrm>
            <a:off x="1" y="867508"/>
            <a:ext cx="12191999" cy="4530915"/>
          </a:xfrm>
          <a:prstGeom prst="rect">
            <a:avLst/>
          </a:prstGeom>
        </p:spPr>
      </p:pic>
      <p:sp>
        <p:nvSpPr>
          <p:cNvPr id="8" name="Θέση ημερομηνίας 6">
            <a:extLst>
              <a:ext uri="{FF2B5EF4-FFF2-40B4-BE49-F238E27FC236}">
                <a16:creationId xmlns:a16="http://schemas.microsoft.com/office/drawing/2014/main" id="{B97B403F-A90E-8CB3-6171-955364275FE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9827" y="6627841"/>
            <a:ext cx="1087245" cy="189628"/>
          </a:xfrm>
        </p:spPr>
        <p:txBody>
          <a:bodyPr/>
          <a:lstStyle/>
          <a:p>
            <a:r>
              <a:rPr lang="de-CH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03/09/2026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Θέση υποσέλιδου 7">
            <a:extLst>
              <a:ext uri="{FF2B5EF4-FFF2-40B4-BE49-F238E27FC236}">
                <a16:creationId xmlns:a16="http://schemas.microsoft.com/office/drawing/2014/main" id="{1E60FAC2-1234-3D13-20EB-64B59C3AD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61351" y="6611938"/>
            <a:ext cx="4469297" cy="19354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OPALX Developers Retreat – M. Zampetakis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1158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A531B-E32A-0663-8601-8F8F281D03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26E2484-BF9F-A916-D117-30C51714E28F}"/>
              </a:ext>
            </a:extLst>
          </p:cNvPr>
          <p:cNvSpPr txBox="1"/>
          <p:nvPr/>
        </p:nvSpPr>
        <p:spPr>
          <a:xfrm>
            <a:off x="0" y="6567586"/>
            <a:ext cx="1219200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endParaRPr lang="el-GR" sz="1400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5AF6F0D-6AD4-87B7-6224-ECE244604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701"/>
            <a:ext cx="12192000" cy="871209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L="252000"/>
            <a:r>
              <a:rPr lang="en-US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SwissFEL</a:t>
            </a:r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 Booster – With Space Charge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Θέση αριθμού διαφάνειας 3">
            <a:extLst>
              <a:ext uri="{FF2B5EF4-FFF2-40B4-BE49-F238E27FC236}">
                <a16:creationId xmlns:a16="http://schemas.microsoft.com/office/drawing/2014/main" id="{8482C8DF-69AE-63F1-3326-4E9676D52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2597" y="6567586"/>
            <a:ext cx="629575" cy="290414"/>
          </a:xfrm>
        </p:spPr>
        <p:txBody>
          <a:bodyPr/>
          <a:lstStyle/>
          <a:p>
            <a:fld id="{9BD93FC6-B9A8-4589-8F3E-BEA88394A2F2}" type="slidenum">
              <a:rPr lang="el-GR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5</a:t>
            </a:fld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C94500-B357-7010-A80F-D000EAB18A6D}"/>
              </a:ext>
            </a:extLst>
          </p:cNvPr>
          <p:cNvSpPr txBox="1"/>
          <p:nvPr/>
        </p:nvSpPr>
        <p:spPr>
          <a:xfrm>
            <a:off x="429827" y="5749262"/>
            <a:ext cx="111946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GB" sz="2000" dirty="0">
                <a:latin typeface="Cambria" panose="02040503050406030204" pitchFamily="18" charset="0"/>
              </a:rPr>
              <a:t>Very good agreement in the transverse planes</a:t>
            </a:r>
          </a:p>
          <a:p>
            <a:pPr marL="285750" indent="-285750">
              <a:spcAft>
                <a:spcPts val="6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GB" sz="2000" dirty="0">
                <a:latin typeface="Cambria" panose="02040503050406030204" pitchFamily="18" charset="0"/>
              </a:rPr>
              <a:t>Some small discrepancies in the longitudinal plane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FF0285B-535D-1C1F-FB79-77C2C8D6CA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28" b="20272"/>
          <a:stretch>
            <a:fillRect/>
          </a:stretch>
        </p:blipFill>
        <p:spPr>
          <a:xfrm>
            <a:off x="-1" y="876839"/>
            <a:ext cx="12191999" cy="4515557"/>
          </a:xfrm>
          <a:prstGeom prst="rect">
            <a:avLst/>
          </a:prstGeom>
        </p:spPr>
      </p:pic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CC73488D-F1EC-E306-7FD3-43F1386A9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9827" y="6627841"/>
            <a:ext cx="1087245" cy="189628"/>
          </a:xfrm>
        </p:spPr>
        <p:txBody>
          <a:bodyPr/>
          <a:lstStyle/>
          <a:p>
            <a:r>
              <a:rPr lang="de-CH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03/09/2026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Θέση υποσέλιδου 7">
            <a:extLst>
              <a:ext uri="{FF2B5EF4-FFF2-40B4-BE49-F238E27FC236}">
                <a16:creationId xmlns:a16="http://schemas.microsoft.com/office/drawing/2014/main" id="{9A8707E4-CE6D-14E8-F566-E523944F5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61351" y="6611938"/>
            <a:ext cx="4469297" cy="19354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OPALX Developers Retreat – M. Zampetakis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578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8496-739A-ED1C-C6D9-FA736674E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F4B774-95D5-7378-0605-4F32A5B96D0A}"/>
              </a:ext>
            </a:extLst>
          </p:cNvPr>
          <p:cNvSpPr txBox="1"/>
          <p:nvPr/>
        </p:nvSpPr>
        <p:spPr>
          <a:xfrm>
            <a:off x="0" y="6567586"/>
            <a:ext cx="1219200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endParaRPr lang="el-GR" sz="1400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BA92BA2-CA47-433C-0A03-EC6735D0F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701"/>
            <a:ext cx="12192000" cy="871209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L="252000"/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CPU Scaling Studies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43E7F4-601F-8844-45A2-74473AD07C08}"/>
                  </a:ext>
                </a:extLst>
              </p:cNvPr>
              <p:cNvSpPr txBox="1"/>
              <p:nvPr/>
            </p:nvSpPr>
            <p:spPr>
              <a:xfrm>
                <a:off x="567558" y="1167603"/>
                <a:ext cx="5528442" cy="34086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300"/>
                  </a:spcAft>
                  <a:buClr>
                    <a:schemeClr val="accent1"/>
                  </a:buClr>
                </a:pPr>
                <a:r>
                  <a:rPr lang="en-GB" sz="2200" dirty="0">
                    <a:latin typeface="Cambria" panose="02040503050406030204" pitchFamily="18" charset="0"/>
                  </a:rPr>
                  <a:t>SwissFEL booster scaling study for:</a:t>
                </a:r>
              </a:p>
              <a:p>
                <a:pPr marL="342900" indent="-342900">
                  <a:spcAft>
                    <a:spcPts val="300"/>
                  </a:spcAft>
                  <a:buClr>
                    <a:schemeClr val="accent1"/>
                  </a:buClr>
                  <a:buFont typeface="Wingdings" pitchFamily="2" charset="2"/>
                  <a:buChar char="Ø"/>
                </a:pPr>
                <a:r>
                  <a:rPr lang="en-GB" sz="2200" dirty="0">
                    <a:latin typeface="Cambria" panose="02040503050406030204" pitchFamily="18" charset="0"/>
                  </a:rPr>
                  <a:t>1000 time steps </a:t>
                </a:r>
              </a:p>
              <a:p>
                <a:pPr marL="342900" indent="-342900">
                  <a:spcAft>
                    <a:spcPts val="300"/>
                  </a:spcAft>
                  <a:buClr>
                    <a:schemeClr val="accent1"/>
                  </a:buClr>
                  <a:buFont typeface="Wingdings" pitchFamily="2" charset="2"/>
                  <a:buChar char="Ø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128</m:t>
                        </m:r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200" dirty="0">
                    <a:latin typeface="Cambria" panose="02040503050406030204" pitchFamily="18" charset="0"/>
                  </a:rPr>
                  <a:t> grid points </a:t>
                </a:r>
              </a:p>
              <a:p>
                <a:pPr marL="342900" indent="-342900">
                  <a:spcAft>
                    <a:spcPts val="300"/>
                  </a:spcAft>
                  <a:buClr>
                    <a:schemeClr val="accent1"/>
                  </a:buClr>
                  <a:buFont typeface="Wingdings" pitchFamily="2" charset="2"/>
                  <a:buChar char="Ø"/>
                </a:pPr>
                <a:r>
                  <a:rPr lang="en-GB" sz="2200" dirty="0">
                    <a:latin typeface="Cambria" panose="02040503050406030204" pitchFamily="18" charset="0"/>
                  </a:rPr>
                  <a:t>8 particles per cell </a:t>
                </a:r>
              </a:p>
              <a:p>
                <a:pPr>
                  <a:spcAft>
                    <a:spcPts val="300"/>
                  </a:spcAft>
                  <a:buClr>
                    <a:schemeClr val="accent1"/>
                  </a:buClr>
                </a:pPr>
                <a:endParaRPr lang="en-GB" sz="2200" b="1" i="1" dirty="0">
                  <a:latin typeface="Cambria" panose="02040503050406030204" pitchFamily="18" charset="0"/>
                </a:endParaRPr>
              </a:p>
              <a:p>
                <a:pPr>
                  <a:spcAft>
                    <a:spcPts val="300"/>
                  </a:spcAft>
                  <a:buClr>
                    <a:schemeClr val="accent1"/>
                  </a:buClr>
                </a:pPr>
                <a:r>
                  <a:rPr lang="en-GB" sz="2200" b="1" i="1" dirty="0">
                    <a:latin typeface="Cambria" panose="02040503050406030204" pitchFamily="18" charset="0"/>
                  </a:rPr>
                  <a:t>Excellent scaling on CPUs!</a:t>
                </a:r>
              </a:p>
              <a:p>
                <a:pPr>
                  <a:spcAft>
                    <a:spcPts val="300"/>
                  </a:spcAft>
                  <a:buClr>
                    <a:schemeClr val="accent1"/>
                  </a:buClr>
                </a:pPr>
                <a:endParaRPr lang="en-GB" sz="2200" b="1" dirty="0">
                  <a:latin typeface="Cambria" panose="02040503050406030204" pitchFamily="18" charset="0"/>
                </a:endParaRPr>
              </a:p>
              <a:p>
                <a:pPr>
                  <a:spcAft>
                    <a:spcPts val="300"/>
                  </a:spcAft>
                  <a:buClr>
                    <a:schemeClr val="accent1"/>
                  </a:buClr>
                </a:pPr>
                <a:r>
                  <a:rPr lang="en-GB" sz="2200" i="1" dirty="0">
                    <a:latin typeface="Cambria" panose="02040503050406030204" pitchFamily="18" charset="0"/>
                  </a:rPr>
                  <a:t>GPU scaling studies under investigation. Up to 2 nodes, 8 GPUs available on Merlin7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543E7F4-601F-8844-45A2-74473AD07C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558" y="1167603"/>
                <a:ext cx="5528442" cy="3408625"/>
              </a:xfrm>
              <a:prstGeom prst="rect">
                <a:avLst/>
              </a:prstGeom>
              <a:blipFill>
                <a:blip r:embed="rId3"/>
                <a:stretch>
                  <a:fillRect l="-1373" t="-1487" r="-1602" b="-2602"/>
                </a:stretch>
              </a:blipFill>
            </p:spPr>
            <p:txBody>
              <a:bodyPr/>
              <a:lstStyle/>
              <a:p>
                <a:r>
                  <a:rPr lang="en-CH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Θέση αριθμού διαφάνειας 3">
            <a:extLst>
              <a:ext uri="{FF2B5EF4-FFF2-40B4-BE49-F238E27FC236}">
                <a16:creationId xmlns:a16="http://schemas.microsoft.com/office/drawing/2014/main" id="{EB6171A2-EDE7-E360-16F9-39074F079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2597" y="6567586"/>
            <a:ext cx="629575" cy="290414"/>
          </a:xfrm>
        </p:spPr>
        <p:txBody>
          <a:bodyPr/>
          <a:lstStyle/>
          <a:p>
            <a:fld id="{9BD93FC6-B9A8-4589-8F3E-BEA88394A2F2}" type="slidenum">
              <a:rPr lang="el-GR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6</a:t>
            </a:fld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Θέση ημερομηνίας 6">
            <a:extLst>
              <a:ext uri="{FF2B5EF4-FFF2-40B4-BE49-F238E27FC236}">
                <a16:creationId xmlns:a16="http://schemas.microsoft.com/office/drawing/2014/main" id="{84488298-69FA-1F91-ADF1-F42BD52C3D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9827" y="6627841"/>
            <a:ext cx="1087245" cy="189628"/>
          </a:xfrm>
        </p:spPr>
        <p:txBody>
          <a:bodyPr/>
          <a:lstStyle/>
          <a:p>
            <a:r>
              <a:rPr lang="de-CH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03/09/2026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AA6CF2D-3A0A-59DA-A2A9-B14DCD0514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021" y="867508"/>
            <a:ext cx="5991922" cy="5694888"/>
          </a:xfrm>
          <a:prstGeom prst="rect">
            <a:avLst/>
          </a:prstGeom>
        </p:spPr>
      </p:pic>
      <p:sp>
        <p:nvSpPr>
          <p:cNvPr id="10" name="Θέση υποσέλιδου 7">
            <a:extLst>
              <a:ext uri="{FF2B5EF4-FFF2-40B4-BE49-F238E27FC236}">
                <a16:creationId xmlns:a16="http://schemas.microsoft.com/office/drawing/2014/main" id="{688F1188-9DAA-F91F-9E07-77B5B7084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61351" y="6611938"/>
            <a:ext cx="4469297" cy="19354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OPALX Developers Retreat – M. Zampetakis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410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A98B5-D278-C4E0-CC62-8F69DFE1C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A4C40D-AA6B-91C4-5169-87C90A82F562}"/>
              </a:ext>
            </a:extLst>
          </p:cNvPr>
          <p:cNvSpPr txBox="1"/>
          <p:nvPr/>
        </p:nvSpPr>
        <p:spPr>
          <a:xfrm>
            <a:off x="0" y="6567586"/>
            <a:ext cx="1219200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endParaRPr lang="el-GR" sz="1400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A238D502-4DC0-4A5B-6366-CE57DDAF5A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3701"/>
            <a:ext cx="12192000" cy="871209"/>
          </a:xfrm>
          <a:gradFill flip="none" rotWithShape="1">
            <a:gsLst>
              <a:gs pos="0">
                <a:schemeClr val="accent1">
                  <a:lumMod val="67000"/>
                </a:schemeClr>
              </a:gs>
              <a:gs pos="48000">
                <a:schemeClr val="accent1">
                  <a:lumMod val="97000"/>
                  <a:lumOff val="3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>
            <a:normAutofit/>
          </a:bodyPr>
          <a:lstStyle/>
          <a:p>
            <a:pPr marL="252000"/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Summary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D463F6-49BE-B0A6-39F7-DF74B6241EAB}"/>
              </a:ext>
            </a:extLst>
          </p:cNvPr>
          <p:cNvSpPr txBox="1"/>
          <p:nvPr/>
        </p:nvSpPr>
        <p:spPr>
          <a:xfrm>
            <a:off x="567557" y="1167603"/>
            <a:ext cx="1119461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GB" sz="2200" dirty="0">
                <a:latin typeface="Cambria" panose="02040503050406030204" pitchFamily="18" charset="0"/>
              </a:rPr>
              <a:t>LINAC modelling is largely in place, including space charge capabilities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GB" sz="2200" dirty="0">
                <a:latin typeface="Cambria" panose="02040503050406030204" pitchFamily="18" charset="0"/>
              </a:rPr>
              <a:t>First CPU scaling studies look excellent</a:t>
            </a:r>
          </a:p>
          <a:p>
            <a:pPr marL="342900" indent="-342900">
              <a:spcAft>
                <a:spcPts val="1200"/>
              </a:spcAft>
              <a:buClr>
                <a:schemeClr val="accent1"/>
              </a:buClr>
              <a:buFont typeface="Wingdings" pitchFamily="2" charset="2"/>
              <a:buChar char="Ø"/>
            </a:pPr>
            <a:r>
              <a:rPr lang="en-GB" sz="2200" dirty="0">
                <a:latin typeface="Cambria" panose="02040503050406030204" pitchFamily="18" charset="0"/>
              </a:rPr>
              <a:t>Investigation on GPU scaling study set up and options ongoing</a:t>
            </a:r>
          </a:p>
        </p:txBody>
      </p:sp>
      <p:sp>
        <p:nvSpPr>
          <p:cNvPr id="9" name="Θέση αριθμού διαφάνειας 3">
            <a:extLst>
              <a:ext uri="{FF2B5EF4-FFF2-40B4-BE49-F238E27FC236}">
                <a16:creationId xmlns:a16="http://schemas.microsoft.com/office/drawing/2014/main" id="{6FF0359C-5D89-7C58-2A5D-21C2C952E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2597" y="6567586"/>
            <a:ext cx="629575" cy="290414"/>
          </a:xfrm>
        </p:spPr>
        <p:txBody>
          <a:bodyPr/>
          <a:lstStyle/>
          <a:p>
            <a:fld id="{9BD93FC6-B9A8-4589-8F3E-BEA88394A2F2}" type="slidenum">
              <a:rPr lang="el-GR" smtClean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7</a:t>
            </a:fld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Θέση ημερομηνίας 6">
            <a:extLst>
              <a:ext uri="{FF2B5EF4-FFF2-40B4-BE49-F238E27FC236}">
                <a16:creationId xmlns:a16="http://schemas.microsoft.com/office/drawing/2014/main" id="{8DFD66DC-E8FE-9376-4804-AD888792A1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9827" y="6627841"/>
            <a:ext cx="1087245" cy="189628"/>
          </a:xfrm>
        </p:spPr>
        <p:txBody>
          <a:bodyPr/>
          <a:lstStyle/>
          <a:p>
            <a:r>
              <a:rPr lang="de-CH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03/09/2026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Θέση υποσέλιδου 7">
            <a:extLst>
              <a:ext uri="{FF2B5EF4-FFF2-40B4-BE49-F238E27FC236}">
                <a16:creationId xmlns:a16="http://schemas.microsoft.com/office/drawing/2014/main" id="{0A12CE2C-82C3-7E60-0734-AEDAD039A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61351" y="6611938"/>
            <a:ext cx="4469297" cy="19354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OPALX Developers Retreat – M. Zampetakis</a:t>
            </a:r>
            <a:endParaRPr lang="el-GR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75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FA90E9-2058-40D6-B90F-7F05BB46870A}"/>
              </a:ext>
            </a:extLst>
          </p:cNvPr>
          <p:cNvSpPr txBox="1"/>
          <p:nvPr/>
        </p:nvSpPr>
        <p:spPr>
          <a:xfrm>
            <a:off x="0" y="0"/>
            <a:ext cx="12192000" cy="4048218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endParaRPr lang="el-GR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93BDD9A-FBF0-4D75-9F5A-9808F5AACC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0430" y="1165496"/>
            <a:ext cx="9144000" cy="2387600"/>
          </a:xfrm>
        </p:spPr>
        <p:txBody>
          <a:bodyPr>
            <a:normAutofit/>
          </a:bodyPr>
          <a:lstStyle/>
          <a:p>
            <a:r>
              <a:rPr lang="en-US" sz="8000" i="1" dirty="0">
                <a:solidFill>
                  <a:schemeClr val="bg1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50000" endA="300" endPos="50000" dist="29997" dir="5400000" sy="-100000" algn="bl" rotWithShape="0"/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Thank you!!!</a:t>
            </a:r>
            <a:endParaRPr lang="el-GR" sz="8000" i="1" dirty="0">
              <a:solidFill>
                <a:schemeClr val="bg1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50000" endA="300" endPos="50000" dist="29997" dir="5400000" sy="-100000" algn="bl" rotWithShape="0"/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58D91D-32A1-48C1-9825-D62D465285C4}"/>
              </a:ext>
            </a:extLst>
          </p:cNvPr>
          <p:cNvSpPr txBox="1"/>
          <p:nvPr/>
        </p:nvSpPr>
        <p:spPr>
          <a:xfrm>
            <a:off x="0" y="6567586"/>
            <a:ext cx="12192000" cy="307777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/>
          <a:p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394784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80320</TotalTime>
  <Words>297</Words>
  <Application>Microsoft Macintosh PowerPoint</Application>
  <PresentationFormat>Widescreen</PresentationFormat>
  <Paragraphs>66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Arial</vt:lpstr>
      <vt:lpstr>Calibri</vt:lpstr>
      <vt:lpstr>Calibri Light</vt:lpstr>
      <vt:lpstr>Cambria</vt:lpstr>
      <vt:lpstr>Cambria Math</vt:lpstr>
      <vt:lpstr>Lucida Grande Bold</vt:lpstr>
      <vt:lpstr>Wingdings</vt:lpstr>
      <vt:lpstr>Θέμα του Office</vt:lpstr>
      <vt:lpstr>LINACs Simulation Status</vt:lpstr>
      <vt:lpstr>Current Status of OPALX</vt:lpstr>
      <vt:lpstr>SwissFEL Booster</vt:lpstr>
      <vt:lpstr>SwissFEL Booster – With Space Charge</vt:lpstr>
      <vt:lpstr>SwissFEL Booster – With Space Charge</vt:lpstr>
      <vt:lpstr>CPU Scaling Studies</vt:lpstr>
      <vt:lpstr>Summary</vt:lpstr>
      <vt:lpstr>Thank you!!!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Μιχάλης Ζαμπετάκης</dc:creator>
  <cp:lastModifiedBy>Zampetakis, Michail</cp:lastModifiedBy>
  <cp:revision>905</cp:revision>
  <dcterms:created xsi:type="dcterms:W3CDTF">2021-01-13T13:32:56Z</dcterms:created>
  <dcterms:modified xsi:type="dcterms:W3CDTF">2026-09-07T12:59:06Z</dcterms:modified>
</cp:coreProperties>
</file>