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723" r:id="rId2"/>
    <p:sldMasterId id="2147483735" r:id="rId3"/>
    <p:sldMasterId id="2147483737" r:id="rId4"/>
  </p:sldMasterIdLst>
  <p:notesMasterIdLst>
    <p:notesMasterId r:id="rId41"/>
  </p:notesMasterIdLst>
  <p:sldIdLst>
    <p:sldId id="378" r:id="rId5"/>
    <p:sldId id="306" r:id="rId6"/>
    <p:sldId id="3008" r:id="rId7"/>
    <p:sldId id="333" r:id="rId8"/>
    <p:sldId id="941" r:id="rId9"/>
    <p:sldId id="311" r:id="rId10"/>
    <p:sldId id="313" r:id="rId11"/>
    <p:sldId id="319" r:id="rId12"/>
    <p:sldId id="3037" r:id="rId13"/>
    <p:sldId id="3053" r:id="rId14"/>
    <p:sldId id="3089" r:id="rId15"/>
    <p:sldId id="259" r:id="rId16"/>
    <p:sldId id="257" r:id="rId17"/>
    <p:sldId id="3094" r:id="rId18"/>
    <p:sldId id="3090" r:id="rId19"/>
    <p:sldId id="290" r:id="rId20"/>
    <p:sldId id="3091" r:id="rId21"/>
    <p:sldId id="3085" r:id="rId22"/>
    <p:sldId id="3086" r:id="rId23"/>
    <p:sldId id="3087" r:id="rId24"/>
    <p:sldId id="3088" r:id="rId25"/>
    <p:sldId id="278" r:id="rId26"/>
    <p:sldId id="3051" r:id="rId27"/>
    <p:sldId id="269" r:id="rId28"/>
    <p:sldId id="286" r:id="rId29"/>
    <p:sldId id="945" r:id="rId30"/>
    <p:sldId id="3093" r:id="rId31"/>
    <p:sldId id="3097" r:id="rId32"/>
    <p:sldId id="3098" r:id="rId33"/>
    <p:sldId id="305" r:id="rId34"/>
    <p:sldId id="3095" r:id="rId35"/>
    <p:sldId id="258" r:id="rId36"/>
    <p:sldId id="933" r:id="rId37"/>
    <p:sldId id="3039" r:id="rId38"/>
    <p:sldId id="318" r:id="rId39"/>
    <p:sldId id="3096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21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451"/>
    <p:restoredTop sz="96317"/>
  </p:normalViewPr>
  <p:slideViewPr>
    <p:cSldViewPr snapToGrid="0" snapToObjects="1">
      <p:cViewPr>
        <p:scale>
          <a:sx n="91" d="100"/>
          <a:sy n="91" d="100"/>
        </p:scale>
        <p:origin x="144" y="936"/>
      </p:cViewPr>
      <p:guideLst/>
    </p:cSldViewPr>
  </p:slideViewPr>
  <p:outlineViewPr>
    <p:cViewPr>
      <p:scale>
        <a:sx n="33" d="100"/>
        <a:sy n="33" d="100"/>
      </p:scale>
      <p:origin x="0" y="-260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256DA5-F5B4-C148-AC89-C91A6D56658B}" type="datetimeFigureOut">
              <a:rPr lang="en-US" smtClean="0"/>
              <a:t>10/6/26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FC2636-BBC3-7444-830C-F81EA25EF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825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Dave Kieda</a:t>
            </a:r>
          </a:p>
          <a:p>
            <a:r>
              <a:rPr lang="en-US" dirty="0"/>
              <a:t>from the University of Utah </a:t>
            </a:r>
          </a:p>
          <a:p>
            <a:endParaRPr lang="en-US" dirty="0"/>
          </a:p>
          <a:p>
            <a:r>
              <a:rPr lang="en-US" dirty="0"/>
              <a:t>I'm presenting on Behalf of the VERITAS collaboration</a:t>
            </a:r>
          </a:p>
          <a:p>
            <a:r>
              <a:rPr lang="en-US" dirty="0"/>
              <a:t>on the VERITAS Stellar Intensity Interferometer </a:t>
            </a:r>
          </a:p>
          <a:p>
            <a:endParaRPr lang="en-US" dirty="0"/>
          </a:p>
          <a:p>
            <a:r>
              <a:rPr lang="en-US" dirty="0"/>
              <a:t>VSII is Pathfinder ultra-high resolution optical </a:t>
            </a:r>
          </a:p>
          <a:p>
            <a:r>
              <a:rPr lang="en-US" dirty="0"/>
              <a:t>observatory  funded through an NSF RAPID grant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1651CB-BC94-4C11-A508-29CB655CC9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4827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402138" y="0"/>
            <a:ext cx="3368675" cy="50482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5C6D97-87C0-46FB-9F78-910CC3FA021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10/6/26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/>
        </p:spPr>
        <p:txBody>
          <a:bodyPr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0720A-274F-46B9-AEF3-B442ADC32B8E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/>
                <a:ea typeface="Arial Unicode MS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318A40-44CA-47C3-87D1-B22F25C2BA00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/>
                <a:ea typeface="Arial Unicode MS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592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0486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402138" y="0"/>
            <a:ext cx="3368675" cy="50482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5C6D97-87C0-46FB-9F78-910CC3FA021C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10/6/26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/>
        </p:spPr>
        <p:txBody>
          <a:bodyPr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0720A-274F-46B9-AEF3-B442ADC32B8E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/>
                <a:ea typeface="Arial Unicode MS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318A40-44CA-47C3-87D1-B22F25C2BA00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/>
                <a:ea typeface="Arial Unicode MS" pitchFamily="2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5920"/>
          </a:xfr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6006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4f6c7b9486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4f6c7b9486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1BB3D-6D80-A448-8294-35F3350E8C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604CFB-4CEF-0349-A125-7302AF9A9F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2A88A6-A951-C84B-AF89-5E26D54C7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2EF75-1829-7647-88A0-C54B046B6D82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4690B9-68F1-8649-B0EB-B6CE40DAA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76E721-3275-1B40-8EDD-764EC8DFA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C6AAC-45E1-B84A-B29E-3CD3062BD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98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74665-5B52-9249-B239-E8A7A304F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2B74E-C261-5045-BA0A-155731C075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1094C-AC1B-9C4B-9361-C8A061FFC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2EF75-1829-7647-88A0-C54B046B6D82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E2B3E-2C27-E343-A5C4-3094866C2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F6A06D-F491-9244-8C40-27D730F44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C6AAC-45E1-B84A-B29E-3CD3062BD23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Veritas-logo-drop-shadow.png">
            <a:extLst>
              <a:ext uri="{FF2B5EF4-FFF2-40B4-BE49-F238E27FC236}">
                <a16:creationId xmlns:a16="http://schemas.microsoft.com/office/drawing/2014/main" id="{D8498255-7C87-994E-A5F9-F3762B503F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51584" y="230188"/>
            <a:ext cx="1004431" cy="946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328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CFEC0-C501-DA49-A911-8A48B7A6C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363D8-53D7-9742-987B-BD015C2FA9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251F49-6061-3542-9212-7D660C801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2EF75-1829-7647-88A0-C54B046B6D82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8741DC-A38A-D64D-BC29-60D5DDD77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2258E2-B10A-D74E-B542-30F4D5F04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C6AAC-45E1-B84A-B29E-3CD3062BD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545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DFB21-4DE7-C24B-9FEC-7FEEE54D1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5CF99-92AE-5148-9150-8A9504B2CB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8B5CA5-6C67-7948-A1A5-F2FC3EC02C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3AC7A4-ABE5-8144-AA86-56CFDE589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2EF75-1829-7647-88A0-C54B046B6D82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4A036D-69CF-B049-937B-CA3EB9041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8EA286-F96C-9B4F-9CC1-BCA722977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C6AAC-45E1-B84A-B29E-3CD3062BD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100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EE5E0-B7BF-FF49-B46C-D6FB6D710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3A9B34-623E-C54E-BE15-42D588B94D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B9FFD9-7DE6-1247-BAC1-140693F009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99FA4F-3BE4-8945-A582-776449FD00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34BE4F-FDB0-E448-AF23-4F27605FD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5F75F8-8EEF-1443-9CF4-D4E6232D6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2EF75-1829-7647-88A0-C54B046B6D82}" type="datetimeFigureOut">
              <a:rPr lang="en-US" smtClean="0"/>
              <a:t>10/6/26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D713A4-A48A-EB4F-9E61-C678BE557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6ACE50-D60B-6244-B9B4-B431A3D4E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C6AAC-45E1-B84A-B29E-3CD3062BD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264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31C51-F7C4-0A4B-863F-C17623636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32E5B8-F445-5142-9719-21A60BB66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2EF75-1829-7647-88A0-C54B046B6D82}" type="datetimeFigureOut">
              <a:rPr lang="en-US" smtClean="0"/>
              <a:t>10/6/26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47E591-3289-0843-9818-1A1C373A7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673837-CC0B-8049-9B94-48FA4108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C6AAC-45E1-B84A-B29E-3CD3062BD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15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7E75D5-1775-DE41-A9A5-47E9F5200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2EF75-1829-7647-88A0-C54B046B6D82}" type="datetimeFigureOut">
              <a:rPr lang="en-US" smtClean="0"/>
              <a:t>10/6/26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5B6E64-9F21-F145-BFDA-C3F1690A8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05F2A5-3E81-FB40-8A9D-7429A19F5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C6AAC-45E1-B84A-B29E-3CD3062BD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82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8FD5D-6886-8F40-B1A6-A7D8CE13C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6E182-5433-2F42-98D3-BEF836E2B2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594670-499A-8743-A97B-BD3AC8C883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959FE3-10E1-C246-84E3-F5F48601E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2EF75-1829-7647-88A0-C54B046B6D82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F24BAE-1C01-0B44-812C-8FD85A1F2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9D76AC-7B1F-A34F-B490-9FBBC5569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C6AAC-45E1-B84A-B29E-3CD3062BD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649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31D7F-7347-7347-82CA-F0DEBE35F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EFB3F6-296F-9D4D-878E-E920FF61EC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F90F5E-FAE2-1947-9C47-12BC3C00BF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188AA4-034C-A640-A20D-40D7914B6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2EF75-1829-7647-88A0-C54B046B6D82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2D32F6-9F43-424D-98EB-3271A639B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1DF9AD-4B0B-854B-8A98-31CA5944D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C6AAC-45E1-B84A-B29E-3CD3062BD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797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67CD9-82EC-E14E-B1C7-1CE13DEE2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482AD3-B47C-F940-9889-9EA6D22381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99F6C1-AD19-C444-9755-42332564A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2EF75-1829-7647-88A0-C54B046B6D82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94B78-A956-9347-9BF4-6E5CF5C03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BBD6B1-F78C-0340-BEEB-D2BDBB616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C6AAC-45E1-B84A-B29E-3CD3062BD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192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B9E7DD-5B11-294F-813A-7FD7F8173E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FF3DF4-75CB-E449-B5B7-9A6429893C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113793-0C11-C046-ADD4-6451C0728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2EF75-1829-7647-88A0-C54B046B6D82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1CE8D-8643-1448-B8C7-34312DF03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41FFFC-BFD2-5847-A293-617EE729B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C6AAC-45E1-B84A-B29E-3CD3062BD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4322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975218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1BB3D-6D80-A448-8294-35F3350E8C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604CFB-4CEF-0349-A125-7302AF9A9F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2A88A6-A951-C84B-AF89-5E26D54C7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2EF75-1829-7647-88A0-C54B046B6D82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4690B9-68F1-8649-B0EB-B6CE40DAA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76E721-3275-1B40-8EDD-764EC8DFA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C6AAC-45E1-B84A-B29E-3CD3062BD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387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74665-5B52-9249-B239-E8A7A304F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2B74E-C261-5045-BA0A-155731C075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1094C-AC1B-9C4B-9361-C8A061FFC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2EF75-1829-7647-88A0-C54B046B6D82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E2B3E-2C27-E343-A5C4-3094866C2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F6A06D-F491-9244-8C40-27D730F44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C6AAC-45E1-B84A-B29E-3CD3062BD23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Veritas-logo-drop-shadow.png">
            <a:extLst>
              <a:ext uri="{FF2B5EF4-FFF2-40B4-BE49-F238E27FC236}">
                <a16:creationId xmlns:a16="http://schemas.microsoft.com/office/drawing/2014/main" id="{D8498255-7C87-994E-A5F9-F3762B503F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47680" y="462601"/>
            <a:ext cx="1004431" cy="946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9354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CFEC0-C501-DA49-A911-8A48B7A6C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363D8-53D7-9742-987B-BD015C2FA9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251F49-6061-3542-9212-7D660C801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2EF75-1829-7647-88A0-C54B046B6D82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8741DC-A38A-D64D-BC29-60D5DDD77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2258E2-B10A-D74E-B542-30F4D5F04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C6AAC-45E1-B84A-B29E-3CD3062BD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8171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DFB21-4DE7-C24B-9FEC-7FEEE54D1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5CF99-92AE-5148-9150-8A9504B2CB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8B5CA5-6C67-7948-A1A5-F2FC3EC02C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3AC7A4-ABE5-8144-AA86-56CFDE589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2EF75-1829-7647-88A0-C54B046B6D82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4A036D-69CF-B049-937B-CA3EB9041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8EA286-F96C-9B4F-9CC1-BCA722977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C6AAC-45E1-B84A-B29E-3CD3062BD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6258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EE5E0-B7BF-FF49-B46C-D6FB6D710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3A9B34-623E-C54E-BE15-42D588B94D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B9FFD9-7DE6-1247-BAC1-140693F009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99FA4F-3BE4-8945-A582-776449FD00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34BE4F-FDB0-E448-AF23-4F27605FD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5F75F8-8EEF-1443-9CF4-D4E6232D6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2EF75-1829-7647-88A0-C54B046B6D82}" type="datetimeFigureOut">
              <a:rPr lang="en-US" smtClean="0"/>
              <a:t>10/6/26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D713A4-A48A-EB4F-9E61-C678BE557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6ACE50-D60B-6244-B9B4-B431A3D4E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C6AAC-45E1-B84A-B29E-3CD3062BD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7666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31C51-F7C4-0A4B-863F-C17623636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32E5B8-F445-5142-9719-21A60BB66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2EF75-1829-7647-88A0-C54B046B6D82}" type="datetimeFigureOut">
              <a:rPr lang="en-US" smtClean="0"/>
              <a:t>10/6/26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47E591-3289-0843-9818-1A1C373A7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673837-CC0B-8049-9B94-48FA4108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C6AAC-45E1-B84A-B29E-3CD3062BD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2678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7E75D5-1775-DE41-A9A5-47E9F5200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2EF75-1829-7647-88A0-C54B046B6D82}" type="datetimeFigureOut">
              <a:rPr lang="en-US" smtClean="0"/>
              <a:t>10/6/26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5B6E64-9F21-F145-BFDA-C3F1690A8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05F2A5-3E81-FB40-8A9D-7429A19F5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C6AAC-45E1-B84A-B29E-3CD3062BD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8966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8FD5D-6886-8F40-B1A6-A7D8CE13C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6E182-5433-2F42-98D3-BEF836E2B2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594670-499A-8743-A97B-BD3AC8C883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959FE3-10E1-C246-84E3-F5F48601E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2EF75-1829-7647-88A0-C54B046B6D82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F24BAE-1C01-0B44-812C-8FD85A1F2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9D76AC-7B1F-A34F-B490-9FBBC5569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C6AAC-45E1-B84A-B29E-3CD3062BD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1276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31D7F-7347-7347-82CA-F0DEBE35F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EFB3F6-296F-9D4D-878E-E920FF61EC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F90F5E-FAE2-1947-9C47-12BC3C00BF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188AA4-034C-A640-A20D-40D7914B6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2EF75-1829-7647-88A0-C54B046B6D82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2D32F6-9F43-424D-98EB-3271A639B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1DF9AD-4B0B-854B-8A98-31CA5944D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C6AAC-45E1-B84A-B29E-3CD3062BD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7638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67CD9-82EC-E14E-B1C7-1CE13DEE2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482AD3-B47C-F940-9889-9EA6D22381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99F6C1-AD19-C444-9755-42332564A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2EF75-1829-7647-88A0-C54B046B6D82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94B78-A956-9347-9BF4-6E5CF5C03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BBD6B1-F78C-0340-BEEB-D2BDBB616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C6AAC-45E1-B84A-B29E-3CD3062BD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1467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B9E7DD-5B11-294F-813A-7FD7F8173E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FF3DF4-75CB-E449-B5B7-9A6429893C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113793-0C11-C046-ADD4-6451C0728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2EF75-1829-7647-88A0-C54B046B6D82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1CE8D-8643-1448-B8C7-34312DF03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41FFFC-BFD2-5847-A293-617EE729B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C6AAC-45E1-B84A-B29E-3CD3062BD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8251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41917-7D80-5845-BBA1-26E8FC06F98A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CTA_Logo_Template_RGB2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173"/>
          <a:stretch/>
        </p:blipFill>
        <p:spPr>
          <a:xfrm>
            <a:off x="10077462" y="177497"/>
            <a:ext cx="2066175" cy="93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1620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BFD3D-F5BD-8A4E-85A9-86F009CF8960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34264-E2A4-BE42-B51D-8BB60A075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325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2F9BE3-802B-6943-A74B-F4C1E9C05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8AB7A8-FE25-1F44-B357-9661ED33F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1E9F6B-87C2-B240-9521-98C31DFEF3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2EF75-1829-7647-88A0-C54B046B6D82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5F1E66-E7A6-D041-B61A-42E0A7372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AA833B-A416-184C-BF76-D22C216D6B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C6AAC-45E1-B84A-B29E-3CD3062BD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94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2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2F9BE3-802B-6943-A74B-F4C1E9C05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8AB7A8-FE25-1F44-B357-9661ED33F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1E9F6B-87C2-B240-9521-98C31DFEF3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2EF75-1829-7647-88A0-C54B046B6D82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5F1E66-E7A6-D041-B61A-42E0A7372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AA833B-A416-184C-BF76-D22C216D6B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C6AAC-45E1-B84A-B29E-3CD3062BD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160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4861" y="238615"/>
            <a:ext cx="9222601" cy="8240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4859" y="1589174"/>
            <a:ext cx="1017609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41917-7D80-5845-BBA1-26E8FC06F98A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9FCDA-B809-C440-BD62-3E96D0DA3F3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289936"/>
            <a:ext cx="12192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4261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Fira Sans"/>
          <a:ea typeface="+mj-ea"/>
          <a:cs typeface="Fira San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Fira Sans"/>
          <a:ea typeface="+mn-ea"/>
          <a:cs typeface="Fira San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Fira Sans"/>
          <a:ea typeface="+mn-ea"/>
          <a:cs typeface="Fira San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Fira Sans"/>
          <a:ea typeface="+mn-ea"/>
          <a:cs typeface="Fira San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Fira Sans"/>
          <a:ea typeface="+mn-ea"/>
          <a:cs typeface="Fira San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Fira Sans"/>
          <a:ea typeface="+mn-ea"/>
          <a:cs typeface="Fira San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BFD3D-F5BD-8A4E-85A9-86F009CF8960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134264-E2A4-BE42-B51D-8BB60A075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00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NUL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58.jpg"/><Relationship Id="rId4" Type="http://schemas.openxmlformats.org/officeDocument/2006/relationships/image" Target="../media/image5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61.png"/><Relationship Id="rId7" Type="http://schemas.openxmlformats.org/officeDocument/2006/relationships/image" Target="../media/image12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5" Type="http://schemas.openxmlformats.org/officeDocument/2006/relationships/image" Target="../media/image62.png"/><Relationship Id="rId4" Type="http://schemas.openxmlformats.org/officeDocument/2006/relationships/image" Target="../media/image9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DBA7068-BB09-2944-BACF-FBF9A72C2B0E}"/>
              </a:ext>
            </a:extLst>
          </p:cNvPr>
          <p:cNvSpPr txBox="1"/>
          <p:nvPr/>
        </p:nvSpPr>
        <p:spPr>
          <a:xfrm>
            <a:off x="2273727" y="4509885"/>
            <a:ext cx="18142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CTA SII meeting </a:t>
            </a:r>
          </a:p>
          <a:p>
            <a:r>
              <a:rPr lang="en-US" dirty="0">
                <a:solidFill>
                  <a:schemeClr val="bg1"/>
                </a:solidFill>
              </a:rPr>
              <a:t>October 15, 2020</a:t>
            </a:r>
          </a:p>
        </p:txBody>
      </p:sp>
      <p:pic>
        <p:nvPicPr>
          <p:cNvPr id="7" name="Picture 6" descr="Veritas-logo-drop-shadow.png">
            <a:extLst>
              <a:ext uri="{FF2B5EF4-FFF2-40B4-BE49-F238E27FC236}">
                <a16:creationId xmlns:a16="http://schemas.microsoft.com/office/drawing/2014/main" id="{1C34E109-92FE-5543-8943-E53E4D6DF2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051" y="90068"/>
            <a:ext cx="1004431" cy="9469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3102C8-D1F3-9148-BD58-0835B78711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534" r="2450"/>
          <a:stretch/>
        </p:blipFill>
        <p:spPr>
          <a:xfrm>
            <a:off x="87656" y="35286"/>
            <a:ext cx="10986395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E2AD787-9BEB-DA4B-8870-67396E2223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74051" y="1355216"/>
            <a:ext cx="1054100" cy="10541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5422F5D-5988-A246-85EB-4B42F4BE1E8A}"/>
              </a:ext>
            </a:extLst>
          </p:cNvPr>
          <p:cNvSpPr/>
          <p:nvPr/>
        </p:nvSpPr>
        <p:spPr>
          <a:xfrm>
            <a:off x="632095" y="5345388"/>
            <a:ext cx="693208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Fira sans"/>
                <a:cs typeface="Fira sans"/>
              </a:rPr>
              <a:t>Dave Kieda</a:t>
            </a:r>
          </a:p>
          <a:p>
            <a:r>
              <a:rPr lang="en-US" sz="2000" b="1" dirty="0">
                <a:solidFill>
                  <a:schemeClr val="bg1"/>
                </a:solidFill>
                <a:latin typeface="Fira sans"/>
                <a:cs typeface="Fira sans"/>
              </a:rPr>
              <a:t>University of Utah </a:t>
            </a:r>
          </a:p>
          <a:p>
            <a:r>
              <a:rPr lang="en-US" sz="2000" b="1" i="1" dirty="0" err="1">
                <a:solidFill>
                  <a:schemeClr val="bg1"/>
                </a:solidFill>
                <a:latin typeface="Fira sans"/>
                <a:cs typeface="Fira sans"/>
              </a:rPr>
              <a:t>dave.kieda@utah.edu</a:t>
            </a:r>
            <a:endParaRPr lang="en-US" sz="2000" b="1" i="1" dirty="0">
              <a:solidFill>
                <a:schemeClr val="bg1"/>
              </a:solidFill>
              <a:latin typeface="Fira sans"/>
              <a:cs typeface="Fira sans"/>
            </a:endParaRPr>
          </a:p>
          <a:p>
            <a:r>
              <a:rPr lang="en-US" sz="2000" b="1" i="1" dirty="0">
                <a:solidFill>
                  <a:schemeClr val="bg1"/>
                </a:solidFill>
                <a:latin typeface="Fira sans"/>
                <a:cs typeface="Fira sans"/>
              </a:rPr>
              <a:t>VERITAS Collaboration: VSII working group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504EC1-C0DD-594F-A524-236EC5927E6E}"/>
              </a:ext>
            </a:extLst>
          </p:cNvPr>
          <p:cNvSpPr/>
          <p:nvPr/>
        </p:nvSpPr>
        <p:spPr>
          <a:xfrm>
            <a:off x="7801547" y="5499275"/>
            <a:ext cx="294748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2026 Workshop 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Fira sans"/>
                <a:cs typeface="Fira sans"/>
              </a:rPr>
              <a:t>La Palma, Canary Islands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Fira sans"/>
                <a:cs typeface="Fira sans"/>
              </a:rPr>
              <a:t>  10/6/2026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DAF5609-3692-B442-9363-A383939E4456}"/>
              </a:ext>
            </a:extLst>
          </p:cNvPr>
          <p:cNvSpPr/>
          <p:nvPr/>
        </p:nvSpPr>
        <p:spPr>
          <a:xfrm>
            <a:off x="405703" y="417406"/>
            <a:ext cx="103433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</a:rPr>
              <a:t>VERITAS SII OBA Star Survey &amp; 2026-2028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964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10"/>
          <p:cNvSpPr>
            <a:spLocks noChangeArrowheads="1"/>
          </p:cNvSpPr>
          <p:nvPr/>
        </p:nvSpPr>
        <p:spPr bwMode="auto">
          <a:xfrm>
            <a:off x="1143040" y="-317369"/>
            <a:ext cx="138463" cy="1091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911" tIns="45911" rIns="91213" bIns="182052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 Unicode MS" panose="020B0604020202020204" pitchFamily="34" charset="-128"/>
              </a:rPr>
            </a:b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 Unicode MS" panose="020B0604020202020204" pitchFamily="34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 Unicode MS" panose="020B0604020202020204" pitchFamily="34" charset="-128"/>
              </a:rPr>
            </a:b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 Unicode MS" panose="020B0604020202020204" pitchFamily="34" charset="-128"/>
            </a:endParaRPr>
          </a:p>
        </p:txBody>
      </p:sp>
      <p:pic>
        <p:nvPicPr>
          <p:cNvPr id="200707" name="Picture 3" descr="Narrabri_sit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03" y="0"/>
            <a:ext cx="990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4" name="TextBox 8"/>
          <p:cNvSpPr txBox="1">
            <a:spLocks noChangeArrowheads="1"/>
          </p:cNvSpPr>
          <p:nvPr/>
        </p:nvSpPr>
        <p:spPr bwMode="auto">
          <a:xfrm>
            <a:off x="1143019" y="5311785"/>
            <a:ext cx="5268676" cy="1538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213" tIns="45607" rIns="91213" bIns="45607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Narrabri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observatory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with its circular railway track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R.Hanbury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Brown: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BOFFIN. A Personal Story of the Early Days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of Radar, Radio Astronomy and Quantum Optics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(1991)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0709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49" y="5504175"/>
            <a:ext cx="3089275" cy="135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1143021" y="10"/>
            <a:ext cx="7305324" cy="10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213" tIns="45607" rIns="91213" bIns="45607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Stellar Intensity interferometry (SII) … 1956-1971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i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The Past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1F7321-D8FE-8AEA-2ECA-E8BEF87534B5}"/>
              </a:ext>
            </a:extLst>
          </p:cNvPr>
          <p:cNvSpPr txBox="1"/>
          <p:nvPr/>
        </p:nvSpPr>
        <p:spPr>
          <a:xfrm>
            <a:off x="204712" y="6191480"/>
            <a:ext cx="31308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069459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picture containing cockpit, engine, control panel&#10;&#10;Description automatically generated">
            <a:extLst>
              <a:ext uri="{FF2B5EF4-FFF2-40B4-BE49-F238E27FC236}">
                <a16:creationId xmlns:a16="http://schemas.microsoft.com/office/drawing/2014/main" id="{3AF23D8D-CBA4-9704-F475-F3453F460F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925" t="9091" r="34135" b="1"/>
          <a:stretch/>
        </p:blipFill>
        <p:spPr>
          <a:xfrm rot="5400000">
            <a:off x="4428744" y="-905256"/>
            <a:ext cx="6858000" cy="86685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ABA2FF-93D4-ABEF-EB4C-82141207C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1" y="119949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VSII</a:t>
            </a:r>
            <a:br>
              <a:rPr lang="en-US" sz="4800" dirty="0"/>
            </a:br>
            <a:r>
              <a:rPr lang="en-US" sz="4800" dirty="0"/>
              <a:t>Retrospective</a:t>
            </a:r>
            <a:br>
              <a:rPr lang="en-US" sz="4800" dirty="0"/>
            </a:br>
            <a:r>
              <a:rPr lang="en-US" sz="4800" dirty="0"/>
              <a:t>2019-2026</a:t>
            </a:r>
            <a:br>
              <a:rPr lang="en-US" sz="4800" dirty="0"/>
            </a:br>
            <a:endParaRPr lang="en-US" sz="4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6EA13F-62DA-EB87-7E49-F4C39D6A3282}"/>
              </a:ext>
            </a:extLst>
          </p:cNvPr>
          <p:cNvSpPr txBox="1"/>
          <p:nvPr/>
        </p:nvSpPr>
        <p:spPr>
          <a:xfrm>
            <a:off x="204712" y="6191480"/>
            <a:ext cx="31308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35623041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91905" y="274796"/>
            <a:ext cx="7196204" cy="701731"/>
          </a:xfrm>
        </p:spPr>
        <p:txBody>
          <a:bodyPr wrap="square">
            <a:spAutoFit/>
          </a:bodyPr>
          <a:lstStyle/>
          <a:p>
            <a:pPr lvl="0"/>
            <a:r>
              <a:rPr lang="en-US" dirty="0"/>
              <a:t>VERITAS-SII (VSII)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6993776" y="1459684"/>
            <a:ext cx="4919927" cy="3244838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1800" dirty="0"/>
              <a:t>Excellent instrument for SII</a:t>
            </a:r>
          </a:p>
          <a:p>
            <a:pPr lvl="0"/>
            <a:r>
              <a:rPr lang="en-US" sz="1800" dirty="0"/>
              <a:t>Large photon collection area (~12 m</a:t>
            </a:r>
            <a:r>
              <a:rPr lang="en-US" sz="1800" dirty="0">
                <a:solidFill>
                  <a:srgbClr val="292929"/>
                </a:solidFill>
                <a:cs typeface="Arial" charset="0"/>
                <a:sym typeface="Symbol"/>
              </a:rPr>
              <a:t> </a:t>
            </a:r>
            <a:r>
              <a:rPr lang="en-US" sz="1800" dirty="0" err="1">
                <a:solidFill>
                  <a:srgbClr val="292929"/>
                </a:solidFill>
                <a:cs typeface="Arial" charset="0"/>
                <a:sym typeface="Symbol"/>
              </a:rPr>
              <a:t>Ø</a:t>
            </a:r>
            <a:r>
              <a:rPr lang="en-US" sz="1800" dirty="0">
                <a:solidFill>
                  <a:srgbClr val="292929"/>
                </a:solidFill>
                <a:cs typeface="Arial" charset="0"/>
                <a:sym typeface="Symbol"/>
              </a:rPr>
              <a:t> </a:t>
            </a:r>
            <a:r>
              <a:rPr lang="en-US" sz="1800" dirty="0"/>
              <a:t>mirrors)</a:t>
            </a:r>
          </a:p>
          <a:p>
            <a:pPr lvl="0"/>
            <a:r>
              <a:rPr lang="en-US" sz="1800" dirty="0"/>
              <a:t>40 m  to 150m  baselines</a:t>
            </a:r>
          </a:p>
          <a:p>
            <a:pPr lvl="0"/>
            <a:r>
              <a:rPr lang="en-US" sz="1800" dirty="0"/>
              <a:t>Optically isochronous (&lt; 4 ns)</a:t>
            </a:r>
          </a:p>
          <a:p>
            <a:pPr lvl="0"/>
            <a:r>
              <a:rPr lang="en-US" sz="1800" dirty="0"/>
              <a:t>250 </a:t>
            </a:r>
            <a:r>
              <a:rPr lang="en-US" sz="1800" dirty="0" err="1"/>
              <a:t>Mhz</a:t>
            </a:r>
            <a:r>
              <a:rPr lang="en-US" sz="1800" dirty="0"/>
              <a:t> photocurrent sampling</a:t>
            </a:r>
          </a:p>
          <a:p>
            <a:pPr lvl="0"/>
            <a:r>
              <a:rPr lang="en-US" sz="1800" dirty="0"/>
              <a:t>Telescope time available during Full Moon</a:t>
            </a:r>
          </a:p>
          <a:p>
            <a:pPr lvl="0" algn="ctr"/>
            <a:endParaRPr lang="en-US" sz="1800" b="1" dirty="0"/>
          </a:p>
          <a:p>
            <a:pPr marL="0" indent="0" algn="ctr">
              <a:buNone/>
            </a:pPr>
            <a:r>
              <a:rPr lang="en-US" sz="1800" b="1" i="1" dirty="0"/>
              <a:t>Sub- milliarcsecond optical </a:t>
            </a:r>
          </a:p>
          <a:p>
            <a:pPr marL="0" indent="0" algn="ctr">
              <a:buNone/>
            </a:pPr>
            <a:r>
              <a:rPr lang="en-US" sz="1800" b="1" i="1" dirty="0"/>
              <a:t>resolution  @ 400 nm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297" y="1631981"/>
            <a:ext cx="6623913" cy="396628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197520" y="7086437"/>
            <a:ext cx="3408305" cy="828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750"/>
              </a:spcAft>
              <a:buSzPts val="1000"/>
            </a:pPr>
            <a:r>
              <a:rPr lang="en-GB" sz="1050" kern="150" dirty="0">
                <a:ea typeface="Times New Roman" charset="0"/>
                <a:cs typeface="Times New Roman" charset="0"/>
              </a:rPr>
              <a:t>J. Holder and S. </a:t>
            </a:r>
            <a:r>
              <a:rPr lang="en-GB" sz="1050" kern="150" dirty="0" err="1">
                <a:ea typeface="Times New Roman" charset="0"/>
                <a:cs typeface="Times New Roman" charset="0"/>
              </a:rPr>
              <a:t>LeBohec</a:t>
            </a:r>
            <a:r>
              <a:rPr lang="en-GB" sz="1050" kern="150" dirty="0">
                <a:ea typeface="Times New Roman" charset="0"/>
                <a:cs typeface="Times New Roman" charset="0"/>
              </a:rPr>
              <a:t>, </a:t>
            </a:r>
            <a:r>
              <a:rPr lang="en-GB" sz="1050" i="1" kern="150" dirty="0">
                <a:ea typeface="Times New Roman" charset="0"/>
                <a:cs typeface="Times New Roman" charset="0"/>
              </a:rPr>
              <a:t>Ap. J</a:t>
            </a:r>
            <a:r>
              <a:rPr lang="en-GB" sz="1050" kern="150" dirty="0">
                <a:ea typeface="Times New Roman" charset="0"/>
                <a:cs typeface="Times New Roman" charset="0"/>
              </a:rPr>
              <a:t>. </a:t>
            </a:r>
            <a:r>
              <a:rPr lang="en-GB" sz="1050" b="1" kern="150" dirty="0">
                <a:ea typeface="Times New Roman" charset="0"/>
                <a:cs typeface="Times New Roman" charset="0"/>
              </a:rPr>
              <a:t>649</a:t>
            </a:r>
            <a:r>
              <a:rPr lang="en-GB" sz="1050" kern="150" dirty="0">
                <a:ea typeface="Times New Roman" charset="0"/>
                <a:cs typeface="Times New Roman" charset="0"/>
              </a:rPr>
              <a:t> (2006) 399</a:t>
            </a:r>
          </a:p>
          <a:p>
            <a:pPr>
              <a:spcAft>
                <a:spcPts val="750"/>
              </a:spcAft>
              <a:buSzPts val="1000"/>
            </a:pPr>
            <a:r>
              <a:rPr lang="it-IT" sz="1050" dirty="0"/>
              <a:t>D. </a:t>
            </a:r>
            <a:r>
              <a:rPr lang="it-IT" sz="1050" dirty="0" err="1"/>
              <a:t>Dravins</a:t>
            </a:r>
            <a:r>
              <a:rPr lang="it-IT" sz="1050" dirty="0"/>
              <a:t> </a:t>
            </a:r>
            <a:r>
              <a:rPr lang="it-IT" sz="1050" i="1" dirty="0"/>
              <a:t>et al.,</a:t>
            </a:r>
            <a:r>
              <a:rPr lang="it-IT" sz="1050" dirty="0"/>
              <a:t> </a:t>
            </a:r>
            <a:r>
              <a:rPr lang="it-IT" sz="1050" i="1" dirty="0"/>
              <a:t>New </a:t>
            </a:r>
            <a:r>
              <a:rPr lang="it-IT" sz="1050" i="1" dirty="0" err="1"/>
              <a:t>Astronomy</a:t>
            </a:r>
            <a:r>
              <a:rPr lang="it-IT" sz="1050" i="1" dirty="0"/>
              <a:t> </a:t>
            </a:r>
            <a:r>
              <a:rPr lang="it-IT" sz="1050" i="1" dirty="0" err="1"/>
              <a:t>Reviews</a:t>
            </a:r>
            <a:r>
              <a:rPr lang="it-IT" sz="1050" dirty="0"/>
              <a:t> </a:t>
            </a:r>
            <a:r>
              <a:rPr lang="it-IT" sz="1050" b="1" dirty="0"/>
              <a:t>56</a:t>
            </a:r>
            <a:r>
              <a:rPr lang="it-IT" sz="1050" dirty="0"/>
              <a:t>, 5</a:t>
            </a:r>
            <a:r>
              <a:rPr lang="it-IT" sz="1050" b="1" dirty="0"/>
              <a:t> </a:t>
            </a:r>
            <a:r>
              <a:rPr lang="it-IT" sz="1050" dirty="0"/>
              <a:t>(2012) 143</a:t>
            </a:r>
            <a:r>
              <a:rPr lang="en-US" sz="1050" dirty="0"/>
              <a:t> </a:t>
            </a:r>
            <a:endParaRPr lang="en-GB" sz="1050" kern="150" dirty="0">
              <a:ea typeface="Times New Roman" charset="0"/>
              <a:cs typeface="Times New Roman" charset="0"/>
            </a:endParaRPr>
          </a:p>
          <a:p>
            <a:pPr>
              <a:spcAft>
                <a:spcPts val="750"/>
              </a:spcAft>
              <a:buSzPts val="1000"/>
            </a:pPr>
            <a:endParaRPr lang="en-US" sz="1350" kern="15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11" name="Picture 10" descr="Veritas-logo-drop-shadow.png">
            <a:extLst>
              <a:ext uri="{FF2B5EF4-FFF2-40B4-BE49-F238E27FC236}">
                <a16:creationId xmlns:a16="http://schemas.microsoft.com/office/drawing/2014/main" id="{CC16E1B6-36FC-DB47-8292-41BC915B8B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5296" y="274796"/>
            <a:ext cx="1004431" cy="94697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FC0A45E-3665-064C-9005-1B58CA254FFB}"/>
              </a:ext>
            </a:extLst>
          </p:cNvPr>
          <p:cNvSpPr txBox="1"/>
          <p:nvPr/>
        </p:nvSpPr>
        <p:spPr>
          <a:xfrm>
            <a:off x="11276669" y="6333503"/>
            <a:ext cx="30168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6196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413E4B-E58C-1F42-834C-94AD1F3FAAC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255" y="358825"/>
            <a:ext cx="8101505" cy="4190316"/>
          </a:xfrm>
          <a:prstGeom prst="rect">
            <a:avLst/>
          </a:prstGeom>
        </p:spPr>
      </p:pic>
      <p:pic>
        <p:nvPicPr>
          <p:cNvPr id="8" name="Picture 7" descr="Veritas-logo-drop-shadow.png">
            <a:extLst>
              <a:ext uri="{FF2B5EF4-FFF2-40B4-BE49-F238E27FC236}">
                <a16:creationId xmlns:a16="http://schemas.microsoft.com/office/drawing/2014/main" id="{6697FC69-4166-3040-A6D1-8D9B022E9F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3636" y="180459"/>
            <a:ext cx="1004431" cy="94697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BE80A1D-9CFC-4B6B-4586-AEB93F8DEE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425" y="4610951"/>
            <a:ext cx="6921500" cy="863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E4B015-0D78-15BB-B7F2-B50437F91AF0}"/>
              </a:ext>
            </a:extLst>
          </p:cNvPr>
          <p:cNvSpPr txBox="1"/>
          <p:nvPr/>
        </p:nvSpPr>
        <p:spPr>
          <a:xfrm>
            <a:off x="488731" y="180459"/>
            <a:ext cx="27307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VSII Observations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071F38C-D4F0-B33D-25F3-6566162A5315}"/>
                  </a:ext>
                </a:extLst>
              </p:cNvPr>
              <p:cNvSpPr txBox="1"/>
              <p:nvPr/>
            </p:nvSpPr>
            <p:spPr>
              <a:xfrm>
                <a:off x="354330" y="5404859"/>
                <a:ext cx="6366510" cy="8072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+mn-cs"/>
                            </a:rPr>
                            <m:t>g</m:t>
                          </m:r>
                        </m:e>
                        <m:sup>
                          <m: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+mn-cs"/>
                            </a:rPr>
                            <m:t>(1)</m:t>
                          </m:r>
                        </m:sup>
                      </m:sSup>
                      <m:d>
                        <m:dPr>
                          <m:ctrl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+mn-cs"/>
                            </a:rPr>
                            <m:t>u</m:t>
                          </m:r>
                          <m: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+mn-cs"/>
                            </a:rPr>
                            <m:t>v</m:t>
                          </m:r>
                          <m: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,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0</m:t>
                          </m:r>
                        </m:e>
                      </m:d>
                      <m: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+mn-cs"/>
                        </a:rPr>
                        <m:t>=</m:t>
                      </m:r>
                      <m:nary>
                        <m:naryPr>
                          <m:chr m:val="∬"/>
                          <m:limLoc m:val="undOvr"/>
                          <m:subHide m:val="on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+mn-cs"/>
                            </a:rPr>
                            <m:t>I</m:t>
                          </m:r>
                          <m:d>
                            <m:dPr>
                              <m:ctrl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+mn-cs"/>
                                </a:rPr>
                                <m:t>l</m:t>
                              </m:r>
                              <m: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+mn-cs"/>
                                </a:rPr>
                                <m:t>m</m:t>
                              </m:r>
                            </m:e>
                          </m:d>
                          <m:sSup>
                            <m:sSupPr>
                              <m:ctrl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e</m:t>
                              </m:r>
                            </m:e>
                            <m:sup>
                              <m: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−2</m:t>
                              </m:r>
                              <m:r>
                                <m:rPr>
                                  <m:sty m:val="p"/>
                                </m:rPr>
                                <a:rPr kumimoji="0" lang="el-GR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π</m:t>
                              </m:r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i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𝑙𝑢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𝑚𝑣</m:t>
                                  </m:r>
                                </m:e>
                              </m:d>
                            </m:sup>
                          </m:sSup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d</m:t>
                          </m:r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𝑙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𝑑𝑚</m:t>
                          </m:r>
                        </m:e>
                      </m:nary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071F38C-D4F0-B33D-25F3-6566162A53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330" y="5404859"/>
                <a:ext cx="6366510" cy="807272"/>
              </a:xfrm>
              <a:prstGeom prst="rect">
                <a:avLst/>
              </a:prstGeom>
              <a:blipFill>
                <a:blip r:embed="rId6"/>
                <a:stretch>
                  <a:fillRect t="-152308" b="-212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30C1851-8105-82A1-44A0-51C6B3EBAF7D}"/>
                  </a:ext>
                </a:extLst>
              </p:cNvPr>
              <p:cNvSpPr txBox="1"/>
              <p:nvPr/>
            </p:nvSpPr>
            <p:spPr>
              <a:xfrm>
                <a:off x="1092986" y="6268459"/>
                <a:ext cx="818151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1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+mn-cs"/>
                      </a:rPr>
                      <m:t> </m:t>
                    </m:r>
                    <m:r>
                      <m:rPr>
                        <m:sty m:val="p"/>
                      </m:rPr>
                      <a:rPr kumimoji="0" lang="en-US" sz="1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+mn-cs"/>
                      </a:rPr>
                      <m:t>I</m:t>
                    </m:r>
                    <m:d>
                      <m:dPr>
                        <m:ctrlPr>
                          <a: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+mn-cs"/>
                          </a:rPr>
                          <m:t>l</m:t>
                        </m:r>
                        <m:r>
                          <a: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+mn-cs"/>
                          </a:rPr>
                          <m:t>m</m:t>
                        </m:r>
                      </m:e>
                    </m:d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is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the stellar</a:t>
                </a:r>
                <a:r>
                  <a:rPr kumimoji="0" lang="en-US" sz="1800" b="0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image size  and brightness distribution on the sky</a:t>
                </a:r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30C1851-8105-82A1-44A0-51C6B3EBAF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2986" y="6268459"/>
                <a:ext cx="8181517" cy="369332"/>
              </a:xfrm>
              <a:prstGeom prst="rect">
                <a:avLst/>
              </a:prstGeom>
              <a:blipFill>
                <a:blip r:embed="rId7"/>
                <a:stretch>
                  <a:fillRect l="-155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752B7117-F22B-DFA0-F400-59BC7BE946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04281" y="3283590"/>
            <a:ext cx="3314321" cy="311128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6F45203-FEF8-1FC0-9EEC-CEF106AD3D66}"/>
              </a:ext>
            </a:extLst>
          </p:cNvPr>
          <p:cNvSpPr txBox="1"/>
          <p:nvPr/>
        </p:nvSpPr>
        <p:spPr>
          <a:xfrm>
            <a:off x="8266563" y="6308209"/>
            <a:ext cx="3621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VSII Sampling of Fourier Image Plane</a:t>
            </a:r>
          </a:p>
        </p:txBody>
      </p:sp>
      <p:sp>
        <p:nvSpPr>
          <p:cNvPr id="11" name="Bent Arrow 10">
            <a:extLst>
              <a:ext uri="{FF2B5EF4-FFF2-40B4-BE49-F238E27FC236}">
                <a16:creationId xmlns:a16="http://schemas.microsoft.com/office/drawing/2014/main" id="{3970702D-1E3A-C3A4-BBE7-81CBC5856610}"/>
              </a:ext>
            </a:extLst>
          </p:cNvPr>
          <p:cNvSpPr/>
          <p:nvPr/>
        </p:nvSpPr>
        <p:spPr>
          <a:xfrm rot="5400000">
            <a:off x="9261080" y="2147197"/>
            <a:ext cx="977462" cy="814369"/>
          </a:xfrm>
          <a:prstGeom prst="ben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Up Arrow 11">
            <a:extLst>
              <a:ext uri="{FF2B5EF4-FFF2-40B4-BE49-F238E27FC236}">
                <a16:creationId xmlns:a16="http://schemas.microsoft.com/office/drawing/2014/main" id="{14DD0338-6363-3240-5E49-B438EEFE2EDF}"/>
              </a:ext>
            </a:extLst>
          </p:cNvPr>
          <p:cNvSpPr/>
          <p:nvPr/>
        </p:nvSpPr>
        <p:spPr>
          <a:xfrm rot="16200000">
            <a:off x="7481880" y="4948911"/>
            <a:ext cx="462455" cy="788275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53E5D8-0C6B-C14D-EAE9-BE20002343AA}"/>
              </a:ext>
            </a:extLst>
          </p:cNvPr>
          <p:cNvSpPr txBox="1"/>
          <p:nvPr/>
        </p:nvSpPr>
        <p:spPr>
          <a:xfrm>
            <a:off x="354330" y="639487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389937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9613F-4B0A-744F-AD09-F08D3F860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000" y="236407"/>
            <a:ext cx="6916951" cy="824083"/>
          </a:xfrm>
        </p:spPr>
        <p:txBody>
          <a:bodyPr>
            <a:normAutofit/>
          </a:bodyPr>
          <a:lstStyle/>
          <a:p>
            <a:r>
              <a:rPr lang="en-US" sz="3600" dirty="0"/>
              <a:t>Removable SII Camera Plates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DF31D8-83A6-254D-85AD-6183DD09B692}"/>
              </a:ext>
            </a:extLst>
          </p:cNvPr>
          <p:cNvSpPr txBox="1"/>
          <p:nvPr/>
        </p:nvSpPr>
        <p:spPr>
          <a:xfrm>
            <a:off x="6252669" y="1361908"/>
            <a:ext cx="4353308" cy="64633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removable SII Camera Plate </a:t>
            </a:r>
          </a:p>
          <a:p>
            <a:r>
              <a:rPr lang="en-US" dirty="0"/>
              <a:t>     mounts in front  of the VERITAS  </a:t>
            </a:r>
          </a:p>
          <a:p>
            <a:r>
              <a:rPr lang="en-US" dirty="0"/>
              <a:t>     Camera focal plane.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Observer locates the SII Plate onto each  </a:t>
            </a:r>
          </a:p>
          <a:p>
            <a:r>
              <a:rPr lang="en-US" dirty="0"/>
              <a:t>     camera at  beginning of full-moon period.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Plate contains necessary focal plane </a:t>
            </a:r>
          </a:p>
          <a:p>
            <a:r>
              <a:rPr lang="en-US" dirty="0"/>
              <a:t>      optics, HV supply, photomultiplier</a:t>
            </a:r>
          </a:p>
          <a:p>
            <a:r>
              <a:rPr lang="en-US" dirty="0"/>
              <a:t>      and preamplifiers to perform SII</a:t>
            </a:r>
          </a:p>
          <a:p>
            <a:r>
              <a:rPr lang="en-US" dirty="0"/>
              <a:t>      measurements.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Quick connect to cables for signal, </a:t>
            </a:r>
          </a:p>
          <a:p>
            <a:r>
              <a:rPr lang="en-US" dirty="0"/>
              <a:t>      power, control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At end of run the SII plate is  removed </a:t>
            </a:r>
          </a:p>
          <a:p>
            <a:r>
              <a:rPr lang="en-US" dirty="0"/>
              <a:t>     and stored in dust-proof box.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About 20 minutes to install each plate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3E0355-1AEB-644F-BAA0-CDB7AAAC3E7F}"/>
              </a:ext>
            </a:extLst>
          </p:cNvPr>
          <p:cNvSpPr txBox="1"/>
          <p:nvPr/>
        </p:nvSpPr>
        <p:spPr>
          <a:xfrm>
            <a:off x="4054313" y="4782065"/>
            <a:ext cx="840259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HV 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Supply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B0C52A-57C7-474C-A975-5A28619A868E}"/>
              </a:ext>
            </a:extLst>
          </p:cNvPr>
          <p:cNvSpPr txBox="1"/>
          <p:nvPr/>
        </p:nvSpPr>
        <p:spPr>
          <a:xfrm>
            <a:off x="2418892" y="4782065"/>
            <a:ext cx="136237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200 MHz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 Preamp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FF7A99-335E-914B-8DF4-79BB22BC68AB}"/>
              </a:ext>
            </a:extLst>
          </p:cNvPr>
          <p:cNvSpPr txBox="1"/>
          <p:nvPr/>
        </p:nvSpPr>
        <p:spPr>
          <a:xfrm>
            <a:off x="3940175" y="4291042"/>
            <a:ext cx="136237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R10560 PMT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471AF1-7004-7544-A7FA-F0CA6781B63E}"/>
              </a:ext>
            </a:extLst>
          </p:cNvPr>
          <p:cNvSpPr txBox="1"/>
          <p:nvPr/>
        </p:nvSpPr>
        <p:spPr>
          <a:xfrm rot="16409181">
            <a:off x="4616899" y="3771731"/>
            <a:ext cx="223610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SII Focal Plane Plate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9274D64-9309-A54D-BE4B-431179DBFA29}"/>
              </a:ext>
            </a:extLst>
          </p:cNvPr>
          <p:cNvSpPr txBox="1"/>
          <p:nvPr/>
        </p:nvSpPr>
        <p:spPr>
          <a:xfrm rot="16200000">
            <a:off x="1424942" y="3539957"/>
            <a:ext cx="136237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Support Rod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559A87-2902-D244-9A22-20FC1DD66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9778" y="1439788"/>
            <a:ext cx="3969069" cy="504993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947F221-D30A-5347-88E3-D3352C1A35CC}"/>
              </a:ext>
            </a:extLst>
          </p:cNvPr>
          <p:cNvSpPr txBox="1"/>
          <p:nvPr/>
        </p:nvSpPr>
        <p:spPr>
          <a:xfrm>
            <a:off x="11276669" y="6333503"/>
            <a:ext cx="30168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435728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1882559" y="491383"/>
            <a:ext cx="7944586" cy="535531"/>
          </a:xfrm>
        </p:spPr>
        <p:txBody>
          <a:bodyPr wrap="square">
            <a:spAutoFit/>
          </a:bodyPr>
          <a:lstStyle/>
          <a:p>
            <a:pPr lvl="0"/>
            <a:r>
              <a:rPr lang="en-US" sz="3200" dirty="0"/>
              <a:t>VERITAS SII DACQ system (2018-2026)</a:t>
            </a:r>
          </a:p>
        </p:txBody>
      </p:sp>
      <p:pic>
        <p:nvPicPr>
          <p:cNvPr id="21" name="Picture 20" descr="Veritas-logo-drop-shad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2700" y="285662"/>
            <a:ext cx="1004431" cy="946970"/>
          </a:xfrm>
          <a:prstGeom prst="rect">
            <a:avLst/>
          </a:prstGeom>
        </p:spPr>
      </p:pic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D4DC97D0-FD75-6449-B6F6-54D5303D313B}"/>
              </a:ext>
            </a:extLst>
          </p:cNvPr>
          <p:cNvSpPr txBox="1">
            <a:spLocks/>
          </p:cNvSpPr>
          <p:nvPr/>
        </p:nvSpPr>
        <p:spPr>
          <a:xfrm>
            <a:off x="1817152" y="4653478"/>
            <a:ext cx="9558537" cy="20466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Fira Sans"/>
                <a:ea typeface="+mn-ea"/>
                <a:cs typeface="Fira San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Fira Sans"/>
                <a:ea typeface="+mn-ea"/>
                <a:cs typeface="Fira San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Fira Sans"/>
                <a:ea typeface="+mn-ea"/>
                <a:cs typeface="Fira San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Fira Sans"/>
                <a:ea typeface="+mn-ea"/>
                <a:cs typeface="Fira San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Fira Sans"/>
                <a:ea typeface="+mn-ea"/>
                <a:cs typeface="Fira San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520A92-5EB7-9642-A503-2E734E49BCD1}"/>
              </a:ext>
            </a:extLst>
          </p:cNvPr>
          <p:cNvSpPr txBox="1"/>
          <p:nvPr/>
        </p:nvSpPr>
        <p:spPr>
          <a:xfrm>
            <a:off x="2307771" y="5475514"/>
            <a:ext cx="764382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Each telescope records data independently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White Rabbit Synchronization of clocks at each telescope (Single mode fiber)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10G data transport network allows cross mounting of disk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Correlations computed offline /next day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4D08F3-0E3B-F848-B571-790D0FA098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7772" y="1287062"/>
            <a:ext cx="7328173" cy="425281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8F45EDF-026B-4359-ACEA-A0A252BF8A09}"/>
              </a:ext>
            </a:extLst>
          </p:cNvPr>
          <p:cNvSpPr txBox="1"/>
          <p:nvPr/>
        </p:nvSpPr>
        <p:spPr>
          <a:xfrm>
            <a:off x="11375689" y="6272471"/>
            <a:ext cx="31308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820812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59C7DED-120E-9E4F-906F-FFBAEB5C8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904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281F487-2088-CB4F-B0A4-C889EF433565}"/>
              </a:ext>
            </a:extLst>
          </p:cNvPr>
          <p:cNvSpPr/>
          <p:nvPr/>
        </p:nvSpPr>
        <p:spPr>
          <a:xfrm>
            <a:off x="4127677" y="6079769"/>
            <a:ext cx="3936645" cy="47198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F5F505-2460-6844-F6FA-2F4C6D367EF4}"/>
              </a:ext>
            </a:extLst>
          </p:cNvPr>
          <p:cNvSpPr txBox="1"/>
          <p:nvPr/>
        </p:nvSpPr>
        <p:spPr>
          <a:xfrm>
            <a:off x="3403192" y="394140"/>
            <a:ext cx="5385616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FPGA-based Data Reduction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5203A4-7834-E986-57A0-9EDD97DAABE0}"/>
              </a:ext>
            </a:extLst>
          </p:cNvPr>
          <p:cNvSpPr/>
          <p:nvPr/>
        </p:nvSpPr>
        <p:spPr>
          <a:xfrm>
            <a:off x="140677" y="0"/>
            <a:ext cx="2715065" cy="1097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DCB066-9E92-B358-1CAE-E9DE8A8461FE}"/>
              </a:ext>
            </a:extLst>
          </p:cNvPr>
          <p:cNvSpPr txBox="1"/>
          <p:nvPr/>
        </p:nvSpPr>
        <p:spPr>
          <a:xfrm>
            <a:off x="11375689" y="6272471"/>
            <a:ext cx="31308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85685297"/>
      </p:ext>
    </p:extLst>
  </p:cSld>
  <p:clrMapOvr>
    <a:masterClrMapping/>
  </p:clrMapOvr>
  <p:transition spd="slow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3C469-A562-C6FE-0381-CB47DDD24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1A6A6E-FAF0-200C-3590-3EF984FAE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3513CE-6AE5-E6BD-8DD2-7B84250E48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8248" y="0"/>
            <a:ext cx="1251791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1806ED-94AB-8CB4-2348-BD0C1DA72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2955" y="0"/>
            <a:ext cx="1251791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490551-909F-692E-BE67-5CA738E3CEB6}"/>
              </a:ext>
            </a:extLst>
          </p:cNvPr>
          <p:cNvSpPr txBox="1"/>
          <p:nvPr/>
        </p:nvSpPr>
        <p:spPr>
          <a:xfrm>
            <a:off x="11375689" y="6272471"/>
            <a:ext cx="31308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848034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A6B095-9E12-4455-1486-73D31DE0E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Rectangle 4106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A0852C-A737-5E0B-F188-F2802DFCB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7737" y="1597239"/>
            <a:ext cx="4605340" cy="238760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000" dirty="0">
                <a:solidFill>
                  <a:schemeClr val="bg1"/>
                </a:solidFill>
              </a:rPr>
              <a:t>VSII</a:t>
            </a:r>
            <a:br>
              <a:rPr lang="en-US" sz="5000" dirty="0">
                <a:solidFill>
                  <a:schemeClr val="bg1"/>
                </a:solidFill>
              </a:rPr>
            </a:br>
            <a:r>
              <a:rPr lang="en-US" sz="5000" dirty="0">
                <a:solidFill>
                  <a:schemeClr val="bg1"/>
                </a:solidFill>
              </a:rPr>
              <a:t>Observations</a:t>
            </a:r>
            <a:br>
              <a:rPr lang="en-US" sz="5000" dirty="0">
                <a:solidFill>
                  <a:schemeClr val="bg1"/>
                </a:solidFill>
              </a:rPr>
            </a:br>
            <a:r>
              <a:rPr lang="en-US" sz="5000" dirty="0">
                <a:solidFill>
                  <a:schemeClr val="bg1"/>
                </a:solidFill>
              </a:rPr>
              <a:t>(2021-present)</a:t>
            </a:r>
            <a:br>
              <a:rPr lang="en-US" sz="5000" dirty="0">
                <a:solidFill>
                  <a:schemeClr val="bg1"/>
                </a:solidFill>
              </a:rPr>
            </a:br>
            <a:endParaRPr lang="en-US" sz="5000" dirty="0">
              <a:solidFill>
                <a:schemeClr val="bg1"/>
              </a:solidFill>
            </a:endParaRPr>
          </a:p>
        </p:txBody>
      </p:sp>
      <p:pic>
        <p:nvPicPr>
          <p:cNvPr id="4102" name="Picture 6" descr="Very Energetic Radiation Imaging ...">
            <a:extLst>
              <a:ext uri="{FF2B5EF4-FFF2-40B4-BE49-F238E27FC236}">
                <a16:creationId xmlns:a16="http://schemas.microsoft.com/office/drawing/2014/main" id="{7896B7E9-F0E4-A3F5-D5FB-34A84578F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9" r="14649" b="1"/>
          <a:stretch/>
        </p:blipFill>
        <p:spPr bwMode="auto">
          <a:xfrm>
            <a:off x="473874" y="1057275"/>
            <a:ext cx="5917401" cy="474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9" name="Rectangle 4108">
            <a:extLst>
              <a:ext uri="{FF2B5EF4-FFF2-40B4-BE49-F238E27FC236}">
                <a16:creationId xmlns:a16="http://schemas.microsoft.com/office/drawing/2014/main" id="{D84C2E9E-0B5D-4B5F-9A1F-70EBDCE39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2461" y="1197769"/>
            <a:ext cx="10987078" cy="4462463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11" name="Rectangle 4110">
            <a:extLst>
              <a:ext uri="{FF2B5EF4-FFF2-40B4-BE49-F238E27FC236}">
                <a16:creationId xmlns:a16="http://schemas.microsoft.com/office/drawing/2014/main" id="{EF36B2BE-65F4-46E3-AFDD-A9AE9E885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4DD8F5-4FFE-F2E2-2D9D-290FCD3512AB}"/>
              </a:ext>
            </a:extLst>
          </p:cNvPr>
          <p:cNvSpPr txBox="1"/>
          <p:nvPr/>
        </p:nvSpPr>
        <p:spPr>
          <a:xfrm>
            <a:off x="11375689" y="6272471"/>
            <a:ext cx="539646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614992255"/>
      </p:ext>
    </p:extLst>
  </p:cSld>
  <p:clrMapOvr>
    <a:masterClrMapping/>
  </p:clrMapOvr>
  <p:transition spd="slow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E6337274-7104-D2D0-6D1D-42C269A8BD7D}"/>
              </a:ext>
            </a:extLst>
          </p:cNvPr>
          <p:cNvSpPr/>
          <p:nvPr/>
        </p:nvSpPr>
        <p:spPr>
          <a:xfrm>
            <a:off x="1411299" y="6135119"/>
            <a:ext cx="307126" cy="307776"/>
          </a:xfrm>
          <a:prstGeom prst="ellipse">
            <a:avLst/>
          </a:prstGeom>
          <a:gradFill>
            <a:gsLst>
              <a:gs pos="2000">
                <a:srgbClr val="00B050"/>
              </a:gs>
              <a:gs pos="100000">
                <a:srgbClr val="92D050"/>
              </a:gs>
            </a:gsLst>
            <a:lin ang="18900000" scaled="1"/>
          </a:gra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7F2A349-108A-E4B0-EBEF-5965D9796EF7}"/>
              </a:ext>
            </a:extLst>
          </p:cNvPr>
          <p:cNvSpPr/>
          <p:nvPr/>
        </p:nvSpPr>
        <p:spPr>
          <a:xfrm>
            <a:off x="3532102" y="6121895"/>
            <a:ext cx="307126" cy="307776"/>
          </a:xfrm>
          <a:prstGeom prst="ellipse">
            <a:avLst/>
          </a:prstGeom>
          <a:gradFill flip="none" rotWithShape="1">
            <a:gsLst>
              <a:gs pos="2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8900000" scaled="1"/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1D700D-B761-F5D1-9619-464E539BD8C0}"/>
              </a:ext>
            </a:extLst>
          </p:cNvPr>
          <p:cNvSpPr txBox="1"/>
          <p:nvPr/>
        </p:nvSpPr>
        <p:spPr>
          <a:xfrm>
            <a:off x="1774267" y="6073974"/>
            <a:ext cx="1147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Single star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7F8CC7-3C63-70D1-82BA-59A8344C63FA}"/>
              </a:ext>
            </a:extLst>
          </p:cNvPr>
          <p:cNvSpPr txBox="1"/>
          <p:nvPr/>
        </p:nvSpPr>
        <p:spPr>
          <a:xfrm>
            <a:off x="4041655" y="6078507"/>
            <a:ext cx="2054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Binary/multiple star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56605D-A2A0-50EC-33A4-3DF177D50811}"/>
              </a:ext>
            </a:extLst>
          </p:cNvPr>
          <p:cNvSpPr txBox="1"/>
          <p:nvPr/>
        </p:nvSpPr>
        <p:spPr>
          <a:xfrm>
            <a:off x="6432266" y="5919675"/>
            <a:ext cx="23321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Circle area is the number of each star’s exposure (hrs)</a:t>
            </a:r>
          </a:p>
          <a:p>
            <a:r>
              <a:rPr lang="en-US" sz="1400" dirty="0"/>
              <a:t>(12/1/19 – 6/1/26)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005400-3989-CB57-47A8-01ED9356D8C4}"/>
              </a:ext>
            </a:extLst>
          </p:cNvPr>
          <p:cNvSpPr txBox="1"/>
          <p:nvPr/>
        </p:nvSpPr>
        <p:spPr>
          <a:xfrm>
            <a:off x="9232593" y="5599364"/>
            <a:ext cx="26951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-    58 different targets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33 single</a:t>
            </a:r>
          </a:p>
          <a:p>
            <a:r>
              <a:rPr lang="en-US" sz="1200" dirty="0"/>
              <a:t>-    25 binary/multiple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Total 964 </a:t>
            </a:r>
            <a:r>
              <a:rPr lang="en-US" sz="1200" dirty="0" err="1"/>
              <a:t>hrs</a:t>
            </a:r>
            <a:r>
              <a:rPr lang="en-US" sz="1200" dirty="0"/>
              <a:t>  exposure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88 hours 2025-2026 </a:t>
            </a:r>
            <a:r>
              <a:rPr lang="en-US" sz="1200" dirty="0" err="1"/>
              <a:t>obs</a:t>
            </a:r>
            <a:r>
              <a:rPr lang="en-US" sz="1200" dirty="0"/>
              <a:t> season</a:t>
            </a:r>
          </a:p>
          <a:p>
            <a:pPr marL="171450" indent="-171450">
              <a:buFontTx/>
              <a:buChar char="-"/>
            </a:pPr>
            <a:endParaRPr lang="en-US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BCD652-D967-8F4E-791E-A960167FE07B}"/>
              </a:ext>
            </a:extLst>
          </p:cNvPr>
          <p:cNvSpPr txBox="1"/>
          <p:nvPr/>
        </p:nvSpPr>
        <p:spPr>
          <a:xfrm>
            <a:off x="892885" y="5101333"/>
            <a:ext cx="110348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O9        O9.5         B0         B0.5          B1    B2                B3                     B7   B8                                          B9     A0                                A1                A2                    A8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8F2745-388D-73D0-ACCF-5CD0585B7658}"/>
              </a:ext>
            </a:extLst>
          </p:cNvPr>
          <p:cNvSpPr txBox="1"/>
          <p:nvPr/>
        </p:nvSpPr>
        <p:spPr>
          <a:xfrm>
            <a:off x="158350" y="5479932"/>
            <a:ext cx="11577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Primary star</a:t>
            </a:r>
          </a:p>
          <a:p>
            <a:r>
              <a:rPr lang="en-US" sz="1400" dirty="0"/>
              <a:t>classification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9BE8EB-83CD-121B-AE86-38B2C50CF3EE}"/>
              </a:ext>
            </a:extLst>
          </p:cNvPr>
          <p:cNvSpPr txBox="1"/>
          <p:nvPr/>
        </p:nvSpPr>
        <p:spPr>
          <a:xfrm>
            <a:off x="51358" y="1505593"/>
            <a:ext cx="45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</a:t>
            </a:r>
            <a:r>
              <a:rPr lang="en-US" baseline="-25000" dirty="0"/>
              <a:t>V</a:t>
            </a:r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68C2EDF-43D5-8EB8-AAE2-D3F41D32E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932" y="242973"/>
            <a:ext cx="10515600" cy="1325563"/>
          </a:xfrm>
        </p:spPr>
        <p:txBody>
          <a:bodyPr/>
          <a:lstStyle/>
          <a:p>
            <a:r>
              <a:rPr lang="en-US" dirty="0"/>
              <a:t>The VSII Survey Dataset (through Jun 1, 2026)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F51EC84-BDE7-D7D2-082C-B3D30CB8C9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932" y="1910336"/>
            <a:ext cx="11420762" cy="303732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86CBDB6-8988-9CD5-C81D-C970393B9007}"/>
              </a:ext>
            </a:extLst>
          </p:cNvPr>
          <p:cNvSpPr txBox="1"/>
          <p:nvPr/>
        </p:nvSpPr>
        <p:spPr>
          <a:xfrm>
            <a:off x="11646459" y="6324230"/>
            <a:ext cx="749441" cy="475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464816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4D45D-B60D-804F-B2C1-6FA9BD896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7267"/>
            <a:ext cx="10515600" cy="1325563"/>
          </a:xfrm>
        </p:spPr>
        <p:txBody>
          <a:bodyPr/>
          <a:lstStyle/>
          <a:p>
            <a:r>
              <a:rPr lang="en-US" dirty="0"/>
              <a:t>VSII Survey Observing Strategy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E42C18-8475-BA45-897F-E23DCB44F905}"/>
              </a:ext>
            </a:extLst>
          </p:cNvPr>
          <p:cNvSpPr txBox="1"/>
          <p:nvPr/>
        </p:nvSpPr>
        <p:spPr>
          <a:xfrm>
            <a:off x="418046" y="1341021"/>
            <a:ext cx="6630790" cy="38574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Moonlight is the main constraint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Atmospheric scattering of moonlight  for moon angle &lt; 30</a:t>
            </a:r>
            <a:r>
              <a:rPr lang="en-US" sz="2000" baseline="30000" dirty="0"/>
              <a:t>0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Direct light on focal plane for moon angle &gt; 95</a:t>
            </a:r>
            <a:r>
              <a:rPr lang="en-US" sz="2000" baseline="30000" dirty="0"/>
              <a:t>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Optimal sky darkness : moon angle ~80-90</a:t>
            </a:r>
            <a:r>
              <a:rPr lang="en-US" sz="2000" baseline="30000" dirty="0"/>
              <a:t>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aseline="30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aseline="30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List of observable targets change every night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Try to select brightest targets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Prefer O, B, then A stars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Need at least 1 hour of observation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sz="2000" dirty="0"/>
          </a:p>
          <a:p>
            <a:r>
              <a:rPr lang="en-US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150610-5DA8-1C49-8CE4-52B44F337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1340" y="1856892"/>
            <a:ext cx="5143164" cy="4357687"/>
          </a:xfrm>
          <a:prstGeom prst="rect">
            <a:avLst/>
          </a:prstGeom>
        </p:spPr>
      </p:pic>
      <p:sp>
        <p:nvSpPr>
          <p:cNvPr id="6" name="Donut 5">
            <a:extLst>
              <a:ext uri="{FF2B5EF4-FFF2-40B4-BE49-F238E27FC236}">
                <a16:creationId xmlns:a16="http://schemas.microsoft.com/office/drawing/2014/main" id="{C65A477F-6D59-EC43-BF0A-DA6EE75BE897}"/>
              </a:ext>
            </a:extLst>
          </p:cNvPr>
          <p:cNvSpPr/>
          <p:nvPr/>
        </p:nvSpPr>
        <p:spPr>
          <a:xfrm>
            <a:off x="8164971" y="3619627"/>
            <a:ext cx="3006140" cy="3033297"/>
          </a:xfrm>
          <a:prstGeom prst="donut">
            <a:avLst>
              <a:gd name="adj" fmla="val 30549"/>
            </a:avLst>
          </a:prstGeom>
          <a:solidFill>
            <a:srgbClr val="92D050">
              <a:alpha val="4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8A9FA4-6C97-EF45-AA15-C0152EE8DFC7}"/>
              </a:ext>
            </a:extLst>
          </p:cNvPr>
          <p:cNvSpPr txBox="1"/>
          <p:nvPr/>
        </p:nvSpPr>
        <p:spPr>
          <a:xfrm>
            <a:off x="9292979" y="4617298"/>
            <a:ext cx="4283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95</a:t>
            </a:r>
            <a:r>
              <a:rPr lang="en-US" sz="1400" baseline="30000" dirty="0">
                <a:solidFill>
                  <a:srgbClr val="FFFF00"/>
                </a:solidFill>
              </a:rPr>
              <a:t>0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B10C04-B925-7844-A910-739D4F26A8F5}"/>
              </a:ext>
            </a:extLst>
          </p:cNvPr>
          <p:cNvSpPr txBox="1"/>
          <p:nvPr/>
        </p:nvSpPr>
        <p:spPr>
          <a:xfrm>
            <a:off x="9818059" y="5008890"/>
            <a:ext cx="4283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30</a:t>
            </a:r>
            <a:r>
              <a:rPr lang="en-US" sz="1400" baseline="30000" dirty="0">
                <a:solidFill>
                  <a:srgbClr val="FFFF00"/>
                </a:solidFill>
              </a:rPr>
              <a:t>0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92B3638-782C-1B44-96DB-48F253AC191D}"/>
              </a:ext>
            </a:extLst>
          </p:cNvPr>
          <p:cNvCxnSpPr>
            <a:cxnSpLocks/>
          </p:cNvCxnSpPr>
          <p:nvPr/>
        </p:nvCxnSpPr>
        <p:spPr>
          <a:xfrm flipV="1">
            <a:off x="9738186" y="4871285"/>
            <a:ext cx="393662" cy="270715"/>
          </a:xfrm>
          <a:prstGeom prst="straightConnector1">
            <a:avLst/>
          </a:prstGeom>
          <a:ln w="15875">
            <a:solidFill>
              <a:srgbClr val="FFFF00"/>
            </a:solidFill>
            <a:headEnd type="triangl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C79BEED-2D50-E849-AF17-3A208EBA4D7F}"/>
              </a:ext>
            </a:extLst>
          </p:cNvPr>
          <p:cNvCxnSpPr>
            <a:cxnSpLocks/>
          </p:cNvCxnSpPr>
          <p:nvPr/>
        </p:nvCxnSpPr>
        <p:spPr>
          <a:xfrm flipH="1" flipV="1">
            <a:off x="8578706" y="4063843"/>
            <a:ext cx="1042028" cy="1053902"/>
          </a:xfrm>
          <a:prstGeom prst="straightConnector1">
            <a:avLst/>
          </a:prstGeom>
          <a:ln w="15875">
            <a:solidFill>
              <a:srgbClr val="FFFF00"/>
            </a:solidFill>
            <a:headEnd type="triangl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01A9B3D-C6D2-D84B-A275-9C22A8DB3EF5}"/>
              </a:ext>
            </a:extLst>
          </p:cNvPr>
          <p:cNvSpPr txBox="1"/>
          <p:nvPr/>
        </p:nvSpPr>
        <p:spPr>
          <a:xfrm>
            <a:off x="5937857" y="6308209"/>
            <a:ext cx="41870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40334396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B35A9-4480-0B89-FEAA-38DBCA422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VSII dataset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94C0F-C4C7-3AFB-78C7-CCA998C839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" y="1690688"/>
            <a:ext cx="10515600" cy="4351338"/>
          </a:xfrm>
        </p:spPr>
        <p:txBody>
          <a:bodyPr/>
          <a:lstStyle/>
          <a:p>
            <a:r>
              <a:rPr lang="en-US" dirty="0"/>
              <a:t>Almost 1000 hours of SII data  (9/2019-present)</a:t>
            </a:r>
          </a:p>
          <a:p>
            <a:r>
              <a:rPr lang="en-US" dirty="0"/>
              <a:t>58 sources (33 single stars, 25 binary/multiple)</a:t>
            </a:r>
          </a:p>
          <a:p>
            <a:r>
              <a:rPr lang="en-US" dirty="0"/>
              <a:t>-1.46 &lt; m</a:t>
            </a:r>
            <a:r>
              <a:rPr lang="en-US" baseline="-25000" dirty="0"/>
              <a:t>V</a:t>
            </a:r>
            <a:r>
              <a:rPr lang="en-US" dirty="0"/>
              <a:t> &lt; +4.82</a:t>
            </a:r>
          </a:p>
          <a:p>
            <a:r>
              <a:rPr lang="en-US" dirty="0"/>
              <a:t>FPGA processed data (to start)</a:t>
            </a:r>
          </a:p>
          <a:p>
            <a:r>
              <a:rPr lang="en-US" dirty="0"/>
              <a:t>Independent VERSII Dataset (starting 2022)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F19753-61D4-0947-D798-965A5FBE01CD}"/>
              </a:ext>
            </a:extLst>
          </p:cNvPr>
          <p:cNvSpPr txBox="1"/>
          <p:nvPr/>
        </p:nvSpPr>
        <p:spPr>
          <a:xfrm flipH="1">
            <a:off x="365760" y="6308209"/>
            <a:ext cx="4724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13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ED88E8-F174-E373-0311-6B452F4FC56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9643"/>
          <a:stretch>
            <a:fillRect/>
          </a:stretch>
        </p:blipFill>
        <p:spPr>
          <a:xfrm>
            <a:off x="7777952" y="1182626"/>
            <a:ext cx="3910818" cy="557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1804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EB00E-2404-22D4-B026-178407E77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strategy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D7645E-2F90-E0A6-07F1-872D79D16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38242" cy="4351338"/>
          </a:xfrm>
        </p:spPr>
        <p:txBody>
          <a:bodyPr/>
          <a:lstStyle/>
          <a:p>
            <a:r>
              <a:rPr lang="en-US" dirty="0"/>
              <a:t>Process each observing run to assess whether a clear peak is seen or not</a:t>
            </a:r>
          </a:p>
          <a:p>
            <a:r>
              <a:rPr lang="en-US" dirty="0"/>
              <a:t>Characterize each run according to Signal-to-Noise</a:t>
            </a:r>
          </a:p>
          <a:p>
            <a:pPr lvl="1"/>
            <a:r>
              <a:rPr lang="en-US" dirty="0"/>
              <a:t>High- clean, unambiguous peak. Multiple standard deviations above background. Error bar is simple</a:t>
            </a:r>
          </a:p>
          <a:p>
            <a:pPr lvl="1"/>
            <a:r>
              <a:rPr lang="en-US" dirty="0"/>
              <a:t>Marginal- likely peak , but  signal/noise is 1-3  std </a:t>
            </a:r>
            <a:r>
              <a:rPr lang="en-US" dirty="0" err="1"/>
              <a:t>devs</a:t>
            </a:r>
            <a:r>
              <a:rPr lang="en-US" dirty="0"/>
              <a:t> so needs some TLC to estimate error bar.</a:t>
            </a:r>
          </a:p>
          <a:p>
            <a:pPr lvl="1"/>
            <a:r>
              <a:rPr lang="en-US" dirty="0"/>
              <a:t>Low- no clear peak. Might be useful for an upper limit. </a:t>
            </a:r>
          </a:p>
          <a:p>
            <a:r>
              <a:rPr lang="en-US" dirty="0"/>
              <a:t>Visual classification of each run (~9,000 manual scans)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73F6AF-0A19-76B4-21F0-97C03FD9776F}"/>
              </a:ext>
            </a:extLst>
          </p:cNvPr>
          <p:cNvSpPr txBox="1"/>
          <p:nvPr/>
        </p:nvSpPr>
        <p:spPr>
          <a:xfrm>
            <a:off x="11289884" y="6108031"/>
            <a:ext cx="749441" cy="475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4343089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B8ED8-F640-8508-0607-2BCC28CBD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VSII Catalog: High S/N Selection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D7FB06F-E4E1-AEEF-7328-F1CAD3CF9D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24599" y="1903858"/>
            <a:ext cx="5737523" cy="43513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359C1F-6C1D-8C10-9FF4-6446930EA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440" y="1839912"/>
            <a:ext cx="5906159" cy="447923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CD3B4C-F6E6-58E4-6871-8A599C3A8927}"/>
              </a:ext>
            </a:extLst>
          </p:cNvPr>
          <p:cNvSpPr txBox="1"/>
          <p:nvPr/>
        </p:nvSpPr>
        <p:spPr>
          <a:xfrm>
            <a:off x="11289884" y="6108031"/>
            <a:ext cx="749441" cy="475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15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99F2060-FC72-2981-F557-5E13A340B3BB}"/>
              </a:ext>
            </a:extLst>
          </p:cNvPr>
          <p:cNvSpPr/>
          <p:nvPr/>
        </p:nvSpPr>
        <p:spPr>
          <a:xfrm>
            <a:off x="3371519" y="4896096"/>
            <a:ext cx="609600" cy="3170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CC403B9-1B00-1657-D802-6B2AFD4B23B0}"/>
              </a:ext>
            </a:extLst>
          </p:cNvPr>
          <p:cNvSpPr/>
          <p:nvPr/>
        </p:nvSpPr>
        <p:spPr>
          <a:xfrm>
            <a:off x="8888560" y="4896096"/>
            <a:ext cx="609600" cy="3170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4458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16181-F74D-EC1F-F727-E7B7B2434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2467" y="1633702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/>
              <a:t>gam Ori: High S/N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2604332-58C4-658F-9E8C-3052B1A64569}"/>
              </a:ext>
            </a:extLst>
          </p:cNvPr>
          <p:cNvSpPr txBox="1">
            <a:spLocks/>
          </p:cNvSpPr>
          <p:nvPr/>
        </p:nvSpPr>
        <p:spPr>
          <a:xfrm>
            <a:off x="6734482" y="1745796"/>
            <a:ext cx="7057951" cy="9560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eps Ori: High S/N</a:t>
            </a:r>
          </a:p>
        </p:txBody>
      </p:sp>
      <p:pic>
        <p:nvPicPr>
          <p:cNvPr id="10" name="Content Placeholder 6" descr="A graph of a function&#10;&#10;AI-generated content may be incorrect.">
            <a:extLst>
              <a:ext uri="{FF2B5EF4-FFF2-40B4-BE49-F238E27FC236}">
                <a16:creationId xmlns:a16="http://schemas.microsoft.com/office/drawing/2014/main" id="{5E52251E-03BE-1D81-E3A3-C59EEC55BA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0330"/>
          <a:stretch>
            <a:fillRect/>
          </a:stretch>
        </p:blipFill>
        <p:spPr>
          <a:xfrm>
            <a:off x="339699" y="2640713"/>
            <a:ext cx="5842000" cy="3928891"/>
          </a:xfrm>
        </p:spPr>
      </p:pic>
      <p:pic>
        <p:nvPicPr>
          <p:cNvPr id="11" name="Content Placeholder 4" descr="A graph of a function&#10;&#10;AI-generated content may be incorrect.">
            <a:extLst>
              <a:ext uri="{FF2B5EF4-FFF2-40B4-BE49-F238E27FC236}">
                <a16:creationId xmlns:a16="http://schemas.microsoft.com/office/drawing/2014/main" id="{5BDABF07-9A75-F6A9-0C61-041BCDD41B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123"/>
          <a:stretch>
            <a:fillRect/>
          </a:stretch>
        </p:blipFill>
        <p:spPr>
          <a:xfrm>
            <a:off x="5755336" y="2689380"/>
            <a:ext cx="5684163" cy="38315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7E66590-8279-CF2D-5177-3D96A654A8C5}"/>
              </a:ext>
            </a:extLst>
          </p:cNvPr>
          <p:cNvSpPr txBox="1"/>
          <p:nvPr/>
        </p:nvSpPr>
        <p:spPr>
          <a:xfrm>
            <a:off x="11289884" y="6108031"/>
            <a:ext cx="749441" cy="475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16</a:t>
            </a:r>
          </a:p>
        </p:txBody>
      </p:sp>
      <p:pic>
        <p:nvPicPr>
          <p:cNvPr id="8" name="Picture 7" descr="Veritas-logo-drop-shadow.png">
            <a:extLst>
              <a:ext uri="{FF2B5EF4-FFF2-40B4-BE49-F238E27FC236}">
                <a16:creationId xmlns:a16="http://schemas.microsoft.com/office/drawing/2014/main" id="{B7F394FC-5A48-0351-577B-90C10F4485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3636" y="180459"/>
            <a:ext cx="1004431" cy="94697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92EF062-9BF8-024C-1143-13928B72BB4F}"/>
              </a:ext>
            </a:extLst>
          </p:cNvPr>
          <p:cNvSpPr txBox="1">
            <a:spLocks/>
          </p:cNvSpPr>
          <p:nvPr/>
        </p:nvSpPr>
        <p:spPr>
          <a:xfrm>
            <a:off x="1372467" y="5500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Single Stars (slow rotation)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50C23B-BD7B-71C4-0526-F24B06CB958C}"/>
              </a:ext>
            </a:extLst>
          </p:cNvPr>
          <p:cNvCxnSpPr/>
          <p:nvPr/>
        </p:nvCxnSpPr>
        <p:spPr>
          <a:xfrm>
            <a:off x="1340415" y="1380565"/>
            <a:ext cx="951116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C635D7E5-AB20-422B-DCE1-0689A4A6440A}"/>
              </a:ext>
            </a:extLst>
          </p:cNvPr>
          <p:cNvSpPr/>
          <p:nvPr/>
        </p:nvSpPr>
        <p:spPr>
          <a:xfrm>
            <a:off x="3707837" y="3581646"/>
            <a:ext cx="609600" cy="3170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7C49DE4-D09A-F8BC-2851-B58C7E25241C}"/>
              </a:ext>
            </a:extLst>
          </p:cNvPr>
          <p:cNvSpPr/>
          <p:nvPr/>
        </p:nvSpPr>
        <p:spPr>
          <a:xfrm>
            <a:off x="8940237" y="3598945"/>
            <a:ext cx="609600" cy="3170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7986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8AC7F-8345-7D04-992E-F952D3330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 Ori (Bellatrix) : high S/N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59AFB6-E356-A88D-5CBC-38670B5D5F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1935163"/>
            <a:ext cx="4351338" cy="43513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DDE1C2-D8FF-5266-41EF-F44017337C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970" y="1968501"/>
            <a:ext cx="5080000" cy="431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6ABB22-5ECA-CD6B-67D8-98A1626C30CF}"/>
              </a:ext>
            </a:extLst>
          </p:cNvPr>
          <p:cNvSpPr txBox="1"/>
          <p:nvPr/>
        </p:nvSpPr>
        <p:spPr>
          <a:xfrm>
            <a:off x="11375689" y="6272471"/>
            <a:ext cx="51151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5754156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4FE4DA9-E77D-1EC6-6BF1-27B1627776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328" y="1171527"/>
            <a:ext cx="9659472" cy="498722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95996FC-3A00-EB75-95E6-F22BF5AD0E4D}"/>
              </a:ext>
            </a:extLst>
          </p:cNvPr>
          <p:cNvSpPr txBox="1">
            <a:spLocks/>
          </p:cNvSpPr>
          <p:nvPr/>
        </p:nvSpPr>
        <p:spPr>
          <a:xfrm>
            <a:off x="274320" y="157400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Moonlight effects on SII Obsverations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4C9976-BA4D-1E10-A80B-D29A99687289}"/>
              </a:ext>
            </a:extLst>
          </p:cNvPr>
          <p:cNvSpPr txBox="1"/>
          <p:nvPr/>
        </p:nvSpPr>
        <p:spPr>
          <a:xfrm>
            <a:off x="1862589" y="6331268"/>
            <a:ext cx="3669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Hangzhang</a:t>
            </a:r>
            <a:r>
              <a:rPr lang="en-US" i="1" dirty="0"/>
              <a:t> Zhang, University of Utah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DF1BE7-0948-7C0D-CE54-942616D6652B}"/>
              </a:ext>
            </a:extLst>
          </p:cNvPr>
          <p:cNvSpPr txBox="1"/>
          <p:nvPr/>
        </p:nvSpPr>
        <p:spPr>
          <a:xfrm>
            <a:off x="11375689" y="6272471"/>
            <a:ext cx="51151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42509568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0A99AB2-23C3-6B9B-7D2F-A86C238D1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836891"/>
            <a:ext cx="7772400" cy="571802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30D6FED-597D-9615-F3EF-B6A89F6CF4EC}"/>
              </a:ext>
            </a:extLst>
          </p:cNvPr>
          <p:cNvSpPr txBox="1">
            <a:spLocks/>
          </p:cNvSpPr>
          <p:nvPr/>
        </p:nvSpPr>
        <p:spPr>
          <a:xfrm>
            <a:off x="274320" y="157400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Moonlight Correction Model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5AD214-6374-439F-64D4-EDBA947769AC}"/>
              </a:ext>
            </a:extLst>
          </p:cNvPr>
          <p:cNvSpPr txBox="1"/>
          <p:nvPr/>
        </p:nvSpPr>
        <p:spPr>
          <a:xfrm>
            <a:off x="8046720" y="1428547"/>
            <a:ext cx="17627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Included effects</a:t>
            </a:r>
            <a:r>
              <a:rPr lang="en-US" dirty="0"/>
              <a:t>: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0DA7BA-9A25-49FD-3E8B-DE284B5DFFF1}"/>
              </a:ext>
            </a:extLst>
          </p:cNvPr>
          <p:cNvSpPr txBox="1"/>
          <p:nvPr/>
        </p:nvSpPr>
        <p:spPr>
          <a:xfrm>
            <a:off x="4511522" y="6515934"/>
            <a:ext cx="3669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Hanzhang Zhang, University of Utah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D8D7B2-22AE-686A-7865-AE5543C633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0" y="2096636"/>
            <a:ext cx="4145280" cy="35000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E30E1FA-62AD-95AD-C3C4-4AA39C0C200C}"/>
              </a:ext>
            </a:extLst>
          </p:cNvPr>
          <p:cNvSpPr txBox="1"/>
          <p:nvPr/>
        </p:nvSpPr>
        <p:spPr>
          <a:xfrm>
            <a:off x="11375689" y="6272471"/>
            <a:ext cx="51151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272197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6B197-A32F-A524-9843-7BF20718354A}"/>
              </a:ext>
            </a:extLst>
          </p:cNvPr>
          <p:cNvSpPr txBox="1">
            <a:spLocks/>
          </p:cNvSpPr>
          <p:nvPr/>
        </p:nvSpPr>
        <p:spPr>
          <a:xfrm>
            <a:off x="274320" y="157400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Moonlight Model Validation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DCD96D-0D14-4CFE-B445-10B313361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415" y="1244600"/>
            <a:ext cx="5295900" cy="5613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1F8E043-1D45-EA0E-26B3-585001EA56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3818" y="1693582"/>
            <a:ext cx="3784600" cy="889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FAA7CD-8954-5DA0-12EC-780C24A13D3E}"/>
              </a:ext>
            </a:extLst>
          </p:cNvPr>
          <p:cNvSpPr txBox="1"/>
          <p:nvPr/>
        </p:nvSpPr>
        <p:spPr>
          <a:xfrm>
            <a:off x="7120389" y="6331268"/>
            <a:ext cx="3669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Hanzhang Zhang, University of Utah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185F59-18C2-7066-B094-479469E14A68}"/>
              </a:ext>
            </a:extLst>
          </p:cNvPr>
          <p:cNvSpPr txBox="1"/>
          <p:nvPr/>
        </p:nvSpPr>
        <p:spPr>
          <a:xfrm>
            <a:off x="5857315" y="4697506"/>
            <a:ext cx="5633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Stragglers on single observing nights-----clouds scattering?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CF2CE09-BC1B-C811-2552-532F0D16937D}"/>
              </a:ext>
            </a:extLst>
          </p:cNvPr>
          <p:cNvCxnSpPr/>
          <p:nvPr/>
        </p:nvCxnSpPr>
        <p:spPr>
          <a:xfrm flipH="1" flipV="1">
            <a:off x="5109882" y="4697506"/>
            <a:ext cx="747433" cy="161365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EFF1B0E-DD73-25A7-3C0F-5844D1D4A454}"/>
              </a:ext>
            </a:extLst>
          </p:cNvPr>
          <p:cNvCxnSpPr>
            <a:cxnSpLocks/>
          </p:cNvCxnSpPr>
          <p:nvPr/>
        </p:nvCxnSpPr>
        <p:spPr>
          <a:xfrm flipH="1">
            <a:off x="5109882" y="5043537"/>
            <a:ext cx="747432" cy="46602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C016081-62FC-2E65-1708-18DC6AEB66BF}"/>
              </a:ext>
            </a:extLst>
          </p:cNvPr>
          <p:cNvCxnSpPr>
            <a:cxnSpLocks/>
          </p:cNvCxnSpPr>
          <p:nvPr/>
        </p:nvCxnSpPr>
        <p:spPr>
          <a:xfrm flipH="1" flipV="1">
            <a:off x="5483598" y="2744979"/>
            <a:ext cx="373716" cy="1952527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5DC1406-7F8F-D95A-DD33-A10604AC2C5D}"/>
              </a:ext>
            </a:extLst>
          </p:cNvPr>
          <p:cNvSpPr txBox="1"/>
          <p:nvPr/>
        </p:nvSpPr>
        <p:spPr>
          <a:xfrm>
            <a:off x="6526306" y="2744979"/>
            <a:ext cx="53073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Allows measurement for the ground scattering factor</a:t>
            </a:r>
          </a:p>
          <a:p>
            <a:r>
              <a:rPr lang="en-US" dirty="0" err="1"/>
              <a:t>F</a:t>
            </a:r>
            <a:r>
              <a:rPr lang="en-US" baseline="-25000" dirty="0" err="1"/>
              <a:t>ground</a:t>
            </a:r>
            <a:r>
              <a:rPr lang="en-US" baseline="-25000" dirty="0"/>
              <a:t> </a:t>
            </a:r>
            <a:r>
              <a:rPr lang="en-US" dirty="0"/>
              <a:t>   for each telescope (each telescope is different)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EC805B-F8D6-BD77-2F8A-20B38052014D}"/>
              </a:ext>
            </a:extLst>
          </p:cNvPr>
          <p:cNvSpPr txBox="1"/>
          <p:nvPr/>
        </p:nvSpPr>
        <p:spPr>
          <a:xfrm>
            <a:off x="11375689" y="6272471"/>
            <a:ext cx="51151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2415573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38124BE-F804-47E1-568E-0382558315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53" y="1088001"/>
            <a:ext cx="6575612" cy="537561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F3F22D0-876D-7C59-3E7E-7B19658659B1}"/>
              </a:ext>
            </a:extLst>
          </p:cNvPr>
          <p:cNvSpPr txBox="1">
            <a:spLocks/>
          </p:cNvSpPr>
          <p:nvPr/>
        </p:nvSpPr>
        <p:spPr>
          <a:xfrm>
            <a:off x="274320" y="157400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Effects on Angular Diameter Measurements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87313B-412B-FB4D-3150-A8567E02B9C9}"/>
              </a:ext>
            </a:extLst>
          </p:cNvPr>
          <p:cNvSpPr txBox="1"/>
          <p:nvPr/>
        </p:nvSpPr>
        <p:spPr>
          <a:xfrm>
            <a:off x="7120389" y="6331268"/>
            <a:ext cx="3669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Hanzhang Zhang, University of Utah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18347E-6CE1-61FA-A2C4-3246DFA5E2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7965" y="1132458"/>
            <a:ext cx="5484035" cy="18938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6F7E21-8706-701C-98DE-0090F264687B}"/>
              </a:ext>
            </a:extLst>
          </p:cNvPr>
          <p:cNvSpPr txBox="1"/>
          <p:nvPr/>
        </p:nvSpPr>
        <p:spPr>
          <a:xfrm>
            <a:off x="7120389" y="3140219"/>
            <a:ext cx="4565096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Generally improves quality of fit</a:t>
            </a:r>
          </a:p>
          <a:p>
            <a:endParaRPr lang="en-US" dirty="0"/>
          </a:p>
          <a:p>
            <a:r>
              <a:rPr lang="en-US" dirty="0"/>
              <a:t>Some effect on the angular diameter in certain</a:t>
            </a:r>
          </a:p>
          <a:p>
            <a:r>
              <a:rPr lang="en-US" dirty="0"/>
              <a:t> observations</a:t>
            </a:r>
          </a:p>
          <a:p>
            <a:endParaRPr lang="en-US" dirty="0"/>
          </a:p>
          <a:p>
            <a:r>
              <a:rPr lang="en-US" dirty="0"/>
              <a:t>Depends upon specific observing details </a:t>
            </a:r>
          </a:p>
          <a:p>
            <a:r>
              <a:rPr lang="en-US" dirty="0"/>
              <a:t>	 - Stellar brightness m</a:t>
            </a:r>
            <a:r>
              <a:rPr lang="en-US" baseline="-25000" dirty="0"/>
              <a:t>V</a:t>
            </a:r>
            <a:endParaRPr lang="en-US" dirty="0"/>
          </a:p>
          <a:p>
            <a:r>
              <a:rPr lang="en-US" dirty="0"/>
              <a:t>                   -moon phase</a:t>
            </a:r>
          </a:p>
          <a:p>
            <a:r>
              <a:rPr lang="en-US" dirty="0"/>
              <a:t>                   -moon elevation</a:t>
            </a:r>
          </a:p>
          <a:p>
            <a:r>
              <a:rPr lang="en-US" dirty="0"/>
              <a:t>                   -Angle to moon, </a:t>
            </a:r>
            <a:r>
              <a:rPr lang="en-US" dirty="0" err="1"/>
              <a:t>etc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7D5FFA-4071-E315-2F76-9908374FEE3C}"/>
              </a:ext>
            </a:extLst>
          </p:cNvPr>
          <p:cNvSpPr txBox="1"/>
          <p:nvPr/>
        </p:nvSpPr>
        <p:spPr>
          <a:xfrm>
            <a:off x="11375689" y="6272471"/>
            <a:ext cx="51151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6734024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BC9E8-5C22-B739-760D-ADBCE00F6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3259" y="1077547"/>
            <a:ext cx="4977384" cy="1325563"/>
          </a:xfrm>
        </p:spPr>
        <p:txBody>
          <a:bodyPr>
            <a:normAutofit/>
          </a:bodyPr>
          <a:lstStyle/>
          <a:p>
            <a:r>
              <a:rPr lang="en-US" sz="3200" dirty="0"/>
              <a:t>gam Cas: High S/N</a:t>
            </a:r>
          </a:p>
        </p:txBody>
      </p:sp>
      <p:pic>
        <p:nvPicPr>
          <p:cNvPr id="3" name="Picture 4" descr="Artwork depicting a star rotating so rapidly it’s flattened, or oblate, and flinging material away from its equator. Credit: NASA, ESA, and G. Bacon (STScI)">
            <a:extLst>
              <a:ext uri="{FF2B5EF4-FFF2-40B4-BE49-F238E27FC236}">
                <a16:creationId xmlns:a16="http://schemas.microsoft.com/office/drawing/2014/main" id="{325DA923-B3F1-6761-18DA-6859D5A541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4332" y="1659605"/>
            <a:ext cx="4665615" cy="2470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C6F1D6C-42D4-C648-767B-1AC01F954E8D}"/>
              </a:ext>
            </a:extLst>
          </p:cNvPr>
          <p:cNvSpPr txBox="1"/>
          <p:nvPr/>
        </p:nvSpPr>
        <p:spPr>
          <a:xfrm>
            <a:off x="6238748" y="4368514"/>
            <a:ext cx="6096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13 M</a:t>
            </a:r>
            <a:r>
              <a:rPr lang="en-US" baseline="-25000" dirty="0"/>
              <a:t>⊙ </a:t>
            </a:r>
            <a:r>
              <a:rPr lang="en-US" dirty="0"/>
              <a:t> B0.5IVe Star, T = 25,000 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Prominent Variable star  (V =1.6-3.0), average V =2.47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168 pc distant, multiple star system (</a:t>
            </a:r>
            <a:r>
              <a:rPr lang="en-US" dirty="0" err="1"/>
              <a:t>T</a:t>
            </a:r>
            <a:r>
              <a:rPr lang="en-US" baseline="-25000" dirty="0" err="1"/>
              <a:t>Aa</a:t>
            </a:r>
            <a:r>
              <a:rPr lang="en-US" dirty="0"/>
              <a:t>=203 d; </a:t>
            </a:r>
            <a:r>
              <a:rPr lang="en-US" dirty="0" err="1"/>
              <a:t>T</a:t>
            </a:r>
            <a:r>
              <a:rPr lang="en-US" baseline="-25000" dirty="0" err="1"/>
              <a:t>Ac</a:t>
            </a:r>
            <a:r>
              <a:rPr lang="en-US" dirty="0"/>
              <a:t>=60 yr)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Radiation illuminates nearby gas clouds IC59/IC 63 (1 pc)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Fast rotator (v sin </a:t>
            </a:r>
            <a:r>
              <a:rPr lang="en-US" dirty="0" err="1"/>
              <a:t>i</a:t>
            </a:r>
            <a:r>
              <a:rPr lang="en-US" dirty="0"/>
              <a:t> = 432 km/sec)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ADB4C0-FDB1-B79C-6E28-AC24C148E320}"/>
              </a:ext>
            </a:extLst>
          </p:cNvPr>
          <p:cNvSpPr txBox="1"/>
          <p:nvPr/>
        </p:nvSpPr>
        <p:spPr>
          <a:xfrm>
            <a:off x="926592" y="5938174"/>
            <a:ext cx="505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*Quantitatively different than slow rotator curve……</a:t>
            </a:r>
          </a:p>
        </p:txBody>
      </p:sp>
      <p:pic>
        <p:nvPicPr>
          <p:cNvPr id="10" name="Content Placeholder 6" descr="A graph of a graph with numbers and lines&#10;&#10;AI-generated content may be incorrect.">
            <a:extLst>
              <a:ext uri="{FF2B5EF4-FFF2-40B4-BE49-F238E27FC236}">
                <a16:creationId xmlns:a16="http://schemas.microsoft.com/office/drawing/2014/main" id="{3C66B3E7-A958-4F7F-4CE3-F7BAE18157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-1876" t="11081" r="1876" b="-751"/>
          <a:stretch>
            <a:fillRect/>
          </a:stretch>
        </p:blipFill>
        <p:spPr>
          <a:xfrm>
            <a:off x="396748" y="2009283"/>
            <a:ext cx="5842000" cy="3928891"/>
          </a:xfr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9BA44D5C-6DAA-3F71-AF31-2728E9B5F039}"/>
              </a:ext>
            </a:extLst>
          </p:cNvPr>
          <p:cNvSpPr/>
          <p:nvPr/>
        </p:nvSpPr>
        <p:spPr>
          <a:xfrm>
            <a:off x="3893574" y="3397045"/>
            <a:ext cx="609600" cy="3170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A4B688-D0A7-A71C-79F8-3D7F2654E6CF}"/>
              </a:ext>
            </a:extLst>
          </p:cNvPr>
          <p:cNvSpPr txBox="1"/>
          <p:nvPr/>
        </p:nvSpPr>
        <p:spPr>
          <a:xfrm>
            <a:off x="11289884" y="6108031"/>
            <a:ext cx="749441" cy="475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22</a:t>
            </a:r>
          </a:p>
        </p:txBody>
      </p:sp>
      <p:pic>
        <p:nvPicPr>
          <p:cNvPr id="8" name="Picture 7" descr="Veritas-logo-drop-shadow.png">
            <a:extLst>
              <a:ext uri="{FF2B5EF4-FFF2-40B4-BE49-F238E27FC236}">
                <a16:creationId xmlns:a16="http://schemas.microsoft.com/office/drawing/2014/main" id="{4B1102C1-087A-B3C1-EE35-6D561CF215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3636" y="180459"/>
            <a:ext cx="1004431" cy="94697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6168019-C184-BEDB-AE30-40ECDD1CDEEF}"/>
              </a:ext>
            </a:extLst>
          </p:cNvPr>
          <p:cNvSpPr txBox="1">
            <a:spLocks/>
          </p:cNvSpPr>
          <p:nvPr/>
        </p:nvSpPr>
        <p:spPr>
          <a:xfrm>
            <a:off x="870251" y="-8237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Single Stars (rapid rotators)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1A3F250-063D-93BD-2913-C746033ECD19}"/>
              </a:ext>
            </a:extLst>
          </p:cNvPr>
          <p:cNvCxnSpPr/>
          <p:nvPr/>
        </p:nvCxnSpPr>
        <p:spPr>
          <a:xfrm>
            <a:off x="476251" y="1107819"/>
            <a:ext cx="951116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69045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04D285-4914-026D-FE5C-29B541D374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520" t="-1482" r="12795" b="1482"/>
          <a:stretch>
            <a:fillRect/>
          </a:stretch>
        </p:blipFill>
        <p:spPr>
          <a:xfrm>
            <a:off x="8114579" y="1465626"/>
            <a:ext cx="3582593" cy="3492679"/>
          </a:xfrm>
          <a:prstGeom prst="rect">
            <a:avLst/>
          </a:prstGeom>
        </p:spPr>
      </p:pic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1842AC99-E059-DCB5-C867-5D1D7B0360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99944" y="1567507"/>
            <a:ext cx="5850268" cy="47674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AF455F-C388-51EE-3133-7345815C4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251" y="802844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/>
              <a:t>gam Cas full stellar model fit (Roche-von </a:t>
            </a:r>
            <a:r>
              <a:rPr lang="en-US" sz="3200" dirty="0" err="1"/>
              <a:t>Zeipel</a:t>
            </a:r>
            <a:r>
              <a:rPr lang="en-US" sz="3200" dirty="0"/>
              <a:t>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A4C3DA-8F4A-FF5E-CBAB-1C8C65B444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6443" y="5132902"/>
            <a:ext cx="1225613" cy="3111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86D1F3-4379-FF68-9029-F7BB93DF13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0427" y="5516469"/>
            <a:ext cx="1473276" cy="3048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4184A28-2D9F-4A12-E4AE-8DCEF0A858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4521" y="5977077"/>
            <a:ext cx="901746" cy="3492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674FE1A-FA86-7422-6DBD-2410725BC03C}"/>
              </a:ext>
            </a:extLst>
          </p:cNvPr>
          <p:cNvSpPr txBox="1"/>
          <p:nvPr/>
        </p:nvSpPr>
        <p:spPr>
          <a:xfrm>
            <a:off x="2089927" y="6398828"/>
            <a:ext cx="7104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Also see Limited VERSII data set results (VERITAS, published  in Ap. J 2025)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D26821-56A7-6984-FF3F-6321420A5B79}"/>
              </a:ext>
            </a:extLst>
          </p:cNvPr>
          <p:cNvSpPr txBox="1"/>
          <p:nvPr/>
        </p:nvSpPr>
        <p:spPr>
          <a:xfrm>
            <a:off x="11289884" y="6108031"/>
            <a:ext cx="749441" cy="475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23</a:t>
            </a:r>
          </a:p>
        </p:txBody>
      </p:sp>
      <p:pic>
        <p:nvPicPr>
          <p:cNvPr id="10" name="Picture 9" descr="Veritas-logo-drop-shadow.png">
            <a:extLst>
              <a:ext uri="{FF2B5EF4-FFF2-40B4-BE49-F238E27FC236}">
                <a16:creationId xmlns:a16="http://schemas.microsoft.com/office/drawing/2014/main" id="{9BF425DE-69FA-BA9E-DC25-BB53BEAA9D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83636" y="180459"/>
            <a:ext cx="1004431" cy="94697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1ED47A4E-8F9F-9D99-D690-A763CB0D5571}"/>
              </a:ext>
            </a:extLst>
          </p:cNvPr>
          <p:cNvSpPr txBox="1">
            <a:spLocks/>
          </p:cNvSpPr>
          <p:nvPr/>
        </p:nvSpPr>
        <p:spPr>
          <a:xfrm>
            <a:off x="870251" y="-8237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Single Stars (rapid rotators)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3ED11D3-BEF0-7666-B356-85C0EB7F66E8}"/>
              </a:ext>
            </a:extLst>
          </p:cNvPr>
          <p:cNvCxnSpPr/>
          <p:nvPr/>
        </p:nvCxnSpPr>
        <p:spPr>
          <a:xfrm>
            <a:off x="476251" y="1107819"/>
            <a:ext cx="951116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501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222F7-C730-16CD-4882-C9DA395EB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2467" y="902706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/>
              <a:t>alp Vir: high S/N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FDE3FC-F704-6345-5669-7AB8AC2EACD7}"/>
              </a:ext>
            </a:extLst>
          </p:cNvPr>
          <p:cNvSpPr txBox="1"/>
          <p:nvPr/>
        </p:nvSpPr>
        <p:spPr>
          <a:xfrm>
            <a:off x="6862247" y="4527718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 B1III +B2V  Star Binary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Prominent Variable star  (V =0.97-1.04)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77 pc distant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4.01 day period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E94E90-AC3B-842B-808F-98C082057CCF}"/>
              </a:ext>
            </a:extLst>
          </p:cNvPr>
          <p:cNvSpPr txBox="1"/>
          <p:nvPr/>
        </p:nvSpPr>
        <p:spPr>
          <a:xfrm>
            <a:off x="914400" y="6119543"/>
            <a:ext cx="5947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*Quantitatively different than single star/fast rotator curve……</a:t>
            </a:r>
          </a:p>
        </p:txBody>
      </p:sp>
      <p:pic>
        <p:nvPicPr>
          <p:cNvPr id="10" name="Content Placeholder 6" descr="A graph of a function&#10;&#10;AI-generated content may be incorrect.">
            <a:extLst>
              <a:ext uri="{FF2B5EF4-FFF2-40B4-BE49-F238E27FC236}">
                <a16:creationId xmlns:a16="http://schemas.microsoft.com/office/drawing/2014/main" id="{F319DFC4-A487-F9C4-29A0-0F98090C25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8869"/>
          <a:stretch>
            <a:fillRect/>
          </a:stretch>
        </p:blipFill>
        <p:spPr>
          <a:xfrm>
            <a:off x="254000" y="1735142"/>
            <a:ext cx="5842000" cy="3992905"/>
          </a:xfr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06969C16-BF7E-A5B8-1A47-61378F54B222}"/>
              </a:ext>
            </a:extLst>
          </p:cNvPr>
          <p:cNvSpPr/>
          <p:nvPr/>
        </p:nvSpPr>
        <p:spPr>
          <a:xfrm>
            <a:off x="3657599" y="3030845"/>
            <a:ext cx="609600" cy="3170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77B29CF-EE56-7DE0-65BE-05F9479EB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419" y="1828669"/>
            <a:ext cx="3254956" cy="241945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E7BEA89-C822-1B21-4290-21C4193661E3}"/>
              </a:ext>
            </a:extLst>
          </p:cNvPr>
          <p:cNvSpPr txBox="1"/>
          <p:nvPr/>
        </p:nvSpPr>
        <p:spPr>
          <a:xfrm>
            <a:off x="11289884" y="6108031"/>
            <a:ext cx="749441" cy="475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24</a:t>
            </a:r>
          </a:p>
        </p:txBody>
      </p:sp>
      <p:pic>
        <p:nvPicPr>
          <p:cNvPr id="12" name="Picture 11" descr="Veritas-logo-drop-shadow.png">
            <a:extLst>
              <a:ext uri="{FF2B5EF4-FFF2-40B4-BE49-F238E27FC236}">
                <a16:creationId xmlns:a16="http://schemas.microsoft.com/office/drawing/2014/main" id="{CA3F15C1-A122-8095-DEA8-D76242DB83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3636" y="180459"/>
            <a:ext cx="1004431" cy="94697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7D4A2DD-4395-5286-D427-4574662D4643}"/>
              </a:ext>
            </a:extLst>
          </p:cNvPr>
          <p:cNvSpPr txBox="1">
            <a:spLocks/>
          </p:cNvSpPr>
          <p:nvPr/>
        </p:nvSpPr>
        <p:spPr>
          <a:xfrm>
            <a:off x="870251" y="-12119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Binary/ Multiple Star Systems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EBFB4FF-F619-DAB5-4846-F34F2677B1BF}"/>
              </a:ext>
            </a:extLst>
          </p:cNvPr>
          <p:cNvCxnSpPr/>
          <p:nvPr/>
        </p:nvCxnSpPr>
        <p:spPr>
          <a:xfrm>
            <a:off x="554602" y="1093531"/>
            <a:ext cx="951116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55663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394A0-B0AE-E747-9447-9DC4F7EE2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VERITAS-SII 4 Telescope Observations </a:t>
            </a:r>
            <a:br>
              <a:rPr lang="en-US" dirty="0"/>
            </a:br>
            <a:r>
              <a:rPr lang="en-US" dirty="0"/>
              <a:t>‘Generic’ Binary System (May 21-23, 2019)  [Spica]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36B7877-1082-804E-8E11-E0E7185F7D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1282275"/>
            <a:ext cx="6692106" cy="501908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1F2E2D-0F13-F54C-A72F-965EBA006552}"/>
              </a:ext>
            </a:extLst>
          </p:cNvPr>
          <p:cNvSpPr txBox="1"/>
          <p:nvPr/>
        </p:nvSpPr>
        <p:spPr>
          <a:xfrm>
            <a:off x="7635322" y="1391158"/>
            <a:ext cx="2893549" cy="5355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endParaRPr lang="en-US" dirty="0">
              <a:solidFill>
                <a:srgbClr val="00204E"/>
              </a:solidFill>
              <a:latin typeface="Calibri"/>
            </a:endParaRPr>
          </a:p>
          <a:p>
            <a:pPr defTabSz="457200"/>
            <a:r>
              <a:rPr lang="en-US" b="1" i="1" dirty="0">
                <a:solidFill>
                  <a:srgbClr val="00204E"/>
                </a:solidFill>
                <a:latin typeface="Calibri"/>
              </a:rPr>
              <a:t>Preliminary analysis:</a:t>
            </a:r>
          </a:p>
          <a:p>
            <a:pPr defTabSz="457200"/>
            <a:r>
              <a:rPr lang="en-US" dirty="0">
                <a:solidFill>
                  <a:srgbClr val="00204E"/>
                </a:solidFill>
                <a:latin typeface="Calibri"/>
              </a:rPr>
              <a:t>’Standard’ T2-T3 correlations</a:t>
            </a:r>
          </a:p>
          <a:p>
            <a:pPr defTabSz="457200"/>
            <a:r>
              <a:rPr lang="en-US" dirty="0">
                <a:solidFill>
                  <a:srgbClr val="00204E"/>
                </a:solidFill>
                <a:latin typeface="Calibri"/>
              </a:rPr>
              <a:t>(40-70m baselines)</a:t>
            </a:r>
          </a:p>
          <a:p>
            <a:pPr defTabSz="457200"/>
            <a:endParaRPr lang="en-US" dirty="0">
              <a:solidFill>
                <a:srgbClr val="00204E"/>
              </a:solidFill>
              <a:latin typeface="Calibri"/>
            </a:endParaRPr>
          </a:p>
          <a:p>
            <a:pPr defTabSz="457200"/>
            <a:r>
              <a:rPr lang="en-US" i="1" dirty="0">
                <a:solidFill>
                  <a:srgbClr val="00204E"/>
                </a:solidFill>
                <a:latin typeface="Calibri"/>
              </a:rPr>
              <a:t>‘New’ T1-T2 correlation </a:t>
            </a:r>
          </a:p>
          <a:p>
            <a:pPr defTabSz="457200"/>
            <a:r>
              <a:rPr lang="en-US" i="1" dirty="0">
                <a:solidFill>
                  <a:srgbClr val="00204E"/>
                </a:solidFill>
                <a:latin typeface="Calibri"/>
              </a:rPr>
              <a:t>(40-100m baselines)</a:t>
            </a:r>
          </a:p>
          <a:p>
            <a:pPr defTabSz="457200"/>
            <a:endParaRPr lang="en-US" dirty="0">
              <a:solidFill>
                <a:srgbClr val="00204E"/>
              </a:solidFill>
              <a:latin typeface="Calibri"/>
            </a:endParaRPr>
          </a:p>
          <a:p>
            <a:pPr defTabSz="457200"/>
            <a:r>
              <a:rPr lang="en-US" i="1" dirty="0">
                <a:solidFill>
                  <a:srgbClr val="00204E"/>
                </a:solidFill>
                <a:latin typeface="Calibri"/>
              </a:rPr>
              <a:t>Strong evidence for</a:t>
            </a:r>
          </a:p>
          <a:p>
            <a:pPr defTabSz="457200"/>
            <a:r>
              <a:rPr lang="en-US" i="1" dirty="0">
                <a:solidFill>
                  <a:srgbClr val="00204E"/>
                </a:solidFill>
                <a:latin typeface="Calibri"/>
              </a:rPr>
              <a:t>secondary interference </a:t>
            </a:r>
          </a:p>
          <a:p>
            <a:pPr defTabSz="457200"/>
            <a:r>
              <a:rPr lang="en-US" i="1" dirty="0">
                <a:solidFill>
                  <a:srgbClr val="00204E"/>
                </a:solidFill>
                <a:latin typeface="Calibri"/>
              </a:rPr>
              <a:t>peak ~90m  (binary system)</a:t>
            </a:r>
          </a:p>
          <a:p>
            <a:pPr defTabSz="457200"/>
            <a:endParaRPr lang="en-US" dirty="0">
              <a:solidFill>
                <a:srgbClr val="00204E"/>
              </a:solidFill>
              <a:latin typeface="Calibri"/>
            </a:endParaRPr>
          </a:p>
          <a:p>
            <a:pPr defTabSz="457200"/>
            <a:r>
              <a:rPr lang="en-US" i="1" dirty="0">
                <a:solidFill>
                  <a:srgbClr val="00204E"/>
                </a:solidFill>
                <a:latin typeface="Calibri"/>
              </a:rPr>
              <a:t>T1-T4 correlations: TBD</a:t>
            </a:r>
          </a:p>
          <a:p>
            <a:pPr defTabSz="457200"/>
            <a:r>
              <a:rPr lang="en-US" i="1" dirty="0">
                <a:solidFill>
                  <a:srgbClr val="00204E"/>
                </a:solidFill>
                <a:latin typeface="Calibri"/>
              </a:rPr>
              <a:t>(120-150 m baselines)</a:t>
            </a:r>
          </a:p>
          <a:p>
            <a:pPr defTabSz="457200"/>
            <a:endParaRPr lang="en-US" i="1" dirty="0">
              <a:solidFill>
                <a:srgbClr val="00204E"/>
              </a:solidFill>
              <a:latin typeface="Calibri"/>
            </a:endParaRPr>
          </a:p>
          <a:p>
            <a:pPr defTabSz="457200"/>
            <a:r>
              <a:rPr lang="en-US" b="1" u="sng" dirty="0">
                <a:solidFill>
                  <a:srgbClr val="00204E"/>
                </a:solidFill>
                <a:latin typeface="Calibri"/>
              </a:rPr>
              <a:t>Preliminary look is great! </a:t>
            </a:r>
          </a:p>
          <a:p>
            <a:pPr defTabSz="457200"/>
            <a:r>
              <a:rPr lang="en-US" i="1" dirty="0">
                <a:solidFill>
                  <a:srgbClr val="00204E"/>
                </a:solidFill>
                <a:latin typeface="Calibri"/>
              </a:rPr>
              <a:t>(caveat emptor…please wait</a:t>
            </a:r>
          </a:p>
          <a:p>
            <a:pPr defTabSz="457200"/>
            <a:r>
              <a:rPr lang="en-US" i="1" dirty="0">
                <a:solidFill>
                  <a:srgbClr val="00204E"/>
                </a:solidFill>
                <a:latin typeface="Calibri"/>
              </a:rPr>
              <a:t>for a full science analysis)</a:t>
            </a:r>
            <a:endParaRPr lang="en-US" dirty="0">
              <a:solidFill>
                <a:srgbClr val="00204E"/>
              </a:solidFill>
              <a:latin typeface="Calibri"/>
            </a:endParaRPr>
          </a:p>
          <a:p>
            <a:pPr defTabSz="457200"/>
            <a:endParaRPr lang="en-US" dirty="0">
              <a:solidFill>
                <a:srgbClr val="00204E"/>
              </a:solidFill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92B11B-427C-4B47-B9A6-9AEC0CC9278C}"/>
              </a:ext>
            </a:extLst>
          </p:cNvPr>
          <p:cNvSpPr txBox="1"/>
          <p:nvPr/>
        </p:nvSpPr>
        <p:spPr>
          <a:xfrm>
            <a:off x="2333109" y="6206418"/>
            <a:ext cx="507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i="1" dirty="0">
                <a:solidFill>
                  <a:srgbClr val="00204E"/>
                </a:solidFill>
                <a:latin typeface="Calibri"/>
              </a:rPr>
              <a:t>25 x 20 min 4-telescope observations (over 2 nights)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614C2BB-5DFF-AC4F-BD2B-7974BA1A6F2B}"/>
              </a:ext>
            </a:extLst>
          </p:cNvPr>
          <p:cNvGrpSpPr/>
          <p:nvPr/>
        </p:nvGrpSpPr>
        <p:grpSpPr>
          <a:xfrm>
            <a:off x="10077462" y="0"/>
            <a:ext cx="1698171" cy="1209004"/>
            <a:chOff x="7445829" y="21770"/>
            <a:chExt cx="1698171" cy="120900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E295216-DDD5-6D41-B3A9-2C0192A4157B}"/>
                </a:ext>
              </a:extLst>
            </p:cNvPr>
            <p:cNvSpPr/>
            <p:nvPr/>
          </p:nvSpPr>
          <p:spPr>
            <a:xfrm>
              <a:off x="7445829" y="21770"/>
              <a:ext cx="1698171" cy="12090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dirty="0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10" name="Picture 9" descr="Veritas-logo-drop-shadow.png">
              <a:extLst>
                <a:ext uri="{FF2B5EF4-FFF2-40B4-BE49-F238E27FC236}">
                  <a16:creationId xmlns:a16="http://schemas.microsoft.com/office/drawing/2014/main" id="{89179F84-B71E-164E-A99E-FEAB69C4C6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33193" y="177171"/>
              <a:ext cx="1004431" cy="946970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04086A8-61E7-7E56-3A2A-46D00196D2BF}"/>
              </a:ext>
            </a:extLst>
          </p:cNvPr>
          <p:cNvSpPr txBox="1"/>
          <p:nvPr/>
        </p:nvSpPr>
        <p:spPr>
          <a:xfrm>
            <a:off x="11375689" y="6272471"/>
            <a:ext cx="51151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14993761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B328F-98E7-D261-428F-6D117B2EB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722BC14-00F6-547B-0876-2EB2198E7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C6AAC-45E1-B84A-B29E-3CD3062BD238}" type="slidenum">
              <a:rPr lang="en-US" smtClean="0"/>
              <a:t>26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FB281F-F67B-A01C-80CD-B0F62DA0AFE7}"/>
              </a:ext>
            </a:extLst>
          </p:cNvPr>
          <p:cNvSpPr txBox="1"/>
          <p:nvPr/>
        </p:nvSpPr>
        <p:spPr>
          <a:xfrm>
            <a:off x="544378" y="724546"/>
            <a:ext cx="3054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Binary System measurements </a:t>
            </a:r>
          </a:p>
          <a:p>
            <a:r>
              <a:rPr lang="en-US" dirty="0"/>
              <a:t>of binary alpha Vir (Spica)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98C8F3-D499-8773-E066-4B9C68A3AD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852" r="12642" b="21814"/>
          <a:stretch>
            <a:fillRect/>
          </a:stretch>
        </p:blipFill>
        <p:spPr>
          <a:xfrm>
            <a:off x="99752" y="2241554"/>
            <a:ext cx="4872889" cy="42973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5CE10A-FF8B-9B7A-3445-7AC0F948A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0538" y="888036"/>
            <a:ext cx="4478733" cy="430157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6475DC-5A78-4FE3-2FDF-0DAED3F5E96A}"/>
              </a:ext>
            </a:extLst>
          </p:cNvPr>
          <p:cNvSpPr txBox="1"/>
          <p:nvPr/>
        </p:nvSpPr>
        <p:spPr>
          <a:xfrm>
            <a:off x="5013599" y="3121016"/>
            <a:ext cx="21648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Resolving visibility as a function of both</a:t>
            </a:r>
          </a:p>
          <a:p>
            <a:r>
              <a:rPr lang="en-US" dirty="0"/>
              <a:t>orbital phase and observational hour angle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376F39-CDFC-332F-EAD2-0A5D38B93378}"/>
              </a:ext>
            </a:extLst>
          </p:cNvPr>
          <p:cNvSpPr txBox="1"/>
          <p:nvPr/>
        </p:nvSpPr>
        <p:spPr>
          <a:xfrm>
            <a:off x="6981713" y="5283414"/>
            <a:ext cx="52102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 SII + Spectroscopy to fit orbital parameters</a:t>
            </a:r>
          </a:p>
          <a:p>
            <a:endParaRPr lang="en-US" dirty="0"/>
          </a:p>
          <a:p>
            <a:r>
              <a:rPr lang="en-US" dirty="0"/>
              <a:t>See Mike Lisa’s excellent talk on Wednesday!</a:t>
            </a:r>
          </a:p>
          <a:p>
            <a:r>
              <a:rPr lang="en-US" i="1" dirty="0"/>
              <a:t>)</a:t>
            </a:r>
          </a:p>
        </p:txBody>
      </p:sp>
      <p:sp>
        <p:nvSpPr>
          <p:cNvPr id="14" name="Left-Right Arrow 13">
            <a:extLst>
              <a:ext uri="{FF2B5EF4-FFF2-40B4-BE49-F238E27FC236}">
                <a16:creationId xmlns:a16="http://schemas.microsoft.com/office/drawing/2014/main" id="{6FDA4CED-9B8C-9B45-E3DE-C7CC7F0BDDA6}"/>
              </a:ext>
            </a:extLst>
          </p:cNvPr>
          <p:cNvSpPr/>
          <p:nvPr/>
        </p:nvSpPr>
        <p:spPr>
          <a:xfrm>
            <a:off x="5393877" y="2516101"/>
            <a:ext cx="1363287" cy="324110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132FCAAB-7C25-3D71-4BC8-4EC58B80EA25}"/>
              </a:ext>
            </a:extLst>
          </p:cNvPr>
          <p:cNvSpPr/>
          <p:nvPr/>
        </p:nvSpPr>
        <p:spPr>
          <a:xfrm>
            <a:off x="5676509" y="5390103"/>
            <a:ext cx="1080655" cy="3345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47C39C-DB04-CCE9-30DB-49B7BB087E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8767" y="16295"/>
            <a:ext cx="2493534" cy="22340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70217D-77F7-FC63-FE79-137C1D7B6525}"/>
              </a:ext>
            </a:extLst>
          </p:cNvPr>
          <p:cNvSpPr txBox="1"/>
          <p:nvPr/>
        </p:nvSpPr>
        <p:spPr>
          <a:xfrm>
            <a:off x="11546534" y="6483743"/>
            <a:ext cx="749441" cy="475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26</a:t>
            </a:r>
          </a:p>
        </p:txBody>
      </p:sp>
      <p:pic>
        <p:nvPicPr>
          <p:cNvPr id="7" name="Picture 6" descr="Veritas-logo-drop-shadow.png">
            <a:extLst>
              <a:ext uri="{FF2B5EF4-FFF2-40B4-BE49-F238E27FC236}">
                <a16:creationId xmlns:a16="http://schemas.microsoft.com/office/drawing/2014/main" id="{0BF8184E-AC4F-FAAD-2813-F46E75CB90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97055" y="130806"/>
            <a:ext cx="1004431" cy="946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1142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3AA9F-4F89-8C36-137A-D72E78236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720AD-76B3-0C6C-834B-63E598E52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52" y="277812"/>
            <a:ext cx="10515600" cy="1325563"/>
          </a:xfrm>
        </p:spPr>
        <p:txBody>
          <a:bodyPr/>
          <a:lstStyle/>
          <a:p>
            <a:r>
              <a:rPr lang="en-US" dirty="0" err="1"/>
              <a:t>iot</a:t>
            </a:r>
            <a:r>
              <a:rPr lang="en-US" dirty="0"/>
              <a:t> Ori (</a:t>
            </a:r>
            <a:r>
              <a:rPr lang="en-US" dirty="0" err="1"/>
              <a:t>Na’ir</a:t>
            </a:r>
            <a:r>
              <a:rPr lang="en-US" dirty="0"/>
              <a:t> al Saif) : another high S/N binary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91E90F8-E8CE-1507-482C-5AAE571537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1700" y="1889125"/>
            <a:ext cx="5194300" cy="431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9ED93F3-5935-1BF1-9854-DB4F949F9D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603375"/>
            <a:ext cx="4889500" cy="4889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C1B027B-A2E9-CC4F-5B5D-0A4FF4516FC1}"/>
              </a:ext>
            </a:extLst>
          </p:cNvPr>
          <p:cNvSpPr txBox="1"/>
          <p:nvPr/>
        </p:nvSpPr>
        <p:spPr>
          <a:xfrm>
            <a:off x="11375689" y="6272471"/>
            <a:ext cx="51151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6547549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EB296E-CB4A-D9BD-DD76-CFE047D18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729" y="230944"/>
            <a:ext cx="6396111" cy="63961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6DE933-B238-49A8-AFA0-63BEC7060383}"/>
              </a:ext>
            </a:extLst>
          </p:cNvPr>
          <p:cNvSpPr txBox="1"/>
          <p:nvPr/>
        </p:nvSpPr>
        <p:spPr>
          <a:xfrm>
            <a:off x="7877908" y="1575582"/>
            <a:ext cx="412183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Getting better agreement with</a:t>
            </a:r>
          </a:p>
          <a:p>
            <a:r>
              <a:rPr lang="en-US" dirty="0"/>
              <a:t>     Stellar modelling as Survey Pipeline</a:t>
            </a:r>
          </a:p>
          <a:p>
            <a:r>
              <a:rPr lang="en-US" dirty="0"/>
              <a:t>     Analysis Improves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Some high S/N stars have very short exposures (&lt; 5 hours): dominates the error in diameter measurements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Need additional observations of these sources (2026-2028) to reduce error bars.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181A0E0-3347-CEB9-0FF9-E9B1CED8174C}"/>
              </a:ext>
            </a:extLst>
          </p:cNvPr>
          <p:cNvSpPr txBox="1">
            <a:spLocks/>
          </p:cNvSpPr>
          <p:nvPr/>
        </p:nvSpPr>
        <p:spPr>
          <a:xfrm>
            <a:off x="7877908" y="362010"/>
            <a:ext cx="4951827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VSII OBA Survey </a:t>
            </a:r>
          </a:p>
          <a:p>
            <a:r>
              <a:rPr lang="en-US" sz="3600" dirty="0"/>
              <a:t>Quality Improvements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09B5C7-9AC6-38C2-C885-7A8DAFCF95DB}"/>
              </a:ext>
            </a:extLst>
          </p:cNvPr>
          <p:cNvSpPr txBox="1"/>
          <p:nvPr/>
        </p:nvSpPr>
        <p:spPr>
          <a:xfrm>
            <a:off x="11375689" y="6272471"/>
            <a:ext cx="51151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17731424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12FD2-1639-525F-028C-13B66A234777}"/>
              </a:ext>
            </a:extLst>
          </p:cNvPr>
          <p:cNvSpPr txBox="1">
            <a:spLocks/>
          </p:cNvSpPr>
          <p:nvPr/>
        </p:nvSpPr>
        <p:spPr>
          <a:xfrm>
            <a:off x="1302434" y="322922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Short observation time sources (High S/N)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A2D768-2F25-7E8B-88DE-21FF3A076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856" y="985703"/>
            <a:ext cx="3348129" cy="28602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59B701-9FAF-D0FF-F1E1-D0610AB373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985702"/>
            <a:ext cx="3614504" cy="30120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6A3D8E2-9913-4FC6-E770-66EBBFFE96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845912"/>
            <a:ext cx="3614504" cy="30120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D768383-D1BF-12AA-993B-E1225CA087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8924" y="3997789"/>
            <a:ext cx="3432254" cy="286021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AECDC0B-EA9F-16D4-BAA4-94A0942A0446}"/>
              </a:ext>
            </a:extLst>
          </p:cNvPr>
          <p:cNvSpPr txBox="1"/>
          <p:nvPr/>
        </p:nvSpPr>
        <p:spPr>
          <a:xfrm>
            <a:off x="11375689" y="6272471"/>
            <a:ext cx="51151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9340555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41C6A-39EF-D99E-728D-F7169FCA8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D0FB3-2E86-6793-9583-66BB782AB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VSII Northern OBA Survey  10/6/2026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8E03A-1220-45B0-E712-0273DAF840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3283" y="1585694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High S/N database of VSII Observations (FPGA dataset)</a:t>
            </a:r>
          </a:p>
          <a:p>
            <a:r>
              <a:rPr lang="en-US" dirty="0"/>
              <a:t>Corrected for Moonlight/sky background effects, weather, tracking corrections</a:t>
            </a:r>
          </a:p>
          <a:p>
            <a:r>
              <a:rPr lang="en-US" dirty="0"/>
              <a:t>Text format output –  easy to read</a:t>
            </a:r>
          </a:p>
          <a:p>
            <a:r>
              <a:rPr lang="en-US" dirty="0"/>
              <a:t>Two standard analysis fitters provided: </a:t>
            </a:r>
            <a:r>
              <a:rPr lang="en-US" dirty="0" err="1"/>
              <a:t>Scipy</a:t>
            </a:r>
            <a:r>
              <a:rPr lang="en-US" dirty="0"/>
              <a:t> ODR + MCMC</a:t>
            </a:r>
          </a:p>
          <a:p>
            <a:r>
              <a:rPr lang="en-US" dirty="0"/>
              <a:t>Specialized analysis to use standard analysis fitters: HA analysis, orbital analysis, etc.</a:t>
            </a:r>
          </a:p>
          <a:p>
            <a:r>
              <a:rPr lang="en-US" dirty="0"/>
              <a:t>Parallel path for VERSII processed data  (not all FPGA data)</a:t>
            </a:r>
          </a:p>
          <a:p>
            <a:r>
              <a:rPr lang="en-US" dirty="0"/>
              <a:t>“Out of the box” accessibility: We can send a link to database &amp; analysis tools to any interested person. Only requires python (+ libraries </a:t>
            </a:r>
            <a:r>
              <a:rPr lang="en-US" dirty="0" err="1"/>
              <a:t>astropy</a:t>
            </a:r>
            <a:r>
              <a:rPr lang="en-US" dirty="0"/>
              <a:t>, </a:t>
            </a:r>
            <a:r>
              <a:rPr lang="en-US" dirty="0" err="1"/>
              <a:t>scipy</a:t>
            </a:r>
            <a:r>
              <a:rPr lang="en-US" dirty="0"/>
              <a:t>, emcee, </a:t>
            </a:r>
            <a:r>
              <a:rPr lang="en-US" dirty="0" err="1"/>
              <a:t>etc</a:t>
            </a:r>
            <a:r>
              <a:rPr lang="en-US" dirty="0"/>
              <a:t>).  About 5 minutes to do your first analysis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81BC48-99E3-8913-4970-D56A21C36DFB}"/>
              </a:ext>
            </a:extLst>
          </p:cNvPr>
          <p:cNvSpPr txBox="1"/>
          <p:nvPr/>
        </p:nvSpPr>
        <p:spPr>
          <a:xfrm>
            <a:off x="11375689" y="6272471"/>
            <a:ext cx="51151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31456452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704E5-8462-9C7E-D8C4-94DC33F6E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VERITAS-SII Hardware upgrades Sept 2026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8F97159-E8B3-F574-116B-A1424BE0C5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7934" y="2293934"/>
            <a:ext cx="2799292" cy="20994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0B6433-71CF-A47C-85CA-5299CBFEB9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7229122" y="2293935"/>
            <a:ext cx="2799292" cy="20994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9CB1CB-AE98-A872-8755-4A49AA6E2A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028" y="2242049"/>
            <a:ext cx="3073108" cy="17948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1583BE7-280F-6778-FE26-FDD370B7BF61}"/>
              </a:ext>
            </a:extLst>
          </p:cNvPr>
          <p:cNvSpPr txBox="1"/>
          <p:nvPr/>
        </p:nvSpPr>
        <p:spPr>
          <a:xfrm>
            <a:off x="3621815" y="4748667"/>
            <a:ext cx="1111348" cy="646331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White Rabbit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FE2722-5EB5-9BC9-30BF-48CCAA3BA2E7}"/>
              </a:ext>
            </a:extLst>
          </p:cNvPr>
          <p:cNvSpPr txBox="1"/>
          <p:nvPr/>
        </p:nvSpPr>
        <p:spPr>
          <a:xfrm>
            <a:off x="5777134" y="4588245"/>
            <a:ext cx="1111348" cy="923330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 Phase Lock Loop 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3AA745E-79A9-23F0-587C-E21EE671B039}"/>
              </a:ext>
            </a:extLst>
          </p:cNvPr>
          <p:cNvCxnSpPr>
            <a:stCxn id="9" idx="3"/>
            <a:endCxn id="10" idx="1"/>
          </p:cNvCxnSpPr>
          <p:nvPr/>
        </p:nvCxnSpPr>
        <p:spPr>
          <a:xfrm flipV="1">
            <a:off x="4733163" y="5049910"/>
            <a:ext cx="1043971" cy="219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013AB0F-576A-8A8F-6C52-F88672DC9E1E}"/>
              </a:ext>
            </a:extLst>
          </p:cNvPr>
          <p:cNvSpPr txBox="1"/>
          <p:nvPr/>
        </p:nvSpPr>
        <p:spPr>
          <a:xfrm>
            <a:off x="4838024" y="5188409"/>
            <a:ext cx="904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 MHz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928FB41-87A9-ED4F-B5E5-437D325014DD}"/>
              </a:ext>
            </a:extLst>
          </p:cNvPr>
          <p:cNvCxnSpPr/>
          <p:nvPr/>
        </p:nvCxnSpPr>
        <p:spPr>
          <a:xfrm>
            <a:off x="6888482" y="5049909"/>
            <a:ext cx="118352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FAC6872-FFF3-436B-812C-C140BC852499}"/>
              </a:ext>
            </a:extLst>
          </p:cNvPr>
          <p:cNvSpPr txBox="1"/>
          <p:nvPr/>
        </p:nvSpPr>
        <p:spPr>
          <a:xfrm>
            <a:off x="8086403" y="4588244"/>
            <a:ext cx="1111348" cy="923330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NI 5771</a:t>
            </a:r>
          </a:p>
          <a:p>
            <a:pPr algn="ctr"/>
            <a:r>
              <a:rPr lang="en-US" dirty="0"/>
              <a:t>3 Gs/sec</a:t>
            </a:r>
          </a:p>
          <a:p>
            <a:pPr algn="ctr"/>
            <a:r>
              <a:rPr lang="en-US" dirty="0"/>
              <a:t>Digitizer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89E3322-D895-136F-8B6B-4505B5E5A002}"/>
              </a:ext>
            </a:extLst>
          </p:cNvPr>
          <p:cNvSpPr txBox="1"/>
          <p:nvPr/>
        </p:nvSpPr>
        <p:spPr>
          <a:xfrm>
            <a:off x="6888482" y="5142242"/>
            <a:ext cx="1266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0.5-&gt; 3 GHz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8264AC-D023-9BAB-4BE7-EC575DBB3334}"/>
              </a:ext>
            </a:extLst>
          </p:cNvPr>
          <p:cNvSpPr txBox="1"/>
          <p:nvPr/>
        </p:nvSpPr>
        <p:spPr>
          <a:xfrm>
            <a:off x="2209044" y="5691800"/>
            <a:ext cx="1111348" cy="923330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400</a:t>
            </a:r>
          </a:p>
          <a:p>
            <a:pPr algn="ctr"/>
            <a:r>
              <a:rPr lang="en-US" dirty="0"/>
              <a:t>MHz</a:t>
            </a:r>
          </a:p>
          <a:p>
            <a:pPr algn="ctr"/>
            <a:r>
              <a:rPr lang="en-US" dirty="0"/>
              <a:t>Preamp</a:t>
            </a:r>
          </a:p>
        </p:txBody>
      </p:sp>
      <p:cxnSp>
        <p:nvCxnSpPr>
          <p:cNvPr id="22" name="Elbow Connector 21">
            <a:extLst>
              <a:ext uri="{FF2B5EF4-FFF2-40B4-BE49-F238E27FC236}">
                <a16:creationId xmlns:a16="http://schemas.microsoft.com/office/drawing/2014/main" id="{928B87FD-B5EC-6039-DB62-7549BD8206F3}"/>
              </a:ext>
            </a:extLst>
          </p:cNvPr>
          <p:cNvCxnSpPr>
            <a:stCxn id="20" idx="3"/>
            <a:endCxn id="16" idx="2"/>
          </p:cNvCxnSpPr>
          <p:nvPr/>
        </p:nvCxnSpPr>
        <p:spPr>
          <a:xfrm flipV="1">
            <a:off x="3320392" y="5511574"/>
            <a:ext cx="5321685" cy="64189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n 24">
            <a:extLst>
              <a:ext uri="{FF2B5EF4-FFF2-40B4-BE49-F238E27FC236}">
                <a16:creationId xmlns:a16="http://schemas.microsoft.com/office/drawing/2014/main" id="{6127EFB2-E6FF-88D6-9EE0-C848BD29688D}"/>
              </a:ext>
            </a:extLst>
          </p:cNvPr>
          <p:cNvSpPr/>
          <p:nvPr/>
        </p:nvSpPr>
        <p:spPr>
          <a:xfrm>
            <a:off x="1097696" y="4387788"/>
            <a:ext cx="590843" cy="1404798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Elbow Connector 26">
            <a:extLst>
              <a:ext uri="{FF2B5EF4-FFF2-40B4-BE49-F238E27FC236}">
                <a16:creationId xmlns:a16="http://schemas.microsoft.com/office/drawing/2014/main" id="{0F62C929-2B3D-3E6F-99D1-8C47108A8769}"/>
              </a:ext>
            </a:extLst>
          </p:cNvPr>
          <p:cNvCxnSpPr>
            <a:stCxn id="25" idx="3"/>
            <a:endCxn id="20" idx="1"/>
          </p:cNvCxnSpPr>
          <p:nvPr/>
        </p:nvCxnSpPr>
        <p:spPr>
          <a:xfrm rot="16200000" flipH="1">
            <a:off x="1620642" y="5565062"/>
            <a:ext cx="360879" cy="81592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37BE845-860F-57EE-E6F1-E37E70F23D5E}"/>
              </a:ext>
            </a:extLst>
          </p:cNvPr>
          <p:cNvSpPr txBox="1"/>
          <p:nvPr/>
        </p:nvSpPr>
        <p:spPr>
          <a:xfrm>
            <a:off x="1838113" y="4702500"/>
            <a:ext cx="612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PMT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4AB8AC9-A260-EF97-6C41-8F61997BE33E}"/>
              </a:ext>
            </a:extLst>
          </p:cNvPr>
          <p:cNvSpPr txBox="1"/>
          <p:nvPr/>
        </p:nvSpPr>
        <p:spPr>
          <a:xfrm>
            <a:off x="9700308" y="4696885"/>
            <a:ext cx="21499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Sampling upgrade</a:t>
            </a:r>
          </a:p>
          <a:p>
            <a:pPr algn="ctr"/>
            <a:r>
              <a:rPr lang="en-US" dirty="0"/>
              <a:t>250 MHz -&gt; 750 MHz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DA92F19-11DC-321C-FC8D-D881D0002FCE}"/>
              </a:ext>
            </a:extLst>
          </p:cNvPr>
          <p:cNvSpPr txBox="1"/>
          <p:nvPr/>
        </p:nvSpPr>
        <p:spPr>
          <a:xfrm>
            <a:off x="11375689" y="6272471"/>
            <a:ext cx="51151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3`</a:t>
            </a:r>
          </a:p>
        </p:txBody>
      </p:sp>
    </p:spTree>
    <p:extLst>
      <p:ext uri="{BB962C8B-B14F-4D97-AF65-F5344CB8AC3E}">
        <p14:creationId xmlns:p14="http://schemas.microsoft.com/office/powerpoint/2010/main" val="36659352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-615178" y="2115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ctr"/>
            <a:r>
              <a:rPr lang="en" dirty="0"/>
              <a:t>VSII Observations (2026-2028)</a:t>
            </a:r>
            <a:endParaRPr dirty="0"/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438" y="1340555"/>
            <a:ext cx="4655864" cy="878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9105" y="1238955"/>
            <a:ext cx="3588312" cy="878467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/>
        </p:nvSpPr>
        <p:spPr>
          <a:xfrm>
            <a:off x="101261" y="2325379"/>
            <a:ext cx="5573026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203195">
              <a:lnSpc>
                <a:spcPct val="200000"/>
              </a:lnSpc>
              <a:buClr>
                <a:schemeClr val="dk2"/>
              </a:buClr>
              <a:buSzPts val="1200"/>
            </a:pPr>
            <a:r>
              <a:rPr lang="en-US" sz="1600" dirty="0">
                <a:solidFill>
                  <a:schemeClr val="dk2"/>
                </a:solidFill>
              </a:rPr>
              <a:t>25% gain in mirror reflectivity = 1.25</a:t>
            </a:r>
            <a:r>
              <a:rPr lang="en-US" sz="1600" baseline="30000" dirty="0">
                <a:solidFill>
                  <a:schemeClr val="dk2"/>
                </a:solidFill>
              </a:rPr>
              <a:t>2  </a:t>
            </a:r>
            <a:r>
              <a:rPr lang="en-US" sz="1600" dirty="0">
                <a:solidFill>
                  <a:schemeClr val="dk2"/>
                </a:solidFill>
              </a:rPr>
              <a:t>=  x 1.4</a:t>
            </a:r>
          </a:p>
          <a:p>
            <a:pPr marL="203195">
              <a:lnSpc>
                <a:spcPct val="200000"/>
              </a:lnSpc>
              <a:buClr>
                <a:schemeClr val="dk2"/>
              </a:buClr>
              <a:buSzPts val="1200"/>
            </a:pPr>
            <a:r>
              <a:rPr lang="en-US" sz="1600" dirty="0">
                <a:solidFill>
                  <a:schemeClr val="dk2"/>
                </a:solidFill>
              </a:rPr>
              <a:t>50% gain in usable data (no RF noise) = x 1.5</a:t>
            </a:r>
          </a:p>
          <a:p>
            <a:pPr marL="203195">
              <a:lnSpc>
                <a:spcPct val="200000"/>
              </a:lnSpc>
              <a:buClr>
                <a:schemeClr val="dk2"/>
              </a:buClr>
              <a:buSzPts val="1200"/>
            </a:pPr>
            <a:r>
              <a:rPr lang="en-US" sz="1600" u="sng" dirty="0">
                <a:solidFill>
                  <a:schemeClr val="dk2"/>
                </a:solidFill>
              </a:rPr>
              <a:t> clock rate 250 MHz -&gt; 750 MHz           = x 3.0</a:t>
            </a:r>
          </a:p>
          <a:p>
            <a:pPr marL="203195">
              <a:lnSpc>
                <a:spcPct val="200000"/>
              </a:lnSpc>
              <a:buClr>
                <a:schemeClr val="dk2"/>
              </a:buClr>
              <a:buSzPts val="1200"/>
            </a:pPr>
            <a:r>
              <a:rPr lang="en-US" sz="1600" dirty="0">
                <a:solidFill>
                  <a:schemeClr val="dk2"/>
                </a:solidFill>
              </a:rPr>
              <a:t>Total  improvement = factor of 6</a:t>
            </a:r>
          </a:p>
          <a:p>
            <a:pPr marL="203195">
              <a:lnSpc>
                <a:spcPct val="200000"/>
              </a:lnSpc>
              <a:buClr>
                <a:schemeClr val="dk2"/>
              </a:buClr>
              <a:buSzPts val="1200"/>
            </a:pPr>
            <a:endParaRPr lang="en-US" sz="1600" dirty="0">
              <a:solidFill>
                <a:schemeClr val="dk2"/>
              </a:solidFill>
            </a:endParaRPr>
          </a:p>
        </p:txBody>
      </p:sp>
      <p:sp>
        <p:nvSpPr>
          <p:cNvPr id="2" name="Arrow: Bent-Up 1">
            <a:extLst>
              <a:ext uri="{FF2B5EF4-FFF2-40B4-BE49-F238E27FC236}">
                <a16:creationId xmlns:a16="http://schemas.microsoft.com/office/drawing/2014/main" id="{6AF2616F-B9D5-B78B-9A99-1DFE86B48183}"/>
              </a:ext>
            </a:extLst>
          </p:cNvPr>
          <p:cNvSpPr/>
          <p:nvPr/>
        </p:nvSpPr>
        <p:spPr>
          <a:xfrm>
            <a:off x="3545296" y="2273055"/>
            <a:ext cx="1277223" cy="1975185"/>
          </a:xfrm>
          <a:prstGeom prst="bentUpArrow">
            <a:avLst>
              <a:gd name="adj1" fmla="val 12568"/>
              <a:gd name="adj2" fmla="val 14282"/>
              <a:gd name="adj3" fmla="val 2071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18763B-5E46-009F-0E84-7814230D389C}"/>
              </a:ext>
            </a:extLst>
          </p:cNvPr>
          <p:cNvSpPr txBox="1"/>
          <p:nvPr/>
        </p:nvSpPr>
        <p:spPr>
          <a:xfrm>
            <a:off x="240438" y="4477249"/>
            <a:ext cx="63442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One hour of 2025+ observations = 6 hours previously</a:t>
            </a:r>
          </a:p>
          <a:p>
            <a:r>
              <a:rPr lang="en-US" i="1" dirty="0"/>
              <a:t> ~160 hours  (2026-2028)             ~ all previous observations</a:t>
            </a:r>
          </a:p>
          <a:p>
            <a:endParaRPr lang="en-US" i="1" dirty="0"/>
          </a:p>
          <a:p>
            <a:r>
              <a:rPr lang="en-US" i="1" dirty="0"/>
              <a:t>Follow more rapid variations of fast evolving binaries (Spica)</a:t>
            </a:r>
          </a:p>
        </p:txBody>
      </p:sp>
      <p:pic>
        <p:nvPicPr>
          <p:cNvPr id="4" name="Picture 3" descr="A person looking through a broken mirror&#10;&#10;AI-generated content may be incorrect.">
            <a:extLst>
              <a:ext uri="{FF2B5EF4-FFF2-40B4-BE49-F238E27FC236}">
                <a16:creationId xmlns:a16="http://schemas.microsoft.com/office/drawing/2014/main" id="{F83B894B-B9CF-7C74-8F8E-8E16FE10C1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3564" y="4506142"/>
            <a:ext cx="2982578" cy="22369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167AB7-C90C-5958-085E-F92FD78B1D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3777" y="845751"/>
            <a:ext cx="2674237" cy="34024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26E514-AB82-33D5-02C8-73CF75A37D0A}"/>
              </a:ext>
            </a:extLst>
          </p:cNvPr>
          <p:cNvSpPr txBox="1"/>
          <p:nvPr/>
        </p:nvSpPr>
        <p:spPr>
          <a:xfrm>
            <a:off x="2568370" y="5809472"/>
            <a:ext cx="30251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Masking  off VSII mirror which</a:t>
            </a:r>
          </a:p>
          <a:p>
            <a:r>
              <a:rPr lang="en-US" dirty="0"/>
              <a:t> points to open sky or ground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E7B615C-C897-1771-78D6-B650F43A53B4}"/>
              </a:ext>
            </a:extLst>
          </p:cNvPr>
          <p:cNvCxnSpPr/>
          <p:nvPr/>
        </p:nvCxnSpPr>
        <p:spPr>
          <a:xfrm flipV="1">
            <a:off x="5596655" y="6073260"/>
            <a:ext cx="1246909" cy="118753"/>
          </a:xfrm>
          <a:prstGeom prst="straightConnector1">
            <a:avLst/>
          </a:prstGeom>
          <a:ln w="476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D544F66-C699-68B6-1DD7-2CAE0C1C071C}"/>
              </a:ext>
            </a:extLst>
          </p:cNvPr>
          <p:cNvCxnSpPr>
            <a:cxnSpLocks/>
          </p:cNvCxnSpPr>
          <p:nvPr/>
        </p:nvCxnSpPr>
        <p:spPr>
          <a:xfrm flipH="1">
            <a:off x="8532292" y="2546995"/>
            <a:ext cx="2213330" cy="2739371"/>
          </a:xfrm>
          <a:prstGeom prst="straightConnector1">
            <a:avLst/>
          </a:prstGeom>
          <a:ln w="476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735D6FA-24A4-9E6F-C6F6-BB5B6FA370C3}"/>
              </a:ext>
            </a:extLst>
          </p:cNvPr>
          <p:cNvSpPr txBox="1"/>
          <p:nvPr/>
        </p:nvSpPr>
        <p:spPr>
          <a:xfrm>
            <a:off x="11375689" y="6272471"/>
            <a:ext cx="51151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35A04CF-97D4-4FF7-B359-C546B1F6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DE7243B-5109-444B-8FAF-7437C66BC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21332" cy="6858000"/>
          </a:xfrm>
          <a:custGeom>
            <a:avLst/>
            <a:gdLst>
              <a:gd name="connsiteX0" fmla="*/ 4421332 w 4421332"/>
              <a:gd name="connsiteY0" fmla="*/ 0 h 6858000"/>
              <a:gd name="connsiteX1" fmla="*/ 69075 w 4421332"/>
              <a:gd name="connsiteY1" fmla="*/ 0 h 6858000"/>
              <a:gd name="connsiteX2" fmla="*/ 35131 w 4421332"/>
              <a:gd name="connsiteY2" fmla="*/ 267128 h 6858000"/>
              <a:gd name="connsiteX3" fmla="*/ 0 w 4421332"/>
              <a:gd name="connsiteY3" fmla="*/ 962845 h 6858000"/>
              <a:gd name="connsiteX4" fmla="*/ 3276103 w 4421332"/>
              <a:gd name="connsiteY4" fmla="*/ 6782205 h 6858000"/>
              <a:gd name="connsiteX5" fmla="*/ 3407923 w 4421332"/>
              <a:gd name="connsiteY5" fmla="*/ 6858000 h 6858000"/>
              <a:gd name="connsiteX6" fmla="*/ 4421332 w 4421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32" h="685800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C5D6221-DA7B-4611-AA26-7D8E349FD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232227" cy="6858000"/>
          </a:xfrm>
          <a:custGeom>
            <a:avLst/>
            <a:gdLst>
              <a:gd name="connsiteX0" fmla="*/ 0 w 4232227"/>
              <a:gd name="connsiteY0" fmla="*/ 0 h 6858000"/>
              <a:gd name="connsiteX1" fmla="*/ 4161853 w 4232227"/>
              <a:gd name="connsiteY1" fmla="*/ 0 h 6858000"/>
              <a:gd name="connsiteX2" fmla="*/ 4197953 w 4232227"/>
              <a:gd name="connsiteY2" fmla="*/ 284091 h 6858000"/>
              <a:gd name="connsiteX3" fmla="*/ 4232227 w 4232227"/>
              <a:gd name="connsiteY3" fmla="*/ 962844 h 6858000"/>
              <a:gd name="connsiteX4" fmla="*/ 758007 w 4232227"/>
              <a:gd name="connsiteY4" fmla="*/ 6800152 h 6858000"/>
              <a:gd name="connsiteX5" fmla="*/ 645060 w 4232227"/>
              <a:gd name="connsiteY5" fmla="*/ 6858000 h 6858000"/>
              <a:gd name="connsiteX6" fmla="*/ 0 w 423222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227" h="685800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5EDF77-E6F0-E448-9D81-65C2F5473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412489"/>
            <a:ext cx="2871095" cy="215662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EC3B6-E607-7641-AF01-BE30428BA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2552" y="1012947"/>
            <a:ext cx="7369924" cy="5986933"/>
          </a:xfrm>
        </p:spPr>
        <p:txBody>
          <a:bodyPr vert="horz" lIns="91440" tIns="45720" rIns="91440" bIns="45720" rtlCol="0">
            <a:normAutofit/>
          </a:bodyPr>
          <a:lstStyle/>
          <a:p>
            <a:pPr marL="685800" lvl="2" indent="0">
              <a:buNone/>
            </a:pPr>
            <a:endParaRPr lang="en-US" sz="1800" dirty="0"/>
          </a:p>
          <a:p>
            <a:pPr lvl="1"/>
            <a:r>
              <a:rPr lang="en-US" sz="1800" dirty="0"/>
              <a:t>VSII Northern Sky Survey: 1000 hours of observation (2019-2026)</a:t>
            </a:r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Approaching  1% resolution in visibility curve</a:t>
            </a:r>
          </a:p>
          <a:p>
            <a:pPr lvl="2"/>
            <a:r>
              <a:rPr lang="en-US" sz="1800" dirty="0"/>
              <a:t>Demonstrated measurements of slow &amp; fast rotating stellar envelopes</a:t>
            </a:r>
          </a:p>
          <a:p>
            <a:pPr lvl="2"/>
            <a:r>
              <a:rPr lang="en-US" sz="1800" dirty="0"/>
              <a:t>Resolution of orbital &amp; mass parameters for binary systems</a:t>
            </a:r>
          </a:p>
          <a:p>
            <a:pPr lvl="2"/>
            <a:r>
              <a:rPr lang="en-US" sz="1800" dirty="0"/>
              <a:t>Measurements at shorter wavelength (417 nm) provide complementary astrophysical information to longer wavelengths (CHARA, VLTI)</a:t>
            </a:r>
          </a:p>
          <a:p>
            <a:pPr marL="914400" lvl="2" indent="0">
              <a:buNone/>
            </a:pPr>
            <a:endParaRPr lang="en-US" sz="1800" dirty="0"/>
          </a:p>
          <a:p>
            <a:pPr lvl="1"/>
            <a:r>
              <a:rPr lang="en-US" sz="1800" dirty="0"/>
              <a:t>Publication of full VSII Survey is nearing completion and will be submitted for publication (Fall 2026)</a:t>
            </a:r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Future provision of  VSII observations to community with standard tools (</a:t>
            </a:r>
            <a:r>
              <a:rPr lang="en-US" sz="1800" dirty="0" err="1"/>
              <a:t>eg.</a:t>
            </a:r>
            <a:r>
              <a:rPr lang="en-US" sz="1800" dirty="0"/>
              <a:t> OIFITS) ( ~ 1 year )</a:t>
            </a:r>
          </a:p>
          <a:p>
            <a:pPr lvl="2"/>
            <a:endParaRPr lang="en-US" sz="1000" dirty="0"/>
          </a:p>
          <a:p>
            <a:pPr lvl="2"/>
            <a:endParaRPr lang="en-US" sz="1000" dirty="0"/>
          </a:p>
          <a:p>
            <a:pPr marL="457200" lvl="1" indent="0">
              <a:buNone/>
            </a:pPr>
            <a:r>
              <a:rPr lang="en-US" sz="1000" dirty="0"/>
              <a:t>5</a:t>
            </a:r>
          </a:p>
          <a:p>
            <a:pPr lvl="1"/>
            <a:endParaRPr lang="en-US" sz="1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F3FAE9-E97F-824D-9577-5A1CDC5595C5}"/>
              </a:ext>
            </a:extLst>
          </p:cNvPr>
          <p:cNvSpPr txBox="1"/>
          <p:nvPr/>
        </p:nvSpPr>
        <p:spPr>
          <a:xfrm>
            <a:off x="11289884" y="6108031"/>
            <a:ext cx="749441" cy="475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33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Veritas-logo-drop-shadow.png">
            <a:extLst>
              <a:ext uri="{FF2B5EF4-FFF2-40B4-BE49-F238E27FC236}">
                <a16:creationId xmlns:a16="http://schemas.microsoft.com/office/drawing/2014/main" id="{E4DA1E81-FF68-4D45-81C4-D24863B21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4894" y="76983"/>
            <a:ext cx="1004431" cy="946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268150"/>
      </p:ext>
    </p:extLst>
  </p:cSld>
  <p:clrMapOvr>
    <a:masterClrMapping/>
  </p:clrMapOvr>
  <p:transition spd="slow">
    <p:randomBar dir="vert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34084-307D-913A-D67E-AC181EAC8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978619"/>
            <a:ext cx="3410712" cy="1106424"/>
          </a:xfrm>
        </p:spPr>
        <p:txBody>
          <a:bodyPr>
            <a:normAutofit/>
          </a:bodyPr>
          <a:lstStyle/>
          <a:p>
            <a:r>
              <a:rPr lang="en-US" sz="2800"/>
              <a:t>Key Science Motivators for SII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D849D5-1B80-6208-72A9-235FCBE661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7" y="2359152"/>
            <a:ext cx="3410712" cy="3425043"/>
          </a:xfrm>
        </p:spPr>
        <p:txBody>
          <a:bodyPr>
            <a:normAutofit/>
          </a:bodyPr>
          <a:lstStyle/>
          <a:p>
            <a:r>
              <a:rPr lang="en-US" sz="1700"/>
              <a:t>Stellar diameters, winds,  photosphere structure</a:t>
            </a:r>
          </a:p>
          <a:p>
            <a:r>
              <a:rPr lang="en-US" sz="1700"/>
              <a:t>Rapid Rotators, Cepheid variables</a:t>
            </a:r>
          </a:p>
          <a:p>
            <a:r>
              <a:rPr lang="en-US" sz="1700"/>
              <a:t>Resolving Binary Systems, accretion disks</a:t>
            </a:r>
          </a:p>
          <a:p>
            <a:r>
              <a:rPr lang="en-US" sz="1700"/>
              <a:t>Stellar Novae (transient events)</a:t>
            </a:r>
          </a:p>
          <a:p>
            <a:r>
              <a:rPr lang="en-US" sz="1700"/>
              <a:t>Astrophysical lasers and emission lines</a:t>
            </a:r>
          </a:p>
          <a:p>
            <a:endParaRPr lang="en-US" sz="17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CF72ED-17A4-5B42-DDE5-560E1EFC54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457"/>
          <a:stretch/>
        </p:blipFill>
        <p:spPr>
          <a:xfrm>
            <a:off x="5125212" y="634382"/>
            <a:ext cx="6657213" cy="5495162"/>
          </a:xfrm>
          <a:prstGeom prst="rect">
            <a:avLst/>
          </a:prstGeom>
        </p:spPr>
      </p:pic>
      <p:pic>
        <p:nvPicPr>
          <p:cNvPr id="8" name="Picture 7" descr="Veritas-logo-drop-shadow.png">
            <a:extLst>
              <a:ext uri="{FF2B5EF4-FFF2-40B4-BE49-F238E27FC236}">
                <a16:creationId xmlns:a16="http://schemas.microsoft.com/office/drawing/2014/main" id="{81F30587-0FC4-FF4F-30E1-A330EF6D94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6444" y="45158"/>
            <a:ext cx="1004431" cy="94697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DF8659D-F295-B4A1-15CB-CCA812A5C14A}"/>
              </a:ext>
            </a:extLst>
          </p:cNvPr>
          <p:cNvSpPr txBox="1"/>
          <p:nvPr/>
        </p:nvSpPr>
        <p:spPr>
          <a:xfrm>
            <a:off x="11613657" y="6377388"/>
            <a:ext cx="57834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138925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558C6E44-FF46-981B-FDFB-33F1888B1A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2935" y="1925907"/>
            <a:ext cx="4458761" cy="33140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E249C3-5296-581D-8F1D-5AB1D35BDE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741" y="1718558"/>
            <a:ext cx="4601488" cy="34730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0500800-DFC7-C24D-B404-1B4E4A3227B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VERITAS-SII 2020 Observation of eps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i="1" dirty="0"/>
                  <a:t>Ori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0500800-DFC7-C24D-B404-1B4E4A3227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4"/>
                <a:stretch>
                  <a:fillRect l="-24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0">
            <a:extLst>
              <a:ext uri="{FF2B5EF4-FFF2-40B4-BE49-F238E27FC236}">
                <a16:creationId xmlns:a16="http://schemas.microsoft.com/office/drawing/2014/main" id="{4F2BAEE6-56B1-6C47-9AC5-800764B8E7CE}"/>
              </a:ext>
            </a:extLst>
          </p:cNvPr>
          <p:cNvSpPr/>
          <p:nvPr/>
        </p:nvSpPr>
        <p:spPr>
          <a:xfrm>
            <a:off x="3799718" y="2096720"/>
            <a:ext cx="293915" cy="326571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4787BF5-648F-D348-895A-3E7ACF2BF4F7}"/>
              </a:ext>
            </a:extLst>
          </p:cNvPr>
          <p:cNvCxnSpPr>
            <a:cxnSpLocks/>
            <a:stCxn id="11" idx="6"/>
          </p:cNvCxnSpPr>
          <p:nvPr/>
        </p:nvCxnSpPr>
        <p:spPr>
          <a:xfrm>
            <a:off x="4093633" y="2260006"/>
            <a:ext cx="3520319" cy="7470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24421068-C2BA-A241-B0AF-B150F84ADAF3}"/>
              </a:ext>
            </a:extLst>
          </p:cNvPr>
          <p:cNvSpPr/>
          <p:nvPr/>
        </p:nvSpPr>
        <p:spPr>
          <a:xfrm>
            <a:off x="3764633" y="3940395"/>
            <a:ext cx="293915" cy="326571"/>
          </a:xfrm>
          <a:prstGeom prst="ellipse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5B03113-5A85-8740-9681-F1AE3C44C52B}"/>
              </a:ext>
            </a:extLst>
          </p:cNvPr>
          <p:cNvCxnSpPr>
            <a:cxnSpLocks/>
          </p:cNvCxnSpPr>
          <p:nvPr/>
        </p:nvCxnSpPr>
        <p:spPr>
          <a:xfrm>
            <a:off x="4093027" y="4107215"/>
            <a:ext cx="5032611" cy="421705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B3CE016-DB82-AF45-AD89-D396C06D7CF0}"/>
              </a:ext>
            </a:extLst>
          </p:cNvPr>
          <p:cNvSpPr/>
          <p:nvPr/>
        </p:nvSpPr>
        <p:spPr>
          <a:xfrm>
            <a:off x="3799112" y="2794100"/>
            <a:ext cx="293915" cy="32657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D816A9F-3891-2D40-AE7A-00299BB41E28}"/>
              </a:ext>
            </a:extLst>
          </p:cNvPr>
          <p:cNvCxnSpPr>
            <a:cxnSpLocks/>
          </p:cNvCxnSpPr>
          <p:nvPr/>
        </p:nvCxnSpPr>
        <p:spPr>
          <a:xfrm>
            <a:off x="4136570" y="2981549"/>
            <a:ext cx="3962405" cy="69257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EA32039F-C021-494D-A120-58D8AEAE897C}"/>
              </a:ext>
            </a:extLst>
          </p:cNvPr>
          <p:cNvSpPr/>
          <p:nvPr/>
        </p:nvSpPr>
        <p:spPr>
          <a:xfrm>
            <a:off x="3803949" y="3569586"/>
            <a:ext cx="293915" cy="326571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9EB82EB-9833-3946-B138-3EB05FE0B34B}"/>
              </a:ext>
            </a:extLst>
          </p:cNvPr>
          <p:cNvCxnSpPr>
            <a:cxnSpLocks/>
          </p:cNvCxnSpPr>
          <p:nvPr/>
        </p:nvCxnSpPr>
        <p:spPr>
          <a:xfrm>
            <a:off x="4136570" y="3740031"/>
            <a:ext cx="4347030" cy="330557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E3E26EA8-193A-714E-BA35-F47363E3B2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1315" y="5149848"/>
            <a:ext cx="2286000" cy="14478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ABD0C70-E4C6-9143-8929-DAE52A5F7D3E}"/>
                  </a:ext>
                </a:extLst>
              </p:cNvPr>
              <p:cNvSpPr txBox="1"/>
              <p:nvPr/>
            </p:nvSpPr>
            <p:spPr>
              <a:xfrm>
                <a:off x="6531429" y="5289676"/>
                <a:ext cx="40000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𝑈𝐷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=0.6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31</m:t>
                      </m:r>
                      <m:r>
                        <a:rPr 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±0.0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17</m:t>
                      </m:r>
                      <m:r>
                        <a:rPr 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𝑚𝑎𝑠</m:t>
                      </m:r>
                      <m:r>
                        <a:rPr 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(4.25 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ℎ𝑜𝑢𝑟𝑠</m:t>
                      </m:r>
                      <m:r>
                        <a:rPr 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ABD0C70-E4C6-9143-8929-DAE52A5F7D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1429" y="5289676"/>
                <a:ext cx="4000069" cy="276999"/>
              </a:xfrm>
              <a:prstGeom prst="rect">
                <a:avLst/>
              </a:prstGeom>
              <a:blipFill>
                <a:blip r:embed="rId6"/>
                <a:stretch>
                  <a:fillRect l="-949" t="-8696" r="-1582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9369A60-0A89-E942-B551-39A9098997EE}"/>
                  </a:ext>
                </a:extLst>
              </p:cNvPr>
              <p:cNvSpPr txBox="1"/>
              <p:nvPr/>
            </p:nvSpPr>
            <p:spPr>
              <a:xfrm>
                <a:off x="6034334" y="5754107"/>
                <a:ext cx="42344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NSII: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𝑈𝐷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=0.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67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±0.04 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𝑚𝑎𝑠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(56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ℎ𝑜𝑢𝑟𝑠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9369A60-0A89-E942-B551-39A9098997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4334" y="5754107"/>
                <a:ext cx="4234429" cy="369332"/>
              </a:xfrm>
              <a:prstGeom prst="rect">
                <a:avLst/>
              </a:prstGeom>
              <a:blipFill>
                <a:blip r:embed="rId7"/>
                <a:stretch>
                  <a:fillRect l="-1497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22311B1-0395-D7A2-8C9F-AE3898FBE1D5}"/>
                  </a:ext>
                </a:extLst>
              </p:cNvPr>
              <p:cNvSpPr txBox="1"/>
              <p:nvPr/>
            </p:nvSpPr>
            <p:spPr>
              <a:xfrm>
                <a:off x="10531498" y="5301883"/>
                <a:ext cx="12454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=417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𝑛𝑚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22311B1-0395-D7A2-8C9F-AE3898FBE1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1498" y="5301883"/>
                <a:ext cx="1245469" cy="276999"/>
              </a:xfrm>
              <a:prstGeom prst="rect">
                <a:avLst/>
              </a:prstGeom>
              <a:blipFill>
                <a:blip r:embed="rId8"/>
                <a:stretch>
                  <a:fillRect l="-4040" t="-8696" r="-2020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8E4AC419-19AE-DBC3-2D05-CBD31BC64FC2}"/>
              </a:ext>
            </a:extLst>
          </p:cNvPr>
          <p:cNvSpPr txBox="1"/>
          <p:nvPr/>
        </p:nvSpPr>
        <p:spPr>
          <a:xfrm>
            <a:off x="11289884" y="6108031"/>
            <a:ext cx="749441" cy="475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04377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D1D411-999C-CE35-8C44-77C4EB362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58" y="568960"/>
            <a:ext cx="4433297" cy="57200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0F19755-C47B-D3B0-500E-3A871C23A3E2}"/>
              </a:ext>
            </a:extLst>
          </p:cNvPr>
          <p:cNvSpPr txBox="1"/>
          <p:nvPr/>
        </p:nvSpPr>
        <p:spPr>
          <a:xfrm>
            <a:off x="2712310" y="6289040"/>
            <a:ext cx="2729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B. Katz, J. Aufdenberg 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105518-24E7-F395-F316-58D243EA321E}"/>
              </a:ext>
            </a:extLst>
          </p:cNvPr>
          <p:cNvSpPr txBox="1"/>
          <p:nvPr/>
        </p:nvSpPr>
        <p:spPr>
          <a:xfrm>
            <a:off x="11375689" y="6272471"/>
            <a:ext cx="51151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8314207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CTA PowerPoint">
      <a:dk1>
        <a:srgbClr val="00204E"/>
      </a:dk1>
      <a:lt1>
        <a:sysClr val="window" lastClr="FFFFFF"/>
      </a:lt1>
      <a:dk2>
        <a:srgbClr val="595959"/>
      </a:dk2>
      <a:lt2>
        <a:srgbClr val="EEECE1"/>
      </a:lt2>
      <a:accent1>
        <a:srgbClr val="E00034"/>
      </a:accent1>
      <a:accent2>
        <a:srgbClr val="0098C3"/>
      </a:accent2>
      <a:accent3>
        <a:srgbClr val="63B845"/>
      </a:accent3>
      <a:accent4>
        <a:srgbClr val="8064A2"/>
      </a:accent4>
      <a:accent5>
        <a:srgbClr val="F3E653"/>
      </a:accent5>
      <a:accent6>
        <a:srgbClr val="F79D13"/>
      </a:accent6>
      <a:hlink>
        <a:srgbClr val="0098C3"/>
      </a:hlink>
      <a:folHlink>
        <a:srgbClr val="AB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35534</TotalTime>
  <Words>1625</Words>
  <Application>Microsoft Macintosh PowerPoint</Application>
  <PresentationFormat>Widescreen</PresentationFormat>
  <Paragraphs>308</Paragraphs>
  <Slides>36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36</vt:i4>
      </vt:variant>
    </vt:vector>
  </HeadingPairs>
  <TitlesOfParts>
    <vt:vector size="48" baseType="lpstr">
      <vt:lpstr>Arial</vt:lpstr>
      <vt:lpstr>Calibri</vt:lpstr>
      <vt:lpstr>Calibri Light</vt:lpstr>
      <vt:lpstr>Cambria Math</vt:lpstr>
      <vt:lpstr>Comic Sans MS</vt:lpstr>
      <vt:lpstr>Fira sans</vt:lpstr>
      <vt:lpstr>Fira sans</vt:lpstr>
      <vt:lpstr>Times New Roman</vt:lpstr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VSII Retrospective 2019-2026 </vt:lpstr>
      <vt:lpstr>VERITAS-SII (VSII)</vt:lpstr>
      <vt:lpstr>PowerPoint Presentation</vt:lpstr>
      <vt:lpstr>Removable SII Camera Plates</vt:lpstr>
      <vt:lpstr>VERITAS SII DACQ system (2018-2026)</vt:lpstr>
      <vt:lpstr>PowerPoint Presentation</vt:lpstr>
      <vt:lpstr>PowerPoint Presentation</vt:lpstr>
      <vt:lpstr>VSII Observations (2021-present) </vt:lpstr>
      <vt:lpstr>The VSII Survey Dataset (through Jun 1, 2026)</vt:lpstr>
      <vt:lpstr>VSII Survey Observing Strategy</vt:lpstr>
      <vt:lpstr>The VSII dataset</vt:lpstr>
      <vt:lpstr>Analysis strategy</vt:lpstr>
      <vt:lpstr>VSII Catalog: High S/N Selection</vt:lpstr>
      <vt:lpstr>gam Ori: High S/N</vt:lpstr>
      <vt:lpstr>Gam Ori (Bellatrix) : high S/N </vt:lpstr>
      <vt:lpstr>PowerPoint Presentation</vt:lpstr>
      <vt:lpstr>PowerPoint Presentation</vt:lpstr>
      <vt:lpstr>PowerPoint Presentation</vt:lpstr>
      <vt:lpstr>PowerPoint Presentation</vt:lpstr>
      <vt:lpstr>gam Cas: High S/N</vt:lpstr>
      <vt:lpstr>gam Cas full stellar model fit (Roche-von Zeipel)</vt:lpstr>
      <vt:lpstr>alp Vir: high S/N</vt:lpstr>
      <vt:lpstr>VERITAS-SII 4 Telescope Observations  ‘Generic’ Binary System (May 21-23, 2019)  [Spica]</vt:lpstr>
      <vt:lpstr>PowerPoint Presentation</vt:lpstr>
      <vt:lpstr>iot Ori (Na’ir al Saif) : another high S/N binary</vt:lpstr>
      <vt:lpstr>PowerPoint Presentation</vt:lpstr>
      <vt:lpstr>PowerPoint Presentation</vt:lpstr>
      <vt:lpstr>VSII Northern OBA Survey  10/6/2026</vt:lpstr>
      <vt:lpstr>VERITAS-SII Hardware upgrades Sept 2026</vt:lpstr>
      <vt:lpstr>VSII Observations (2026-2028)</vt:lpstr>
      <vt:lpstr>Summary</vt:lpstr>
      <vt:lpstr>Key Science Motivators for SII</vt:lpstr>
      <vt:lpstr>VERITAS-SII 2020 Observation of eps Ori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VERITAS-SII Status</dc:title>
  <dc:creator>Dave Kieda</dc:creator>
  <cp:lastModifiedBy>Dave Kieda</cp:lastModifiedBy>
  <cp:revision>200</cp:revision>
  <cp:lastPrinted>2022-08-15T14:14:54Z</cp:lastPrinted>
  <dcterms:created xsi:type="dcterms:W3CDTF">2021-05-27T13:55:46Z</dcterms:created>
  <dcterms:modified xsi:type="dcterms:W3CDTF">2026-10-06T08:32:09Z</dcterms:modified>
</cp:coreProperties>
</file>