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75" r:id="rId13"/>
    <p:sldId id="276" r:id="rId14"/>
    <p:sldId id="267" r:id="rId15"/>
    <p:sldId id="268" r:id="rId16"/>
    <p:sldId id="269" r:id="rId17"/>
    <p:sldId id="271" r:id="rId18"/>
    <p:sldId id="272" r:id="rId19"/>
    <p:sldId id="273" r:id="rId20"/>
    <p:sldId id="274" r:id="rId21"/>
    <p:sldId id="270"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2808"/>
  </p:normalViewPr>
  <p:slideViewPr>
    <p:cSldViewPr snapToGrid="0" snapToObjects="1">
      <p:cViewPr varScale="1">
        <p:scale>
          <a:sx n="104" d="100"/>
          <a:sy n="104" d="100"/>
        </p:scale>
        <p:origin x="108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A1F36"/>
                </a:solidFill>
                <a:latin typeface="Calibri"/>
              </a:defRPr>
            </a:pPr>
            <a:r>
              <a:rPr lang="el-GR" sz="1400" b="0" i="0" u="none" strike="noStrike">
                <a:solidFill>
                  <a:srgbClr val="1A1F36"/>
                </a:solidFill>
                <a:latin typeface="Calibri"/>
              </a:rPr>
              <a:t>β </a:t>
            </a:r>
            <a:r>
              <a:rPr lang="en-US" sz="1400" b="0" i="0" u="none" strike="noStrike">
                <a:solidFill>
                  <a:srgbClr val="1A1F36"/>
                </a:solidFill>
                <a:latin typeface="Calibri"/>
              </a:rPr>
              <a:t>Aur: two-telescope S/N in one 8 h night (NewEra models)</a:t>
            </a:r>
          </a:p>
        </c:rich>
      </c:tx>
      <c:overlay val="0"/>
    </c:title>
    <c:autoTitleDeleted val="0"/>
    <c:plotArea>
      <c:layout/>
      <c:barChart>
        <c:barDir val="bar"/>
        <c:grouping val="clustered"/>
        <c:varyColors val="0"/>
        <c:ser>
          <c:idx val="0"/>
          <c:order val="0"/>
          <c:tx>
            <c:strRef>
              <c:f>Sheet1!$B$1</c:f>
              <c:strCache>
                <c:ptCount val="1"/>
                <c:pt idx="0">
                  <c:v>S/N in one 8 h night</c:v>
                </c:pt>
              </c:strCache>
            </c:strRef>
          </c:tx>
          <c:spPr>
            <a:solidFill>
              <a:srgbClr val="D99A2B"/>
            </a:solidFill>
            <a:effectLst/>
          </c:spPr>
          <c:invertIfNegative val="0"/>
          <c:dLbls>
            <c:numFmt formatCode="#,##0.#" sourceLinked="0"/>
            <c:spPr>
              <a:noFill/>
              <a:ln>
                <a:noFill/>
              </a:ln>
              <a:effectLst/>
            </c:spPr>
            <c:txPr>
              <a:bodyPr/>
              <a:lstStyle/>
              <a:p>
                <a:pPr>
                  <a:defRPr sz="1200" b="0" i="0" u="none" strike="noStrike">
                    <a:solidFill>
                      <a:srgbClr val="1A1F36"/>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1 m, one 10 nm filter</c:v>
                </c:pt>
                <c:pt idx="1">
                  <c:v>1 m, 320 ch, time-tag link</c:v>
                </c:pt>
                <c:pt idx="2">
                  <c:v>1 m, 320 ch, no link limit</c:v>
                </c:pt>
                <c:pt idx="3">
                  <c:v>1 m, R = 5000, no link limit</c:v>
                </c:pt>
                <c:pt idx="4">
                  <c:v>4 m EON, 1000 ch (link-limited)</c:v>
                </c:pt>
                <c:pt idx="5">
                  <c:v>10 m, 320 ch, no link limit</c:v>
                </c:pt>
                <c:pt idx="6">
                  <c:v>10 m, R = 5000, no link limit</c:v>
                </c:pt>
              </c:strCache>
            </c:strRef>
          </c:cat>
          <c:val>
            <c:numRef>
              <c:f>Sheet1!$B$2:$B$8</c:f>
              <c:numCache>
                <c:formatCode>General</c:formatCode>
                <c:ptCount val="7"/>
                <c:pt idx="0">
                  <c:v>2.5</c:v>
                </c:pt>
                <c:pt idx="1">
                  <c:v>20</c:v>
                </c:pt>
                <c:pt idx="2">
                  <c:v>40</c:v>
                </c:pt>
                <c:pt idx="3">
                  <c:v>153</c:v>
                </c:pt>
                <c:pt idx="4">
                  <c:v>1607</c:v>
                </c:pt>
                <c:pt idx="5">
                  <c:v>1609</c:v>
                </c:pt>
                <c:pt idx="6">
                  <c:v>12963</c:v>
                </c:pt>
              </c:numCache>
            </c:numRef>
          </c:val>
          <c:extLst>
            <c:ext xmlns:c16="http://schemas.microsoft.com/office/drawing/2014/chart" uri="{C3380CC4-5D6E-409C-BE32-E72D297353CC}">
              <c16:uniqueId val="{00000000-82F0-8447-B6E5-56BFBC54FDC5}"/>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A1F36"/>
                </a:solidFill>
                <a:latin typeface="Calibri"/>
              </a:defRPr>
            </a:pPr>
            <a:endParaRPr lang="en-US"/>
          </a:p>
        </c:txPr>
        <c:crossAx val="2094734552"/>
        <c:crosses val="autoZero"/>
        <c:auto val="1"/>
        <c:lblAlgn val="ctr"/>
        <c:lblOffset val="100"/>
        <c:noMultiLvlLbl val="1"/>
      </c:catAx>
      <c:valAx>
        <c:axId val="2094734552"/>
        <c:scaling>
          <c:logBase val="10"/>
          <c:orientation val="minMax"/>
          <c:max val="100000"/>
          <c:min val="1"/>
        </c:scaling>
        <c:delete val="0"/>
        <c:axPos val="t"/>
        <c:majorGridlines>
          <c:spPr>
            <a:ln w="9525" cap="flat">
              <a:solidFill>
                <a:srgbClr val="E3E6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5F678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2327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 + 5 for questions. One sentence: this is a code talk. I want to show what the simulator does, what the NewEra models change, and what it predicts, and to find people here who want to use it or correct it.</a:t>
            </a:r>
          </a:p>
          <a:p>
            <a:endParaRPr lang="en-US" dirty="0"/>
          </a:p>
          <a:p>
            <a:r>
              <a:rPr lang="en-US" b="1" dirty="0"/>
              <a:t>Symbols first used on this slide</a:t>
            </a:r>
            <a:r>
              <a:rPr lang="en-US" dirty="0"/>
              <a:t>:</a:t>
            </a:r>
          </a:p>
          <a:p>
            <a:r>
              <a:rPr lang="en-US" b="1" dirty="0"/>
              <a:t>HBT</a:t>
            </a:r>
            <a:r>
              <a:rPr lang="en-US" dirty="0"/>
              <a:t>: Hanbury Brown and Twiss: the correlation of intensity fluctuations between two telescopes, the effect intensity interferometry is built 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three questions the code answers, then the ask. About 1 minute.</a:t>
            </a:r>
          </a:p>
          <a:p>
            <a:endParaRPr lang="en-US" dirty="0"/>
          </a:p>
          <a:p>
            <a:r>
              <a:rPr lang="en-US" b="1" dirty="0"/>
              <a:t>Symbols first used on this slide</a:t>
            </a:r>
            <a:r>
              <a:rPr lang="en-US" dirty="0"/>
              <a:t>:</a:t>
            </a:r>
          </a:p>
          <a:p>
            <a:r>
              <a:rPr lang="en-US" b="1" dirty="0"/>
              <a:t>II</a:t>
            </a:r>
            <a:r>
              <a:rPr lang="en-US" dirty="0"/>
              <a:t>: intensity interferometry.</a:t>
            </a:r>
          </a:p>
          <a:p>
            <a:r>
              <a:rPr lang="en-US" b="1" dirty="0"/>
              <a:t>S/N</a:t>
            </a:r>
            <a:r>
              <a:rPr lang="en-US" dirty="0"/>
              <a:t>: signal-to-noise ratio.</a:t>
            </a:r>
          </a:p>
          <a:p>
            <a:r>
              <a:rPr lang="en-US" b="1" dirty="0"/>
              <a:t>λ</a:t>
            </a:r>
            <a:r>
              <a:rPr lang="en-US" dirty="0"/>
              <a:t>: wavelength.</a:t>
            </a:r>
          </a:p>
          <a:p>
            <a:r>
              <a:rPr lang="en-US" b="1" dirty="0"/>
              <a:t>g²(λ)</a:t>
            </a:r>
            <a:r>
              <a:rPr lang="en-US" dirty="0"/>
              <a:t>: the second-order (intensity) correlation between two telescopes at zero time delay, g² = &lt;I1 I2&gt; / (&lt;I1&gt;&lt;I2&gt;), as a function of wavelength. For thermal light g² = 1 + |V|², so its excess over 1 is the squared visibility.</a:t>
            </a:r>
          </a:p>
          <a:p>
            <a:r>
              <a:rPr lang="en-US" b="1" dirty="0"/>
              <a:t>R</a:t>
            </a:r>
            <a:r>
              <a:rPr lang="en-US" dirty="0"/>
              <a:t>: spectral resolving power, λ/Δλ. R ≈ 5000 means channels 0.1 nm wide at 500 nm.</a:t>
            </a:r>
          </a:p>
          <a:p>
            <a:r>
              <a:rPr lang="en-US" b="1" dirty="0"/>
              <a:t>SPAD</a:t>
            </a:r>
            <a:r>
              <a:rPr lang="en-US" dirty="0"/>
              <a:t>: single-photon avalanche diode, the photon-counting detector.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pipeline left to right. Stress: exact DFT sampling of V(u,v) from a rendered image, so eclipses are handled; pupil averaging; the readout (time-tag link vs a real-time correlator with no link limit) is part of the model. 258 tests against analytic results. About 1.5 minutes.</a:t>
            </a:r>
          </a:p>
          <a:p>
            <a:endParaRPr lang="en-US" dirty="0"/>
          </a:p>
          <a:p>
            <a:r>
              <a:rPr lang="en-US" b="1" dirty="0"/>
              <a:t>Symbols first used on this slide</a:t>
            </a:r>
            <a:r>
              <a:rPr lang="en-US" dirty="0"/>
              <a:t>:</a:t>
            </a:r>
          </a:p>
          <a:p>
            <a:r>
              <a:rPr lang="en-US" b="1" dirty="0"/>
              <a:t>I(μ, λ)</a:t>
            </a:r>
            <a:r>
              <a:rPr lang="en-US" dirty="0"/>
              <a:t>: specific intensity leaving the stellar surface, as a function of angle and wavelength.</a:t>
            </a:r>
          </a:p>
          <a:p>
            <a:r>
              <a:rPr lang="en-US" b="1" dirty="0"/>
              <a:t>μ</a:t>
            </a:r>
            <a:r>
              <a:rPr lang="en-US" dirty="0"/>
              <a:t>: cosine of the angle between the line of sight and the local surface normal: μ = 1 at the centre of the disk, μ = 0 at the limb.</a:t>
            </a:r>
          </a:p>
          <a:p>
            <a:r>
              <a:rPr lang="en-US" b="1" dirty="0"/>
              <a:t>F(λ)</a:t>
            </a:r>
            <a:r>
              <a:rPr lang="en-US" dirty="0"/>
              <a:t>: the flux spectrum at the stellar surface (the intensity integrated over angle).</a:t>
            </a:r>
          </a:p>
          <a:p>
            <a:r>
              <a:rPr lang="en-US" b="1" dirty="0"/>
              <a:t>Teff</a:t>
            </a:r>
            <a:r>
              <a:rPr lang="en-US" dirty="0"/>
              <a:t>: effective temperature of the star.</a:t>
            </a:r>
          </a:p>
          <a:p>
            <a:r>
              <a:rPr lang="en-US" b="1" dirty="0"/>
              <a:t>log g</a:t>
            </a:r>
            <a:r>
              <a:rPr lang="en-US" dirty="0"/>
              <a:t>: base-10 logarithm of the surface gravity in cm/s².</a:t>
            </a:r>
          </a:p>
          <a:p>
            <a:r>
              <a:rPr lang="en-US" b="1" dirty="0"/>
              <a:t>V(u, v)</a:t>
            </a:r>
            <a:r>
              <a:rPr lang="en-US" dirty="0"/>
              <a:t>: the complex visibility: the Fourier transform of the sky brightness, normalized to 1 at zero baseline.</a:t>
            </a:r>
          </a:p>
          <a:p>
            <a:r>
              <a:rPr lang="en-US" b="1" dirty="0"/>
              <a:t>u, v</a:t>
            </a:r>
            <a:r>
              <a:rPr lang="en-US" dirty="0"/>
              <a:t>: spatial frequencies: the east and north components of the projected baseline divided by the wavelength.</a:t>
            </a:r>
          </a:p>
          <a:p>
            <a:r>
              <a:rPr lang="en-US" b="1" dirty="0"/>
              <a:t>DFT</a:t>
            </a:r>
            <a:r>
              <a:rPr lang="en-US" dirty="0"/>
              <a:t>: discrete Fourier transform.</a:t>
            </a:r>
          </a:p>
          <a:p>
            <a:r>
              <a:rPr lang="en-US" b="1" dirty="0"/>
              <a:t>PDE</a:t>
            </a:r>
            <a:r>
              <a:rPr lang="en-US" dirty="0"/>
              <a:t>: photon detection efficiency of the detector.</a:t>
            </a:r>
          </a:p>
          <a:p>
            <a:r>
              <a:rPr lang="en-US" b="1" dirty="0"/>
              <a:t>g³</a:t>
            </a:r>
            <a:r>
              <a:rPr lang="en-US" dirty="0"/>
              <a:t>: the third-order (triple) intensity correlation among three telescopes.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MOVIE (10 s, loop it). Left: sky image. Middle: light curve in g and i. Right: g2 against baseline at 400 and 800 nm, baseline along the projected separation. Point out the fringe period changing with separation and the eclipses. There is no telescope in this movie: it is the source model, with g2 evaluated for ideal point-like apertures and no photon noise; the dots only mark baselines every 10 m. Telescope size, pupil averaging and photon noise come in with the next two movies. About 1 minute.</a:t>
            </a:r>
          </a:p>
          <a:p>
            <a:endParaRPr lang="en-US" dirty="0"/>
          </a:p>
          <a:p>
            <a:r>
              <a:rPr lang="en-US" b="1" dirty="0"/>
              <a:t>Symbols first used on this slide</a:t>
            </a:r>
            <a:r>
              <a:rPr lang="en-US" dirty="0"/>
              <a:t>:</a:t>
            </a:r>
          </a:p>
          <a:p>
            <a:r>
              <a:rPr lang="en-US" b="1" dirty="0"/>
              <a:t>B</a:t>
            </a:r>
            <a:r>
              <a:rPr lang="en-US" dirty="0"/>
              <a:t>: baseline: the projected separation of the two telescopes, in metres.</a:t>
            </a:r>
          </a:p>
          <a:p>
            <a:r>
              <a:rPr lang="en-US" b="1" dirty="0"/>
              <a:t>g²(B)</a:t>
            </a:r>
            <a:r>
              <a:rPr lang="en-US" dirty="0"/>
              <a:t>: the intensity correlation as a function of baseline, at a fixed wavelength.</a:t>
            </a:r>
          </a:p>
          <a:p>
            <a:r>
              <a:rPr lang="en-US" b="1" dirty="0"/>
              <a:t>P</a:t>
            </a:r>
            <a:r>
              <a:rPr lang="en-US" dirty="0"/>
              <a:t>: orbital period.</a:t>
            </a:r>
          </a:p>
          <a:p>
            <a:r>
              <a:rPr lang="en-US" b="1" dirty="0"/>
              <a:t>mas</a:t>
            </a:r>
            <a:r>
              <a:rPr lang="en-US" dirty="0"/>
              <a:t>: milliarcsecond.</a:t>
            </a:r>
          </a:p>
          <a:p>
            <a:r>
              <a:rPr lang="en-US" b="1" dirty="0"/>
              <a:t>g band, i band</a:t>
            </a:r>
            <a:r>
              <a:rPr lang="en-US" dirty="0"/>
              <a:t>: the two photometric filters of the light curve, centred at 477 and 763 nm.</a:t>
            </a:r>
          </a:p>
          <a:p>
            <a:r>
              <a:rPr lang="en-US" b="1" dirty="0"/>
              <a:t>phase</a:t>
            </a:r>
            <a:r>
              <a:rPr lang="en-US" dirty="0"/>
              <a:t>: orbital phase: the fraction of the period elapsed, from 0 to 1.</a:t>
            </a:r>
          </a:p>
          <a:p>
            <a:r>
              <a:rPr lang="en-US" b="1" dirty="0"/>
              <a:t>x, y</a:t>
            </a:r>
            <a:r>
              <a:rPr lang="en-US" dirty="0"/>
              <a:t>: offsets on the sky from the centre of mass, in mas.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physics: the pair S/N does not depend on the optical bandwidth, so N channels give sqrt(N). Then the chart, S/N in one 8-hour night: from a marginal 2.5 with one filter, to 20 through today's time-tag link, to 40 and 150 with a dispersed SPAD array and no link limit on 1 m telescopes. The surprise: the time-tag link, not the telescope, sets the ceiling. About 2 minutes.</a:t>
            </a:r>
          </a:p>
          <a:p>
            <a:endParaRPr lang="en-US" dirty="0"/>
          </a:p>
          <a:p>
            <a:r>
              <a:rPr lang="en-US" dirty="0"/>
              <a:t>The readout bullet in full. Today's SPAD array stamps each photon with its arrival time and ships the time-tags over a cable; the computer correlates afterwards. The link carries at most 140 million tags per second (manufacturer's figure for the SPAD Lambda). Beta Aur on two 1 m telescopes already delivers about 3 x 10^8 detected photons per second over the 320 channels, and a hundred times more on 10 m telescopes. The excess must be attenuated. In intensity interferometry the S/N is proportional to the photon rate itself, not its square root, so once the rate is pinned the S/N is pinned at the same value whatever the mirror: about 7 per root hour, 20 per night, for beta Aur.</a:t>
            </a:r>
          </a:p>
          <a:p>
            <a:r>
              <a:rPr lang="en-US" dirty="0"/>
              <a:t>'No link limit' in the chart means a real-time correlator: coincidences are histogrammed in hardware as the photons arrive, so no per-photon link caps the rate. A correlator needs both telescopes' photons, so either both beams are fibred to one sensor (short baselines) or each detector streams tags over fast links to a central FPGA or GPU. This exists today for analog photomultiplier streams (MAGIC), not yet for multi-channel photon counting. Details on the readout backup slide.</a:t>
            </a:r>
          </a:p>
          <a:p>
            <a:endParaRPr lang="en-US" dirty="0"/>
          </a:p>
          <a:p>
            <a:r>
              <a:rPr lang="en-US" b="1" dirty="0"/>
              <a:t>Symbols first used on this slide</a:t>
            </a:r>
            <a:r>
              <a:rPr lang="en-US" dirty="0"/>
              <a:t>:</a:t>
            </a:r>
          </a:p>
          <a:p>
            <a:r>
              <a:rPr lang="en-US" b="1" dirty="0"/>
              <a:t>N</a:t>
            </a:r>
            <a:r>
              <a:rPr lang="en-US" dirty="0"/>
              <a:t>: number of spectral channels ("ch" in the chart labels).</a:t>
            </a:r>
          </a:p>
          <a:p>
            <a:r>
              <a:rPr lang="en-US" b="1" dirty="0"/>
              <a:t>|V|²</a:t>
            </a:r>
            <a:r>
              <a:rPr lang="en-US" dirty="0"/>
              <a:t>: squared modulus of the visibility, the quantity g² − 1 measures. It is 1 for an unresolved source and falls toward 0 as the baseline resolves it.</a:t>
            </a:r>
          </a:p>
          <a:p>
            <a:r>
              <a:rPr lang="en-US" b="1" dirty="0"/>
              <a:t>B/λ</a:t>
            </a:r>
            <a:r>
              <a:rPr lang="en-US" dirty="0"/>
              <a:t>: the spatial frequency a channel samples: baseline divided by wavelength.</a:t>
            </a:r>
          </a:p>
          <a:p>
            <a:r>
              <a:rPr lang="en-US" b="1" dirty="0"/>
              <a:t>counts/s</a:t>
            </a:r>
            <a:r>
              <a:rPr lang="en-US" dirty="0"/>
              <a:t>: detected photons per second; 1.4 × 10⁸ counts/s (140 Mcps, the manufacturer's figure) is the most the current detector's time-tag link can transmit.</a:t>
            </a:r>
          </a:p>
          <a:p>
            <a:r>
              <a:rPr lang="en-US" b="1" dirty="0"/>
              <a:t>time-tag</a:t>
            </a:r>
            <a:r>
              <a:rPr lang="en-US" dirty="0"/>
              <a:t>: the arrival time stamped on each detected photon; today's readout ships every tag to a computer.</a:t>
            </a:r>
          </a:p>
          <a:p>
            <a:r>
              <a:rPr lang="en-US" b="1" dirty="0"/>
              <a:t>no link limit</a:t>
            </a:r>
            <a:r>
              <a:rPr lang="en-US" dirty="0"/>
              <a:t>: a real-time correlator: coincidences are counted in hardware as photons arrive, so the photon rate is limited only by the detector's dead time.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MOVIE (about 9 s). One-hour integrations around the 2.87-day orbit, 320 channels, 85 m baseline. The orange line is the model, points are simulated data with photon noise. Watch the spectrum change shape through primary eclipse. About 1 minute.</a:t>
            </a:r>
          </a:p>
          <a:p>
            <a:endParaRPr lang="en-US" dirty="0"/>
          </a:p>
          <a:p>
            <a:r>
              <a:rPr lang="en-US" b="1" dirty="0"/>
              <a:t>Symbols first used on this slide</a:t>
            </a:r>
            <a:r>
              <a:rPr lang="en-US" dirty="0"/>
              <a:t>:</a:t>
            </a:r>
          </a:p>
          <a:p>
            <a:r>
              <a:rPr lang="en-US" b="1" dirty="0"/>
              <a:t>t</a:t>
            </a:r>
            <a:r>
              <a:rPr lang="en-US" dirty="0"/>
              <a:t>: time since the start of the orbit, in hours (shown in the movie with the orbital phase).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MOVIE. This is the small-telescope case: 1 m apertures, 35 m apart, the current 320-channel array read out with no link limit (a real-time correlator), 8 hours per point. The binary fringe is visible across the band in a single night. About 45 seconds.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NewEra is the Hamburg PHOENIX grid (Hauschildt, Baron and collaborators, 2025). We use the angle-resolved files: intensity against angle at full spectral resolution. Figure: left, centre-to-limb profiles at three wavelengths with the sharp limb of a spherical model; right, what that does to |V|^2 against a uniform disk and a linear law. Then the three numbers. The grid is mirrored at NERSC and I can share access. About 1.5 minutes.</a:t>
            </a:r>
          </a:p>
          <a:p>
            <a:endParaRPr lang="en-US" dirty="0"/>
          </a:p>
          <a:p>
            <a:r>
              <a:rPr lang="en-US" b="1" dirty="0"/>
              <a:t>Symbols first used on this slide</a:t>
            </a:r>
            <a:r>
              <a:rPr lang="en-US" dirty="0"/>
              <a:t>:</a:t>
            </a:r>
          </a:p>
          <a:p>
            <a:r>
              <a:rPr lang="en-US" b="1" dirty="0"/>
              <a:t>τ</a:t>
            </a:r>
            <a:r>
              <a:rPr lang="en-US" dirty="0"/>
              <a:t>: optical depth measured inward from the surface (Rosseland mean). τ = 1 is the conventional photospheric radius.</a:t>
            </a:r>
          </a:p>
          <a:p>
            <a:r>
              <a:rPr lang="en-US" b="1" dirty="0"/>
              <a:t>Hβ</a:t>
            </a:r>
            <a:r>
              <a:rPr lang="en-US" dirty="0"/>
              <a:t>: the hydrogen Balmer line at 486 nm.</a:t>
            </a:r>
          </a:p>
          <a:p>
            <a:r>
              <a:rPr lang="en-US" b="1" dirty="0"/>
              <a:t>I(μ)/I(1)</a:t>
            </a:r>
            <a:r>
              <a:rPr lang="en-US" dirty="0"/>
              <a:t>: intensity relative to the centre of the disk (figure, left panel).</a:t>
            </a:r>
          </a:p>
          <a:p>
            <a:r>
              <a:rPr lang="en-US" b="1" dirty="0"/>
              <a:t>u</a:t>
            </a:r>
            <a:r>
              <a:rPr lang="en-US" dirty="0"/>
              <a:t>: linear limb-darkening coefficient: I(μ)/I(1) = 1 − u (1 − μ).</a:t>
            </a:r>
          </a:p>
          <a:p>
            <a:r>
              <a:rPr lang="en-US" b="1" dirty="0"/>
              <a:t>θ</a:t>
            </a:r>
            <a:r>
              <a:rPr lang="en-US" dirty="0"/>
              <a:t>: angular diameter of the star (1 mas in the figure's right panel).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measurement a multiplexed instrument gets for free. Line cores form higher up, are less limb darkened, so the uniform-disk diameter is larger in the core. Sirius with EON's 400-550 nm band: all three Balmer lines at once. Readout strategy matters: tag only the channels that fit the link. This is a direct test of the model's upper photosphere. About 1.5 minutes.</a:t>
            </a:r>
          </a:p>
          <a:p>
            <a:endParaRPr lang="en-US" dirty="0"/>
          </a:p>
          <a:p>
            <a:r>
              <a:rPr lang="en-US" b="1" dirty="0"/>
              <a:t>Symbols first used on this slide</a:t>
            </a:r>
            <a:r>
              <a:rPr lang="en-US" dirty="0"/>
              <a:t>:</a:t>
            </a:r>
          </a:p>
          <a:p>
            <a:r>
              <a:rPr lang="en-US" b="1" dirty="0"/>
              <a:t>Hδ, Hγ, Hβ</a:t>
            </a:r>
            <a:r>
              <a:rPr lang="en-US" dirty="0"/>
              <a:t>: hydrogen Balmer lines at 410, 434 and 486 nm.</a:t>
            </a:r>
          </a:p>
          <a:p>
            <a:r>
              <a:rPr lang="en-US" b="1" dirty="0"/>
              <a:t>θ_UD</a:t>
            </a:r>
            <a:r>
              <a:rPr lang="en-US" dirty="0"/>
              <a:t>: uniform-disk diameter (figure axis): the diameter of a uniformly bright disk that gives the same |V|² at that baseline and wavelength.</a:t>
            </a:r>
          </a:p>
          <a:p>
            <a:r>
              <a:rPr lang="en-US" b="1" dirty="0"/>
              <a:t>σ (as in 5σ)</a:t>
            </a:r>
            <a:r>
              <a:rPr lang="en-US" dirty="0"/>
              <a:t>: standard deviations of statistical significance.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Alex Kim's talk just before this one. We reproduced the Kim and Kaiser photon budget band by band, then asked what multiplexing and the models add. Figure: sigma_s against baseline in 2 hours, their filters in colour, multiplexed optical backends in black. Caveat on the radius definition for giants; the right models are requested. About 1.5 minutes.</a:t>
            </a:r>
          </a:p>
          <a:p>
            <a:endParaRPr lang="en-US" dirty="0"/>
          </a:p>
          <a:p>
            <a:r>
              <a:rPr lang="en-US" b="1" dirty="0"/>
              <a:t>Symbols first used on this slide</a:t>
            </a:r>
            <a:r>
              <a:rPr lang="en-US" dirty="0"/>
              <a:t>:</a:t>
            </a:r>
          </a:p>
          <a:p>
            <a:r>
              <a:rPr lang="en-US" b="1" dirty="0"/>
              <a:t>σ_s</a:t>
            </a:r>
            <a:r>
              <a:rPr lang="en-US" dirty="0"/>
              <a:t>: fractional 1-sigma precision on the angular scale s (figure axis). s multiplies the angular size of the model profile, so σ_s is the fractional error on the diameter.</a:t>
            </a:r>
          </a:p>
          <a:p>
            <a:r>
              <a:rPr lang="en-US" b="1" dirty="0"/>
              <a:t>V, R, I, H, K</a:t>
            </a:r>
            <a:r>
              <a:rPr lang="en-US" dirty="0"/>
              <a:t>: photometric bands at about 0.55, 0.66, 0.81, 1.63 and 2.19 micrometres.</a:t>
            </a:r>
          </a:p>
          <a:p>
            <a:r>
              <a:rPr lang="en-US" b="1" dirty="0"/>
              <a:t>KK</a:t>
            </a:r>
            <a:r>
              <a:rPr lang="en-US" dirty="0"/>
              <a:t>: Kim &amp; Kaiser (2026), in the figure legend.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total S/N per root hour at the best baseline, NewEra models where the grid covers the stars. 1 m telescopes are useful with an R = 5000 backend; every one of these stars saturates even a 1 GHz link, so EON's numbers are link-limited. The time-tag row uses the SPAD Lambda's 140 Mcps link; 'no link limit' means a real-time correlator (readout backup slide). About 1.5 minutes.</a:t>
            </a:r>
          </a:p>
          <a:p>
            <a:endParaRPr lang="en-US" dirty="0"/>
          </a:p>
          <a:p>
            <a:r>
              <a:rPr lang="en-US" dirty="0"/>
              <a:t>The last bullet in full. A binary of separation ρ makes |V|² oscillate as the baseline changes, one full cycle every λ/ρ metres. For δ Vel at its widest (17.5 mas) and 400 nm that is 4.7 m; at 800 nm it is 9.4 m. A mirror is not a point: two mirrors of diameter D measure |V|² averaged over every pair of points on them, a spread of about ±D in baseline. If D is larger than the fringe period the oscillation cancels, and only the smooth part from the two stellar disks is left. Fringe contrast kept at 400 nm: 89 % with 1 m mirrors, 11 % with 4 m (EON), 1.6 % with 8.2 m (VLT). So the bigger mirror collects more photons but loses the binary signal. Near conjunction the stars are closer on the sky, the fringe period grows, and large mirrors recover it.</a:t>
            </a:r>
          </a:p>
          <a:p>
            <a:endParaRPr lang="en-US" dirty="0"/>
          </a:p>
          <a:p>
            <a:r>
              <a:rPr lang="en-US" b="1" dirty="0"/>
              <a:t>Symbols first used on this slide</a:t>
            </a:r>
            <a:r>
              <a:rPr lang="en-US" dirty="0"/>
              <a:t>:</a:t>
            </a:r>
          </a:p>
          <a:p>
            <a:r>
              <a:rPr lang="en-US" b="1" dirty="0"/>
              <a:t>S/N per √hour</a:t>
            </a:r>
            <a:r>
              <a:rPr lang="en-US" dirty="0"/>
              <a:t>: S/N grows as the square root of the integration time; the table gives its value for one hour. Multiply by √(hours) for longer integrations.</a:t>
            </a:r>
          </a:p>
          <a:p>
            <a:r>
              <a:rPr lang="en-US" b="1" dirty="0"/>
              <a:t>σ(|V|²)</a:t>
            </a:r>
            <a:r>
              <a:rPr lang="en-US" dirty="0"/>
              <a:t>: 1-sigma uncertainty on the squared visibility.</a:t>
            </a:r>
          </a:p>
          <a:p>
            <a:r>
              <a:rPr lang="en-US" b="1" dirty="0"/>
              <a:t>quadrature</a:t>
            </a:r>
            <a:r>
              <a:rPr lang="en-US" dirty="0"/>
              <a:t>: the orbital phase at which the two stars are farthest apart on the sky.</a:t>
            </a:r>
          </a:p>
          <a:p>
            <a:r>
              <a:rPr lang="en-US" b="1" dirty="0"/>
              <a:t>ρ</a:t>
            </a:r>
            <a:r>
              <a:rPr lang="en-US" dirty="0"/>
              <a:t>: angular separation of the two stars on the sky (used in the note above).</a:t>
            </a:r>
          </a:p>
          <a:p>
            <a:r>
              <a:rPr lang="en-US" b="1" dirty="0"/>
              <a:t>D</a:t>
            </a:r>
            <a:r>
              <a:rPr lang="en-US" dirty="0"/>
              <a:t>: diameter of a telescope mirror (its pupil).</a:t>
            </a:r>
          </a:p>
          <a:p>
            <a:r>
              <a:rPr lang="en-US" b="1" dirty="0"/>
              <a:t>fringe period</a:t>
            </a:r>
            <a:r>
              <a:rPr lang="en-US" dirty="0"/>
              <a:t>: the change of baseline that takes |V|² through one full cycle: λ/ρ.</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Michael Lisa presents five years of Spica on these six baselines tomorrow; this is what hbtsim says they should trace. Model: our Spica (blackbody plus linear limb darkening, anchored photometry, circular orbit), the analytic two-disk visibility on the projected VERITAS baselines, averaged over the 12 m dishes, at 416 nm. Sensitivity is theirs, not ours: the analog S/N formula with their constants, and the optical efficiency calibrated to their published 0.016 on |V|^2 per pair in 4.25 h on epsilon Ori. Three points: the binary fringe period, 50 to 111 m, sits inside their baselines, so VERITAS resolves the fringe itself; a 17-minute block gives 0.03 on |V|^2 and the orbit swings |V|^2 by up to 0.09 on a fixed baseline, so the orbital signature is a 3 sigma effect per block and 15 sigma per night; and the orbit solution matters: our a = 1.71 mas from masses, period and distance, versus 1.54 mas in the 1971 Narrabri solution that the Geneva/MAGIC simulations use. Ask for the six-baseline |V|^2 to compare. About 1.5 minutes.</a:t>
            </a:r>
          </a:p>
          <a:p>
            <a:endParaRPr lang="en-US" dirty="0"/>
          </a:p>
          <a:p>
            <a:r>
              <a:rPr lang="en-US" b="1" dirty="0"/>
              <a:t>Symbols first used on this slide</a:t>
            </a:r>
            <a:r>
              <a:rPr lang="en-US" dirty="0"/>
              <a:t>:</a:t>
            </a:r>
          </a:p>
          <a:p>
            <a:r>
              <a:rPr lang="en-US" b="1" dirty="0"/>
              <a:t>projected baseline</a:t>
            </a:r>
            <a:r>
              <a:rPr lang="en-US" dirty="0"/>
              <a:t>: the telescope separation as seen from the star, which rotates and shortens with hour angle.</a:t>
            </a:r>
          </a:p>
          <a:p>
            <a:r>
              <a:rPr lang="en-US" b="1" dirty="0"/>
              <a:t>fringe period</a:t>
            </a:r>
            <a:r>
              <a:rPr lang="en-US" dirty="0"/>
              <a:t>: the change of baseline that takes the binary's |V|^2 through one cycle, lambda / separation.</a:t>
            </a:r>
          </a:p>
          <a:p>
            <a:r>
              <a:rPr lang="en-US" b="1" dirty="0"/>
              <a:t>block</a:t>
            </a:r>
            <a:r>
              <a:rPr lang="en-US" dirty="0"/>
              <a:t>: VERITAS's 17-minute live-time unit per measurement.</a:t>
            </a:r>
          </a:p>
          <a:p>
            <a:r>
              <a:rPr lang="en-US" b="1" dirty="0"/>
              <a:t>N0 (zero-baseline normalization)</a:t>
            </a:r>
            <a:r>
              <a:rPr lang="en-US" dirty="0"/>
              <a:t>: their fitted calibration constant: |V|^2 is measured relative to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Irene Jimenez presents gamma Cas with MAGIC and LST-1 tomorrow morning, and VERITAS published its oblateness this year. gamma Cas is beyond the NewEra grid (25 kK), so this is a blackbody with Spica's limb darkening, anchored to B and V; MAGIC's own S/N formula and constants; LST-1's mirror area and the triangle's orientation on the ground are assumptions, flagged. Left panel: the three baselines rotate through a night, so an oblate star shows as a position-angle-dependent spread at the same projected length; the Fisher floor on the axis ratio is 0.011 per night, statistics only, behind their preliminary 0.76 plus or minus 0.02. Right panel and third card: a circumstellar disk of 2.9 mas is fully resolved on all these baselines, so it multiplies |V|^2 by (1 - f)^2 everywhere, which is exactly what the free zero-baseline normalization absorbs. The diameter stays unbiased; the disk hides in the calibration. To measure the disk fraction you need a calibrator with known N0 or baselines short enough to see the disk partly coherent. Gravity darkening is not modeled: a hook for the SPAMMS work. About 1.5 minutes.</a:t>
            </a:r>
          </a:p>
          <a:p>
            <a:endParaRPr lang="en-US" dirty="0"/>
          </a:p>
          <a:p>
            <a:r>
              <a:rPr lang="en-US" b="1" dirty="0"/>
              <a:t>Symbols first used on this slide</a:t>
            </a:r>
            <a:r>
              <a:rPr lang="en-US" dirty="0"/>
              <a:t>:</a:t>
            </a:r>
          </a:p>
          <a:p>
            <a:r>
              <a:rPr lang="en-US" b="1" dirty="0"/>
              <a:t>axis ratio</a:t>
            </a:r>
            <a:r>
              <a:rPr lang="en-US" dirty="0"/>
              <a:t>: major over minor axis of the photosphere's projected ellipse (1 = circular).</a:t>
            </a:r>
          </a:p>
          <a:p>
            <a:r>
              <a:rPr lang="en-US" b="1" dirty="0"/>
              <a:t>PA (position angle)</a:t>
            </a:r>
            <a:r>
              <a:rPr lang="en-US" dirty="0"/>
              <a:t>: angle of a baseline or of the major axis on the sky, east of north.</a:t>
            </a:r>
          </a:p>
          <a:p>
            <a:r>
              <a:rPr lang="en-US" b="1" dirty="0"/>
              <a:t>f (disk fraction)</a:t>
            </a:r>
            <a:r>
              <a:rPr lang="en-US" dirty="0"/>
              <a:t>: fraction of the 425 nm flux coming from the circumstellar disk.</a:t>
            </a:r>
          </a:p>
          <a:p>
            <a:r>
              <a:rPr lang="en-US" b="1" dirty="0"/>
              <a:t>N0</a:t>
            </a:r>
            <a:r>
              <a:rPr lang="en-US" dirty="0"/>
              <a:t>: zero-baseline normalization: the free calibration constant in the groups' |V|^2 fits.</a:t>
            </a:r>
          </a:p>
          <a:p>
            <a:r>
              <a:rPr lang="en-US" b="1" dirty="0"/>
              <a:t>Fisher floor</a:t>
            </a:r>
            <a:r>
              <a:rPr lang="en-US" dirty="0"/>
              <a:t>: the smallest statistical uncertainty any unbiased fit can reach with these errors.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formalism in four lines. The triple-correlation S/N scales as one over the jitter and as root T over delta lambda: unlike g2 it rewards spectral resolution directly. That is the case for an R of about 5000 backend. Two caveats that shape everything later: it measures the cosine of the closure phase, and the pair ridges must be subtracted to a part in a thousand. About 1.5 minutes.</a:t>
            </a:r>
          </a:p>
          <a:p>
            <a:endParaRPr lang="en-US" dirty="0"/>
          </a:p>
          <a:p>
            <a:r>
              <a:rPr lang="en-US" b="1" dirty="0"/>
              <a:t>Symbols first used on this slide</a:t>
            </a:r>
            <a:r>
              <a:rPr lang="en-US" dirty="0"/>
              <a:t>:</a:t>
            </a:r>
          </a:p>
          <a:p>
            <a:r>
              <a:rPr lang="en-US" b="1" dirty="0"/>
              <a:t>γ_ij</a:t>
            </a:r>
            <a:r>
              <a:rPr lang="en-US" dirty="0"/>
              <a:t>: complex degree of coherence between telescopes i and j: the normalized visibility on that baseline. |γ_ij|² is what g² measures.</a:t>
            </a:r>
          </a:p>
          <a:p>
            <a:r>
              <a:rPr lang="en-US" b="1" dirty="0"/>
              <a:t>φc</a:t>
            </a:r>
            <a:r>
              <a:rPr lang="en-US" dirty="0"/>
              <a:t>: closure phase: the phase of the product γ12 γ23 γ31, i.e. the sum of the three baseline phases around the triangle.</a:t>
            </a:r>
          </a:p>
          <a:p>
            <a:r>
              <a:rPr lang="en-US" b="1" dirty="0"/>
              <a:t>S/N₃</a:t>
            </a:r>
            <a:r>
              <a:rPr lang="en-US" dirty="0"/>
              <a:t>: signal-to-noise ratio of the triple-correlation term.</a:t>
            </a:r>
          </a:p>
          <a:p>
            <a:r>
              <a:rPr lang="en-US" b="1" dirty="0"/>
              <a:t>σt</a:t>
            </a:r>
            <a:r>
              <a:rPr lang="en-US" dirty="0"/>
              <a:t>: rms timing jitter of a detector.</a:t>
            </a:r>
          </a:p>
          <a:p>
            <a:r>
              <a:rPr lang="en-US" b="1" dirty="0"/>
              <a:t>T</a:t>
            </a:r>
            <a:r>
              <a:rPr lang="en-US" dirty="0"/>
              <a:t>: integration time.</a:t>
            </a:r>
          </a:p>
          <a:p>
            <a:r>
              <a:rPr lang="en-US" b="1" dirty="0"/>
              <a:t>Δλ</a:t>
            </a:r>
            <a:r>
              <a:rPr lang="en-US" dirty="0"/>
              <a:t>: width of a spectral channel.</a:t>
            </a:r>
          </a:p>
          <a:p>
            <a:r>
              <a:rPr lang="en-US" b="1" dirty="0"/>
              <a:t>Δcos φc</a:t>
            </a:r>
            <a:r>
              <a:rPr lang="en-US" dirty="0"/>
              <a:t>: 1-sigma uncertainty on cos φc.</a:t>
            </a:r>
          </a:p>
          <a:p>
            <a:r>
              <a:rPr lang="en-US" b="1" dirty="0"/>
              <a:t>m</a:t>
            </a:r>
            <a:r>
              <a:rPr lang="en-US" dirty="0"/>
              <a:t>: apparent magnitude of the star.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is the model cos of the closure phase on the UT1-UT2-UT4 triangle against wavelength and orbital phase; the column on the right shows the two stars on the sky at each phase. Red: the image looks symmetric; blue and white: the triangle resolves the pair. Numbers: 36 minutes to detect the whole pattern with a next-generation R = 5000 array with a real-time correlator on the four UTs; nights to resolve it in R = 100 bins. Mention Michael Lisa's VERITAS Spica talk tomorrow and the ESO session on Friday. About 2 minutes.</a:t>
            </a:r>
          </a:p>
          <a:p>
            <a:endParaRPr lang="en-US" dirty="0"/>
          </a:p>
          <a:p>
            <a:pPr rtl="0"/>
            <a:r>
              <a:rPr lang="en-US" dirty="0">
                <a:effectLst/>
              </a:rPr>
              <a:t>Figure 4 is a </a:t>
            </a:r>
            <a:r>
              <a:rPr lang="en-US" dirty="0" err="1">
                <a:effectLst/>
              </a:rPr>
              <a:t>colour</a:t>
            </a:r>
            <a:r>
              <a:rPr lang="en-US" dirty="0">
                <a:effectLst/>
              </a:rPr>
              <a:t> map of one number, cos </a:t>
            </a:r>
            <a:r>
              <a:rPr lang="el-GR" dirty="0">
                <a:effectLst/>
              </a:rPr>
              <a:t>φ</a:t>
            </a:r>
            <a:r>
              <a:rPr lang="en-US" dirty="0">
                <a:effectLst/>
              </a:rPr>
              <a:t>c, which describes how lopsided Spica's image looks to three of the VLT telescopes. Horizontally is the </a:t>
            </a:r>
            <a:r>
              <a:rPr lang="en-US" dirty="0" err="1">
                <a:effectLst/>
              </a:rPr>
              <a:t>colour</a:t>
            </a:r>
            <a:r>
              <a:rPr lang="en-US" dirty="0">
                <a:effectLst/>
              </a:rPr>
              <a:t> of light, vertically is where the two stars are in their 4-day orbit.</a:t>
            </a:r>
          </a:p>
          <a:p>
            <a:pPr rtl="0"/>
            <a:r>
              <a:rPr lang="en-US" b="1" dirty="0">
                <a:effectLst/>
              </a:rPr>
              <a:t>What one pair of telescopes measures.</a:t>
            </a:r>
            <a:r>
              <a:rPr lang="en-US" dirty="0">
                <a:effectLst/>
              </a:rPr>
              <a:t> An interferometer doesn't take a picture. Each pair of telescopes acts like a double slit run in reverse: it measures one spatial-frequency component of the star's image, its Fourier component at a spatial frequency set by the telescope separation divided by the wavelength (B/</a:t>
            </a:r>
            <a:r>
              <a:rPr lang="el-GR" dirty="0">
                <a:effectLst/>
              </a:rPr>
              <a:t>λ). </a:t>
            </a:r>
            <a:r>
              <a:rPr lang="en-US" dirty="0">
                <a:effectLst/>
              </a:rPr>
              <a:t>Like any Fourier coefficient, that component is a complex number:</a:t>
            </a:r>
          </a:p>
          <a:p>
            <a:pPr rtl="0"/>
            <a:r>
              <a:rPr lang="en-US" dirty="0">
                <a:effectLst/>
              </a:rPr>
              <a:t>The </a:t>
            </a:r>
            <a:r>
              <a:rPr lang="en-US" b="1" dirty="0">
                <a:effectLst/>
              </a:rPr>
              <a:t>amplitude</a:t>
            </a:r>
            <a:r>
              <a:rPr lang="en-US" dirty="0">
                <a:effectLst/>
              </a:rPr>
              <a:t> says how much structure the image has on that angular scale.</a:t>
            </a:r>
          </a:p>
          <a:p>
            <a:pPr rtl="0"/>
            <a:r>
              <a:rPr lang="en-US" dirty="0">
                <a:effectLst/>
              </a:rPr>
              <a:t>The </a:t>
            </a:r>
            <a:r>
              <a:rPr lang="en-US" b="1" dirty="0">
                <a:effectLst/>
              </a:rPr>
              <a:t>phase</a:t>
            </a:r>
            <a:r>
              <a:rPr lang="en-US" dirty="0">
                <a:effectLst/>
              </a:rPr>
              <a:t> says where that structure sits (left or right, which way it leans).</a:t>
            </a:r>
          </a:p>
          <a:p>
            <a:pPr rtl="0"/>
            <a:r>
              <a:rPr lang="en-US" dirty="0">
                <a:effectLst/>
              </a:rPr>
              <a:t>Ordinary (amplitude) interferometers measure both. Intensity interferometry, which correlates photon arrival times rather than combining light waves, gets only the amplitude squared, |V|². Without phases you can't build an image, just as you can't reconstruct a picture from its power spectrum alone.</a:t>
            </a:r>
          </a:p>
          <a:p>
            <a:pPr rtl="0"/>
            <a:r>
              <a:rPr lang="en-US" b="1" dirty="0">
                <a:effectLst/>
              </a:rPr>
              <a:t>Why a third telescope helps.</a:t>
            </a:r>
            <a:r>
              <a:rPr lang="en-US" dirty="0">
                <a:effectLst/>
              </a:rPr>
              <a:t> Correlate the photon streams of three telescopes and you get the product of the three pair components around the triangle. Its phase is the sum of the three individual phases: the </a:t>
            </a:r>
            <a:r>
              <a:rPr lang="en-US" b="1" dirty="0">
                <a:effectLst/>
              </a:rPr>
              <a:t>closure phase</a:t>
            </a:r>
            <a:r>
              <a:rPr lang="en-US" dirty="0">
                <a:effectLst/>
              </a:rPr>
              <a:t> </a:t>
            </a:r>
            <a:r>
              <a:rPr lang="el-GR" dirty="0">
                <a:effectLst/>
              </a:rPr>
              <a:t>φ</a:t>
            </a:r>
            <a:r>
              <a:rPr lang="en-US" dirty="0">
                <a:effectLst/>
              </a:rPr>
              <a:t>c. Two properties make it useful:</a:t>
            </a:r>
          </a:p>
          <a:p>
            <a:pPr rtl="0"/>
            <a:r>
              <a:rPr lang="en-US" b="1" dirty="0">
                <a:effectLst/>
              </a:rPr>
              <a:t>Atmospheric errors cancel.</a:t>
            </a:r>
            <a:r>
              <a:rPr lang="en-US" dirty="0">
                <a:effectLst/>
              </a:rPr>
              <a:t> Anything that shifts one telescope's phase (turbulence, path errors) enters the sum once with a plus sign and once with a minus sign.</a:t>
            </a:r>
          </a:p>
          <a:p>
            <a:pPr rtl="0"/>
            <a:r>
              <a:rPr lang="en-US" b="1" dirty="0">
                <a:effectLst/>
              </a:rPr>
              <a:t>It measures asymmetry.</a:t>
            </a:r>
            <a:r>
              <a:rPr lang="en-US" dirty="0">
                <a:effectLst/>
              </a:rPr>
              <a:t> A point-symmetric object (a round star, or two identical stars) always gives </a:t>
            </a:r>
            <a:r>
              <a:rPr lang="el-GR" dirty="0">
                <a:effectLst/>
              </a:rPr>
              <a:t>φ</a:t>
            </a:r>
            <a:r>
              <a:rPr lang="en-US" dirty="0">
                <a:effectLst/>
              </a:rPr>
              <a:t>c = 0 or 180°. Any other value means the image is lopsided, for example two stars of different brightness.</a:t>
            </a:r>
          </a:p>
          <a:p>
            <a:pPr rtl="0"/>
            <a:r>
              <a:rPr lang="en-US" dirty="0">
                <a:effectLst/>
              </a:rPr>
              <a:t>The three-telescope intensity signal actually contains cos </a:t>
            </a:r>
            <a:r>
              <a:rPr lang="el-GR" dirty="0">
                <a:effectLst/>
              </a:rPr>
              <a:t>φ</a:t>
            </a:r>
            <a:r>
              <a:rPr lang="en-US" dirty="0">
                <a:effectLst/>
              </a:rPr>
              <a:t>c, not </a:t>
            </a:r>
            <a:r>
              <a:rPr lang="el-GR" dirty="0">
                <a:effectLst/>
              </a:rPr>
              <a:t>φ</a:t>
            </a:r>
            <a:r>
              <a:rPr lang="en-US" dirty="0">
                <a:effectLst/>
              </a:rPr>
              <a:t>c itself, and that is what the </a:t>
            </a:r>
            <a:r>
              <a:rPr lang="en-US" dirty="0" err="1">
                <a:effectLst/>
              </a:rPr>
              <a:t>colour</a:t>
            </a:r>
            <a:r>
              <a:rPr lang="en-US" dirty="0">
                <a:effectLst/>
              </a:rPr>
              <a:t> shows:</a:t>
            </a:r>
          </a:p>
          <a:p>
            <a:pPr rtl="0"/>
            <a:r>
              <a:rPr lang="en-US" b="1" dirty="0">
                <a:effectLst/>
              </a:rPr>
              <a:t>Red (+1):</a:t>
            </a:r>
            <a:r>
              <a:rPr lang="en-US" dirty="0">
                <a:effectLst/>
              </a:rPr>
              <a:t> </a:t>
            </a:r>
            <a:r>
              <a:rPr lang="el-GR" dirty="0">
                <a:effectLst/>
              </a:rPr>
              <a:t>φ</a:t>
            </a:r>
            <a:r>
              <a:rPr lang="en-US" dirty="0">
                <a:effectLst/>
              </a:rPr>
              <a:t>c ≈ 0°; the image looks symmetric on that scale.</a:t>
            </a:r>
          </a:p>
          <a:p>
            <a:pPr rtl="0"/>
            <a:r>
              <a:rPr lang="en-US" b="1" dirty="0">
                <a:effectLst/>
              </a:rPr>
              <a:t>Blue (−1):</a:t>
            </a:r>
            <a:r>
              <a:rPr lang="en-US" dirty="0">
                <a:effectLst/>
              </a:rPr>
              <a:t> </a:t>
            </a:r>
            <a:r>
              <a:rPr lang="el-GR" dirty="0">
                <a:effectLst/>
              </a:rPr>
              <a:t>φ</a:t>
            </a:r>
            <a:r>
              <a:rPr lang="en-US" dirty="0">
                <a:effectLst/>
              </a:rPr>
              <a:t>c ≈ 180°; also symmetric, but with a sign flip.</a:t>
            </a:r>
          </a:p>
          <a:p>
            <a:pPr rtl="0"/>
            <a:r>
              <a:rPr lang="en-US" b="1" dirty="0">
                <a:effectLst/>
              </a:rPr>
              <a:t>White (0):</a:t>
            </a:r>
            <a:r>
              <a:rPr lang="en-US" dirty="0">
                <a:effectLst/>
              </a:rPr>
              <a:t> </a:t>
            </a:r>
            <a:r>
              <a:rPr lang="el-GR" dirty="0">
                <a:effectLst/>
              </a:rPr>
              <a:t>φ</a:t>
            </a:r>
            <a:r>
              <a:rPr lang="en-US" dirty="0">
                <a:effectLst/>
              </a:rPr>
              <a:t>c ≈ ±90°; the most strongly lopsided signal.</a:t>
            </a:r>
          </a:p>
          <a:p>
            <a:pPr rtl="0"/>
            <a:r>
              <a:rPr lang="en-US" b="1" dirty="0">
                <a:effectLst/>
              </a:rPr>
              <a:t>The axes.</a:t>
            </a:r>
            <a:endParaRPr lang="en-US" dirty="0">
              <a:effectLst/>
            </a:endParaRPr>
          </a:p>
          <a:p>
            <a:pPr rtl="0"/>
            <a:r>
              <a:rPr lang="en-US" b="1" dirty="0">
                <a:effectLst/>
              </a:rPr>
              <a:t>Horizontal: wavelength (400–950 nm).</a:t>
            </a:r>
            <a:r>
              <a:rPr lang="en-US" dirty="0">
                <a:effectLst/>
              </a:rPr>
              <a:t> Changing the wavelength at fixed telescope separation changes the spatial frequency B/</a:t>
            </a:r>
            <a:r>
              <a:rPr lang="el-GR" dirty="0">
                <a:effectLst/>
              </a:rPr>
              <a:t>λ </a:t>
            </a:r>
            <a:r>
              <a:rPr lang="en-US" dirty="0">
                <a:effectLst/>
              </a:rPr>
              <a:t>being sampled. Blue light probes finer detail than red.</a:t>
            </a:r>
          </a:p>
          <a:p>
            <a:pPr rtl="0"/>
            <a:r>
              <a:rPr lang="en-US" b="1" dirty="0">
                <a:effectLst/>
              </a:rPr>
              <a:t>Vertical: orbital phase (0 to 1 = one 4-day orbit).</a:t>
            </a:r>
            <a:r>
              <a:rPr lang="en-US" dirty="0">
                <a:effectLst/>
              </a:rPr>
              <a:t> As the two stars orbit, their separation on the sky changes in length and direction, and so does the image.</a:t>
            </a:r>
          </a:p>
          <a:p>
            <a:pPr rtl="0"/>
            <a:r>
              <a:rPr lang="en-US" b="1" dirty="0">
                <a:effectLst/>
              </a:rPr>
              <a:t>Reading the pattern.</a:t>
            </a:r>
            <a:endParaRPr lang="en-US" dirty="0">
              <a:effectLst/>
            </a:endParaRPr>
          </a:p>
          <a:p>
            <a:pPr rtl="0"/>
            <a:r>
              <a:rPr lang="en-US" b="1" dirty="0">
                <a:effectLst/>
              </a:rPr>
              <a:t>The red half (</a:t>
            </a:r>
            <a:r>
              <a:rPr lang="el-GR" b="1" dirty="0">
                <a:effectLst/>
              </a:rPr>
              <a:t>λ ≳ 550 </a:t>
            </a:r>
            <a:r>
              <a:rPr lang="en-US" b="1" dirty="0">
                <a:effectLst/>
              </a:rPr>
              <a:t>nm) is nearly uniform red.</a:t>
            </a:r>
            <a:r>
              <a:rPr lang="en-US" dirty="0">
                <a:effectLst/>
              </a:rPr>
              <a:t> At longer wavelengths the telescopes probe coarser detail, and the two tiny stars (0.9 and 0.45 milliarcseconds across, 1.7 mas apart) are less resolved. The image looks like one fuzzy blob, and a blob looks symmetric: </a:t>
            </a:r>
            <a:r>
              <a:rPr lang="el-GR" dirty="0">
                <a:effectLst/>
              </a:rPr>
              <a:t>φ</a:t>
            </a:r>
            <a:r>
              <a:rPr lang="en-US" dirty="0">
                <a:effectLst/>
              </a:rPr>
              <a:t>c ≈ 0.</a:t>
            </a:r>
          </a:p>
          <a:p>
            <a:pPr rtl="0"/>
            <a:r>
              <a:rPr lang="en-US" b="1" dirty="0">
                <a:effectLst/>
              </a:rPr>
              <a:t>The blue half swings between red and blue.</a:t>
            </a:r>
            <a:r>
              <a:rPr lang="en-US" dirty="0">
                <a:effectLst/>
              </a:rPr>
              <a:t> Here the telescopes resolve the pair. The binary lays a fringe-like stripe pattern across the Fourier plane, and each pair's phase goes like 2</a:t>
            </a:r>
            <a:r>
              <a:rPr lang="el-GR" dirty="0">
                <a:effectLst/>
              </a:rPr>
              <a:t>π(</a:t>
            </a:r>
            <a:r>
              <a:rPr lang="en-US" dirty="0">
                <a:effectLst/>
              </a:rPr>
              <a:t>B·</a:t>
            </a:r>
            <a:r>
              <a:rPr lang="el-GR" dirty="0">
                <a:effectLst/>
              </a:rPr>
              <a:t>ρ)/λ, </a:t>
            </a:r>
            <a:r>
              <a:rPr lang="en-US" dirty="0">
                <a:effectLst/>
              </a:rPr>
              <a:t>where </a:t>
            </a:r>
            <a:r>
              <a:rPr lang="el-GR" dirty="0">
                <a:effectLst/>
              </a:rPr>
              <a:t>ρ </a:t>
            </a:r>
            <a:r>
              <a:rPr lang="en-US" dirty="0">
                <a:effectLst/>
              </a:rPr>
              <a:t>is the star separation. As </a:t>
            </a:r>
            <a:r>
              <a:rPr lang="el-GR" dirty="0">
                <a:effectLst/>
              </a:rPr>
              <a:t>λ </a:t>
            </a:r>
            <a:r>
              <a:rPr lang="en-US" dirty="0">
                <a:effectLst/>
              </a:rPr>
              <a:t>or </a:t>
            </a:r>
            <a:r>
              <a:rPr lang="el-GR" dirty="0">
                <a:effectLst/>
              </a:rPr>
              <a:t>ρ </a:t>
            </a:r>
            <a:r>
              <a:rPr lang="en-US" dirty="0">
                <a:effectLst/>
              </a:rPr>
              <a:t>changes, the phases wind round and their sum swings through 0°, 90° and 180°, giving the bands and bubbles.</a:t>
            </a:r>
          </a:p>
          <a:p>
            <a:pPr rtl="0"/>
            <a:r>
              <a:rPr lang="en-US" b="1" dirty="0">
                <a:effectLst/>
              </a:rPr>
              <a:t>The pattern repeats every half orbit.</a:t>
            </a:r>
            <a:r>
              <a:rPr lang="en-US" dirty="0">
                <a:effectLst/>
              </a:rPr>
              <a:t> After half an orbit the stars have swapped sides, so the image is rotated by 180°. That flips the sign of </a:t>
            </a:r>
            <a:r>
              <a:rPr lang="el-GR" dirty="0">
                <a:effectLst/>
              </a:rPr>
              <a:t>φ</a:t>
            </a:r>
            <a:r>
              <a:rPr lang="en-US" dirty="0">
                <a:effectLst/>
              </a:rPr>
              <a:t>c, but cos(−</a:t>
            </a:r>
            <a:r>
              <a:rPr lang="el-GR" dirty="0">
                <a:effectLst/>
              </a:rPr>
              <a:t>φ</a:t>
            </a:r>
            <a:r>
              <a:rPr lang="en-US" dirty="0">
                <a:effectLst/>
              </a:rPr>
              <a:t>c) = cos </a:t>
            </a:r>
            <a:r>
              <a:rPr lang="el-GR" dirty="0">
                <a:effectLst/>
              </a:rPr>
              <a:t>φ</a:t>
            </a:r>
            <a:r>
              <a:rPr lang="en-US" dirty="0">
                <a:effectLst/>
              </a:rPr>
              <a:t>c, so the </a:t>
            </a:r>
            <a:r>
              <a:rPr lang="en-US" dirty="0" err="1">
                <a:effectLst/>
              </a:rPr>
              <a:t>colours</a:t>
            </a:r>
            <a:r>
              <a:rPr lang="en-US" dirty="0">
                <a:effectLst/>
              </a:rPr>
              <a:t> repeat. This also shows a limitation: measuring only cos </a:t>
            </a:r>
            <a:r>
              <a:rPr lang="el-GR" dirty="0">
                <a:effectLst/>
              </a:rPr>
              <a:t>φ</a:t>
            </a:r>
            <a:r>
              <a:rPr lang="en-US" dirty="0">
                <a:effectLst/>
              </a:rPr>
              <a:t>c can't tell which star is on which side.</a:t>
            </a:r>
          </a:p>
          <a:p>
            <a:pPr rtl="0"/>
            <a:r>
              <a:rPr lang="en-US" b="1" dirty="0">
                <a:effectLst/>
              </a:rPr>
              <a:t>"Averaged over the three pupils."</a:t>
            </a:r>
            <a:r>
              <a:rPr lang="en-US" dirty="0">
                <a:effectLst/>
              </a:rPr>
              <a:t> Each 8.2 m mirror isn't a point; different parts of it sample slightly different spatial frequencies. The figure averages over the mirror areas, which blurs the finest fringes; it is what the instrument would really see.</a:t>
            </a:r>
          </a:p>
          <a:p>
            <a:pPr rtl="0"/>
            <a:r>
              <a:rPr lang="en-US" b="1" dirty="0">
                <a:effectLst/>
              </a:rPr>
              <a:t>Why it matters.</a:t>
            </a:r>
            <a:r>
              <a:rPr lang="en-US" dirty="0">
                <a:effectLst/>
              </a:rPr>
              <a:t> The pattern is a model prediction, a template. The paper's feasibility numbers ask how long it takes to detect this pattern as a whole (about half an hour on the VLT with an advanced detector), and how long to measure it channel by channel (nights). Detecting it would be the first closure phase ever measured with intensity interferometry: phase information that no two-telescope intensity measurement can provide, and the first step towards making actual images this way.</a:t>
            </a:r>
          </a:p>
          <a:p>
            <a:endParaRPr lang="en-US" dirty="0"/>
          </a:p>
          <a:p>
            <a:endParaRPr lang="en-US" dirty="0"/>
          </a:p>
          <a:p>
            <a:r>
              <a:rPr lang="en-US" b="1" dirty="0"/>
              <a:t>Symbols first used on this slide</a:t>
            </a:r>
            <a:r>
              <a:rPr lang="en-US" dirty="0"/>
              <a:t>:</a:t>
            </a:r>
          </a:p>
          <a:p>
            <a:r>
              <a:rPr lang="en-US" b="1" dirty="0"/>
              <a:t>UT</a:t>
            </a:r>
            <a:r>
              <a:rPr lang="en-US" dirty="0"/>
              <a:t>: Unit Telescope: one of the four 8.2 m telescopes of the VLT.</a:t>
            </a:r>
          </a:p>
          <a:p>
            <a:r>
              <a:rPr lang="en-US" b="1" dirty="0"/>
              <a:t>template</a:t>
            </a:r>
            <a:r>
              <a:rPr lang="en-US" dirty="0"/>
              <a:t>: the model pattern of cos φc over wavelength and time; "template detection" means measuring its overall amplitude.</a:t>
            </a:r>
          </a:p>
          <a:p>
            <a:r>
              <a:rPr lang="en-US" b="1" dirty="0"/>
              <a:t>R = 100 bins</a:t>
            </a:r>
            <a:r>
              <a:rPr lang="en-US" dirty="0"/>
              <a:t>: channels combined to a resolving power of 100, to measure the pattern itself bin by bin.</a:t>
            </a:r>
          </a:p>
          <a:p>
            <a:r>
              <a:rPr lang="en-US" b="1" dirty="0"/>
              <a:t>g ≈ 2</a:t>
            </a:r>
            <a:r>
              <a:rPr lang="en-US" dirty="0"/>
              <a:t>: here g is the star's magnitude in the g band (477 nm), not the correlation function.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Delta Vel is the instructive case. At its orbital-parallax distance, 25.1 pc, the orbit is 16.6 mas wide and the blue fringe period at maximum separation is 4.7 m, smaller than an 8 m mirror, so the VLT needs 20 to 27 nights. Three EON 4 m units on a 12 m triangle at Paranal do as well, but only the symmetric part of the closure phase is reachable: g3 measures cos phi. Figure: S/N per night around the orbit; the phase information peaks where the amplitude dips. About 2 minutes.</a:t>
            </a:r>
          </a:p>
          <a:p>
            <a:endParaRPr lang="en-US" dirty="0"/>
          </a:p>
          <a:p>
            <a:r>
              <a:rPr lang="en-US" b="1" dirty="0"/>
              <a:t>Symbols first used on this slide</a:t>
            </a:r>
            <a:r>
              <a:rPr lang="en-US" dirty="0"/>
              <a:t>:</a:t>
            </a:r>
          </a:p>
          <a:p>
            <a:r>
              <a:rPr lang="en-US" b="1" dirty="0"/>
              <a:t>pc</a:t>
            </a:r>
            <a:r>
              <a:rPr lang="en-US" dirty="0"/>
              <a:t>: parsec.</a:t>
            </a:r>
          </a:p>
          <a:p>
            <a:r>
              <a:rPr lang="en-US" b="1" dirty="0"/>
              <a:t>"amplitude" S/N (figure, lower panel)</a:t>
            </a:r>
            <a:r>
              <a:rPr lang="en-US" dirty="0"/>
              <a:t>: √Σ (S/N per channel × cos φc)²: the sensitivity to the overall pattern (the template).</a:t>
            </a:r>
          </a:p>
          <a:p>
            <a:r>
              <a:rPr lang="en-US" b="1" dirty="0"/>
              <a:t>"phase" S/N (figure, upper panel)</a:t>
            </a:r>
            <a:r>
              <a:rPr lang="en-US" dirty="0"/>
              <a:t>: √Σ (S/N per channel × sin φc)²: the sensitivity to a shift of the closure phase, which is where the image asymmetry shows.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sentences, then the invitation. Leave this slide up for questions.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movie: Algol's 3-panel orbit movie, with the deep primary eclipse. As for beta Aur, this is the source model: ideal point-like apertures, no photon noise.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questions on EON sensitivity. Neutral framing: photon rates agree; the times differ through the assumed coincidence window. The matched filter is unbiased in our Monte Carlo; this is a point to settle with measured detector timing.</a:t>
            </a:r>
          </a:p>
          <a:p>
            <a:endParaRPr lang="en-US" dirty="0"/>
          </a:p>
          <a:p>
            <a:r>
              <a:rPr lang="en-US" b="1" dirty="0"/>
              <a:t>Symbols first used on this slide</a:t>
            </a:r>
            <a:r>
              <a:rPr lang="en-US" dirty="0"/>
              <a:t>:</a:t>
            </a:r>
          </a:p>
          <a:p>
            <a:r>
              <a:rPr lang="en-US" b="1" dirty="0"/>
              <a:t>η</a:t>
            </a:r>
            <a:r>
              <a:rPr lang="en-US" dirty="0"/>
              <a:t>: the efficiency factor in the design study's S/N formula; ½ for unpolarized light.</a:t>
            </a:r>
          </a:p>
          <a:p>
            <a:r>
              <a:rPr lang="en-US" b="1" dirty="0"/>
              <a:t>pair jitter</a:t>
            </a:r>
            <a:r>
              <a:rPr lang="en-US" dirty="0"/>
              <a:t>: rms width of the two-detector coincidence peak: the two detectors' timing jitters added in quadrature.</a:t>
            </a:r>
          </a:p>
          <a:p>
            <a:r>
              <a:rPr lang="en-US" b="1" dirty="0"/>
              <a:t>ps</a:t>
            </a:r>
            <a:r>
              <a:rPr lang="en-US" dirty="0"/>
              <a:t>: picosecond.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the question 'how do you correlate without the link?'. A correlator needs both telescopes' photons, so it cannot sit on one telescope's detector. hbtsim's 'no link limit' is an idealization of a real-time correlator: nothing caps the photon rate between detection and the coincidence histogram except the detector's dead time.</a:t>
            </a:r>
          </a:p>
          <a:p>
            <a:r>
              <a:rPr lang="en-US" dirty="0"/>
              <a:t>State of the art. MAGIC digitizes photomultiplier currents at 500 MS/s and correlates in real time on a GPU at 4 GB/s: a working real-time correlator, but one broad channel per telescope. VERITAS streams 250 MS/s to disk and correlates offline. SPAD arrays (LinoSPAD2, SPAD Lambda) time-tag photons and correlate offline; the SPAD Lambda's link tops out at 140 Mcps. On-chip coincidence logic exists in quantum-imaging sensors but has not been used between telescopes. Nobody yet correlates multi-channel photon-counting data between telescopes in real time at 10^9 counts/s or more.</a:t>
            </a:r>
          </a:p>
          <a:p>
            <a:r>
              <a:rPr lang="en-US" dirty="0"/>
              <a:t>Path. Rates: beta Aur gives about 3 x 10^8 counts/s per 1 m telescope (10 Gb/s of tags, ordinary networking) and 3 x 10^10 on 10 m (about 1 Tb/s, the scale of radio-astronomy correlators). Timing: White Rabbit, already used by VERITAS and planned by QUASAR. QUASAR is building readout for a custom 64 x 64 SPAD array; EON plans picosecond time-tagging into a central correlator at about 1 GHz per telescope (confirm with T. Schweizer).</a:t>
            </a:r>
          </a:p>
          <a:p>
            <a:endParaRPr lang="en-US" dirty="0"/>
          </a:p>
          <a:p>
            <a:r>
              <a:rPr lang="en-US" b="1" dirty="0"/>
              <a:t>Symbols first used on this slide</a:t>
            </a:r>
            <a:r>
              <a:rPr lang="en-US" dirty="0"/>
              <a:t>:</a:t>
            </a:r>
          </a:p>
          <a:p>
            <a:r>
              <a:rPr lang="en-US" b="1" dirty="0"/>
              <a:t>Mcps</a:t>
            </a:r>
            <a:r>
              <a:rPr lang="en-US" dirty="0"/>
              <a:t>: million counts (detected photons) per second.</a:t>
            </a:r>
          </a:p>
          <a:p>
            <a:r>
              <a:rPr lang="en-US" b="1" dirty="0"/>
              <a:t>Gb/s, Tb/s</a:t>
            </a:r>
            <a:r>
              <a:rPr lang="en-US" dirty="0"/>
              <a:t>: gigabits and terabits per second of data.</a:t>
            </a:r>
          </a:p>
          <a:p>
            <a:r>
              <a:rPr lang="en-US" b="1" dirty="0"/>
              <a:t>FPGA, GPU</a:t>
            </a:r>
            <a:r>
              <a:rPr lang="en-US" dirty="0"/>
              <a:t>: field-programmable gate array and graphics processing unit: the hardware a real-time correlator runs on.</a:t>
            </a:r>
          </a:p>
          <a:p>
            <a:r>
              <a:rPr lang="en-US" b="1" dirty="0"/>
              <a:t>White Rabbit</a:t>
            </a:r>
            <a:r>
              <a:rPr lang="en-US" dirty="0"/>
              <a:t>: a fibre-based timing network that synchronizes distant clocks to well below a nanosecond.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the talk. Go down the rows and name the people in the room. What the code offers on the left, what it needs on the right. End with: come and find me, the code and the NERSC mirror of the models are open to collaborators. About 2 minutes.</a:t>
            </a:r>
          </a:p>
          <a:p>
            <a:endParaRPr lang="en-US" dirty="0"/>
          </a:p>
          <a:p>
            <a:r>
              <a:rPr lang="en-US" b="1" dirty="0"/>
              <a:t>Symbols first used on this slide</a:t>
            </a:r>
            <a:r>
              <a:rPr lang="en-US" dirty="0"/>
              <a:t>:</a:t>
            </a:r>
          </a:p>
          <a:p>
            <a:r>
              <a:rPr lang="en-US" b="1" dirty="0"/>
              <a:t>SPH</a:t>
            </a:r>
            <a:r>
              <a:rPr lang="en-US" dirty="0"/>
              <a:t>: smoothed-particle hydrodynamics.</a:t>
            </a:r>
          </a:p>
          <a:p>
            <a:r>
              <a:rPr lang="en-US" b="1" dirty="0"/>
              <a:t>NLTE</a:t>
            </a:r>
            <a:r>
              <a:rPr lang="en-US" dirty="0"/>
              <a:t>: non-local thermodynamic equilibrium (needed for the hottest stars).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026"/>
        </a:solidFill>
        <a:effectLst/>
      </p:bgPr>
    </p:bg>
    <p:spTree>
      <p:nvGrpSpPr>
        <p:cNvPr id="1" name=""/>
        <p:cNvGrpSpPr/>
        <p:nvPr/>
      </p:nvGrpSpPr>
      <p:grpSpPr>
        <a:xfrm>
          <a:off x="0" y="0"/>
          <a:ext cx="0" cy="0"/>
          <a:chOff x="0" y="0"/>
          <a:chExt cx="0" cy="0"/>
        </a:xfrm>
      </p:grpSpPr>
      <p:sp>
        <p:nvSpPr>
          <p:cNvPr id="2" name="Shape 0"/>
          <p:cNvSpPr/>
          <p:nvPr/>
        </p:nvSpPr>
        <p:spPr>
          <a:xfrm rot="-1080000">
            <a:off x="7635240" y="1143000"/>
            <a:ext cx="5120640" cy="2834640"/>
          </a:xfrm>
          <a:prstGeom prst="ellipse">
            <a:avLst/>
          </a:prstGeom>
          <a:solidFill>
            <a:srgbClr val="0B1026">
              <a:alpha val="0"/>
            </a:srgbClr>
          </a:solidFill>
          <a:ln w="15875">
            <a:solidFill>
              <a:srgbClr val="1B2A5C"/>
            </a:solidFill>
            <a:prstDash val="solid"/>
          </a:ln>
        </p:spPr>
        <p:txBody>
          <a:bodyPr/>
          <a:lstStyle/>
          <a:p>
            <a:endParaRPr lang="en-US"/>
          </a:p>
        </p:txBody>
      </p:sp>
      <p:sp>
        <p:nvSpPr>
          <p:cNvPr id="3" name="Shape 1"/>
          <p:cNvSpPr/>
          <p:nvPr/>
        </p:nvSpPr>
        <p:spPr>
          <a:xfrm>
            <a:off x="7818120" y="2331720"/>
            <a:ext cx="1737360" cy="1737360"/>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0744200" y="1325880"/>
            <a:ext cx="1051560" cy="105156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1371600"/>
            <a:ext cx="6949440" cy="91440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HBT and Binary Stars</a:t>
            </a:r>
            <a:endParaRPr lang="en-US" sz="5000" dirty="0"/>
          </a:p>
        </p:txBody>
      </p:sp>
      <p:sp>
        <p:nvSpPr>
          <p:cNvPr id="6" name="Text 4"/>
          <p:cNvSpPr txBox="1"/>
          <p:nvPr/>
        </p:nvSpPr>
        <p:spPr>
          <a:xfrm>
            <a:off x="501504" y="2331720"/>
            <a:ext cx="7482997" cy="1005840"/>
          </a:xfrm>
          <a:prstGeom prst="rect">
            <a:avLst/>
          </a:prstGeom>
          <a:noFill/>
          <a:ln/>
        </p:spPr>
        <p:txBody>
          <a:bodyPr wrap="square" lIns="0" tIns="0" rIns="0" bIns="0" rtlCol="0" anchor="t"/>
          <a:lstStyle/>
          <a:p>
            <a:pPr marL="0" indent="0">
              <a:buNone/>
            </a:pPr>
            <a:r>
              <a:rPr lang="en-US" sz="2600" dirty="0">
                <a:solidFill>
                  <a:srgbClr val="CAD6F2"/>
                </a:solidFill>
                <a:latin typeface="Cambria" pitchFamily="34" charset="0"/>
                <a:ea typeface="Cambria" pitchFamily="34" charset="-122"/>
                <a:cs typeface="Cambria" pitchFamily="34" charset="-120"/>
              </a:rPr>
              <a:t>Spectral multiplexing and the path to closure phases</a:t>
            </a:r>
            <a:endParaRPr lang="en-US" sz="2600" dirty="0"/>
          </a:p>
        </p:txBody>
      </p:sp>
      <p:sp>
        <p:nvSpPr>
          <p:cNvPr id="7" name="Text 5"/>
          <p:cNvSpPr txBox="1"/>
          <p:nvPr/>
        </p:nvSpPr>
        <p:spPr>
          <a:xfrm>
            <a:off x="548640" y="3886200"/>
            <a:ext cx="6766560" cy="822960"/>
          </a:xfrm>
          <a:prstGeom prst="rect">
            <a:avLst/>
          </a:prstGeom>
          <a:noFill/>
          <a:ln/>
        </p:spPr>
        <p:txBody>
          <a:bodyPr wrap="square" lIns="0" tIns="0" rIns="0" bIns="0" rtlCol="0" anchor="t"/>
          <a:lstStyle/>
          <a:p>
            <a:pPr marL="0" indent="0">
              <a:buNone/>
            </a:pPr>
            <a:r>
              <a:rPr lang="en-US" sz="1800" dirty="0">
                <a:solidFill>
                  <a:srgbClr val="FFFFFF"/>
                </a:solidFill>
                <a:latin typeface="Calibri" pitchFamily="34" charset="0"/>
                <a:ea typeface="Calibri" pitchFamily="34" charset="-122"/>
                <a:cs typeface="Calibri" pitchFamily="34" charset="-120"/>
              </a:rPr>
              <a:t>hbtsim: an end-to-end simulator of stellar intensity interferometry, built on PHOENIX NewEra model atmospheres</a:t>
            </a:r>
            <a:endParaRPr lang="en-US" sz="1800" dirty="0"/>
          </a:p>
        </p:txBody>
      </p:sp>
      <p:sp>
        <p:nvSpPr>
          <p:cNvPr id="8" name="Text 6"/>
          <p:cNvSpPr txBox="1"/>
          <p:nvPr/>
        </p:nvSpPr>
        <p:spPr>
          <a:xfrm>
            <a:off x="548640" y="5257800"/>
            <a:ext cx="8229600" cy="36576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Peter Nugent  ·  Lawrence Berkeley National Laboratory</a:t>
            </a:r>
            <a:endParaRPr lang="en-US" sz="1800" dirty="0"/>
          </a:p>
        </p:txBody>
      </p:sp>
      <p:sp>
        <p:nvSpPr>
          <p:cNvPr id="9" name="Text 7"/>
          <p:cNvSpPr txBox="1"/>
          <p:nvPr/>
        </p:nvSpPr>
        <p:spPr>
          <a:xfrm>
            <a:off x="548640" y="5669280"/>
            <a:ext cx="8229600" cy="365760"/>
          </a:xfrm>
          <a:prstGeom prst="rect">
            <a:avLst/>
          </a:prstGeom>
          <a:noFill/>
          <a:ln/>
        </p:spPr>
        <p:txBody>
          <a:bodyPr wrap="square" lIns="0" tIns="0" rIns="0" bIns="0" rtlCol="0" anchor="ctr"/>
          <a:lstStyle/>
          <a:p>
            <a:pPr marL="0" indent="0">
              <a:buNone/>
            </a:pPr>
            <a:r>
              <a:rPr lang="en-US" sz="1400" dirty="0">
                <a:solidFill>
                  <a:srgbClr val="CAD6F2"/>
                </a:solidFill>
                <a:latin typeface="Calibri" pitchFamily="34" charset="0"/>
                <a:ea typeface="Calibri" pitchFamily="34" charset="-122"/>
                <a:cs typeface="Calibri" pitchFamily="34" charset="-120"/>
              </a:rPr>
              <a:t>Stellar Intensity Interferometry Workshop 2026  ·  La Palma  ·  6 October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A simulator looking for collaborators</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2</a:t>
            </a:r>
            <a:endParaRPr lang="en-US" sz="1000" dirty="0"/>
          </a:p>
        </p:txBody>
      </p:sp>
      <p:sp>
        <p:nvSpPr>
          <p:cNvPr id="8" name="Text 5"/>
          <p:cNvSpPr txBox="1"/>
          <p:nvPr/>
        </p:nvSpPr>
        <p:spPr>
          <a:xfrm>
            <a:off x="548640" y="1508760"/>
            <a:ext cx="4206240" cy="2194560"/>
          </a:xfrm>
          <a:prstGeom prst="rect">
            <a:avLst/>
          </a:prstGeom>
          <a:noFill/>
          <a:ln/>
        </p:spPr>
        <p:txBody>
          <a:bodyPr wrap="square" lIns="0" tIns="0" rIns="0" bIns="0" rtlCol="0" anchor="t"/>
          <a:lstStyle/>
          <a:p>
            <a:r>
              <a:rPr lang="en-US" sz="2200" dirty="0">
                <a:solidFill>
                  <a:srgbClr val="1A1F36"/>
                </a:solidFill>
                <a:latin typeface="Cambria" pitchFamily="34" charset="0"/>
                <a:ea typeface="Cambria" pitchFamily="34" charset="-122"/>
                <a:cs typeface="Cambria" pitchFamily="34" charset="-120"/>
              </a:rPr>
              <a:t>hbtsim follows the light from a model atmosphere to a photon-counting S/N, for single stars and binaries, for II measurements on two or three telescopes.</a:t>
            </a:r>
            <a:endParaRPr lang="en-US" sz="2200" dirty="0"/>
          </a:p>
        </p:txBody>
      </p:sp>
      <p:sp>
        <p:nvSpPr>
          <p:cNvPr id="9" name="Shape 6"/>
          <p:cNvSpPr/>
          <p:nvPr/>
        </p:nvSpPr>
        <p:spPr>
          <a:xfrm>
            <a:off x="5212080" y="1463040"/>
            <a:ext cx="6400800" cy="1042416"/>
          </a:xfrm>
          <a:prstGeom prst="roundRect">
            <a:avLst>
              <a:gd name="adj" fmla="val 7018"/>
            </a:avLst>
          </a:prstGeom>
          <a:solidFill>
            <a:srgbClr val="EEF1F8"/>
          </a:solidFill>
          <a:ln w="12700">
            <a:solidFill>
              <a:srgbClr val="EEF1F8"/>
            </a:solidFill>
            <a:prstDash val="solid"/>
          </a:ln>
        </p:spPr>
        <p:txBody>
          <a:bodyPr/>
          <a:lstStyle/>
          <a:p>
            <a:endParaRPr lang="en-US"/>
          </a:p>
        </p:txBody>
      </p:sp>
      <p:sp>
        <p:nvSpPr>
          <p:cNvPr id="10" name="Shape 7"/>
          <p:cNvSpPr/>
          <p:nvPr/>
        </p:nvSpPr>
        <p:spPr>
          <a:xfrm>
            <a:off x="5413248" y="1709928"/>
            <a:ext cx="548640" cy="548640"/>
          </a:xfrm>
          <a:prstGeom prst="ellipse">
            <a:avLst/>
          </a:prstGeom>
          <a:solidFill>
            <a:srgbClr val="1B2A5C"/>
          </a:solidFill>
          <a:ln w="12700">
            <a:solidFill>
              <a:srgbClr val="1B2A5C"/>
            </a:solidFill>
            <a:prstDash val="solid"/>
          </a:ln>
        </p:spPr>
        <p:txBody>
          <a:bodyPr/>
          <a:lstStyle/>
          <a:p>
            <a:endParaRPr lang="en-US"/>
          </a:p>
        </p:txBody>
      </p:sp>
      <p:sp>
        <p:nvSpPr>
          <p:cNvPr id="11" name="Text 8"/>
          <p:cNvSpPr txBox="1"/>
          <p:nvPr/>
        </p:nvSpPr>
        <p:spPr>
          <a:xfrm>
            <a:off x="5413248" y="1709928"/>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2" name="Text 9"/>
          <p:cNvSpPr txBox="1"/>
          <p:nvPr/>
        </p:nvSpPr>
        <p:spPr>
          <a:xfrm>
            <a:off x="6172200" y="1572768"/>
            <a:ext cx="5257800" cy="365760"/>
          </a:xfrm>
          <a:prstGeom prst="rect">
            <a:avLst/>
          </a:prstGeom>
          <a:noFill/>
          <a:ln/>
        </p:spPr>
        <p:txBody>
          <a:bodyPr wrap="square" lIns="0" tIns="0" rIns="0" bIns="0" rtlCol="0" anchor="ctr"/>
          <a:lstStyle/>
          <a:p>
            <a:pPr marL="0" indent="0">
              <a:buNone/>
            </a:pPr>
            <a:r>
              <a:rPr lang="en-US" sz="1700" b="1" dirty="0">
                <a:solidFill>
                  <a:srgbClr val="1B2A5C"/>
                </a:solidFill>
                <a:latin typeface="Calibri" pitchFamily="34" charset="0"/>
                <a:ea typeface="Calibri" pitchFamily="34" charset="-122"/>
                <a:cs typeface="Calibri" pitchFamily="34" charset="-120"/>
              </a:rPr>
              <a:t>What does spectral multiplexing buy today?</a:t>
            </a:r>
            <a:endParaRPr lang="en-US" sz="1700" dirty="0"/>
          </a:p>
        </p:txBody>
      </p:sp>
      <p:sp>
        <p:nvSpPr>
          <p:cNvPr id="13" name="Text 10"/>
          <p:cNvSpPr txBox="1"/>
          <p:nvPr/>
        </p:nvSpPr>
        <p:spPr>
          <a:xfrm>
            <a:off x="6172200" y="1938528"/>
            <a:ext cx="5257800" cy="475488"/>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A night on 1 m telescopes, an hour on 10 m, for the g²(λ) of bright binaries.</a:t>
            </a:r>
            <a:endParaRPr lang="en-US" sz="1400" dirty="0"/>
          </a:p>
        </p:txBody>
      </p:sp>
      <p:sp>
        <p:nvSpPr>
          <p:cNvPr id="14" name="Shape 11"/>
          <p:cNvSpPr/>
          <p:nvPr/>
        </p:nvSpPr>
        <p:spPr>
          <a:xfrm>
            <a:off x="5212080" y="2670048"/>
            <a:ext cx="6400800" cy="1042416"/>
          </a:xfrm>
          <a:prstGeom prst="roundRect">
            <a:avLst>
              <a:gd name="adj" fmla="val 7018"/>
            </a:avLst>
          </a:prstGeom>
          <a:solidFill>
            <a:srgbClr val="EEF1F8"/>
          </a:solidFill>
          <a:ln w="12700">
            <a:solidFill>
              <a:srgbClr val="EEF1F8"/>
            </a:solidFill>
            <a:prstDash val="solid"/>
          </a:ln>
        </p:spPr>
        <p:txBody>
          <a:bodyPr/>
          <a:lstStyle/>
          <a:p>
            <a:endParaRPr lang="en-US"/>
          </a:p>
        </p:txBody>
      </p:sp>
      <p:sp>
        <p:nvSpPr>
          <p:cNvPr id="15" name="Shape 12"/>
          <p:cNvSpPr/>
          <p:nvPr/>
        </p:nvSpPr>
        <p:spPr>
          <a:xfrm>
            <a:off x="5413248" y="2916936"/>
            <a:ext cx="548640" cy="548640"/>
          </a:xfrm>
          <a:prstGeom prst="ellipse">
            <a:avLst/>
          </a:prstGeom>
          <a:solidFill>
            <a:srgbClr val="1B2A5C"/>
          </a:solidFill>
          <a:ln w="12700">
            <a:solidFill>
              <a:srgbClr val="1B2A5C"/>
            </a:solidFill>
            <a:prstDash val="solid"/>
          </a:ln>
        </p:spPr>
        <p:txBody>
          <a:bodyPr/>
          <a:lstStyle/>
          <a:p>
            <a:endParaRPr lang="en-US"/>
          </a:p>
        </p:txBody>
      </p:sp>
      <p:sp>
        <p:nvSpPr>
          <p:cNvPr id="16" name="Text 13"/>
          <p:cNvSpPr txBox="1"/>
          <p:nvPr/>
        </p:nvSpPr>
        <p:spPr>
          <a:xfrm>
            <a:off x="5413248" y="2916936"/>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7" name="Text 14"/>
          <p:cNvSpPr txBox="1"/>
          <p:nvPr/>
        </p:nvSpPr>
        <p:spPr>
          <a:xfrm>
            <a:off x="6172200" y="2779776"/>
            <a:ext cx="5257800" cy="365760"/>
          </a:xfrm>
          <a:prstGeom prst="rect">
            <a:avLst/>
          </a:prstGeom>
          <a:noFill/>
          <a:ln/>
        </p:spPr>
        <p:txBody>
          <a:bodyPr wrap="square" lIns="0" tIns="0" rIns="0" bIns="0" rtlCol="0" anchor="ctr"/>
          <a:lstStyle/>
          <a:p>
            <a:pPr marL="0" indent="0">
              <a:buNone/>
            </a:pPr>
            <a:r>
              <a:rPr lang="en-US" sz="1700" b="1" dirty="0">
                <a:solidFill>
                  <a:srgbClr val="1B2A5C"/>
                </a:solidFill>
                <a:latin typeface="Calibri" pitchFamily="34" charset="0"/>
                <a:ea typeface="Calibri" pitchFamily="34" charset="-122"/>
                <a:cs typeface="Calibri" pitchFamily="34" charset="-120"/>
              </a:rPr>
              <a:t>What do realistic stellar models change?</a:t>
            </a:r>
            <a:endParaRPr lang="en-US" sz="1700" dirty="0"/>
          </a:p>
        </p:txBody>
      </p:sp>
      <p:sp>
        <p:nvSpPr>
          <p:cNvPr id="18" name="Text 15"/>
          <p:cNvSpPr txBox="1"/>
          <p:nvPr/>
        </p:nvSpPr>
        <p:spPr>
          <a:xfrm>
            <a:off x="6172200" y="3145536"/>
            <a:ext cx="5257800" cy="475488"/>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PHOENIX NewEra: limb darkening, spectral lines and the definition of the radius. See the previous 30 years of work by Jason Aufdenberg…</a:t>
            </a:r>
            <a:endParaRPr lang="en-US" sz="1400" dirty="0"/>
          </a:p>
        </p:txBody>
      </p:sp>
      <p:sp>
        <p:nvSpPr>
          <p:cNvPr id="19" name="Shape 16"/>
          <p:cNvSpPr/>
          <p:nvPr/>
        </p:nvSpPr>
        <p:spPr>
          <a:xfrm>
            <a:off x="5212080" y="3877056"/>
            <a:ext cx="6400800" cy="1042416"/>
          </a:xfrm>
          <a:prstGeom prst="roundRect">
            <a:avLst>
              <a:gd name="adj" fmla="val 7018"/>
            </a:avLst>
          </a:prstGeom>
          <a:solidFill>
            <a:srgbClr val="EEF1F8"/>
          </a:solidFill>
          <a:ln w="12700">
            <a:solidFill>
              <a:srgbClr val="EEF1F8"/>
            </a:solidFill>
            <a:prstDash val="solid"/>
          </a:ln>
        </p:spPr>
        <p:txBody>
          <a:bodyPr/>
          <a:lstStyle/>
          <a:p>
            <a:endParaRPr lang="en-US"/>
          </a:p>
        </p:txBody>
      </p:sp>
      <p:sp>
        <p:nvSpPr>
          <p:cNvPr id="20" name="Shape 17"/>
          <p:cNvSpPr/>
          <p:nvPr/>
        </p:nvSpPr>
        <p:spPr>
          <a:xfrm>
            <a:off x="5413248" y="4123944"/>
            <a:ext cx="548640" cy="548640"/>
          </a:xfrm>
          <a:prstGeom prst="ellipse">
            <a:avLst/>
          </a:prstGeom>
          <a:solidFill>
            <a:srgbClr val="1B2A5C"/>
          </a:solidFill>
          <a:ln w="12700">
            <a:solidFill>
              <a:srgbClr val="1B2A5C"/>
            </a:solidFill>
            <a:prstDash val="solid"/>
          </a:ln>
        </p:spPr>
        <p:txBody>
          <a:bodyPr/>
          <a:lstStyle/>
          <a:p>
            <a:endParaRPr lang="en-US"/>
          </a:p>
        </p:txBody>
      </p:sp>
      <p:sp>
        <p:nvSpPr>
          <p:cNvPr id="21" name="Text 18"/>
          <p:cNvSpPr txBox="1"/>
          <p:nvPr/>
        </p:nvSpPr>
        <p:spPr>
          <a:xfrm>
            <a:off x="5413248" y="4123944"/>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2" name="Text 19"/>
          <p:cNvSpPr txBox="1"/>
          <p:nvPr/>
        </p:nvSpPr>
        <p:spPr>
          <a:xfrm>
            <a:off x="6172200" y="3986784"/>
            <a:ext cx="5257800" cy="365760"/>
          </a:xfrm>
          <a:prstGeom prst="rect">
            <a:avLst/>
          </a:prstGeom>
          <a:noFill/>
          <a:ln/>
        </p:spPr>
        <p:txBody>
          <a:bodyPr wrap="square" lIns="0" tIns="0" rIns="0" bIns="0" rtlCol="0" anchor="ctr"/>
          <a:lstStyle/>
          <a:p>
            <a:pPr marL="0" indent="0">
              <a:buNone/>
            </a:pPr>
            <a:r>
              <a:rPr lang="en-US" sz="1700" b="1" dirty="0">
                <a:solidFill>
                  <a:srgbClr val="1B2A5C"/>
                </a:solidFill>
                <a:latin typeface="Calibri" pitchFamily="34" charset="0"/>
                <a:ea typeface="Calibri" pitchFamily="34" charset="-122"/>
                <a:cs typeface="Calibri" pitchFamily="34" charset="-120"/>
              </a:rPr>
              <a:t>What does a third telescope add?</a:t>
            </a:r>
            <a:endParaRPr lang="en-US" sz="1700" dirty="0"/>
          </a:p>
        </p:txBody>
      </p:sp>
      <p:sp>
        <p:nvSpPr>
          <p:cNvPr id="23" name="Text 20"/>
          <p:cNvSpPr txBox="1"/>
          <p:nvPr/>
        </p:nvSpPr>
        <p:spPr>
          <a:xfrm>
            <a:off x="6172200" y="4352544"/>
            <a:ext cx="5257800" cy="475488"/>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Closure phases: Spica at the VLT in about half an hour with an R ≈ 5000 SPAD backend.</a:t>
            </a:r>
            <a:endParaRPr lang="en-US" sz="1400" dirty="0"/>
          </a:p>
        </p:txBody>
      </p:sp>
      <p:sp>
        <p:nvSpPr>
          <p:cNvPr id="24" name="Shape 21"/>
          <p:cNvSpPr/>
          <p:nvPr/>
        </p:nvSpPr>
        <p:spPr>
          <a:xfrm>
            <a:off x="548640" y="5257800"/>
            <a:ext cx="11094415" cy="868680"/>
          </a:xfrm>
          <a:prstGeom prst="roundRect">
            <a:avLst>
              <a:gd name="adj" fmla="val 8421"/>
            </a:avLst>
          </a:prstGeom>
          <a:solidFill>
            <a:srgbClr val="1B2A5C"/>
          </a:solidFill>
          <a:ln w="12700">
            <a:solidFill>
              <a:srgbClr val="1B2A5C"/>
            </a:solidFill>
            <a:prstDash val="solid"/>
          </a:ln>
        </p:spPr>
        <p:txBody>
          <a:bodyPr/>
          <a:lstStyle/>
          <a:p>
            <a:endParaRPr lang="en-US"/>
          </a:p>
        </p:txBody>
      </p:sp>
      <p:sp>
        <p:nvSpPr>
          <p:cNvPr id="25" name="Text 22"/>
          <p:cNvSpPr txBox="1"/>
          <p:nvPr/>
        </p:nvSpPr>
        <p:spPr>
          <a:xfrm>
            <a:off x="822960" y="5257800"/>
            <a:ext cx="10545775" cy="86868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The ask: your detector numbers, your array layouts, your data, your targets. </a:t>
            </a:r>
          </a:p>
          <a:p>
            <a:pPr marL="0" indent="0">
              <a:buNone/>
            </a:pPr>
            <a:r>
              <a:rPr lang="en-US" b="1" dirty="0">
                <a:solidFill>
                  <a:srgbClr val="FFFFFF"/>
                </a:solidFill>
                <a:latin typeface="Calibri" pitchFamily="34" charset="0"/>
                <a:ea typeface="Calibri" pitchFamily="34" charset="-122"/>
                <a:cs typeface="Calibri" pitchFamily="34" charset="-120"/>
              </a:rPr>
              <a:t>			</a:t>
            </a:r>
            <a:r>
              <a:rPr lang="en-US" sz="1800" b="1" dirty="0">
                <a:solidFill>
                  <a:srgbClr val="FFFFFF"/>
                </a:solidFill>
                <a:latin typeface="Calibri" pitchFamily="34" charset="0"/>
                <a:ea typeface="Calibri" pitchFamily="34" charset="-122"/>
                <a:cs typeface="Calibri" pitchFamily="34" charset="-120"/>
              </a:rPr>
              <a:t>The code is available to anyone here who wants to use it.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hbtsim: from model atmosphere to photon-counting S/N</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3</a:t>
            </a:r>
            <a:endParaRPr lang="en-US" sz="1000" dirty="0"/>
          </a:p>
        </p:txBody>
      </p:sp>
      <p:sp>
        <p:nvSpPr>
          <p:cNvPr id="8" name="Shape 5"/>
          <p:cNvSpPr/>
          <p:nvPr/>
        </p:nvSpPr>
        <p:spPr>
          <a:xfrm>
            <a:off x="548640" y="1600200"/>
            <a:ext cx="2011680" cy="2514600"/>
          </a:xfrm>
          <a:prstGeom prst="roundRect">
            <a:avLst>
              <a:gd name="adj" fmla="val 3636"/>
            </a:avLst>
          </a:prstGeom>
          <a:solidFill>
            <a:srgbClr val="EEF1F8"/>
          </a:solidFill>
          <a:ln w="12700">
            <a:solidFill>
              <a:srgbClr val="EEF1F8"/>
            </a:solidFill>
            <a:prstDash val="solid"/>
          </a:ln>
        </p:spPr>
        <p:txBody>
          <a:bodyPr/>
          <a:lstStyle/>
          <a:p>
            <a:endParaRPr lang="en-US"/>
          </a:p>
        </p:txBody>
      </p:sp>
      <p:sp>
        <p:nvSpPr>
          <p:cNvPr id="9" name="Text 6"/>
          <p:cNvSpPr txBox="1"/>
          <p:nvPr/>
        </p:nvSpPr>
        <p:spPr>
          <a:xfrm>
            <a:off x="694944" y="1746504"/>
            <a:ext cx="1719072" cy="640080"/>
          </a:xfrm>
          <a:prstGeom prst="rect">
            <a:avLst/>
          </a:prstGeom>
          <a:noFill/>
          <a:ln/>
        </p:spPr>
        <p:txBody>
          <a:bodyPr wrap="square" lIns="0" tIns="0" rIns="0" bIns="0" rtlCol="0" anchor="t"/>
          <a:lstStyle/>
          <a:p>
            <a:pPr marL="0" indent="0">
              <a:buNone/>
            </a:pPr>
            <a:r>
              <a:rPr lang="en-US" sz="1800" b="1" dirty="0">
                <a:solidFill>
                  <a:srgbClr val="1B2A5C"/>
                </a:solidFill>
                <a:latin typeface="Cambria" pitchFamily="34" charset="0"/>
                <a:ea typeface="Cambria" pitchFamily="34" charset="-122"/>
                <a:cs typeface="Cambria" pitchFamily="34" charset="-120"/>
              </a:rPr>
              <a:t>Stars and orbit</a:t>
            </a:r>
            <a:endParaRPr lang="en-US" sz="1800" dirty="0"/>
          </a:p>
        </p:txBody>
      </p:sp>
      <p:sp>
        <p:nvSpPr>
          <p:cNvPr id="10" name="Text 7"/>
          <p:cNvSpPr txBox="1"/>
          <p:nvPr/>
        </p:nvSpPr>
        <p:spPr>
          <a:xfrm>
            <a:off x="694944" y="2441448"/>
            <a:ext cx="1719072" cy="155448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Kepler orbit at its true sky orientation; single stars and binaries; hour-angle tracks</a:t>
            </a:r>
            <a:endParaRPr lang="en-US" sz="1400" dirty="0"/>
          </a:p>
        </p:txBody>
      </p:sp>
      <p:sp>
        <p:nvSpPr>
          <p:cNvPr id="11" name="Shape 8"/>
          <p:cNvSpPr/>
          <p:nvPr/>
        </p:nvSpPr>
        <p:spPr>
          <a:xfrm>
            <a:off x="2587752" y="2738628"/>
            <a:ext cx="201168" cy="237744"/>
          </a:xfrm>
          <a:prstGeom prst="rightArrow">
            <a:avLst/>
          </a:prstGeom>
          <a:solidFill>
            <a:srgbClr val="D99A2B"/>
          </a:solidFill>
          <a:ln w="12700">
            <a:solidFill>
              <a:srgbClr val="D99A2B"/>
            </a:solidFill>
            <a:prstDash val="solid"/>
          </a:ln>
        </p:spPr>
        <p:txBody>
          <a:bodyPr/>
          <a:lstStyle/>
          <a:p>
            <a:endParaRPr lang="en-US"/>
          </a:p>
        </p:txBody>
      </p:sp>
      <p:sp>
        <p:nvSpPr>
          <p:cNvPr id="12" name="Shape 9"/>
          <p:cNvSpPr/>
          <p:nvPr/>
        </p:nvSpPr>
        <p:spPr>
          <a:xfrm>
            <a:off x="2816352" y="1600200"/>
            <a:ext cx="2011680" cy="2514600"/>
          </a:xfrm>
          <a:prstGeom prst="roundRect">
            <a:avLst>
              <a:gd name="adj" fmla="val 3636"/>
            </a:avLst>
          </a:prstGeom>
          <a:solidFill>
            <a:srgbClr val="FBF1DD"/>
          </a:solidFill>
          <a:ln w="12700">
            <a:solidFill>
              <a:srgbClr val="FBF1DD"/>
            </a:solidFill>
            <a:prstDash val="solid"/>
          </a:ln>
        </p:spPr>
        <p:txBody>
          <a:bodyPr/>
          <a:lstStyle/>
          <a:p>
            <a:endParaRPr lang="en-US"/>
          </a:p>
        </p:txBody>
      </p:sp>
      <p:sp>
        <p:nvSpPr>
          <p:cNvPr id="13" name="Text 10"/>
          <p:cNvSpPr txBox="1"/>
          <p:nvPr/>
        </p:nvSpPr>
        <p:spPr>
          <a:xfrm>
            <a:off x="2962656" y="1746504"/>
            <a:ext cx="1719072" cy="640080"/>
          </a:xfrm>
          <a:prstGeom prst="rect">
            <a:avLst/>
          </a:prstGeom>
          <a:noFill/>
          <a:ln/>
        </p:spPr>
        <p:txBody>
          <a:bodyPr wrap="square" lIns="0" tIns="0" rIns="0" bIns="0" rtlCol="0" anchor="t"/>
          <a:lstStyle/>
          <a:p>
            <a:pPr marL="0" indent="0">
              <a:buNone/>
            </a:pPr>
            <a:r>
              <a:rPr lang="en-US" sz="1800" b="1" dirty="0">
                <a:solidFill>
                  <a:srgbClr val="1B2A5C"/>
                </a:solidFill>
                <a:latin typeface="Cambria" pitchFamily="34" charset="0"/>
                <a:ea typeface="Cambria" pitchFamily="34" charset="-122"/>
                <a:cs typeface="Cambria" pitchFamily="34" charset="-120"/>
              </a:rPr>
              <a:t>Model atmosphere</a:t>
            </a:r>
            <a:endParaRPr lang="en-US" sz="1800" dirty="0"/>
          </a:p>
        </p:txBody>
      </p:sp>
      <p:sp>
        <p:nvSpPr>
          <p:cNvPr id="14" name="Text 11"/>
          <p:cNvSpPr txBox="1"/>
          <p:nvPr/>
        </p:nvSpPr>
        <p:spPr>
          <a:xfrm>
            <a:off x="2962656" y="2441448"/>
            <a:ext cx="1719072" cy="155448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NewEra I(μ, λ) and F(λ), interpolated in Teff and log g, averaged over each channel</a:t>
            </a:r>
            <a:endParaRPr lang="en-US" sz="1400" dirty="0"/>
          </a:p>
        </p:txBody>
      </p:sp>
      <p:sp>
        <p:nvSpPr>
          <p:cNvPr id="15" name="Shape 12"/>
          <p:cNvSpPr/>
          <p:nvPr/>
        </p:nvSpPr>
        <p:spPr>
          <a:xfrm>
            <a:off x="4855464" y="2738628"/>
            <a:ext cx="201168" cy="237744"/>
          </a:xfrm>
          <a:prstGeom prst="rightArrow">
            <a:avLst/>
          </a:prstGeom>
          <a:solidFill>
            <a:srgbClr val="D99A2B"/>
          </a:solidFill>
          <a:ln w="12700">
            <a:solidFill>
              <a:srgbClr val="D99A2B"/>
            </a:solidFill>
            <a:prstDash val="solid"/>
          </a:ln>
        </p:spPr>
        <p:txBody>
          <a:bodyPr/>
          <a:lstStyle/>
          <a:p>
            <a:endParaRPr lang="en-US"/>
          </a:p>
        </p:txBody>
      </p:sp>
      <p:sp>
        <p:nvSpPr>
          <p:cNvPr id="16" name="Shape 13"/>
          <p:cNvSpPr/>
          <p:nvPr/>
        </p:nvSpPr>
        <p:spPr>
          <a:xfrm>
            <a:off x="5084064" y="1600200"/>
            <a:ext cx="2011680" cy="2514600"/>
          </a:xfrm>
          <a:prstGeom prst="roundRect">
            <a:avLst>
              <a:gd name="adj" fmla="val 3636"/>
            </a:avLst>
          </a:prstGeom>
          <a:solidFill>
            <a:srgbClr val="EEF1F8"/>
          </a:solidFill>
          <a:ln w="12700">
            <a:solidFill>
              <a:srgbClr val="EEF1F8"/>
            </a:solidFill>
            <a:prstDash val="solid"/>
          </a:ln>
        </p:spPr>
        <p:txBody>
          <a:bodyPr/>
          <a:lstStyle/>
          <a:p>
            <a:endParaRPr lang="en-US"/>
          </a:p>
        </p:txBody>
      </p:sp>
      <p:sp>
        <p:nvSpPr>
          <p:cNvPr id="17" name="Text 14"/>
          <p:cNvSpPr txBox="1"/>
          <p:nvPr/>
        </p:nvSpPr>
        <p:spPr>
          <a:xfrm>
            <a:off x="5230368" y="1746504"/>
            <a:ext cx="1719072" cy="640080"/>
          </a:xfrm>
          <a:prstGeom prst="rect">
            <a:avLst/>
          </a:prstGeom>
          <a:noFill/>
          <a:ln/>
        </p:spPr>
        <p:txBody>
          <a:bodyPr wrap="square" lIns="0" tIns="0" rIns="0" bIns="0" rtlCol="0" anchor="t"/>
          <a:lstStyle/>
          <a:p>
            <a:pPr marL="0" indent="0">
              <a:buNone/>
            </a:pPr>
            <a:r>
              <a:rPr lang="en-US" sz="1800" b="1" dirty="0">
                <a:solidFill>
                  <a:srgbClr val="1B2A5C"/>
                </a:solidFill>
                <a:latin typeface="Cambria" pitchFamily="34" charset="0"/>
                <a:ea typeface="Cambria" pitchFamily="34" charset="-122"/>
                <a:cs typeface="Cambria" pitchFamily="34" charset="-120"/>
              </a:rPr>
              <a:t>Sky image → V(u, v)</a:t>
            </a:r>
            <a:endParaRPr lang="en-US" sz="1800" dirty="0"/>
          </a:p>
        </p:txBody>
      </p:sp>
      <p:sp>
        <p:nvSpPr>
          <p:cNvPr id="18" name="Text 15"/>
          <p:cNvSpPr txBox="1"/>
          <p:nvPr/>
        </p:nvSpPr>
        <p:spPr>
          <a:xfrm>
            <a:off x="5230368" y="2441448"/>
            <a:ext cx="1719072" cy="155448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Rendered limb-darkened disks through eclipses; exact DFT; averaging over the pupils</a:t>
            </a:r>
            <a:endParaRPr lang="en-US" sz="1400" dirty="0"/>
          </a:p>
        </p:txBody>
      </p:sp>
      <p:sp>
        <p:nvSpPr>
          <p:cNvPr id="19" name="Shape 16"/>
          <p:cNvSpPr/>
          <p:nvPr/>
        </p:nvSpPr>
        <p:spPr>
          <a:xfrm>
            <a:off x="7123176" y="2738628"/>
            <a:ext cx="201168" cy="237744"/>
          </a:xfrm>
          <a:prstGeom prst="rightArrow">
            <a:avLst/>
          </a:prstGeom>
          <a:solidFill>
            <a:srgbClr val="D99A2B"/>
          </a:solidFill>
          <a:ln w="12700">
            <a:solidFill>
              <a:srgbClr val="D99A2B"/>
            </a:solidFill>
            <a:prstDash val="solid"/>
          </a:ln>
        </p:spPr>
        <p:txBody>
          <a:bodyPr/>
          <a:lstStyle/>
          <a:p>
            <a:endParaRPr lang="en-US"/>
          </a:p>
        </p:txBody>
      </p:sp>
      <p:sp>
        <p:nvSpPr>
          <p:cNvPr id="20" name="Shape 17"/>
          <p:cNvSpPr/>
          <p:nvPr/>
        </p:nvSpPr>
        <p:spPr>
          <a:xfrm>
            <a:off x="7351776" y="1600200"/>
            <a:ext cx="2011680" cy="2514600"/>
          </a:xfrm>
          <a:prstGeom prst="roundRect">
            <a:avLst>
              <a:gd name="adj" fmla="val 3636"/>
            </a:avLst>
          </a:prstGeom>
          <a:solidFill>
            <a:srgbClr val="EEF1F8"/>
          </a:solidFill>
          <a:ln w="12700">
            <a:solidFill>
              <a:srgbClr val="EEF1F8"/>
            </a:solidFill>
            <a:prstDash val="solid"/>
          </a:ln>
        </p:spPr>
        <p:txBody>
          <a:bodyPr/>
          <a:lstStyle/>
          <a:p>
            <a:endParaRPr lang="en-US"/>
          </a:p>
        </p:txBody>
      </p:sp>
      <p:sp>
        <p:nvSpPr>
          <p:cNvPr id="21" name="Text 18"/>
          <p:cNvSpPr txBox="1"/>
          <p:nvPr/>
        </p:nvSpPr>
        <p:spPr>
          <a:xfrm>
            <a:off x="7498080" y="1746504"/>
            <a:ext cx="1719072" cy="640080"/>
          </a:xfrm>
          <a:prstGeom prst="rect">
            <a:avLst/>
          </a:prstGeom>
          <a:noFill/>
          <a:ln/>
        </p:spPr>
        <p:txBody>
          <a:bodyPr wrap="square" lIns="0" tIns="0" rIns="0" bIns="0" rtlCol="0" anchor="t"/>
          <a:lstStyle/>
          <a:p>
            <a:pPr marL="0" indent="0">
              <a:buNone/>
            </a:pPr>
            <a:r>
              <a:rPr lang="en-US" sz="1800" b="1" dirty="0">
                <a:solidFill>
                  <a:srgbClr val="1B2A5C"/>
                </a:solidFill>
                <a:latin typeface="Cambria" pitchFamily="34" charset="0"/>
                <a:ea typeface="Cambria" pitchFamily="34" charset="-122"/>
                <a:cs typeface="Cambria" pitchFamily="34" charset="-120"/>
              </a:rPr>
              <a:t>Instrument</a:t>
            </a:r>
            <a:endParaRPr lang="en-US" sz="1800" dirty="0"/>
          </a:p>
        </p:txBody>
      </p:sp>
      <p:sp>
        <p:nvSpPr>
          <p:cNvPr id="22" name="Text 19"/>
          <p:cNvSpPr txBox="1"/>
          <p:nvPr/>
        </p:nvSpPr>
        <p:spPr>
          <a:xfrm>
            <a:off x="7498080" y="2441448"/>
            <a:ext cx="1719072" cy="155448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Telescope, spectrograph channels, detector PDE, jitter, dead time, link ceiling, polarization</a:t>
            </a:r>
            <a:endParaRPr lang="en-US" sz="1400" dirty="0"/>
          </a:p>
        </p:txBody>
      </p:sp>
      <p:sp>
        <p:nvSpPr>
          <p:cNvPr id="23" name="Shape 20"/>
          <p:cNvSpPr/>
          <p:nvPr/>
        </p:nvSpPr>
        <p:spPr>
          <a:xfrm>
            <a:off x="9390888" y="2738628"/>
            <a:ext cx="201168" cy="237744"/>
          </a:xfrm>
          <a:prstGeom prst="rightArrow">
            <a:avLst/>
          </a:prstGeom>
          <a:solidFill>
            <a:srgbClr val="D99A2B"/>
          </a:solidFill>
          <a:ln w="12700">
            <a:solidFill>
              <a:srgbClr val="D99A2B"/>
            </a:solidFill>
            <a:prstDash val="solid"/>
          </a:ln>
        </p:spPr>
        <p:txBody>
          <a:bodyPr/>
          <a:lstStyle/>
          <a:p>
            <a:endParaRPr lang="en-US"/>
          </a:p>
        </p:txBody>
      </p:sp>
      <p:sp>
        <p:nvSpPr>
          <p:cNvPr id="24" name="Shape 21"/>
          <p:cNvSpPr/>
          <p:nvPr/>
        </p:nvSpPr>
        <p:spPr>
          <a:xfrm>
            <a:off x="9619488" y="1600200"/>
            <a:ext cx="2011680" cy="2514600"/>
          </a:xfrm>
          <a:prstGeom prst="roundRect">
            <a:avLst>
              <a:gd name="adj" fmla="val 3636"/>
            </a:avLst>
          </a:prstGeom>
          <a:solidFill>
            <a:srgbClr val="EEF1F8"/>
          </a:solidFill>
          <a:ln w="12700">
            <a:solidFill>
              <a:srgbClr val="EEF1F8"/>
            </a:solidFill>
            <a:prstDash val="solid"/>
          </a:ln>
        </p:spPr>
        <p:txBody>
          <a:bodyPr/>
          <a:lstStyle/>
          <a:p>
            <a:endParaRPr lang="en-US"/>
          </a:p>
        </p:txBody>
      </p:sp>
      <p:sp>
        <p:nvSpPr>
          <p:cNvPr id="25" name="Text 22"/>
          <p:cNvSpPr txBox="1"/>
          <p:nvPr/>
        </p:nvSpPr>
        <p:spPr>
          <a:xfrm>
            <a:off x="9765792" y="1746504"/>
            <a:ext cx="1719072" cy="640080"/>
          </a:xfrm>
          <a:prstGeom prst="rect">
            <a:avLst/>
          </a:prstGeom>
          <a:noFill/>
          <a:ln/>
        </p:spPr>
        <p:txBody>
          <a:bodyPr wrap="square" lIns="0" tIns="0" rIns="0" bIns="0" rtlCol="0" anchor="t"/>
          <a:lstStyle/>
          <a:p>
            <a:pPr marL="0" indent="0">
              <a:buNone/>
            </a:pPr>
            <a:r>
              <a:rPr lang="en-US" sz="1800" b="1" dirty="0">
                <a:solidFill>
                  <a:srgbClr val="1B2A5C"/>
                </a:solidFill>
                <a:latin typeface="Cambria" pitchFamily="34" charset="0"/>
                <a:ea typeface="Cambria" pitchFamily="34" charset="-122"/>
                <a:cs typeface="Cambria" pitchFamily="34" charset="-120"/>
              </a:rPr>
              <a:t>Observables</a:t>
            </a:r>
            <a:endParaRPr lang="en-US" sz="1800" dirty="0"/>
          </a:p>
        </p:txBody>
      </p:sp>
      <p:sp>
        <p:nvSpPr>
          <p:cNvPr id="26" name="Text 23"/>
          <p:cNvSpPr txBox="1"/>
          <p:nvPr/>
        </p:nvSpPr>
        <p:spPr>
          <a:xfrm>
            <a:off x="9765792" y="2441448"/>
            <a:ext cx="1719072" cy="155448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g² and g³ S/N, closure phase, multi-night campaigns, Poisson Monte Carlo</a:t>
            </a:r>
            <a:endParaRPr lang="en-US" sz="1400" dirty="0"/>
          </a:p>
        </p:txBody>
      </p:sp>
      <p:sp>
        <p:nvSpPr>
          <p:cNvPr id="27" name="Text 24"/>
          <p:cNvSpPr txBox="1"/>
          <p:nvPr/>
        </p:nvSpPr>
        <p:spPr>
          <a:xfrm>
            <a:off x="548640" y="4526280"/>
            <a:ext cx="2606040" cy="411480"/>
          </a:xfrm>
          <a:prstGeom prst="rect">
            <a:avLst/>
          </a:prstGeom>
          <a:noFill/>
          <a:ln/>
        </p:spPr>
        <p:txBody>
          <a:bodyPr wrap="square" lIns="0" tIns="0" rIns="0" bIns="0" rtlCol="0" anchor="ctr"/>
          <a:lstStyle/>
          <a:p>
            <a:pPr marL="0" indent="0">
              <a:buNone/>
            </a:pPr>
            <a:r>
              <a:rPr lang="en-US" sz="2000" b="1" dirty="0">
                <a:solidFill>
                  <a:srgbClr val="D99A2B"/>
                </a:solidFill>
                <a:latin typeface="Cambria" pitchFamily="34" charset="0"/>
                <a:ea typeface="Cambria" pitchFamily="34" charset="-122"/>
                <a:cs typeface="Cambria" pitchFamily="34" charset="-120"/>
              </a:rPr>
              <a:t>Python + JAX</a:t>
            </a:r>
            <a:endParaRPr lang="en-US" sz="2000" dirty="0"/>
          </a:p>
        </p:txBody>
      </p:sp>
      <p:sp>
        <p:nvSpPr>
          <p:cNvPr id="28" name="Text 25"/>
          <p:cNvSpPr txBox="1"/>
          <p:nvPr/>
        </p:nvSpPr>
        <p:spPr>
          <a:xfrm>
            <a:off x="548640" y="4956048"/>
            <a:ext cx="2606040" cy="91440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CPU or GPU; a 240-frame orbit movie in about a minute</a:t>
            </a:r>
            <a:endParaRPr lang="en-US" sz="1400" dirty="0"/>
          </a:p>
        </p:txBody>
      </p:sp>
      <p:sp>
        <p:nvSpPr>
          <p:cNvPr id="29" name="Text 26"/>
          <p:cNvSpPr txBox="1"/>
          <p:nvPr/>
        </p:nvSpPr>
        <p:spPr>
          <a:xfrm>
            <a:off x="3337560" y="4526280"/>
            <a:ext cx="2606040" cy="411480"/>
          </a:xfrm>
          <a:prstGeom prst="rect">
            <a:avLst/>
          </a:prstGeom>
          <a:noFill/>
          <a:ln/>
        </p:spPr>
        <p:txBody>
          <a:bodyPr wrap="square" lIns="0" tIns="0" rIns="0" bIns="0" rtlCol="0" anchor="ctr"/>
          <a:lstStyle/>
          <a:p>
            <a:pPr marL="0" indent="0">
              <a:buNone/>
            </a:pPr>
            <a:r>
              <a:rPr lang="en-US" sz="2000" b="1" dirty="0">
                <a:solidFill>
                  <a:srgbClr val="D99A2B"/>
                </a:solidFill>
                <a:latin typeface="Cambria" pitchFamily="34" charset="0"/>
                <a:ea typeface="Cambria" pitchFamily="34" charset="-122"/>
                <a:cs typeface="Cambria" pitchFamily="34" charset="-120"/>
              </a:rPr>
              <a:t>258 tests</a:t>
            </a:r>
            <a:endParaRPr lang="en-US" sz="2000" dirty="0"/>
          </a:p>
        </p:txBody>
      </p:sp>
      <p:sp>
        <p:nvSpPr>
          <p:cNvPr id="30" name="Text 27"/>
          <p:cNvSpPr txBox="1"/>
          <p:nvPr/>
        </p:nvSpPr>
        <p:spPr>
          <a:xfrm>
            <a:off x="3337560" y="4956048"/>
            <a:ext cx="2606040" cy="91440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every piece validated against an analytic result</a:t>
            </a:r>
            <a:endParaRPr lang="en-US" sz="1400" dirty="0"/>
          </a:p>
        </p:txBody>
      </p:sp>
      <p:sp>
        <p:nvSpPr>
          <p:cNvPr id="31" name="Text 28"/>
          <p:cNvSpPr txBox="1"/>
          <p:nvPr/>
        </p:nvSpPr>
        <p:spPr>
          <a:xfrm>
            <a:off x="6126480" y="4526280"/>
            <a:ext cx="2606040" cy="411480"/>
          </a:xfrm>
          <a:prstGeom prst="rect">
            <a:avLst/>
          </a:prstGeom>
          <a:noFill/>
          <a:ln/>
        </p:spPr>
        <p:txBody>
          <a:bodyPr wrap="square" lIns="0" tIns="0" rIns="0" bIns="0" rtlCol="0" anchor="ctr"/>
          <a:lstStyle/>
          <a:p>
            <a:pPr marL="0" indent="0">
              <a:buNone/>
            </a:pPr>
            <a:r>
              <a:rPr lang="en-US" sz="2000" b="1" dirty="0">
                <a:solidFill>
                  <a:srgbClr val="D99A2B"/>
                </a:solidFill>
                <a:latin typeface="Cambria" pitchFamily="34" charset="0"/>
                <a:ea typeface="Cambria" pitchFamily="34" charset="-122"/>
                <a:cs typeface="Cambria" pitchFamily="34" charset="-120"/>
              </a:rPr>
              <a:t>Presets</a:t>
            </a:r>
            <a:endParaRPr lang="en-US" sz="2000" dirty="0"/>
          </a:p>
        </p:txBody>
      </p:sp>
      <p:sp>
        <p:nvSpPr>
          <p:cNvPr id="32" name="Text 29"/>
          <p:cNvSpPr txBox="1"/>
          <p:nvPr/>
        </p:nvSpPr>
        <p:spPr>
          <a:xfrm>
            <a:off x="6126480" y="4956048"/>
            <a:ext cx="2606040" cy="91440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C2PU, Keck, VLT 4×UT, Subaru+Keck, EON; SPAD Lambda, MCP-PMT</a:t>
            </a:r>
            <a:endParaRPr lang="en-US" sz="1400" dirty="0"/>
          </a:p>
        </p:txBody>
      </p:sp>
      <p:sp>
        <p:nvSpPr>
          <p:cNvPr id="33" name="Text 30"/>
          <p:cNvSpPr txBox="1"/>
          <p:nvPr/>
        </p:nvSpPr>
        <p:spPr>
          <a:xfrm>
            <a:off x="8915400" y="4526280"/>
            <a:ext cx="2606040" cy="411480"/>
          </a:xfrm>
          <a:prstGeom prst="rect">
            <a:avLst/>
          </a:prstGeom>
          <a:noFill/>
          <a:ln/>
        </p:spPr>
        <p:txBody>
          <a:bodyPr wrap="square" lIns="0" tIns="0" rIns="0" bIns="0" rtlCol="0" anchor="ctr"/>
          <a:lstStyle/>
          <a:p>
            <a:pPr marL="0" indent="0">
              <a:buNone/>
            </a:pPr>
            <a:r>
              <a:rPr lang="en-US" sz="2000" b="1" dirty="0">
                <a:solidFill>
                  <a:srgbClr val="D99A2B"/>
                </a:solidFill>
                <a:latin typeface="Cambria" pitchFamily="34" charset="0"/>
                <a:ea typeface="Cambria" pitchFamily="34" charset="-122"/>
                <a:cs typeface="Cambria" pitchFamily="34" charset="-120"/>
              </a:rPr>
              <a:t>Access</a:t>
            </a:r>
            <a:endParaRPr lang="en-US" sz="2000" dirty="0"/>
          </a:p>
        </p:txBody>
      </p:sp>
      <p:sp>
        <p:nvSpPr>
          <p:cNvPr id="34" name="Text 31"/>
          <p:cNvSpPr txBox="1"/>
          <p:nvPr/>
        </p:nvSpPr>
        <p:spPr>
          <a:xfrm>
            <a:off x="8915400" y="4956048"/>
            <a:ext cx="2606040" cy="914400"/>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github.com/nugent68/binary, private for now: ask me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What it produces: β Aurigae through one orbit</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4</a:t>
            </a:r>
            <a:endParaRPr lang="en-US" sz="1000" dirty="0"/>
          </a:p>
        </p:txBody>
      </p:sp>
      <p:pic>
        <p:nvPicPr>
          <p:cNvPr id="7"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8640" y="1542814"/>
            <a:ext cx="11094415" cy="3498053"/>
          </a:xfrm>
          <a:prstGeom prst="rect">
            <a:avLst/>
          </a:prstGeom>
        </p:spPr>
      </p:pic>
      <p:sp>
        <p:nvSpPr>
          <p:cNvPr id="9" name="Text 5"/>
          <p:cNvSpPr txBox="1"/>
          <p:nvPr/>
        </p:nvSpPr>
        <p:spPr>
          <a:xfrm>
            <a:off x="548640" y="5257800"/>
            <a:ext cx="11094415" cy="68580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β Aur: two A1 IV stars, P = 3.96 d, 3.3 mas apart. Sky image, light curve, and g²(B) at 400 and 800 nm along the projected separation. Idealized source model, with point-like apertures and no photon noise.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Multiplexing: every channel is its own interferometer</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5</a:t>
            </a:r>
            <a:endParaRPr lang="en-US" sz="1000" dirty="0"/>
          </a:p>
        </p:txBody>
      </p:sp>
      <p:sp>
        <p:nvSpPr>
          <p:cNvPr id="8" name="Text 5"/>
          <p:cNvSpPr txBox="1"/>
          <p:nvPr/>
        </p:nvSpPr>
        <p:spPr>
          <a:xfrm>
            <a:off x="548640" y="1417320"/>
            <a:ext cx="4663440" cy="960120"/>
          </a:xfrm>
          <a:prstGeom prst="rect">
            <a:avLst/>
          </a:prstGeom>
          <a:noFill/>
          <a:ln/>
        </p:spPr>
        <p:txBody>
          <a:bodyPr wrap="square" lIns="0" tIns="0" rIns="0" bIns="0" rtlCol="0" anchor="t"/>
          <a:lstStyle/>
          <a:p>
            <a:pPr marL="0" indent="0">
              <a:buNone/>
            </a:pPr>
            <a:r>
              <a:rPr lang="en-US" sz="2000" dirty="0">
                <a:solidFill>
                  <a:srgbClr val="1A1F36"/>
                </a:solidFill>
                <a:latin typeface="Cambria" pitchFamily="34" charset="0"/>
                <a:ea typeface="Cambria" pitchFamily="34" charset="-122"/>
                <a:cs typeface="Cambria" pitchFamily="34" charset="-120"/>
              </a:rPr>
              <a:t>The g² signal-to-noise of a channel does not depend on its bandwidth, so N channels give √N.</a:t>
            </a:r>
            <a:endParaRPr lang="en-US" sz="2000" dirty="0"/>
          </a:p>
        </p:txBody>
      </p:sp>
      <p:sp>
        <p:nvSpPr>
          <p:cNvPr id="9" name="Text 6"/>
          <p:cNvSpPr txBox="1"/>
          <p:nvPr/>
        </p:nvSpPr>
        <p:spPr>
          <a:xfrm>
            <a:off x="548640" y="2514600"/>
            <a:ext cx="4663440" cy="329184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A 320-pixel SPAD line array behind a spectrograph is 320 simultaneous interferometers.</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Each channel measures its own |V|² at its own B/λ: fringes, disk envelope, spectral lines.</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Readout becomes the bottleneck: the detector's link ships at most 1.4 × 10⁸ photon time-tags per second, so a bright star must be attenuated and the S/N stalls at ≈ 20 per night on any telescope.</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A real-time correlator with no link limit is the enabling development, for two telescopes as much as for three.</a:t>
            </a:r>
            <a:endParaRPr lang="en-US" sz="1600" dirty="0"/>
          </a:p>
        </p:txBody>
      </p:sp>
      <p:graphicFrame>
        <p:nvGraphicFramePr>
          <p:cNvPr id="10" name="Chart 0"/>
          <p:cNvGraphicFramePr/>
          <p:nvPr/>
        </p:nvGraphicFramePr>
        <p:xfrm>
          <a:off x="5577840" y="1371600"/>
          <a:ext cx="6080760" cy="44805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Algol on a 10 m pair: the eclipse reorganizes g²(λ)</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6</a:t>
            </a:r>
            <a:endParaRPr lang="en-US" sz="1000" dirty="0"/>
          </a:p>
        </p:txBody>
      </p:sp>
      <p:pic>
        <p:nvPicPr>
          <p:cNvPr id="7"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9755" y="1371600"/>
            <a:ext cx="10212185" cy="4160520"/>
          </a:xfrm>
          <a:prstGeom prst="rect">
            <a:avLst/>
          </a:prstGeom>
        </p:spPr>
      </p:pic>
      <p:sp>
        <p:nvSpPr>
          <p:cNvPr id="9" name="Text 5"/>
          <p:cNvSpPr txBox="1"/>
          <p:nvPr/>
        </p:nvSpPr>
        <p:spPr>
          <a:xfrm>
            <a:off x="548640" y="5623560"/>
            <a:ext cx="11094415" cy="45720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Two 10 m telescopes 85 m apart, 320 channels, real-time correlator (no link limit), one hour per frame. </a:t>
            </a:r>
          </a:p>
          <a:p>
            <a:pPr marL="0" indent="0">
              <a:buNone/>
            </a:pPr>
            <a:r>
              <a:rPr lang="en-US" sz="1600" dirty="0">
                <a:solidFill>
                  <a:srgbClr val="1A1F36"/>
                </a:solidFill>
                <a:latin typeface="Calibri" pitchFamily="34" charset="0"/>
                <a:ea typeface="Calibri" pitchFamily="34" charset="-122"/>
                <a:cs typeface="Calibri" pitchFamily="34" charset="-120"/>
              </a:rPr>
              <a:t>Points carry simulated photon noise.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β Aurigae on two 1 m telescopes: one night per frame</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7</a:t>
            </a:r>
            <a:endParaRPr lang="en-US" sz="1000" dirty="0"/>
          </a:p>
        </p:txBody>
      </p:sp>
      <p:pic>
        <p:nvPicPr>
          <p:cNvPr id="7"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9755" y="1371600"/>
            <a:ext cx="10212185" cy="4160520"/>
          </a:xfrm>
          <a:prstGeom prst="rect">
            <a:avLst/>
          </a:prstGeom>
        </p:spPr>
      </p:pic>
      <p:sp>
        <p:nvSpPr>
          <p:cNvPr id="9" name="Text 5"/>
          <p:cNvSpPr txBox="1"/>
          <p:nvPr/>
        </p:nvSpPr>
        <p:spPr>
          <a:xfrm>
            <a:off x="548640" y="5623560"/>
            <a:ext cx="11094415" cy="45720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Two 1 m telescopes 35 m apart, 320 channels, real-time correlator (no link limit), 8 h per frame: the binary signature in a night.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PHOENIX NewEra: stars as the instrument sees them</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8</a:t>
            </a:r>
            <a:endParaRPr lang="en-US" sz="1000" dirty="0"/>
          </a:p>
        </p:txBody>
      </p:sp>
      <p:pic>
        <p:nvPicPr>
          <p:cNvPr id="8" name="Image 0" descr="/Users/nugent/phoenix/talks/sii2026/media/newera_clv_example.png"/>
          <p:cNvPicPr>
            <a:picLocks noChangeAspect="1"/>
          </p:cNvPicPr>
          <p:nvPr/>
        </p:nvPicPr>
        <p:blipFill>
          <a:blip r:embed="rId3"/>
          <a:stretch>
            <a:fillRect/>
          </a:stretch>
        </p:blipFill>
        <p:spPr>
          <a:xfrm>
            <a:off x="548640" y="1432560"/>
            <a:ext cx="7315200" cy="2804160"/>
          </a:xfrm>
          <a:prstGeom prst="rect">
            <a:avLst/>
          </a:prstGeom>
        </p:spPr>
      </p:pic>
      <p:sp>
        <p:nvSpPr>
          <p:cNvPr id="9" name="Text 5"/>
          <p:cNvSpPr txBox="1"/>
          <p:nvPr/>
        </p:nvSpPr>
        <p:spPr>
          <a:xfrm>
            <a:off x="548640" y="4434840"/>
            <a:ext cx="7315200" cy="137160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Spherical PHOENIX models (Hauschildt, Baron et al. 2025). We use the angle-resolved intensities I(μ, λ) at full spectral resolution: 747 models, 3.8 TB, 2300–12 000 K, mirrored at NERSC and binned for hbtsim.</a:t>
            </a:r>
            <a:endParaRPr lang="en-US" sz="1600" dirty="0"/>
          </a:p>
        </p:txBody>
      </p:sp>
      <p:sp>
        <p:nvSpPr>
          <p:cNvPr id="10" name="Shape 6"/>
          <p:cNvSpPr/>
          <p:nvPr/>
        </p:nvSpPr>
        <p:spPr>
          <a:xfrm>
            <a:off x="8229600" y="1371600"/>
            <a:ext cx="3410712" cy="1417320"/>
          </a:xfrm>
          <a:prstGeom prst="roundRect">
            <a:avLst>
              <a:gd name="adj" fmla="val 5161"/>
            </a:avLst>
          </a:prstGeom>
          <a:solidFill>
            <a:srgbClr val="EEF1F8"/>
          </a:solidFill>
          <a:ln w="12700">
            <a:solidFill>
              <a:srgbClr val="EEF1F8"/>
            </a:solidFill>
            <a:prstDash val="solid"/>
          </a:ln>
        </p:spPr>
        <p:txBody>
          <a:bodyPr/>
          <a:lstStyle/>
          <a:p>
            <a:endParaRPr lang="en-US"/>
          </a:p>
        </p:txBody>
      </p:sp>
      <p:sp>
        <p:nvSpPr>
          <p:cNvPr id="11" name="Text 7"/>
          <p:cNvSpPr txBox="1"/>
          <p:nvPr/>
        </p:nvSpPr>
        <p:spPr>
          <a:xfrm>
            <a:off x="8430768" y="1481328"/>
            <a:ext cx="300837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30 %</a:t>
            </a:r>
            <a:endParaRPr lang="en-US" sz="3000" dirty="0"/>
          </a:p>
        </p:txBody>
      </p:sp>
      <p:sp>
        <p:nvSpPr>
          <p:cNvPr id="12" name="Text 8"/>
          <p:cNvSpPr txBox="1"/>
          <p:nvPr/>
        </p:nvSpPr>
        <p:spPr>
          <a:xfrm>
            <a:off x="8430768" y="2066544"/>
            <a:ext cx="3008376" cy="6309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stronger blue limb darkening than the tabulated linear coefficients (A stars at 400 nm)</a:t>
            </a:r>
            <a:endParaRPr lang="en-US" sz="1400" dirty="0"/>
          </a:p>
        </p:txBody>
      </p:sp>
      <p:sp>
        <p:nvSpPr>
          <p:cNvPr id="13" name="Shape 9"/>
          <p:cNvSpPr/>
          <p:nvPr/>
        </p:nvSpPr>
        <p:spPr>
          <a:xfrm>
            <a:off x="8229600" y="2926080"/>
            <a:ext cx="3410712" cy="1417320"/>
          </a:xfrm>
          <a:prstGeom prst="roundRect">
            <a:avLst>
              <a:gd name="adj" fmla="val 5161"/>
            </a:avLst>
          </a:prstGeom>
          <a:solidFill>
            <a:srgbClr val="EEF1F8"/>
          </a:solidFill>
          <a:ln w="12700">
            <a:solidFill>
              <a:srgbClr val="EEF1F8"/>
            </a:solidFill>
            <a:prstDash val="solid"/>
          </a:ln>
        </p:spPr>
        <p:txBody>
          <a:bodyPr/>
          <a:lstStyle/>
          <a:p>
            <a:endParaRPr lang="en-US"/>
          </a:p>
        </p:txBody>
      </p:sp>
      <p:sp>
        <p:nvSpPr>
          <p:cNvPr id="14" name="Text 10"/>
          <p:cNvSpPr txBox="1"/>
          <p:nvPr/>
        </p:nvSpPr>
        <p:spPr>
          <a:xfrm>
            <a:off x="8430768" y="3035808"/>
            <a:ext cx="300837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0.4–0.8 %</a:t>
            </a:r>
            <a:endParaRPr lang="en-US" sz="3000" dirty="0"/>
          </a:p>
        </p:txBody>
      </p:sp>
      <p:sp>
        <p:nvSpPr>
          <p:cNvPr id="15" name="Text 11"/>
          <p:cNvSpPr txBox="1"/>
          <p:nvPr/>
        </p:nvSpPr>
        <p:spPr>
          <a:xfrm>
            <a:off x="8430768" y="3621024"/>
            <a:ext cx="3008376" cy="6309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of radius between τ = 1 and the outer boundary in A stars; up to 16 % in a supergiant</a:t>
            </a:r>
            <a:endParaRPr lang="en-US" sz="1400" dirty="0"/>
          </a:p>
        </p:txBody>
      </p:sp>
      <p:sp>
        <p:nvSpPr>
          <p:cNvPr id="16" name="Shape 12"/>
          <p:cNvSpPr/>
          <p:nvPr/>
        </p:nvSpPr>
        <p:spPr>
          <a:xfrm>
            <a:off x="8229600" y="4480560"/>
            <a:ext cx="3410712" cy="1417320"/>
          </a:xfrm>
          <a:prstGeom prst="roundRect">
            <a:avLst>
              <a:gd name="adj" fmla="val 5161"/>
            </a:avLst>
          </a:prstGeom>
          <a:solidFill>
            <a:srgbClr val="EEF1F8"/>
          </a:solidFill>
          <a:ln w="12700">
            <a:solidFill>
              <a:srgbClr val="EEF1F8"/>
            </a:solidFill>
            <a:prstDash val="solid"/>
          </a:ln>
        </p:spPr>
        <p:txBody>
          <a:bodyPr/>
          <a:lstStyle/>
          <a:p>
            <a:endParaRPr lang="en-US"/>
          </a:p>
        </p:txBody>
      </p:sp>
      <p:sp>
        <p:nvSpPr>
          <p:cNvPr id="17" name="Text 13"/>
          <p:cNvSpPr txBox="1"/>
          <p:nvPr/>
        </p:nvSpPr>
        <p:spPr>
          <a:xfrm>
            <a:off x="8430768" y="4590288"/>
            <a:ext cx="300837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 3.4</a:t>
            </a:r>
            <a:endParaRPr lang="en-US" sz="3000" dirty="0"/>
          </a:p>
        </p:txBody>
      </p:sp>
      <p:sp>
        <p:nvSpPr>
          <p:cNvPr id="18" name="Text 14"/>
          <p:cNvSpPr txBox="1"/>
          <p:nvPr/>
        </p:nvSpPr>
        <p:spPr>
          <a:xfrm>
            <a:off x="8430768" y="5175504"/>
            <a:ext cx="3008376" cy="6309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change of Algol's fringe contrast in the Hβ core against a blackbody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Single stars: Balmer cores look larger than continuum</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9</a:t>
            </a:r>
            <a:endParaRPr lang="en-US" sz="1000" dirty="0"/>
          </a:p>
        </p:txBody>
      </p:sp>
      <p:pic>
        <p:nvPicPr>
          <p:cNvPr id="8" name="Image 0" descr="/Users/nugent/phoenix/talks/sii2026/media/chromatic_sirius_eonsii.png"/>
          <p:cNvPicPr>
            <a:picLocks noChangeAspect="1"/>
          </p:cNvPicPr>
          <p:nvPr/>
        </p:nvPicPr>
        <p:blipFill>
          <a:blip r:embed="rId3"/>
          <a:stretch>
            <a:fillRect/>
          </a:stretch>
        </p:blipFill>
        <p:spPr>
          <a:xfrm>
            <a:off x="548640" y="1371600"/>
            <a:ext cx="6583680" cy="4389120"/>
          </a:xfrm>
          <a:prstGeom prst="rect">
            <a:avLst/>
          </a:prstGeom>
        </p:spPr>
      </p:pic>
      <p:sp>
        <p:nvSpPr>
          <p:cNvPr id="9" name="Shape 5"/>
          <p:cNvSpPr/>
          <p:nvPr/>
        </p:nvSpPr>
        <p:spPr>
          <a:xfrm>
            <a:off x="7498080" y="1371600"/>
            <a:ext cx="4142232" cy="1280160"/>
          </a:xfrm>
          <a:prstGeom prst="roundRect">
            <a:avLst>
              <a:gd name="adj" fmla="val 5714"/>
            </a:avLst>
          </a:prstGeom>
          <a:solidFill>
            <a:srgbClr val="EEF1F8"/>
          </a:solidFill>
          <a:ln w="12700">
            <a:solidFill>
              <a:srgbClr val="EEF1F8"/>
            </a:solidFill>
            <a:prstDash val="solid"/>
          </a:ln>
        </p:spPr>
        <p:txBody>
          <a:bodyPr/>
          <a:lstStyle/>
          <a:p>
            <a:endParaRPr lang="en-US"/>
          </a:p>
        </p:txBody>
      </p:sp>
      <p:sp>
        <p:nvSpPr>
          <p:cNvPr id="10" name="Text 6"/>
          <p:cNvSpPr txBox="1"/>
          <p:nvPr/>
        </p:nvSpPr>
        <p:spPr>
          <a:xfrm>
            <a:off x="7699248" y="1481328"/>
            <a:ext cx="373989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+4.4 / +4.1 / +3.6 %</a:t>
            </a:r>
            <a:endParaRPr lang="en-US" sz="3000" dirty="0"/>
          </a:p>
        </p:txBody>
      </p:sp>
      <p:sp>
        <p:nvSpPr>
          <p:cNvPr id="11" name="Text 7"/>
          <p:cNvSpPr txBox="1"/>
          <p:nvPr/>
        </p:nvSpPr>
        <p:spPr>
          <a:xfrm>
            <a:off x="7699248" y="2066544"/>
            <a:ext cx="3739896" cy="49377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Hδ, Hγ, Hβ core diameters of Sirius A over the local continuum</a:t>
            </a:r>
            <a:endParaRPr lang="en-US" sz="1400" dirty="0"/>
          </a:p>
        </p:txBody>
      </p:sp>
      <p:sp>
        <p:nvSpPr>
          <p:cNvPr id="12" name="Shape 8"/>
          <p:cNvSpPr/>
          <p:nvPr/>
        </p:nvSpPr>
        <p:spPr>
          <a:xfrm>
            <a:off x="7498080" y="2788920"/>
            <a:ext cx="4142232" cy="1280160"/>
          </a:xfrm>
          <a:prstGeom prst="roundRect">
            <a:avLst>
              <a:gd name="adj" fmla="val 5714"/>
            </a:avLst>
          </a:prstGeom>
          <a:solidFill>
            <a:srgbClr val="EEF1F8"/>
          </a:solidFill>
          <a:ln w="12700">
            <a:solidFill>
              <a:srgbClr val="EEF1F8"/>
            </a:solidFill>
            <a:prstDash val="solid"/>
          </a:ln>
        </p:spPr>
        <p:txBody>
          <a:bodyPr/>
          <a:lstStyle/>
          <a:p>
            <a:endParaRPr lang="en-US"/>
          </a:p>
        </p:txBody>
      </p:sp>
      <p:sp>
        <p:nvSpPr>
          <p:cNvPr id="13" name="Text 9"/>
          <p:cNvSpPr txBox="1"/>
          <p:nvPr/>
        </p:nvSpPr>
        <p:spPr>
          <a:xfrm>
            <a:off x="7699248" y="2898648"/>
            <a:ext cx="373989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1–2 nights</a:t>
            </a:r>
            <a:endParaRPr lang="en-US" sz="3000" dirty="0"/>
          </a:p>
        </p:txBody>
      </p:sp>
      <p:sp>
        <p:nvSpPr>
          <p:cNvPr id="14" name="Text 10"/>
          <p:cNvSpPr txBox="1"/>
          <p:nvPr/>
        </p:nvSpPr>
        <p:spPr>
          <a:xfrm>
            <a:off x="7699248" y="3483864"/>
            <a:ext cx="3739896" cy="49377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to 5σ with two EON 4 m units, every channel through the 1 GHz links</a:t>
            </a:r>
            <a:endParaRPr lang="en-US" sz="1400" dirty="0"/>
          </a:p>
        </p:txBody>
      </p:sp>
      <p:sp>
        <p:nvSpPr>
          <p:cNvPr id="15" name="Text 11"/>
          <p:cNvSpPr txBox="1"/>
          <p:nvPr/>
        </p:nvSpPr>
        <p:spPr>
          <a:xfrm>
            <a:off x="7498080" y="4251960"/>
            <a:ext cx="4142232" cy="1508760"/>
          </a:xfrm>
          <a:prstGeom prst="rect">
            <a:avLst/>
          </a:prstGeom>
          <a:noFill/>
          <a:ln/>
        </p:spPr>
        <p:txBody>
          <a:bodyPr wrap="square" lIns="0" tIns="0" rIns="0" bIns="0" rtlCol="0" anchor="t"/>
          <a:lstStyle/>
          <a:p>
            <a:pPr marL="0" indent="0">
              <a:buNone/>
            </a:pPr>
            <a:r>
              <a:rPr lang="en-US" sz="1500" dirty="0">
                <a:solidFill>
                  <a:srgbClr val="1A1F36"/>
                </a:solidFill>
                <a:latin typeface="Calibri" pitchFamily="34" charset="0"/>
                <a:ea typeface="Calibri" pitchFamily="34" charset="-122"/>
                <a:cs typeface="Calibri" pitchFamily="34" charset="-120"/>
              </a:rPr>
              <a:t>Tagging only the ~20 channels that fit the link at full rate gives tens of σ per night: the limit is systematics, not photons. Vega: +4.7 / +4.4 / +3.8 %.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Single stars: red-clump diameters, cross-checked</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10</a:t>
            </a:r>
            <a:endParaRPr lang="en-US" sz="1000" dirty="0"/>
          </a:p>
        </p:txBody>
      </p:sp>
      <p:pic>
        <p:nvPicPr>
          <p:cNvPr id="8" name="Image 0" descr="/Users/nugent/phoenix/talks/sii2026/media/fig_sigma_s.png"/>
          <p:cNvPicPr>
            <a:picLocks noChangeAspect="1"/>
          </p:cNvPicPr>
          <p:nvPr/>
        </p:nvPicPr>
        <p:blipFill>
          <a:blip r:embed="rId3"/>
          <a:stretch>
            <a:fillRect/>
          </a:stretch>
        </p:blipFill>
        <p:spPr>
          <a:xfrm>
            <a:off x="548640" y="1386230"/>
            <a:ext cx="7223760" cy="3033979"/>
          </a:xfrm>
          <a:prstGeom prst="rect">
            <a:avLst/>
          </a:prstGeom>
        </p:spPr>
      </p:pic>
      <p:sp>
        <p:nvSpPr>
          <p:cNvPr id="9" name="Text 5"/>
          <p:cNvSpPr txBox="1"/>
          <p:nvPr/>
        </p:nvSpPr>
        <p:spPr>
          <a:xfrm>
            <a:off x="548640" y="4526280"/>
            <a:ext cx="7223760" cy="731520"/>
          </a:xfrm>
          <a:prstGeom prst="rect">
            <a:avLst/>
          </a:prstGeom>
          <a:noFill/>
          <a:ln/>
        </p:spPr>
        <p:txBody>
          <a:bodyPr wrap="square" lIns="0" tIns="0" rIns="0" bIns="0" rtlCol="0" anchor="t"/>
          <a:lstStyle/>
          <a:p>
            <a:pPr marL="0" indent="0">
              <a:buNone/>
            </a:pPr>
            <a:r>
              <a:rPr lang="en-US" sz="1400" dirty="0">
                <a:solidFill>
                  <a:srgbClr val="5F6780"/>
                </a:solidFill>
                <a:latin typeface="Calibri" pitchFamily="34" charset="0"/>
                <a:ea typeface="Calibri" pitchFamily="34" charset="-122"/>
                <a:cs typeface="Calibri" pitchFamily="34" charset="-120"/>
              </a:rPr>
              <a:t>Fractional diameter precision in 2 h with two 4 m telescopes: single filters (colours, Kim &amp; Kaiser 2026) and multiplexed optical backends (black). HD 17652 and HD 360.</a:t>
            </a:r>
            <a:endParaRPr lang="en-US" sz="1400" dirty="0"/>
          </a:p>
        </p:txBody>
      </p:sp>
      <p:sp>
        <p:nvSpPr>
          <p:cNvPr id="10" name="Shape 6"/>
          <p:cNvSpPr/>
          <p:nvPr/>
        </p:nvSpPr>
        <p:spPr>
          <a:xfrm>
            <a:off x="8138160" y="137160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1" name="Text 7"/>
          <p:cNvSpPr txBox="1"/>
          <p:nvPr/>
        </p:nvSpPr>
        <p:spPr>
          <a:xfrm>
            <a:off x="8339328" y="148132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1–6 %</a:t>
            </a:r>
            <a:endParaRPr lang="en-US" sz="3000" dirty="0"/>
          </a:p>
        </p:txBody>
      </p:sp>
      <p:sp>
        <p:nvSpPr>
          <p:cNvPr id="12" name="Text 8"/>
          <p:cNvSpPr txBox="1"/>
          <p:nvPr/>
        </p:nvSpPr>
        <p:spPr>
          <a:xfrm>
            <a:off x="8339328" y="206654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agreement with their photon budget, band by band</a:t>
            </a:r>
            <a:endParaRPr lang="en-US" sz="1400" dirty="0"/>
          </a:p>
        </p:txBody>
      </p:sp>
      <p:sp>
        <p:nvSpPr>
          <p:cNvPr id="13" name="Shape 9"/>
          <p:cNvSpPr/>
          <p:nvPr/>
        </p:nvSpPr>
        <p:spPr>
          <a:xfrm>
            <a:off x="8138160" y="269748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4" name="Text 10"/>
          <p:cNvSpPr txBox="1"/>
          <p:nvPr/>
        </p:nvSpPr>
        <p:spPr>
          <a:xfrm>
            <a:off x="8339328" y="280720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0.0068</a:t>
            </a:r>
            <a:endParaRPr lang="en-US" sz="3000" dirty="0"/>
          </a:p>
        </p:txBody>
      </p:sp>
      <p:sp>
        <p:nvSpPr>
          <p:cNvPr id="15" name="Text 11"/>
          <p:cNvSpPr txBox="1"/>
          <p:nvPr/>
        </p:nvSpPr>
        <p:spPr>
          <a:xfrm>
            <a:off x="8339328" y="339242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H-band diameter precision for HD 17652 in 2 h (theirs: &lt; 0.007)</a:t>
            </a:r>
            <a:endParaRPr lang="en-US" sz="1400" dirty="0"/>
          </a:p>
        </p:txBody>
      </p:sp>
      <p:sp>
        <p:nvSpPr>
          <p:cNvPr id="16" name="Shape 12"/>
          <p:cNvSpPr/>
          <p:nvPr/>
        </p:nvSpPr>
        <p:spPr>
          <a:xfrm>
            <a:off x="8138160" y="402336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7" name="Text 13"/>
          <p:cNvSpPr txBox="1"/>
          <p:nvPr/>
        </p:nvSpPr>
        <p:spPr>
          <a:xfrm>
            <a:off x="8339328" y="413308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 4 faster</a:t>
            </a:r>
            <a:endParaRPr lang="en-US" sz="3000" dirty="0"/>
          </a:p>
        </p:txBody>
      </p:sp>
      <p:sp>
        <p:nvSpPr>
          <p:cNvPr id="18" name="Text 14"/>
          <p:cNvSpPr txBox="1"/>
          <p:nvPr/>
        </p:nvSpPr>
        <p:spPr>
          <a:xfrm>
            <a:off x="8339328" y="471830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with a 1000-channel optical SPAD backend than one H filter</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Binaries now: two telescopes, four systems</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11</a:t>
            </a:r>
            <a:endParaRPr lang="en-US" sz="1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7223760" cy="3511296"/>
        </p:xfrm>
        <a:graphic>
          <a:graphicData uri="http://schemas.openxmlformats.org/drawingml/2006/table">
            <a:tbl>
              <a:tblPr/>
              <a:tblGrid>
                <a:gridCol w="356616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tblGrid>
              <a:tr h="585216">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S/N per √hour</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β Aur</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Algol</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δ Vel</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Spica</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extLst>
                  <a:ext uri="{0D108BD9-81ED-4DB2-BD59-A6C34878D82A}">
                    <a16:rowId xmlns:a16="http://schemas.microsoft.com/office/drawing/2014/main" val="10000"/>
                  </a:ext>
                </a:extLst>
              </a:tr>
              <a:tr h="585216">
                <a:tc>
                  <a:txBody>
                    <a:bodyPr/>
                    <a:lstStyle/>
                    <a:p>
                      <a:pPr marL="0" indent="0" algn="l">
                        <a:buNone/>
                      </a:pPr>
                      <a:r>
                        <a:rPr lang="en-US" sz="1500" b="1" dirty="0">
                          <a:solidFill>
                            <a:srgbClr val="1A1F36"/>
                          </a:solidFill>
                          <a:latin typeface="Calibri" pitchFamily="34" charset="0"/>
                          <a:ea typeface="Calibri" pitchFamily="34" charset="-122"/>
                          <a:cs typeface="Calibri" pitchFamily="34" charset="-120"/>
                        </a:rPr>
                        <a:t>2 × 1 m, 320 ch, time-tag link</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7</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6</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9</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85216">
                <a:tc>
                  <a:txBody>
                    <a:bodyPr/>
                    <a:lstStyle/>
                    <a:p>
                      <a:pPr marL="0" indent="0" algn="l">
                        <a:buNone/>
                      </a:pPr>
                      <a:r>
                        <a:rPr lang="en-US" sz="1500" b="1" dirty="0">
                          <a:solidFill>
                            <a:srgbClr val="1A1F36"/>
                          </a:solidFill>
                          <a:latin typeface="Calibri" pitchFamily="34" charset="0"/>
                          <a:ea typeface="Calibri" pitchFamily="34" charset="-122"/>
                          <a:cs typeface="Calibri" pitchFamily="34" charset="-120"/>
                        </a:rPr>
                        <a:t>2 × 1 m, R = 5000, no link limit</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54</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58</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54</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208</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85216">
                <a:tc>
                  <a:txBody>
                    <a:bodyPr/>
                    <a:lstStyle/>
                    <a:p>
                      <a:pPr marL="0" indent="0" algn="l">
                        <a:buNone/>
                      </a:pPr>
                      <a:r>
                        <a:rPr lang="en-US" sz="1500" b="1" dirty="0">
                          <a:solidFill>
                            <a:srgbClr val="1A1F36"/>
                          </a:solidFill>
                          <a:latin typeface="Calibri" pitchFamily="34" charset="0"/>
                          <a:ea typeface="Calibri" pitchFamily="34" charset="-122"/>
                          <a:cs typeface="Calibri" pitchFamily="34" charset="-120"/>
                        </a:rPr>
                        <a:t>2 × 4 m EON, 1000 ch SPAD (1 GHz links)</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568</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658</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351</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638</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85216">
                <a:tc>
                  <a:txBody>
                    <a:bodyPr/>
                    <a:lstStyle/>
                    <a:p>
                      <a:pPr marL="0" indent="0" algn="l">
                        <a:buNone/>
                      </a:pPr>
                      <a:r>
                        <a:rPr lang="en-US" sz="1500" b="1" dirty="0">
                          <a:solidFill>
                            <a:srgbClr val="1A1F36"/>
                          </a:solidFill>
                          <a:latin typeface="Calibri" pitchFamily="34" charset="0"/>
                          <a:ea typeface="Calibri" pitchFamily="34" charset="-122"/>
                          <a:cs typeface="Calibri" pitchFamily="34" charset="-120"/>
                        </a:rPr>
                        <a:t>2 × 10 m, 320 ch, no link limit</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569</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761</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511</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1431</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85216">
                <a:tc>
                  <a:txBody>
                    <a:bodyPr/>
                    <a:lstStyle/>
                    <a:p>
                      <a:pPr marL="0" indent="0" algn="l">
                        <a:buNone/>
                      </a:pPr>
                      <a:r>
                        <a:rPr lang="en-US" sz="1500" b="1" dirty="0">
                          <a:solidFill>
                            <a:srgbClr val="1A1F36"/>
                          </a:solidFill>
                          <a:latin typeface="Calibri" pitchFamily="34" charset="0"/>
                          <a:ea typeface="Calibri" pitchFamily="34" charset="-122"/>
                          <a:cs typeface="Calibri" pitchFamily="34" charset="-120"/>
                        </a:rPr>
                        <a:t>2 × 10 m, R = 5000, no link limit</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4583</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5433</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4162</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lgn="ctr">
                        <a:buNone/>
                      </a:pPr>
                      <a:r>
                        <a:rPr lang="en-US" sz="1500" dirty="0">
                          <a:solidFill>
                            <a:srgbClr val="1A1F36"/>
                          </a:solidFill>
                          <a:latin typeface="Calibri" pitchFamily="34" charset="0"/>
                          <a:ea typeface="Calibri" pitchFamily="34" charset="-122"/>
                          <a:cs typeface="Calibri" pitchFamily="34" charset="-120"/>
                        </a:rPr>
                        <a:t>16 576</a:t>
                      </a:r>
                      <a:endParaRPr lang="en-US" sz="150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9" name="Text 5"/>
          <p:cNvSpPr txBox="1"/>
          <p:nvPr/>
        </p:nvSpPr>
        <p:spPr>
          <a:xfrm>
            <a:off x="548640" y="5120640"/>
            <a:ext cx="7223760" cy="548640"/>
          </a:xfrm>
          <a:prstGeom prst="rect">
            <a:avLst/>
          </a:prstGeom>
          <a:noFill/>
          <a:ln/>
        </p:spPr>
        <p:txBody>
          <a:bodyPr wrap="square" lIns="0" tIns="0" rIns="0" bIns="0" rtlCol="0" anchor="t"/>
          <a:lstStyle/>
          <a:p>
            <a:pPr marL="0" indent="0">
              <a:buNone/>
            </a:pPr>
            <a:r>
              <a:rPr lang="en-US" sz="1300" dirty="0">
                <a:solidFill>
                  <a:srgbClr val="5F6780"/>
                </a:solidFill>
                <a:latin typeface="Calibri" pitchFamily="34" charset="0"/>
                <a:ea typeface="Calibri" pitchFamily="34" charset="-122"/>
                <a:cs typeface="Calibri" pitchFamily="34" charset="-120"/>
              </a:rPr>
              <a:t>Best baseline along the separation at quadrature (10–35 m). Spica uses blackbodies: no NLTE hot-star grid yet…. This is a TBD Phoenix run once Peter H. gets back from vacation ;-)</a:t>
            </a:r>
            <a:endParaRPr lang="en-US" sz="1300" dirty="0"/>
          </a:p>
        </p:txBody>
      </p:sp>
      <p:sp>
        <p:nvSpPr>
          <p:cNvPr id="10" name="Text 6"/>
          <p:cNvSpPr txBox="1"/>
          <p:nvPr/>
        </p:nvSpPr>
        <p:spPr>
          <a:xfrm>
            <a:off x="8138160" y="1463040"/>
            <a:ext cx="3520440" cy="420624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β Aur on 1 m telescopes: the binary signature in one night with today's 320-channel array.</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10 m pairs: σ(|V|²) ≈ 0.02 per channel-hour, the full g²(λ) spectrum on hour timescales.</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All four stars saturate a 1 GHz link by ×2–10: rates, not apertures, set the limit.</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Mirror size matters: at δ Vel's widest separation the binary fringe repeats every 4.7 m of baseline in the blue, so mirrors larger than that average it away.</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Spica on VERITAS: six baselines around the orbit</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12</a:t>
            </a:r>
            <a:endParaRPr lang="en-US" sz="1000" dirty="0"/>
          </a:p>
        </p:txBody>
      </p:sp>
      <p:pic>
        <p:nvPicPr>
          <p:cNvPr id="8" name="Image 0" descr="/Users/nugent/phoenix/talks/sii2026/media/spica_veritas.png"/>
          <p:cNvPicPr>
            <a:picLocks noChangeAspect="1"/>
          </p:cNvPicPr>
          <p:nvPr/>
        </p:nvPicPr>
        <p:blipFill>
          <a:blip r:embed="rId3"/>
          <a:stretch>
            <a:fillRect/>
          </a:stretch>
        </p:blipFill>
        <p:spPr>
          <a:xfrm>
            <a:off x="548640" y="1386230"/>
            <a:ext cx="7223760" cy="3020845"/>
          </a:xfrm>
          <a:prstGeom prst="rect">
            <a:avLst/>
          </a:prstGeom>
        </p:spPr>
      </p:pic>
      <p:sp>
        <p:nvSpPr>
          <p:cNvPr id="9" name="Text 5"/>
          <p:cNvSpPr txBox="1"/>
          <p:nvPr/>
        </p:nvSpPr>
        <p:spPr>
          <a:xfrm>
            <a:off x="548640" y="4526280"/>
            <a:ext cx="7223760" cy="731520"/>
          </a:xfrm>
          <a:prstGeom prst="rect">
            <a:avLst/>
          </a:prstGeom>
          <a:noFill/>
          <a:ln/>
        </p:spPr>
        <p:txBody>
          <a:bodyPr wrap="square" lIns="0" tIns="0" rIns="0" bIns="0" rtlCol="0" anchor="t"/>
          <a:lstStyle/>
          <a:p>
            <a:pPr marL="0" indent="0">
              <a:buNone/>
            </a:pPr>
            <a:r>
              <a:rPr lang="en-US" sz="1400" dirty="0">
                <a:solidFill>
                  <a:srgbClr val="5F6780"/>
                </a:solidFill>
                <a:latin typeface="Calibri" pitchFamily="34" charset="0"/>
                <a:ea typeface="Calibri" pitchFamily="34" charset="-122"/>
                <a:cs typeface="Calibri" pitchFamily="34" charset="-120"/>
              </a:rPr>
              <a:t>Model |V|² at 416 nm on the six VERITAS pairs over eight nights, averaged over the 12 m dishes, colour = orbital phase; right: |V|² against phase on fixed baselines at transit. Orbit: hbtsim a = 1.71 mas; Herbison-Evans 1971 (used by Raiola et al.) a = 1.54 mas: the data can tell.</a:t>
            </a:r>
            <a:endParaRPr lang="en-US" sz="1400" dirty="0"/>
          </a:p>
        </p:txBody>
      </p:sp>
      <p:sp>
        <p:nvSpPr>
          <p:cNvPr id="10" name="Shape 6"/>
          <p:cNvSpPr/>
          <p:nvPr/>
        </p:nvSpPr>
        <p:spPr>
          <a:xfrm>
            <a:off x="8138160" y="1371600"/>
            <a:ext cx="3502152" cy="1451972"/>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1" name="Text 7"/>
          <p:cNvSpPr txBox="1"/>
          <p:nvPr/>
        </p:nvSpPr>
        <p:spPr>
          <a:xfrm>
            <a:off x="8339328" y="148132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50–111 m</a:t>
            </a:r>
            <a:endParaRPr lang="en-US" sz="3000" dirty="0"/>
          </a:p>
        </p:txBody>
      </p:sp>
      <p:sp>
        <p:nvSpPr>
          <p:cNvPr id="12" name="Text 8"/>
          <p:cNvSpPr txBox="1"/>
          <p:nvPr/>
        </p:nvSpPr>
        <p:spPr>
          <a:xfrm>
            <a:off x="8339328" y="206654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Spica's fringe period at 416 nm, inside their 43–173 m baselines; 12 m dishes keep 87 %</a:t>
            </a:r>
            <a:endParaRPr lang="en-US" sz="1400" dirty="0"/>
          </a:p>
        </p:txBody>
      </p:sp>
      <p:sp>
        <p:nvSpPr>
          <p:cNvPr id="13" name="Shape 9"/>
          <p:cNvSpPr/>
          <p:nvPr/>
        </p:nvSpPr>
        <p:spPr>
          <a:xfrm>
            <a:off x="8138160" y="304399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4" name="Text 10"/>
          <p:cNvSpPr txBox="1"/>
          <p:nvPr/>
        </p:nvSpPr>
        <p:spPr>
          <a:xfrm>
            <a:off x="8339328" y="315371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0.03 → 0.016</a:t>
            </a:r>
            <a:endParaRPr lang="en-US" sz="3000" dirty="0"/>
          </a:p>
        </p:txBody>
      </p:sp>
      <p:sp>
        <p:nvSpPr>
          <p:cNvPr id="15" name="Text 11"/>
          <p:cNvSpPr txBox="1"/>
          <p:nvPr/>
        </p:nvSpPr>
        <p:spPr>
          <a:xfrm>
            <a:off x="8339328" y="373893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σ(|V|²) per pair per 17-min block → per hour; their sensitivity, calibrated to ε Ori</a:t>
            </a:r>
            <a:endParaRPr lang="en-US" sz="1400" dirty="0"/>
          </a:p>
        </p:txBody>
      </p:sp>
      <p:sp>
        <p:nvSpPr>
          <p:cNvPr id="16" name="Shape 12"/>
          <p:cNvSpPr/>
          <p:nvPr/>
        </p:nvSpPr>
        <p:spPr>
          <a:xfrm>
            <a:off x="8138160" y="436987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7" name="Text 13"/>
          <p:cNvSpPr txBox="1"/>
          <p:nvPr/>
        </p:nvSpPr>
        <p:spPr>
          <a:xfrm>
            <a:off x="8339328" y="447959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0.09</a:t>
            </a:r>
            <a:endParaRPr lang="en-US" sz="3000" dirty="0"/>
          </a:p>
        </p:txBody>
      </p:sp>
      <p:sp>
        <p:nvSpPr>
          <p:cNvPr id="18" name="Text 14"/>
          <p:cNvSpPr txBox="1"/>
          <p:nvPr/>
        </p:nvSpPr>
        <p:spPr>
          <a:xfrm>
            <a:off x="8339328" y="506481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orbit modulation of |V|² on a fixed 91 m baseline: 3σ per block, ~15σ per night</a:t>
            </a:r>
            <a:endParaRPr lang="en-US" sz="1400" dirty="0"/>
          </a:p>
        </p:txBody>
      </p:sp>
      <p:pic>
        <p:nvPicPr>
          <p:cNvPr id="1026" name="Picture 2" descr="Spica, the brightest star of the constellation Virgo, is close to the Moon  tonight. Spica is actually two stars that are locked in a tight orbit  around one another - So close">
            <a:extLst>
              <a:ext uri="{FF2B5EF4-FFF2-40B4-BE49-F238E27FC236}">
                <a16:creationId xmlns:a16="http://schemas.microsoft.com/office/drawing/2014/main" id="{86CCABF9-3AE9-B934-6243-9A658932D9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1065" y="5288842"/>
            <a:ext cx="2515138" cy="14137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γ Cas on MAGIC + LST-1: oblateness and the disk</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13</a:t>
            </a:r>
            <a:endParaRPr lang="en-US" sz="1000" dirty="0"/>
          </a:p>
        </p:txBody>
      </p:sp>
      <p:pic>
        <p:nvPicPr>
          <p:cNvPr id="8" name="Image 0" descr="/Users/nugent/phoenix/talks/sii2026/media/gammacas_magic.png"/>
          <p:cNvPicPr>
            <a:picLocks noChangeAspect="1"/>
          </p:cNvPicPr>
          <p:nvPr/>
        </p:nvPicPr>
        <p:blipFill>
          <a:blip r:embed="rId3"/>
          <a:stretch>
            <a:fillRect/>
          </a:stretch>
        </p:blipFill>
        <p:spPr>
          <a:xfrm>
            <a:off x="548640" y="1386230"/>
            <a:ext cx="7223760" cy="3020845"/>
          </a:xfrm>
          <a:prstGeom prst="rect">
            <a:avLst/>
          </a:prstGeom>
        </p:spPr>
      </p:pic>
      <p:sp>
        <p:nvSpPr>
          <p:cNvPr id="9" name="Text 5"/>
          <p:cNvSpPr txBox="1"/>
          <p:nvPr/>
        </p:nvSpPr>
        <p:spPr>
          <a:xfrm>
            <a:off x="548640" y="4526280"/>
            <a:ext cx="7223760" cy="731520"/>
          </a:xfrm>
          <a:prstGeom prst="rect">
            <a:avLst/>
          </a:prstGeom>
          <a:noFill/>
          <a:ln/>
        </p:spPr>
        <p:txBody>
          <a:bodyPr wrap="square" lIns="0" tIns="0" rIns="0" bIns="0" rtlCol="0" anchor="t"/>
          <a:lstStyle/>
          <a:p>
            <a:pPr marL="0" indent="0">
              <a:buNone/>
            </a:pPr>
            <a:r>
              <a:rPr lang="en-US" sz="1400" dirty="0">
                <a:solidFill>
                  <a:srgbClr val="5F6780"/>
                </a:solidFill>
                <a:latin typeface="Calibri" pitchFamily="34" charset="0"/>
                <a:ea typeface="Calibri" pitchFamily="34" charset="-122"/>
                <a:cs typeface="Calibri" pitchFamily="34" charset="-120"/>
              </a:rPr>
              <a:t>Left: one night's |V|² at 425 nm on the three pairs, circular 0.53 mas (grey) against the VERITAS ellipse (colour = position angle). Right: a resolved 2.9 mas disk scales |V|² by (1 − f)² at every baseline.</a:t>
            </a:r>
            <a:endParaRPr lang="en-US" sz="1400" dirty="0"/>
          </a:p>
        </p:txBody>
      </p:sp>
      <p:sp>
        <p:nvSpPr>
          <p:cNvPr id="10" name="Shape 6"/>
          <p:cNvSpPr/>
          <p:nvPr/>
        </p:nvSpPr>
        <p:spPr>
          <a:xfrm>
            <a:off x="8138160" y="137160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1" name="Text 7"/>
          <p:cNvSpPr txBox="1"/>
          <p:nvPr/>
        </p:nvSpPr>
        <p:spPr>
          <a:xfrm>
            <a:off x="8339328" y="148132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0.011</a:t>
            </a:r>
            <a:endParaRPr lang="en-US" sz="3000" dirty="0"/>
          </a:p>
        </p:txBody>
      </p:sp>
      <p:sp>
        <p:nvSpPr>
          <p:cNvPr id="12" name="Text 8"/>
          <p:cNvSpPr txBox="1"/>
          <p:nvPr/>
        </p:nvSpPr>
        <p:spPr>
          <a:xfrm>
            <a:off x="8339328" y="206654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one-night statistical floor on the axis ratio (theirs: 0.76 ± 0.02; VERITAS 1.28 ± 0.04)</a:t>
            </a:r>
            <a:endParaRPr lang="en-US" sz="1400" dirty="0"/>
          </a:p>
        </p:txBody>
      </p:sp>
      <p:sp>
        <p:nvSpPr>
          <p:cNvPr id="13" name="Shape 9"/>
          <p:cNvSpPr/>
          <p:nvPr/>
        </p:nvSpPr>
        <p:spPr>
          <a:xfrm>
            <a:off x="8138160" y="269748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4" name="Text 10"/>
          <p:cNvSpPr txBox="1"/>
          <p:nvPr/>
        </p:nvSpPr>
        <p:spPr>
          <a:xfrm>
            <a:off x="8339328" y="280720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0.013 per h</a:t>
            </a:r>
            <a:endParaRPr lang="en-US" sz="3000" dirty="0"/>
          </a:p>
        </p:txBody>
      </p:sp>
      <p:sp>
        <p:nvSpPr>
          <p:cNvPr id="15" name="Text 11"/>
          <p:cNvSpPr txBox="1"/>
          <p:nvPr/>
        </p:nvSpPr>
        <p:spPr>
          <a:xfrm>
            <a:off x="8339328" y="339242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σ(|V|²) on MAGIC-I–II from their S/N formula (0.010 with LST-1)</a:t>
            </a:r>
            <a:endParaRPr lang="en-US" sz="1400" dirty="0"/>
          </a:p>
        </p:txBody>
      </p:sp>
      <p:sp>
        <p:nvSpPr>
          <p:cNvPr id="16" name="Shape 12"/>
          <p:cNvSpPr/>
          <p:nvPr/>
        </p:nvSpPr>
        <p:spPr>
          <a:xfrm>
            <a:off x="8138160" y="4023360"/>
            <a:ext cx="3502152" cy="1188720"/>
          </a:xfrm>
          <a:prstGeom prst="roundRect">
            <a:avLst>
              <a:gd name="adj" fmla="val 6154"/>
            </a:avLst>
          </a:prstGeom>
          <a:solidFill>
            <a:srgbClr val="EEF1F8"/>
          </a:solidFill>
          <a:ln w="12700">
            <a:solidFill>
              <a:srgbClr val="EEF1F8"/>
            </a:solidFill>
            <a:prstDash val="solid"/>
          </a:ln>
        </p:spPr>
        <p:txBody>
          <a:bodyPr/>
          <a:lstStyle/>
          <a:p>
            <a:endParaRPr lang="en-US"/>
          </a:p>
        </p:txBody>
      </p:sp>
      <p:sp>
        <p:nvSpPr>
          <p:cNvPr id="17" name="Text 13"/>
          <p:cNvSpPr txBox="1"/>
          <p:nvPr/>
        </p:nvSpPr>
        <p:spPr>
          <a:xfrm>
            <a:off x="8339328" y="4133088"/>
            <a:ext cx="3099816"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N₀ = 0.80</a:t>
            </a:r>
            <a:endParaRPr lang="en-US" sz="3000" dirty="0"/>
          </a:p>
        </p:txBody>
      </p:sp>
      <p:sp>
        <p:nvSpPr>
          <p:cNvPr id="18" name="Text 14"/>
          <p:cNvSpPr txBox="1"/>
          <p:nvPr/>
        </p:nvSpPr>
        <p:spPr>
          <a:xfrm>
            <a:off x="8339328" y="4718304"/>
            <a:ext cx="3099816" cy="40233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a 10 % disk: diameter unchanged, N₀ down. The disk hides in the calibration</a:t>
            </a:r>
            <a:endParaRPr lang="en-US" sz="1400" dirty="0"/>
          </a:p>
        </p:txBody>
      </p:sp>
      <p:pic>
        <p:nvPicPr>
          <p:cNvPr id="2050" name="Picture 2" descr="XRISM identifies gamma Cas X-ray origin, solving a 50-year-old stellar  mystery">
            <a:extLst>
              <a:ext uri="{FF2B5EF4-FFF2-40B4-BE49-F238E27FC236}">
                <a16:creationId xmlns:a16="http://schemas.microsoft.com/office/drawing/2014/main" id="{B0217DFD-7246-40BB-7300-7244957BBA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838" y="5120641"/>
            <a:ext cx="2848562" cy="16023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Three telescopes: what the triple correlation adds</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14</a:t>
            </a:r>
            <a:endParaRPr lang="en-US" sz="1000" dirty="0"/>
          </a:p>
        </p:txBody>
      </p:sp>
      <p:sp>
        <p:nvSpPr>
          <p:cNvPr id="8" name="Shape 5"/>
          <p:cNvSpPr/>
          <p:nvPr/>
        </p:nvSpPr>
        <p:spPr>
          <a:xfrm>
            <a:off x="1371600" y="4846320"/>
            <a:ext cx="2834640" cy="274320"/>
          </a:xfrm>
          <a:prstGeom prst="line">
            <a:avLst/>
          </a:prstGeom>
          <a:noFill/>
          <a:ln w="19050">
            <a:solidFill>
              <a:srgbClr val="5F6780"/>
            </a:solidFill>
            <a:prstDash val="dash"/>
          </a:ln>
        </p:spPr>
        <p:txBody>
          <a:bodyPr/>
          <a:lstStyle/>
          <a:p>
            <a:endParaRPr lang="en-US"/>
          </a:p>
        </p:txBody>
      </p:sp>
      <p:sp>
        <p:nvSpPr>
          <p:cNvPr id="9" name="Shape 6"/>
          <p:cNvSpPr/>
          <p:nvPr/>
        </p:nvSpPr>
        <p:spPr>
          <a:xfrm>
            <a:off x="2468880" y="2194560"/>
            <a:ext cx="1737360" cy="2926080"/>
          </a:xfrm>
          <a:prstGeom prst="line">
            <a:avLst/>
          </a:prstGeom>
          <a:noFill/>
          <a:ln w="19050">
            <a:solidFill>
              <a:srgbClr val="5F6780"/>
            </a:solidFill>
            <a:prstDash val="dash"/>
          </a:ln>
        </p:spPr>
        <p:txBody>
          <a:bodyPr/>
          <a:lstStyle/>
          <a:p>
            <a:endParaRPr lang="en-US"/>
          </a:p>
        </p:txBody>
      </p:sp>
      <p:sp>
        <p:nvSpPr>
          <p:cNvPr id="10" name="Shape 7"/>
          <p:cNvSpPr/>
          <p:nvPr/>
        </p:nvSpPr>
        <p:spPr>
          <a:xfrm flipH="1">
            <a:off x="1371600" y="2194560"/>
            <a:ext cx="1097280" cy="2651760"/>
          </a:xfrm>
          <a:prstGeom prst="line">
            <a:avLst/>
          </a:prstGeom>
          <a:noFill/>
          <a:ln w="19050">
            <a:solidFill>
              <a:srgbClr val="5F6780"/>
            </a:solidFill>
            <a:prstDash val="dash"/>
          </a:ln>
        </p:spPr>
        <p:txBody>
          <a:bodyPr/>
          <a:lstStyle/>
          <a:p>
            <a:endParaRPr lang="en-US"/>
          </a:p>
        </p:txBody>
      </p:sp>
      <p:sp>
        <p:nvSpPr>
          <p:cNvPr id="11" name="Shape 8"/>
          <p:cNvSpPr/>
          <p:nvPr/>
        </p:nvSpPr>
        <p:spPr>
          <a:xfrm>
            <a:off x="1097280" y="4572000"/>
            <a:ext cx="548640" cy="548640"/>
          </a:xfrm>
          <a:prstGeom prst="ellipse">
            <a:avLst/>
          </a:prstGeom>
          <a:solidFill>
            <a:srgbClr val="1B2A5C"/>
          </a:solidFill>
          <a:ln w="12700">
            <a:solidFill>
              <a:srgbClr val="1B2A5C"/>
            </a:solidFill>
            <a:prstDash val="solid"/>
          </a:ln>
        </p:spPr>
        <p:txBody>
          <a:bodyPr/>
          <a:lstStyle/>
          <a:p>
            <a:endParaRPr lang="en-US"/>
          </a:p>
        </p:txBody>
      </p:sp>
      <p:sp>
        <p:nvSpPr>
          <p:cNvPr id="12" name="Text 9"/>
          <p:cNvSpPr txBox="1"/>
          <p:nvPr/>
        </p:nvSpPr>
        <p:spPr>
          <a:xfrm>
            <a:off x="1097280" y="457200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13" name="Shape 10"/>
          <p:cNvSpPr/>
          <p:nvPr/>
        </p:nvSpPr>
        <p:spPr>
          <a:xfrm>
            <a:off x="3931920" y="4846320"/>
            <a:ext cx="548640" cy="548640"/>
          </a:xfrm>
          <a:prstGeom prst="ellipse">
            <a:avLst/>
          </a:prstGeom>
          <a:solidFill>
            <a:srgbClr val="1B2A5C"/>
          </a:solidFill>
          <a:ln w="12700">
            <a:solidFill>
              <a:srgbClr val="1B2A5C"/>
            </a:solidFill>
            <a:prstDash val="solid"/>
          </a:ln>
        </p:spPr>
        <p:txBody>
          <a:bodyPr/>
          <a:lstStyle/>
          <a:p>
            <a:endParaRPr lang="en-US"/>
          </a:p>
        </p:txBody>
      </p:sp>
      <p:sp>
        <p:nvSpPr>
          <p:cNvPr id="14" name="Text 11"/>
          <p:cNvSpPr txBox="1"/>
          <p:nvPr/>
        </p:nvSpPr>
        <p:spPr>
          <a:xfrm>
            <a:off x="3931920" y="4846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5" name="Shape 12"/>
          <p:cNvSpPr/>
          <p:nvPr/>
        </p:nvSpPr>
        <p:spPr>
          <a:xfrm>
            <a:off x="2194560" y="1920240"/>
            <a:ext cx="548640" cy="548640"/>
          </a:xfrm>
          <a:prstGeom prst="ellipse">
            <a:avLst/>
          </a:prstGeom>
          <a:solidFill>
            <a:srgbClr val="1B2A5C"/>
          </a:solidFill>
          <a:ln w="12700">
            <a:solidFill>
              <a:srgbClr val="1B2A5C"/>
            </a:solidFill>
            <a:prstDash val="solid"/>
          </a:ln>
        </p:spPr>
        <p:txBody>
          <a:bodyPr/>
          <a:lstStyle/>
          <a:p>
            <a:endParaRPr lang="en-US"/>
          </a:p>
        </p:txBody>
      </p:sp>
      <p:sp>
        <p:nvSpPr>
          <p:cNvPr id="16" name="Text 13"/>
          <p:cNvSpPr txBox="1"/>
          <p:nvPr/>
        </p:nvSpPr>
        <p:spPr>
          <a:xfrm>
            <a:off x="2194560" y="192024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7" name="Text 14"/>
          <p:cNvSpPr txBox="1"/>
          <p:nvPr/>
        </p:nvSpPr>
        <p:spPr>
          <a:xfrm>
            <a:off x="2468880" y="5074920"/>
            <a:ext cx="731520" cy="320040"/>
          </a:xfrm>
          <a:prstGeom prst="rect">
            <a:avLst/>
          </a:prstGeom>
          <a:noFill/>
          <a:ln/>
        </p:spPr>
        <p:txBody>
          <a:bodyPr wrap="square" lIns="0" tIns="0" rIns="0" bIns="0" rtlCol="0" anchor="ctr"/>
          <a:lstStyle/>
          <a:p>
            <a:pPr marL="0" indent="0">
              <a:buNone/>
            </a:pPr>
            <a:r>
              <a:rPr lang="en-US" sz="1600" i="1" dirty="0">
                <a:solidFill>
                  <a:srgbClr val="1A1F36"/>
                </a:solidFill>
                <a:latin typeface="Cambria" pitchFamily="34" charset="0"/>
                <a:ea typeface="Cambria" pitchFamily="34" charset="-122"/>
                <a:cs typeface="Cambria" pitchFamily="34" charset="-120"/>
              </a:rPr>
              <a:t>γ₁₂</a:t>
            </a:r>
            <a:endParaRPr lang="en-US" sz="1600" dirty="0"/>
          </a:p>
        </p:txBody>
      </p:sp>
      <p:sp>
        <p:nvSpPr>
          <p:cNvPr id="18" name="Text 15"/>
          <p:cNvSpPr txBox="1"/>
          <p:nvPr/>
        </p:nvSpPr>
        <p:spPr>
          <a:xfrm>
            <a:off x="3520440" y="3429000"/>
            <a:ext cx="731520" cy="320040"/>
          </a:xfrm>
          <a:prstGeom prst="rect">
            <a:avLst/>
          </a:prstGeom>
          <a:noFill/>
          <a:ln/>
        </p:spPr>
        <p:txBody>
          <a:bodyPr wrap="square" lIns="0" tIns="0" rIns="0" bIns="0" rtlCol="0" anchor="ctr"/>
          <a:lstStyle/>
          <a:p>
            <a:pPr marL="0" indent="0">
              <a:buNone/>
            </a:pPr>
            <a:r>
              <a:rPr lang="en-US" sz="1600" i="1" dirty="0">
                <a:solidFill>
                  <a:srgbClr val="1A1F36"/>
                </a:solidFill>
                <a:latin typeface="Cambria" pitchFamily="34" charset="0"/>
                <a:ea typeface="Cambria" pitchFamily="34" charset="-122"/>
                <a:cs typeface="Cambria" pitchFamily="34" charset="-120"/>
              </a:rPr>
              <a:t>γ₂₃</a:t>
            </a:r>
            <a:endParaRPr lang="en-US" sz="1600" dirty="0"/>
          </a:p>
        </p:txBody>
      </p:sp>
      <p:sp>
        <p:nvSpPr>
          <p:cNvPr id="19" name="Text 16"/>
          <p:cNvSpPr txBox="1"/>
          <p:nvPr/>
        </p:nvSpPr>
        <p:spPr>
          <a:xfrm>
            <a:off x="1143000" y="3291840"/>
            <a:ext cx="731520" cy="320040"/>
          </a:xfrm>
          <a:prstGeom prst="rect">
            <a:avLst/>
          </a:prstGeom>
          <a:noFill/>
          <a:ln/>
        </p:spPr>
        <p:txBody>
          <a:bodyPr wrap="square" lIns="0" tIns="0" rIns="0" bIns="0" rtlCol="0" anchor="ctr"/>
          <a:lstStyle/>
          <a:p>
            <a:pPr marL="0" indent="0">
              <a:buNone/>
            </a:pPr>
            <a:r>
              <a:rPr lang="en-US" sz="1600" i="1" dirty="0">
                <a:solidFill>
                  <a:srgbClr val="1A1F36"/>
                </a:solidFill>
                <a:latin typeface="Cambria" pitchFamily="34" charset="0"/>
                <a:ea typeface="Cambria" pitchFamily="34" charset="-122"/>
                <a:cs typeface="Cambria" pitchFamily="34" charset="-120"/>
              </a:rPr>
              <a:t>γ₃₁</a:t>
            </a:r>
            <a:endParaRPr lang="en-US" sz="1600" dirty="0"/>
          </a:p>
        </p:txBody>
      </p:sp>
      <p:sp>
        <p:nvSpPr>
          <p:cNvPr id="20" name="Text 17"/>
          <p:cNvSpPr txBox="1"/>
          <p:nvPr/>
        </p:nvSpPr>
        <p:spPr>
          <a:xfrm>
            <a:off x="548640" y="1417320"/>
            <a:ext cx="4572000" cy="457200"/>
          </a:xfrm>
          <a:prstGeom prst="rect">
            <a:avLst/>
          </a:prstGeom>
          <a:noFill/>
          <a:ln/>
        </p:spPr>
        <p:txBody>
          <a:bodyPr wrap="square" lIns="0" tIns="0" rIns="0" bIns="0" rtlCol="0" anchor="ctr"/>
          <a:lstStyle/>
          <a:p>
            <a:pPr marL="0" indent="0">
              <a:buNone/>
            </a:pPr>
            <a:r>
              <a:rPr lang="en-US" sz="1900" b="1" dirty="0">
                <a:solidFill>
                  <a:srgbClr val="1B2A5C"/>
                </a:solidFill>
                <a:latin typeface="Cambria" pitchFamily="34" charset="0"/>
                <a:ea typeface="Cambria" pitchFamily="34" charset="-122"/>
                <a:cs typeface="Cambria" pitchFamily="34" charset="-120"/>
              </a:rPr>
              <a:t>g³ − (pair terms) = 2 |γ₁₂ γ₂₃ γ₃₁| cos φc</a:t>
            </a:r>
            <a:endParaRPr lang="en-US" sz="1900" dirty="0"/>
          </a:p>
        </p:txBody>
      </p:sp>
      <p:sp>
        <p:nvSpPr>
          <p:cNvPr id="21" name="Shape 18"/>
          <p:cNvSpPr/>
          <p:nvPr/>
        </p:nvSpPr>
        <p:spPr>
          <a:xfrm>
            <a:off x="5486400" y="1417320"/>
            <a:ext cx="6371924" cy="969264"/>
          </a:xfrm>
          <a:prstGeom prst="roundRect">
            <a:avLst>
              <a:gd name="adj" fmla="val 7547"/>
            </a:avLst>
          </a:prstGeom>
          <a:solidFill>
            <a:srgbClr val="EEF1F8"/>
          </a:solidFill>
          <a:ln w="12700">
            <a:solidFill>
              <a:srgbClr val="EEF1F8"/>
            </a:solidFill>
            <a:prstDash val="solid"/>
          </a:ln>
        </p:spPr>
        <p:txBody>
          <a:bodyPr/>
          <a:lstStyle/>
          <a:p>
            <a:endParaRPr lang="en-US"/>
          </a:p>
        </p:txBody>
      </p:sp>
      <p:sp>
        <p:nvSpPr>
          <p:cNvPr id="22" name="Text 19"/>
          <p:cNvSpPr txBox="1"/>
          <p:nvPr/>
        </p:nvSpPr>
        <p:spPr>
          <a:xfrm>
            <a:off x="5669280" y="1508760"/>
            <a:ext cx="5760720" cy="310896"/>
          </a:xfrm>
          <a:prstGeom prst="rect">
            <a:avLst/>
          </a:prstGeom>
          <a:noFill/>
          <a:ln/>
        </p:spPr>
        <p:txBody>
          <a:bodyPr wrap="square" lIns="0" tIns="0" rIns="0" bIns="0" rtlCol="0" anchor="ctr"/>
          <a:lstStyle/>
          <a:p>
            <a:pPr marL="0" indent="0">
              <a:buNone/>
            </a:pPr>
            <a:r>
              <a:rPr lang="en-US" sz="1600" b="1" dirty="0">
                <a:solidFill>
                  <a:srgbClr val="D99A2B"/>
                </a:solidFill>
                <a:latin typeface="Calibri" pitchFamily="34" charset="0"/>
                <a:ea typeface="Calibri" pitchFamily="34" charset="-122"/>
                <a:cs typeface="Calibri" pitchFamily="34" charset="-120"/>
              </a:rPr>
              <a:t>Rewards resolution</a:t>
            </a:r>
            <a:endParaRPr lang="en-US" sz="1600" dirty="0"/>
          </a:p>
        </p:txBody>
      </p:sp>
      <p:sp>
        <p:nvSpPr>
          <p:cNvPr id="23" name="Text 20"/>
          <p:cNvSpPr txBox="1"/>
          <p:nvPr/>
        </p:nvSpPr>
        <p:spPr>
          <a:xfrm>
            <a:off x="5669280" y="1819656"/>
            <a:ext cx="5534526" cy="512064"/>
          </a:xfrm>
          <a:prstGeom prst="rect">
            <a:avLst/>
          </a:prstGeom>
          <a:noFill/>
          <a:ln/>
        </p:spPr>
        <p:txBody>
          <a:bodyPr wrap="square" lIns="0" tIns="0" rIns="0" bIns="0" rtlCol="0" anchor="t"/>
          <a:lstStyle/>
          <a:p>
            <a:pPr marL="0" indent="0">
              <a:buNone/>
            </a:pPr>
            <a:r>
              <a:rPr lang="en-US" sz="1350" dirty="0">
                <a:solidFill>
                  <a:srgbClr val="1A1F36"/>
                </a:solidFill>
                <a:latin typeface="Calibri" pitchFamily="34" charset="0"/>
                <a:ea typeface="Calibri" pitchFamily="34" charset="-122"/>
                <a:cs typeface="Calibri" pitchFamily="34" charset="-120"/>
              </a:rPr>
              <a:t>S/N₃ ∝ (1/σt) √(T/Δλ): narrow channels and fast timing are the levers, hence an R ≈ 5000 backend.</a:t>
            </a:r>
            <a:endParaRPr lang="en-US" sz="1350" dirty="0"/>
          </a:p>
        </p:txBody>
      </p:sp>
      <p:sp>
        <p:nvSpPr>
          <p:cNvPr id="24" name="Shape 21"/>
          <p:cNvSpPr/>
          <p:nvPr/>
        </p:nvSpPr>
        <p:spPr>
          <a:xfrm>
            <a:off x="5486400" y="2532888"/>
            <a:ext cx="6371924" cy="969264"/>
          </a:xfrm>
          <a:prstGeom prst="roundRect">
            <a:avLst>
              <a:gd name="adj" fmla="val 7547"/>
            </a:avLst>
          </a:prstGeom>
          <a:solidFill>
            <a:srgbClr val="EEF1F8"/>
          </a:solidFill>
          <a:ln w="12700">
            <a:solidFill>
              <a:srgbClr val="EEF1F8"/>
            </a:solidFill>
            <a:prstDash val="solid"/>
          </a:ln>
        </p:spPr>
        <p:txBody>
          <a:bodyPr/>
          <a:lstStyle/>
          <a:p>
            <a:endParaRPr lang="en-US"/>
          </a:p>
        </p:txBody>
      </p:sp>
      <p:sp>
        <p:nvSpPr>
          <p:cNvPr id="25" name="Text 22"/>
          <p:cNvSpPr txBox="1"/>
          <p:nvPr/>
        </p:nvSpPr>
        <p:spPr>
          <a:xfrm>
            <a:off x="5669280" y="2624328"/>
            <a:ext cx="5760720" cy="310896"/>
          </a:xfrm>
          <a:prstGeom prst="rect">
            <a:avLst/>
          </a:prstGeom>
          <a:noFill/>
          <a:ln/>
        </p:spPr>
        <p:txBody>
          <a:bodyPr wrap="square" lIns="0" tIns="0" rIns="0" bIns="0" rtlCol="0" anchor="ctr"/>
          <a:lstStyle/>
          <a:p>
            <a:pPr marL="0" indent="0">
              <a:buNone/>
            </a:pPr>
            <a:r>
              <a:rPr lang="en-US" sz="1600" b="1" dirty="0">
                <a:solidFill>
                  <a:srgbClr val="D99A2B"/>
                </a:solidFill>
                <a:latin typeface="Calibri" pitchFamily="34" charset="0"/>
                <a:ea typeface="Calibri" pitchFamily="34" charset="-122"/>
                <a:cs typeface="Calibri" pitchFamily="34" charset="-120"/>
              </a:rPr>
              <a:t>Measures cos φc</a:t>
            </a:r>
            <a:endParaRPr lang="en-US" sz="1600" dirty="0"/>
          </a:p>
        </p:txBody>
      </p:sp>
      <p:sp>
        <p:nvSpPr>
          <p:cNvPr id="26" name="Text 23"/>
          <p:cNvSpPr txBox="1"/>
          <p:nvPr/>
        </p:nvSpPr>
        <p:spPr>
          <a:xfrm>
            <a:off x="5669280" y="2935224"/>
            <a:ext cx="5760720" cy="512064"/>
          </a:xfrm>
          <a:prstGeom prst="rect">
            <a:avLst/>
          </a:prstGeom>
          <a:noFill/>
          <a:ln/>
        </p:spPr>
        <p:txBody>
          <a:bodyPr wrap="square" lIns="0" tIns="0" rIns="0" bIns="0" rtlCol="0" anchor="t"/>
          <a:lstStyle/>
          <a:p>
            <a:pPr marL="0" indent="0">
              <a:buNone/>
            </a:pPr>
            <a:r>
              <a:rPr lang="en-US" sz="1350" dirty="0">
                <a:solidFill>
                  <a:srgbClr val="1A1F36"/>
                </a:solidFill>
                <a:latin typeface="Calibri" pitchFamily="34" charset="0"/>
                <a:ea typeface="Calibri" pitchFamily="34" charset="-122"/>
                <a:cs typeface="Calibri" pitchFamily="34" charset="-120"/>
              </a:rPr>
              <a:t>The sign and symmetry of the bispectrum, immune to telescope phases. Asymmetry lives where sin φc ≠ 0.</a:t>
            </a:r>
            <a:endParaRPr lang="en-US" sz="1350" dirty="0"/>
          </a:p>
        </p:txBody>
      </p:sp>
      <p:sp>
        <p:nvSpPr>
          <p:cNvPr id="27" name="Shape 24"/>
          <p:cNvSpPr/>
          <p:nvPr/>
        </p:nvSpPr>
        <p:spPr>
          <a:xfrm>
            <a:off x="5486400" y="3648456"/>
            <a:ext cx="6371924" cy="969264"/>
          </a:xfrm>
          <a:prstGeom prst="roundRect">
            <a:avLst>
              <a:gd name="adj" fmla="val 7547"/>
            </a:avLst>
          </a:prstGeom>
          <a:solidFill>
            <a:srgbClr val="EEF1F8"/>
          </a:solidFill>
          <a:ln w="12700">
            <a:solidFill>
              <a:srgbClr val="EEF1F8"/>
            </a:solidFill>
            <a:prstDash val="solid"/>
          </a:ln>
        </p:spPr>
        <p:txBody>
          <a:bodyPr/>
          <a:lstStyle/>
          <a:p>
            <a:endParaRPr lang="en-US"/>
          </a:p>
        </p:txBody>
      </p:sp>
      <p:sp>
        <p:nvSpPr>
          <p:cNvPr id="28" name="Text 25"/>
          <p:cNvSpPr txBox="1"/>
          <p:nvPr/>
        </p:nvSpPr>
        <p:spPr>
          <a:xfrm>
            <a:off x="5669280" y="3739896"/>
            <a:ext cx="5760720" cy="310896"/>
          </a:xfrm>
          <a:prstGeom prst="rect">
            <a:avLst/>
          </a:prstGeom>
          <a:noFill/>
          <a:ln/>
        </p:spPr>
        <p:txBody>
          <a:bodyPr wrap="square" lIns="0" tIns="0" rIns="0" bIns="0" rtlCol="0" anchor="ctr"/>
          <a:lstStyle/>
          <a:p>
            <a:pPr marL="0" indent="0">
              <a:buNone/>
            </a:pPr>
            <a:r>
              <a:rPr lang="en-US" sz="1600" b="1" dirty="0">
                <a:solidFill>
                  <a:srgbClr val="D99A2B"/>
                </a:solidFill>
                <a:latin typeface="Calibri" pitchFamily="34" charset="0"/>
                <a:ea typeface="Calibri" pitchFamily="34" charset="-122"/>
                <a:cs typeface="Calibri" pitchFamily="34" charset="-120"/>
              </a:rPr>
              <a:t>Needs calibration</a:t>
            </a:r>
            <a:endParaRPr lang="en-US" sz="1600" dirty="0"/>
          </a:p>
        </p:txBody>
      </p:sp>
      <p:sp>
        <p:nvSpPr>
          <p:cNvPr id="29" name="Text 26"/>
          <p:cNvSpPr txBox="1"/>
          <p:nvPr/>
        </p:nvSpPr>
        <p:spPr>
          <a:xfrm>
            <a:off x="5669279" y="4050792"/>
            <a:ext cx="5973775" cy="512064"/>
          </a:xfrm>
          <a:prstGeom prst="rect">
            <a:avLst/>
          </a:prstGeom>
          <a:noFill/>
          <a:ln/>
        </p:spPr>
        <p:txBody>
          <a:bodyPr wrap="square" lIns="0" tIns="0" rIns="0" bIns="0" rtlCol="0" anchor="t"/>
          <a:lstStyle/>
          <a:p>
            <a:pPr marL="0" indent="0">
              <a:buNone/>
            </a:pPr>
            <a:r>
              <a:rPr lang="en-US" sz="1350" dirty="0">
                <a:solidFill>
                  <a:srgbClr val="1A1F36"/>
                </a:solidFill>
                <a:latin typeface="Calibri" pitchFamily="34" charset="0"/>
                <a:ea typeface="Calibri" pitchFamily="34" charset="-122"/>
                <a:cs typeface="Calibri" pitchFamily="34" charset="-120"/>
              </a:rPr>
              <a:t>Pair ridges are 50–750 times the triple term: the pair kernel must be known to 10⁻³.</a:t>
            </a:r>
            <a:endParaRPr lang="en-US" sz="1350" dirty="0"/>
          </a:p>
        </p:txBody>
      </p:sp>
      <p:sp>
        <p:nvSpPr>
          <p:cNvPr id="30" name="Shape 27"/>
          <p:cNvSpPr/>
          <p:nvPr/>
        </p:nvSpPr>
        <p:spPr>
          <a:xfrm>
            <a:off x="5486400" y="4764024"/>
            <a:ext cx="6371924" cy="969264"/>
          </a:xfrm>
          <a:prstGeom prst="roundRect">
            <a:avLst>
              <a:gd name="adj" fmla="val 7547"/>
            </a:avLst>
          </a:prstGeom>
          <a:solidFill>
            <a:srgbClr val="EEF1F8"/>
          </a:solidFill>
          <a:ln w="12700">
            <a:solidFill>
              <a:srgbClr val="EEF1F8"/>
            </a:solidFill>
            <a:prstDash val="solid"/>
          </a:ln>
        </p:spPr>
        <p:txBody>
          <a:bodyPr/>
          <a:lstStyle/>
          <a:p>
            <a:endParaRPr lang="en-US"/>
          </a:p>
        </p:txBody>
      </p:sp>
      <p:sp>
        <p:nvSpPr>
          <p:cNvPr id="31" name="Text 28"/>
          <p:cNvSpPr txBox="1"/>
          <p:nvPr/>
        </p:nvSpPr>
        <p:spPr>
          <a:xfrm>
            <a:off x="5669280" y="4855464"/>
            <a:ext cx="5760720" cy="310896"/>
          </a:xfrm>
          <a:prstGeom prst="rect">
            <a:avLst/>
          </a:prstGeom>
          <a:noFill/>
          <a:ln/>
        </p:spPr>
        <p:txBody>
          <a:bodyPr wrap="square" lIns="0" tIns="0" rIns="0" bIns="0" rtlCol="0" anchor="ctr"/>
          <a:lstStyle/>
          <a:p>
            <a:pPr marL="0" indent="0">
              <a:buNone/>
            </a:pPr>
            <a:r>
              <a:rPr lang="en-US" sz="1600" b="1" dirty="0">
                <a:solidFill>
                  <a:srgbClr val="D99A2B"/>
                </a:solidFill>
                <a:latin typeface="Calibri" pitchFamily="34" charset="0"/>
                <a:ea typeface="Calibri" pitchFamily="34" charset="-122"/>
                <a:cs typeface="Calibri" pitchFamily="34" charset="-120"/>
              </a:rPr>
              <a:t>Context</a:t>
            </a:r>
            <a:endParaRPr lang="en-US" sz="1600" dirty="0"/>
          </a:p>
        </p:txBody>
      </p:sp>
      <p:sp>
        <p:nvSpPr>
          <p:cNvPr id="32" name="Text 29"/>
          <p:cNvSpPr txBox="1"/>
          <p:nvPr/>
        </p:nvSpPr>
        <p:spPr>
          <a:xfrm>
            <a:off x="5669280" y="5166360"/>
            <a:ext cx="5760720" cy="512064"/>
          </a:xfrm>
          <a:prstGeom prst="rect">
            <a:avLst/>
          </a:prstGeom>
          <a:noFill/>
          <a:ln/>
        </p:spPr>
        <p:txBody>
          <a:bodyPr wrap="square" lIns="0" tIns="0" rIns="0" bIns="0" rtlCol="0" anchor="t"/>
          <a:lstStyle/>
          <a:p>
            <a:pPr marL="0" indent="0">
              <a:buNone/>
            </a:pPr>
            <a:r>
              <a:rPr lang="en-US" sz="1350" dirty="0">
                <a:solidFill>
                  <a:srgbClr val="1A1F36"/>
                </a:solidFill>
                <a:latin typeface="Calibri" pitchFamily="34" charset="0"/>
                <a:ea typeface="Calibri" pitchFamily="34" charset="-122"/>
                <a:cs typeface="Calibri" pitchFamily="34" charset="-120"/>
              </a:rPr>
              <a:t>First astrophysical g³: H.E.S.S. (Zmija et al. 2025). One channel needs ~10³ yr for Δcos φc = 0.1 on m ≈ 2 stars.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Spica at the VLT: a closure-phase template in half an hour</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15</a:t>
            </a:r>
            <a:endParaRPr lang="en-US" sz="1000" dirty="0"/>
          </a:p>
        </p:txBody>
      </p:sp>
      <p:pic>
        <p:nvPicPr>
          <p:cNvPr id="8" name="Image 0" descr="/Users/nugent/phoenix/talks/sii2026/media/g3_cosphi_spica_vlt.png"/>
          <p:cNvPicPr>
            <a:picLocks noChangeAspect="1"/>
          </p:cNvPicPr>
          <p:nvPr/>
        </p:nvPicPr>
        <p:blipFill>
          <a:blip r:embed="rId3"/>
          <a:stretch>
            <a:fillRect/>
          </a:stretch>
        </p:blipFill>
        <p:spPr>
          <a:xfrm>
            <a:off x="548640" y="1384459"/>
            <a:ext cx="6172200" cy="4500563"/>
          </a:xfrm>
          <a:prstGeom prst="rect">
            <a:avLst/>
          </a:prstGeom>
        </p:spPr>
      </p:pic>
      <p:sp>
        <p:nvSpPr>
          <p:cNvPr id="9" name="Shape 5"/>
          <p:cNvSpPr/>
          <p:nvPr/>
        </p:nvSpPr>
        <p:spPr>
          <a:xfrm>
            <a:off x="7086600" y="1371600"/>
            <a:ext cx="2194560" cy="1783080"/>
          </a:xfrm>
          <a:prstGeom prst="roundRect">
            <a:avLst>
              <a:gd name="adj" fmla="val 4103"/>
            </a:avLst>
          </a:prstGeom>
          <a:solidFill>
            <a:srgbClr val="EEF1F8"/>
          </a:solidFill>
          <a:ln w="12700">
            <a:solidFill>
              <a:srgbClr val="EEF1F8"/>
            </a:solidFill>
            <a:prstDash val="solid"/>
          </a:ln>
        </p:spPr>
        <p:txBody>
          <a:bodyPr/>
          <a:lstStyle/>
          <a:p>
            <a:endParaRPr lang="en-US"/>
          </a:p>
        </p:txBody>
      </p:sp>
      <p:sp>
        <p:nvSpPr>
          <p:cNvPr id="10" name="Text 6"/>
          <p:cNvSpPr txBox="1"/>
          <p:nvPr/>
        </p:nvSpPr>
        <p:spPr>
          <a:xfrm>
            <a:off x="7287768" y="1481328"/>
            <a:ext cx="179222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36 min</a:t>
            </a:r>
            <a:endParaRPr lang="en-US" sz="3000" dirty="0"/>
          </a:p>
        </p:txBody>
      </p:sp>
      <p:sp>
        <p:nvSpPr>
          <p:cNvPr id="11" name="Text 7"/>
          <p:cNvSpPr txBox="1"/>
          <p:nvPr/>
        </p:nvSpPr>
        <p:spPr>
          <a:xfrm>
            <a:off x="7287768" y="2066544"/>
            <a:ext cx="1792224" cy="99669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template detection, Δcos φc ≤ 0.1, four UTs, R = 5000 SPAD array, no link limit</a:t>
            </a:r>
            <a:endParaRPr lang="en-US" sz="1400" dirty="0"/>
          </a:p>
        </p:txBody>
      </p:sp>
      <p:sp>
        <p:nvSpPr>
          <p:cNvPr id="12" name="Shape 8"/>
          <p:cNvSpPr/>
          <p:nvPr/>
        </p:nvSpPr>
        <p:spPr>
          <a:xfrm>
            <a:off x="9445752" y="1371600"/>
            <a:ext cx="2194560" cy="1783080"/>
          </a:xfrm>
          <a:prstGeom prst="roundRect">
            <a:avLst>
              <a:gd name="adj" fmla="val 4103"/>
            </a:avLst>
          </a:prstGeom>
          <a:solidFill>
            <a:srgbClr val="EEF1F8"/>
          </a:solidFill>
          <a:ln w="12700">
            <a:solidFill>
              <a:srgbClr val="EEF1F8"/>
            </a:solidFill>
            <a:prstDash val="solid"/>
          </a:ln>
        </p:spPr>
        <p:txBody>
          <a:bodyPr/>
          <a:lstStyle/>
          <a:p>
            <a:endParaRPr lang="en-US"/>
          </a:p>
        </p:txBody>
      </p:sp>
      <p:sp>
        <p:nvSpPr>
          <p:cNvPr id="13" name="Text 9"/>
          <p:cNvSpPr txBox="1"/>
          <p:nvPr/>
        </p:nvSpPr>
        <p:spPr>
          <a:xfrm>
            <a:off x="9646920" y="1481328"/>
            <a:ext cx="179222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7 min</a:t>
            </a:r>
            <a:endParaRPr lang="en-US" sz="3000" dirty="0"/>
          </a:p>
        </p:txBody>
      </p:sp>
      <p:sp>
        <p:nvSpPr>
          <p:cNvPr id="14" name="Text 10"/>
          <p:cNvSpPr txBox="1"/>
          <p:nvPr/>
        </p:nvSpPr>
        <p:spPr>
          <a:xfrm>
            <a:off x="9646920" y="2066544"/>
            <a:ext cx="1792224" cy="99669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with a polarizing beamsplitter (two streams per telescope)</a:t>
            </a:r>
            <a:endParaRPr lang="en-US" sz="1400" dirty="0"/>
          </a:p>
        </p:txBody>
      </p:sp>
      <p:sp>
        <p:nvSpPr>
          <p:cNvPr id="15" name="Shape 11"/>
          <p:cNvSpPr/>
          <p:nvPr/>
        </p:nvSpPr>
        <p:spPr>
          <a:xfrm>
            <a:off x="7086600" y="3337560"/>
            <a:ext cx="2194560" cy="1783080"/>
          </a:xfrm>
          <a:prstGeom prst="roundRect">
            <a:avLst>
              <a:gd name="adj" fmla="val 4103"/>
            </a:avLst>
          </a:prstGeom>
          <a:solidFill>
            <a:srgbClr val="EEF1F8"/>
          </a:solidFill>
          <a:ln w="12700">
            <a:solidFill>
              <a:srgbClr val="EEF1F8"/>
            </a:solidFill>
            <a:prstDash val="solid"/>
          </a:ln>
        </p:spPr>
        <p:txBody>
          <a:bodyPr/>
          <a:lstStyle/>
          <a:p>
            <a:endParaRPr lang="en-US"/>
          </a:p>
        </p:txBody>
      </p:sp>
      <p:sp>
        <p:nvSpPr>
          <p:cNvPr id="16" name="Text 12"/>
          <p:cNvSpPr txBox="1"/>
          <p:nvPr/>
        </p:nvSpPr>
        <p:spPr>
          <a:xfrm>
            <a:off x="7287768" y="3447288"/>
            <a:ext cx="179222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9 nights</a:t>
            </a:r>
            <a:endParaRPr lang="en-US" sz="3000" dirty="0"/>
          </a:p>
        </p:txBody>
      </p:sp>
      <p:sp>
        <p:nvSpPr>
          <p:cNvPr id="17" name="Text 13"/>
          <p:cNvSpPr txBox="1"/>
          <p:nvPr/>
        </p:nvSpPr>
        <p:spPr>
          <a:xfrm>
            <a:off x="7287768" y="4032504"/>
            <a:ext cx="1792224" cy="99669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per epoch for closure-phase curves in R = 100 bins (14 h with the beamsplitter)</a:t>
            </a:r>
            <a:endParaRPr lang="en-US" sz="1400" dirty="0"/>
          </a:p>
        </p:txBody>
      </p:sp>
      <p:sp>
        <p:nvSpPr>
          <p:cNvPr id="18" name="Shape 14"/>
          <p:cNvSpPr/>
          <p:nvPr/>
        </p:nvSpPr>
        <p:spPr>
          <a:xfrm>
            <a:off x="9445752" y="3337560"/>
            <a:ext cx="2194560" cy="1783080"/>
          </a:xfrm>
          <a:prstGeom prst="roundRect">
            <a:avLst>
              <a:gd name="adj" fmla="val 4103"/>
            </a:avLst>
          </a:prstGeom>
          <a:solidFill>
            <a:srgbClr val="EEF1F8"/>
          </a:solidFill>
          <a:ln w="12700">
            <a:solidFill>
              <a:srgbClr val="EEF1F8"/>
            </a:solidFill>
            <a:prstDash val="solid"/>
          </a:ln>
        </p:spPr>
        <p:txBody>
          <a:bodyPr/>
          <a:lstStyle/>
          <a:p>
            <a:endParaRPr lang="en-US"/>
          </a:p>
        </p:txBody>
      </p:sp>
      <p:sp>
        <p:nvSpPr>
          <p:cNvPr id="19" name="Text 15"/>
          <p:cNvSpPr txBox="1"/>
          <p:nvPr/>
        </p:nvSpPr>
        <p:spPr>
          <a:xfrm>
            <a:off x="9646920" y="3447288"/>
            <a:ext cx="179222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g ≈ 2</a:t>
            </a:r>
            <a:endParaRPr lang="en-US" sz="3000" dirty="0"/>
          </a:p>
        </p:txBody>
      </p:sp>
      <p:sp>
        <p:nvSpPr>
          <p:cNvPr id="20" name="Text 16"/>
          <p:cNvSpPr txBox="1"/>
          <p:nvPr/>
        </p:nvSpPr>
        <p:spPr>
          <a:xfrm>
            <a:off x="9646920" y="4032504"/>
            <a:ext cx="1792224" cy="99669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one-night limit: a dozen or more hot southern binaries and rapid rotators</a:t>
            </a:r>
            <a:endParaRPr lang="en-US" sz="1400" dirty="0"/>
          </a:p>
        </p:txBody>
      </p:sp>
      <p:sp>
        <p:nvSpPr>
          <p:cNvPr id="21" name="Text 17"/>
          <p:cNvSpPr txBox="1"/>
          <p:nvPr/>
        </p:nvSpPr>
        <p:spPr>
          <a:xfrm>
            <a:off x="7086600" y="5303520"/>
            <a:ext cx="4553712" cy="548640"/>
          </a:xfrm>
          <a:prstGeom prst="rect">
            <a:avLst/>
          </a:prstGeom>
          <a:noFill/>
          <a:ln/>
        </p:spPr>
        <p:txBody>
          <a:bodyPr wrap="square" lIns="0" tIns="0" rIns="0" bIns="0" rtlCol="0" anchor="t"/>
          <a:lstStyle/>
          <a:p>
            <a:pPr marL="0" indent="0">
              <a:buNone/>
            </a:pPr>
            <a:r>
              <a:rPr lang="en-US" sz="1500" i="1" dirty="0">
                <a:solidFill>
                  <a:srgbClr val="1A1F36"/>
                </a:solidFill>
                <a:latin typeface="Calibri" pitchFamily="34" charset="0"/>
                <a:ea typeface="Calibri" pitchFamily="34" charset="-122"/>
                <a:cs typeface="Calibri" pitchFamily="34" charset="-120"/>
              </a:rPr>
              <a:t>With today's 320-channel detector: 150 nights even without the link limit.</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δ Velorum: wide orbits, big pupils and three EON units</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16</a:t>
            </a:r>
            <a:endParaRPr lang="en-US" sz="1000" dirty="0"/>
          </a:p>
        </p:txBody>
      </p:sp>
      <p:pic>
        <p:nvPicPr>
          <p:cNvPr id="8" name="Image 0" descr="/Users/nugent/phoenix/talks/sii2026/media/g3_deltavel_eonsii_per_night.png"/>
          <p:cNvPicPr>
            <a:picLocks noChangeAspect="1"/>
          </p:cNvPicPr>
          <p:nvPr/>
        </p:nvPicPr>
        <p:blipFill>
          <a:blip r:embed="rId3"/>
          <a:stretch>
            <a:fillRect/>
          </a:stretch>
        </p:blipFill>
        <p:spPr>
          <a:xfrm>
            <a:off x="548640" y="1397317"/>
            <a:ext cx="5394960" cy="4383405"/>
          </a:xfrm>
          <a:prstGeom prst="rect">
            <a:avLst/>
          </a:prstGeom>
        </p:spPr>
      </p:pic>
      <p:sp>
        <p:nvSpPr>
          <p:cNvPr id="9" name="Text 5"/>
          <p:cNvSpPr txBox="1"/>
          <p:nvPr/>
        </p:nvSpPr>
        <p:spPr>
          <a:xfrm>
            <a:off x="6263640" y="1463040"/>
            <a:ext cx="5394960" cy="438912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At 25.1 pc the orbit spans 16.6 mas. The 4.7 m blue fringe at maximum separation is averaged away by 8.2 m pupils: 20–27 nights at the VLT.</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Three EON 4 m units on a 12 m triangle at Paranal: the closure-phase template in about 20 nights spread around the orbit.</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The asymmetric part of the closure phase stays out of reach (~10⁴ nights): g³ sees only cos φc, and φc sits near 0 or π.</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Lesson: pupil size against fringe period matters as much as collecting area.</a:t>
            </a:r>
            <a:endParaRPr lang="en-US" sz="1600" dirty="0"/>
          </a:p>
        </p:txBody>
      </p:sp>
      <p:pic>
        <p:nvPicPr>
          <p:cNvPr id="3074" name="Picture 2">
            <a:extLst>
              <a:ext uri="{FF2B5EF4-FFF2-40B4-BE49-F238E27FC236}">
                <a16:creationId xmlns:a16="http://schemas.microsoft.com/office/drawing/2014/main" id="{9BC3F055-B391-6CB1-AF77-38769C446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670" y="4382914"/>
            <a:ext cx="3479457" cy="2319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0B1026"/>
        </a:solidFill>
        <a:effectLst/>
      </p:bgPr>
    </p:bg>
    <p:spTree>
      <p:nvGrpSpPr>
        <p:cNvPr id="1" name=""/>
        <p:cNvGrpSpPr/>
        <p:nvPr/>
      </p:nvGrpSpPr>
      <p:grpSpPr>
        <a:xfrm>
          <a:off x="0" y="0"/>
          <a:ext cx="0" cy="0"/>
          <a:chOff x="0" y="0"/>
          <a:chExt cx="0" cy="0"/>
        </a:xfrm>
      </p:grpSpPr>
      <p:sp>
        <p:nvSpPr>
          <p:cNvPr id="2" name="Shape 0"/>
          <p:cNvSpPr/>
          <p:nvPr/>
        </p:nvSpPr>
        <p:spPr>
          <a:xfrm>
            <a:off x="10271455" y="640080"/>
            <a:ext cx="746150" cy="746150"/>
          </a:xfrm>
          <a:prstGeom prst="ellipse">
            <a:avLst/>
          </a:prstGeom>
          <a:solidFill>
            <a:srgbClr val="D99A2B"/>
          </a:solidFill>
          <a:ln w="12700">
            <a:solidFill>
              <a:srgbClr val="D99A2B"/>
            </a:solidFill>
            <a:prstDash val="solid"/>
          </a:ln>
        </p:spPr>
        <p:txBody>
          <a:bodyPr/>
          <a:lstStyle/>
          <a:p>
            <a:endParaRPr lang="en-US"/>
          </a:p>
        </p:txBody>
      </p:sp>
      <p:sp>
        <p:nvSpPr>
          <p:cNvPr id="3" name="Shape 1"/>
          <p:cNvSpPr/>
          <p:nvPr/>
        </p:nvSpPr>
        <p:spPr>
          <a:xfrm>
            <a:off x="11193170" y="925373"/>
            <a:ext cx="438912" cy="438912"/>
          </a:xfrm>
          <a:prstGeom prst="ellipse">
            <a:avLst/>
          </a:prstGeom>
          <a:solidFill>
            <a:srgbClr val="CAD6F2"/>
          </a:solidFill>
          <a:ln w="12700">
            <a:solidFill>
              <a:srgbClr val="CAD6F2"/>
            </a:solidFill>
            <a:prstDash val="solid"/>
          </a:ln>
        </p:spPr>
        <p:txBody>
          <a:bodyPr/>
          <a:lstStyle/>
          <a:p>
            <a:endParaRPr lang="en-US"/>
          </a:p>
        </p:txBody>
      </p:sp>
      <p:sp>
        <p:nvSpPr>
          <p:cNvPr id="4" name="Text 2"/>
          <p:cNvSpPr txBox="1"/>
          <p:nvPr/>
        </p:nvSpPr>
        <p:spPr>
          <a:xfrm>
            <a:off x="548640" y="548640"/>
            <a:ext cx="7315200" cy="73152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Summary</a:t>
            </a:r>
            <a:endParaRPr lang="en-US" sz="3800" dirty="0"/>
          </a:p>
        </p:txBody>
      </p:sp>
      <p:sp>
        <p:nvSpPr>
          <p:cNvPr id="5" name="Shape 3"/>
          <p:cNvSpPr/>
          <p:nvPr/>
        </p:nvSpPr>
        <p:spPr>
          <a:xfrm>
            <a:off x="548640" y="1673352"/>
            <a:ext cx="274320" cy="274320"/>
          </a:xfrm>
          <a:prstGeom prst="ellipse">
            <a:avLst/>
          </a:prstGeom>
          <a:solidFill>
            <a:srgbClr val="D99A2B"/>
          </a:solidFill>
          <a:ln w="12700">
            <a:solidFill>
              <a:srgbClr val="D99A2B"/>
            </a:solidFill>
            <a:prstDash val="solid"/>
          </a:ln>
        </p:spPr>
        <p:txBody>
          <a:bodyPr/>
          <a:lstStyle/>
          <a:p>
            <a:endParaRPr lang="en-US"/>
          </a:p>
        </p:txBody>
      </p:sp>
      <p:sp>
        <p:nvSpPr>
          <p:cNvPr id="6" name="Text 4"/>
          <p:cNvSpPr txBox="1"/>
          <p:nvPr/>
        </p:nvSpPr>
        <p:spPr>
          <a:xfrm>
            <a:off x="1051560" y="1600200"/>
            <a:ext cx="10515600" cy="41148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Multiplexing works now.</a:t>
            </a:r>
            <a:endParaRPr lang="en-US" sz="2200" dirty="0"/>
          </a:p>
        </p:txBody>
      </p:sp>
      <p:sp>
        <p:nvSpPr>
          <p:cNvPr id="7" name="Text 5"/>
          <p:cNvSpPr txBox="1"/>
          <p:nvPr/>
        </p:nvSpPr>
        <p:spPr>
          <a:xfrm>
            <a:off x="1051560" y="2029968"/>
            <a:ext cx="10332720" cy="640080"/>
          </a:xfrm>
          <a:prstGeom prst="rect">
            <a:avLst/>
          </a:prstGeom>
          <a:noFill/>
          <a:ln/>
        </p:spPr>
        <p:txBody>
          <a:bodyPr wrap="square" lIns="0" tIns="0" rIns="0" bIns="0" rtlCol="0" anchor="t"/>
          <a:lstStyle/>
          <a:p>
            <a:pPr marL="0" indent="0">
              <a:buNone/>
            </a:pPr>
            <a:r>
              <a:rPr lang="en-US" sz="1600" dirty="0">
                <a:solidFill>
                  <a:srgbClr val="CAD6F2"/>
                </a:solidFill>
                <a:latin typeface="Calibri" pitchFamily="34" charset="0"/>
                <a:ea typeface="Calibri" pitchFamily="34" charset="-122"/>
                <a:cs typeface="Calibri" pitchFamily="34" charset="-120"/>
              </a:rPr>
              <a:t>A dispersed SPAD array turns marginal small-telescope intensity interferometry into routine g²(λ) spectra; readout is the limit.</a:t>
            </a:r>
            <a:endParaRPr lang="en-US" sz="1600" dirty="0"/>
          </a:p>
        </p:txBody>
      </p:sp>
      <p:sp>
        <p:nvSpPr>
          <p:cNvPr id="8" name="Shape 6"/>
          <p:cNvSpPr/>
          <p:nvPr/>
        </p:nvSpPr>
        <p:spPr>
          <a:xfrm>
            <a:off x="548640" y="2862072"/>
            <a:ext cx="274320" cy="274320"/>
          </a:xfrm>
          <a:prstGeom prst="ellipse">
            <a:avLst/>
          </a:prstGeom>
          <a:solidFill>
            <a:srgbClr val="D99A2B"/>
          </a:solidFill>
          <a:ln w="12700">
            <a:solidFill>
              <a:srgbClr val="D99A2B"/>
            </a:solidFill>
            <a:prstDash val="solid"/>
          </a:ln>
        </p:spPr>
        <p:txBody>
          <a:bodyPr/>
          <a:lstStyle/>
          <a:p>
            <a:endParaRPr lang="en-US"/>
          </a:p>
        </p:txBody>
      </p:sp>
      <p:sp>
        <p:nvSpPr>
          <p:cNvPr id="9" name="Text 7"/>
          <p:cNvSpPr txBox="1"/>
          <p:nvPr/>
        </p:nvSpPr>
        <p:spPr>
          <a:xfrm>
            <a:off x="1051560" y="2788920"/>
            <a:ext cx="10515600" cy="41148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The models matter.</a:t>
            </a:r>
            <a:endParaRPr lang="en-US" sz="2200" dirty="0"/>
          </a:p>
        </p:txBody>
      </p:sp>
      <p:sp>
        <p:nvSpPr>
          <p:cNvPr id="10" name="Text 8"/>
          <p:cNvSpPr txBox="1"/>
          <p:nvPr/>
        </p:nvSpPr>
        <p:spPr>
          <a:xfrm>
            <a:off x="1051560" y="3218688"/>
            <a:ext cx="10332720" cy="640080"/>
          </a:xfrm>
          <a:prstGeom prst="rect">
            <a:avLst/>
          </a:prstGeom>
          <a:noFill/>
          <a:ln/>
        </p:spPr>
        <p:txBody>
          <a:bodyPr wrap="square" lIns="0" tIns="0" rIns="0" bIns="0" rtlCol="0" anchor="t"/>
          <a:lstStyle/>
          <a:p>
            <a:pPr marL="0" indent="0">
              <a:buNone/>
            </a:pPr>
            <a:r>
              <a:rPr lang="en-US" sz="1600" dirty="0">
                <a:solidFill>
                  <a:srgbClr val="CAD6F2"/>
                </a:solidFill>
                <a:latin typeface="Calibri" pitchFamily="34" charset="0"/>
                <a:ea typeface="Calibri" pitchFamily="34" charset="-122"/>
                <a:cs typeface="Calibri" pitchFamily="34" charset="-120"/>
              </a:rPr>
              <a:t>NewEra limb darkening, lines and radius conventions change what a per-cent measurement means – they are themselves a  testable quantity. Still to do: NLTE models for hot stars, 3-D models, hydro (pulsating stars), novae, supernovae,…</a:t>
            </a:r>
            <a:endParaRPr lang="en-US" sz="1600" dirty="0"/>
          </a:p>
        </p:txBody>
      </p:sp>
      <p:sp>
        <p:nvSpPr>
          <p:cNvPr id="11" name="Shape 9"/>
          <p:cNvSpPr/>
          <p:nvPr/>
        </p:nvSpPr>
        <p:spPr>
          <a:xfrm>
            <a:off x="548640" y="4050792"/>
            <a:ext cx="274320" cy="274320"/>
          </a:xfrm>
          <a:prstGeom prst="ellipse">
            <a:avLst/>
          </a:prstGeom>
          <a:solidFill>
            <a:srgbClr val="D99A2B"/>
          </a:solidFill>
          <a:ln w="12700">
            <a:solidFill>
              <a:srgbClr val="D99A2B"/>
            </a:solidFill>
            <a:prstDash val="solid"/>
          </a:ln>
        </p:spPr>
        <p:txBody>
          <a:bodyPr/>
          <a:lstStyle/>
          <a:p>
            <a:endParaRPr lang="en-US"/>
          </a:p>
        </p:txBody>
      </p:sp>
      <p:sp>
        <p:nvSpPr>
          <p:cNvPr id="12" name="Text 10"/>
          <p:cNvSpPr txBox="1"/>
          <p:nvPr/>
        </p:nvSpPr>
        <p:spPr>
          <a:xfrm>
            <a:off x="1051560" y="3977640"/>
            <a:ext cx="10515600" cy="41148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Closure phases are feasible in the future – but hard work.</a:t>
            </a:r>
            <a:endParaRPr lang="en-US" sz="2200" dirty="0"/>
          </a:p>
        </p:txBody>
      </p:sp>
      <p:sp>
        <p:nvSpPr>
          <p:cNvPr id="13" name="Text 11"/>
          <p:cNvSpPr txBox="1"/>
          <p:nvPr/>
        </p:nvSpPr>
        <p:spPr>
          <a:xfrm>
            <a:off x="1051560" y="4407408"/>
            <a:ext cx="10332720" cy="640080"/>
          </a:xfrm>
          <a:prstGeom prst="rect">
            <a:avLst/>
          </a:prstGeom>
          <a:noFill/>
          <a:ln/>
        </p:spPr>
        <p:txBody>
          <a:bodyPr wrap="square" lIns="0" tIns="0" rIns="0" bIns="0" rtlCol="0" anchor="t"/>
          <a:lstStyle/>
          <a:p>
            <a:pPr marL="0" indent="0">
              <a:buNone/>
            </a:pPr>
            <a:r>
              <a:rPr lang="en-US" sz="1600" dirty="0">
                <a:solidFill>
                  <a:srgbClr val="CAD6F2"/>
                </a:solidFill>
                <a:latin typeface="Calibri" pitchFamily="34" charset="0"/>
                <a:ea typeface="Calibri" pitchFamily="34" charset="-122"/>
                <a:cs typeface="Calibri" pitchFamily="34" charset="-120"/>
              </a:rPr>
              <a:t>Spica at the VLT in half an hour with an R ≈ 5000 backend and a real-time correlator; g³ gives cos φc, so targets must be chosen with care.</a:t>
            </a:r>
            <a:endParaRPr lang="en-US" sz="1600" dirty="0"/>
          </a:p>
        </p:txBody>
      </p:sp>
      <p:sp>
        <p:nvSpPr>
          <p:cNvPr id="14" name="Text 12"/>
          <p:cNvSpPr txBox="1"/>
          <p:nvPr/>
        </p:nvSpPr>
        <p:spPr>
          <a:xfrm>
            <a:off x="548640" y="5303520"/>
            <a:ext cx="10972800" cy="411480"/>
          </a:xfrm>
          <a:prstGeom prst="rect">
            <a:avLst/>
          </a:prstGeom>
          <a:noFill/>
          <a:ln/>
        </p:spPr>
        <p:txBody>
          <a:bodyPr wrap="square" lIns="0" tIns="0" rIns="0" bIns="0" rtlCol="0" anchor="ctr"/>
          <a:lstStyle/>
          <a:p>
            <a:pPr marL="0" indent="0">
              <a:buNone/>
            </a:pPr>
            <a:r>
              <a:rPr lang="en-US" sz="2000" b="1" dirty="0">
                <a:solidFill>
                  <a:srgbClr val="D99A2B"/>
                </a:solidFill>
                <a:latin typeface="Calibri" pitchFamily="34" charset="0"/>
                <a:ea typeface="Calibri" pitchFamily="34" charset="-122"/>
                <a:cs typeface="Calibri" pitchFamily="34" charset="-120"/>
              </a:rPr>
              <a:t>hbtsim and the NERSC mirror of the NewEra models are open to collaborators.</a:t>
            </a:r>
            <a:endParaRPr lang="en-US" sz="2000" dirty="0"/>
          </a:p>
        </p:txBody>
      </p:sp>
      <p:sp>
        <p:nvSpPr>
          <p:cNvPr id="15" name="Text 13"/>
          <p:cNvSpPr txBox="1"/>
          <p:nvPr/>
        </p:nvSpPr>
        <p:spPr>
          <a:xfrm>
            <a:off x="548640" y="5806440"/>
            <a:ext cx="11064240" cy="365760"/>
          </a:xfrm>
          <a:prstGeom prst="rect">
            <a:avLst/>
          </a:prstGeom>
          <a:noFill/>
          <a:ln/>
        </p:spPr>
        <p:txBody>
          <a:bodyPr wrap="square" lIns="0" tIns="0" rIns="0" bIns="0" rtlCol="0" anchor="ctr"/>
          <a:lstStyle/>
          <a:p>
            <a:pPr marL="0" indent="0">
              <a:buNone/>
            </a:pPr>
            <a:r>
              <a:rPr lang="en-US" sz="1400" dirty="0">
                <a:solidFill>
                  <a:srgbClr val="CAD6F2"/>
                </a:solidFill>
                <a:latin typeface="Calibri" pitchFamily="34" charset="0"/>
                <a:ea typeface="Calibri" pitchFamily="34" charset="-122"/>
                <a:cs typeface="Calibri" pitchFamily="34" charset="-120"/>
              </a:rPr>
              <a:t>penugent@lbl.gov  ·  github.com/nugent68/binary (access on request)  ·  with thanks to E. Baron and P. Hauschildt for the NewEra models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Backup: Algol through its orbit</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19</a:t>
            </a:r>
            <a:endParaRPr lang="en-US" sz="1000" dirty="0"/>
          </a:p>
        </p:txBody>
      </p:sp>
      <p:pic>
        <p:nvPicPr>
          <p:cNvPr id="7"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8640" y="1542814"/>
            <a:ext cx="11094415" cy="3498053"/>
          </a:xfrm>
          <a:prstGeom prst="rect">
            <a:avLst/>
          </a:prstGeom>
        </p:spPr>
      </p:pic>
      <p:sp>
        <p:nvSpPr>
          <p:cNvPr id="9" name="Text 5"/>
          <p:cNvSpPr txBox="1"/>
          <p:nvPr/>
        </p:nvSpPr>
        <p:spPr>
          <a:xfrm>
            <a:off x="548640" y="5257800"/>
            <a:ext cx="11094415" cy="548640"/>
          </a:xfrm>
          <a:prstGeom prst="rect">
            <a:avLst/>
          </a:prstGeom>
          <a:noFill/>
          <a:ln/>
        </p:spPr>
        <p:txBody>
          <a:bodyPr wrap="square" lIns="0" tIns="0" rIns="0" bIns="0" rtlCol="0" anchor="t"/>
          <a:lstStyle/>
          <a:p>
            <a:pPr marL="0" indent="0">
              <a:buNone/>
            </a:pPr>
            <a:r>
              <a:rPr lang="en-US" sz="1600" dirty="0">
                <a:solidFill>
                  <a:srgbClr val="1A1F36"/>
                </a:solidFill>
                <a:latin typeface="Calibri" pitchFamily="34" charset="0"/>
                <a:ea typeface="Calibri" pitchFamily="34" charset="-122"/>
                <a:cs typeface="Calibri" pitchFamily="34" charset="-120"/>
              </a:rPr>
              <a:t>Algol A–B (B8 V + K0 IV, P = 2.87 d): sky image, light curve, and g²(B) at 400 and 800 nm. Source model only: ideal point-like apertures, no photon noise.</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Backup: cross-check against the EON design study</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20</a:t>
            </a:r>
            <a:endParaRPr lang="en-US" sz="1000" dirty="0"/>
          </a:p>
        </p:txBody>
      </p:sp>
      <p:sp>
        <p:nvSpPr>
          <p:cNvPr id="8" name="Shape 5"/>
          <p:cNvSpPr/>
          <p:nvPr/>
        </p:nvSpPr>
        <p:spPr>
          <a:xfrm>
            <a:off x="548640" y="1463040"/>
            <a:ext cx="3520440" cy="1463040"/>
          </a:xfrm>
          <a:prstGeom prst="roundRect">
            <a:avLst>
              <a:gd name="adj" fmla="val 5000"/>
            </a:avLst>
          </a:prstGeom>
          <a:solidFill>
            <a:srgbClr val="EEF1F8"/>
          </a:solidFill>
          <a:ln w="12700">
            <a:solidFill>
              <a:srgbClr val="EEF1F8"/>
            </a:solidFill>
            <a:prstDash val="solid"/>
          </a:ln>
        </p:spPr>
        <p:txBody>
          <a:bodyPr/>
          <a:lstStyle/>
          <a:p>
            <a:endParaRPr lang="en-US"/>
          </a:p>
        </p:txBody>
      </p:sp>
      <p:sp>
        <p:nvSpPr>
          <p:cNvPr id="9" name="Text 6"/>
          <p:cNvSpPr txBox="1"/>
          <p:nvPr/>
        </p:nvSpPr>
        <p:spPr>
          <a:xfrm>
            <a:off x="749808" y="1572768"/>
            <a:ext cx="311810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30 %</a:t>
            </a:r>
            <a:endParaRPr lang="en-US" sz="3000" dirty="0"/>
          </a:p>
        </p:txBody>
      </p:sp>
      <p:sp>
        <p:nvSpPr>
          <p:cNvPr id="10" name="Text 7"/>
          <p:cNvSpPr txBox="1"/>
          <p:nvPr/>
        </p:nvSpPr>
        <p:spPr>
          <a:xfrm>
            <a:off x="749808" y="2157984"/>
            <a:ext cx="3118104" cy="67665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agreement of photon rates per channel and per telescope on Sirius B</a:t>
            </a:r>
            <a:endParaRPr lang="en-US" sz="1400" dirty="0"/>
          </a:p>
        </p:txBody>
      </p:sp>
      <p:sp>
        <p:nvSpPr>
          <p:cNvPr id="11" name="Shape 8"/>
          <p:cNvSpPr/>
          <p:nvPr/>
        </p:nvSpPr>
        <p:spPr>
          <a:xfrm>
            <a:off x="4325112" y="1463040"/>
            <a:ext cx="3520440" cy="1463040"/>
          </a:xfrm>
          <a:prstGeom prst="roundRect">
            <a:avLst>
              <a:gd name="adj" fmla="val 5000"/>
            </a:avLst>
          </a:prstGeom>
          <a:solidFill>
            <a:srgbClr val="EEF1F8"/>
          </a:solidFill>
          <a:ln w="12700">
            <a:solidFill>
              <a:srgbClr val="EEF1F8"/>
            </a:solidFill>
            <a:prstDash val="solid"/>
          </a:ln>
        </p:spPr>
        <p:txBody>
          <a:bodyPr/>
          <a:lstStyle/>
          <a:p>
            <a:endParaRPr lang="en-US"/>
          </a:p>
        </p:txBody>
      </p:sp>
      <p:sp>
        <p:nvSpPr>
          <p:cNvPr id="12" name="Text 9"/>
          <p:cNvSpPr txBox="1"/>
          <p:nvPr/>
        </p:nvSpPr>
        <p:spPr>
          <a:xfrm>
            <a:off x="4526280" y="1572768"/>
            <a:ext cx="311810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 10–25</a:t>
            </a:r>
            <a:endParaRPr lang="en-US" sz="3000" dirty="0"/>
          </a:p>
        </p:txBody>
      </p:sp>
      <p:sp>
        <p:nvSpPr>
          <p:cNvPr id="13" name="Text 10"/>
          <p:cNvSpPr txBox="1"/>
          <p:nvPr/>
        </p:nvSpPr>
        <p:spPr>
          <a:xfrm>
            <a:off x="4526280" y="2157984"/>
            <a:ext cx="3118104" cy="67665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longer integration times in hbtsim as configured (× 2.5–5 at best)</a:t>
            </a:r>
            <a:endParaRPr lang="en-US" sz="1400" dirty="0"/>
          </a:p>
        </p:txBody>
      </p:sp>
      <p:sp>
        <p:nvSpPr>
          <p:cNvPr id="14" name="Shape 11"/>
          <p:cNvSpPr/>
          <p:nvPr/>
        </p:nvSpPr>
        <p:spPr>
          <a:xfrm>
            <a:off x="8101584" y="1463040"/>
            <a:ext cx="3520440" cy="1463040"/>
          </a:xfrm>
          <a:prstGeom prst="roundRect">
            <a:avLst>
              <a:gd name="adj" fmla="val 5000"/>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8302752" y="1572768"/>
            <a:ext cx="311810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2–6 ps</a:t>
            </a:r>
            <a:endParaRPr lang="en-US" sz="3000" dirty="0"/>
          </a:p>
        </p:txBody>
      </p:sp>
      <p:sp>
        <p:nvSpPr>
          <p:cNvPr id="16" name="Text 13"/>
          <p:cNvSpPr txBox="1"/>
          <p:nvPr/>
        </p:nvSpPr>
        <p:spPr>
          <a:xfrm>
            <a:off x="8302752" y="2157984"/>
            <a:ext cx="3118104" cy="67665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coincidence window that would reproduce the study, against 12–28 ps pair jitter</a:t>
            </a:r>
            <a:endParaRPr lang="en-US" sz="1400" dirty="0"/>
          </a:p>
        </p:txBody>
      </p:sp>
      <p:sp>
        <p:nvSpPr>
          <p:cNvPr id="17" name="Text 14"/>
          <p:cNvSpPr txBox="1"/>
          <p:nvPr/>
        </p:nvSpPr>
        <p:spPr>
          <a:xfrm>
            <a:off x="548640" y="3291840"/>
            <a:ext cx="11094415" cy="256032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The study's photon-level S/N equals our matched filter when η = ½ and its time window is √π times the pair jitter.</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Poisson Monte Carlo of the Sirius B case (10 h, 1000 channels): the matched filter is unbiased at its analytic scatter.</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A coincidence box narrower than the jitter, without a capture correction, biases the diameter by +30 to +130 %.</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Resolution: measured detector timing. If the effective window is a few picoseconds, one parameter changes in hbtsim.</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Backup: readout, from time tags to a real-time correlator</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21</a:t>
            </a:r>
            <a:endParaRPr lang="en-US" sz="1000" dirty="0"/>
          </a:p>
        </p:txBody>
      </p:sp>
      <p:sp>
        <p:nvSpPr>
          <p:cNvPr id="8" name="Shape 5"/>
          <p:cNvSpPr/>
          <p:nvPr/>
        </p:nvSpPr>
        <p:spPr>
          <a:xfrm>
            <a:off x="548640" y="1463040"/>
            <a:ext cx="3520440" cy="1463040"/>
          </a:xfrm>
          <a:prstGeom prst="roundRect">
            <a:avLst>
              <a:gd name="adj" fmla="val 5000"/>
            </a:avLst>
          </a:prstGeom>
          <a:solidFill>
            <a:srgbClr val="EEF1F8"/>
          </a:solidFill>
          <a:ln w="12700">
            <a:solidFill>
              <a:srgbClr val="EEF1F8"/>
            </a:solidFill>
            <a:prstDash val="solid"/>
          </a:ln>
        </p:spPr>
        <p:txBody>
          <a:bodyPr/>
          <a:lstStyle/>
          <a:p>
            <a:endParaRPr lang="en-US"/>
          </a:p>
        </p:txBody>
      </p:sp>
      <p:sp>
        <p:nvSpPr>
          <p:cNvPr id="9" name="Text 6"/>
          <p:cNvSpPr txBox="1"/>
          <p:nvPr/>
        </p:nvSpPr>
        <p:spPr>
          <a:xfrm>
            <a:off x="749808" y="1572768"/>
            <a:ext cx="311810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140 Mcps</a:t>
            </a:r>
            <a:endParaRPr lang="en-US" sz="3000" dirty="0"/>
          </a:p>
        </p:txBody>
      </p:sp>
      <p:sp>
        <p:nvSpPr>
          <p:cNvPr id="10" name="Text 7"/>
          <p:cNvSpPr txBox="1"/>
          <p:nvPr/>
        </p:nvSpPr>
        <p:spPr>
          <a:xfrm>
            <a:off x="749808" y="2157984"/>
            <a:ext cx="3118104" cy="67665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most that today's SPAD Lambda can ship as time-tags (6 Gbps over two USB3 links)</a:t>
            </a:r>
            <a:endParaRPr lang="en-US" sz="1400" dirty="0"/>
          </a:p>
        </p:txBody>
      </p:sp>
      <p:sp>
        <p:nvSpPr>
          <p:cNvPr id="11" name="Shape 8"/>
          <p:cNvSpPr/>
          <p:nvPr/>
        </p:nvSpPr>
        <p:spPr>
          <a:xfrm>
            <a:off x="4325112" y="1463040"/>
            <a:ext cx="3520440" cy="1463040"/>
          </a:xfrm>
          <a:prstGeom prst="roundRect">
            <a:avLst>
              <a:gd name="adj" fmla="val 5000"/>
            </a:avLst>
          </a:prstGeom>
          <a:solidFill>
            <a:srgbClr val="EEF1F8"/>
          </a:solidFill>
          <a:ln w="12700">
            <a:solidFill>
              <a:srgbClr val="EEF1F8"/>
            </a:solidFill>
            <a:prstDash val="solid"/>
          </a:ln>
        </p:spPr>
        <p:txBody>
          <a:bodyPr/>
          <a:lstStyle/>
          <a:p>
            <a:endParaRPr lang="en-US"/>
          </a:p>
        </p:txBody>
      </p:sp>
      <p:sp>
        <p:nvSpPr>
          <p:cNvPr id="12" name="Text 9"/>
          <p:cNvSpPr txBox="1"/>
          <p:nvPr/>
        </p:nvSpPr>
        <p:spPr>
          <a:xfrm>
            <a:off x="4526280" y="1572768"/>
            <a:ext cx="311810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 2 to × 200</a:t>
            </a:r>
            <a:endParaRPr lang="en-US" sz="3000" dirty="0"/>
          </a:p>
        </p:txBody>
      </p:sp>
      <p:sp>
        <p:nvSpPr>
          <p:cNvPr id="13" name="Text 10"/>
          <p:cNvSpPr txBox="1"/>
          <p:nvPr/>
        </p:nvSpPr>
        <p:spPr>
          <a:xfrm>
            <a:off x="4526280" y="2157984"/>
            <a:ext cx="3118104" cy="67665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by which β Aur exceeds that link on 1 m and on 10 m telescopes (3 × 10⁸ and 3 × 10¹⁰ counts/s)</a:t>
            </a:r>
            <a:endParaRPr lang="en-US" sz="1400" dirty="0"/>
          </a:p>
        </p:txBody>
      </p:sp>
      <p:sp>
        <p:nvSpPr>
          <p:cNvPr id="14" name="Shape 11"/>
          <p:cNvSpPr/>
          <p:nvPr/>
        </p:nvSpPr>
        <p:spPr>
          <a:xfrm>
            <a:off x="8101584" y="1463040"/>
            <a:ext cx="3520440" cy="1463040"/>
          </a:xfrm>
          <a:prstGeom prst="roundRect">
            <a:avLst>
              <a:gd name="adj" fmla="val 5000"/>
            </a:avLst>
          </a:prstGeom>
          <a:solidFill>
            <a:srgbClr val="EEF1F8"/>
          </a:solidFill>
          <a:ln w="12700">
            <a:solidFill>
              <a:srgbClr val="EEF1F8"/>
            </a:solidFill>
            <a:prstDash val="solid"/>
          </a:ln>
        </p:spPr>
        <p:txBody>
          <a:bodyPr/>
          <a:lstStyle/>
          <a:p>
            <a:endParaRPr lang="en-US"/>
          </a:p>
        </p:txBody>
      </p:sp>
      <p:sp>
        <p:nvSpPr>
          <p:cNvPr id="15" name="Text 12"/>
          <p:cNvSpPr txBox="1"/>
          <p:nvPr/>
        </p:nvSpPr>
        <p:spPr>
          <a:xfrm>
            <a:off x="8302752" y="1572768"/>
            <a:ext cx="3118104" cy="566928"/>
          </a:xfrm>
          <a:prstGeom prst="rect">
            <a:avLst/>
          </a:prstGeom>
          <a:noFill/>
          <a:ln/>
        </p:spPr>
        <p:txBody>
          <a:bodyPr wrap="square" lIns="0" tIns="0" rIns="0" bIns="0" rtlCol="0" anchor="ctr"/>
          <a:lstStyle/>
          <a:p>
            <a:pPr marL="0" indent="0">
              <a:buNone/>
            </a:pPr>
            <a:r>
              <a:rPr lang="en-US" sz="3000" b="1" dirty="0">
                <a:solidFill>
                  <a:srgbClr val="D99A2B"/>
                </a:solidFill>
                <a:latin typeface="Cambria" pitchFamily="34" charset="0"/>
                <a:ea typeface="Cambria" pitchFamily="34" charset="-122"/>
                <a:cs typeface="Cambria" pitchFamily="34" charset="-120"/>
              </a:rPr>
              <a:t>≈ 1 Tb/s</a:t>
            </a:r>
            <a:endParaRPr lang="en-US" sz="3000" dirty="0"/>
          </a:p>
        </p:txBody>
      </p:sp>
      <p:sp>
        <p:nvSpPr>
          <p:cNvPr id="16" name="Text 13"/>
          <p:cNvSpPr txBox="1"/>
          <p:nvPr/>
        </p:nvSpPr>
        <p:spPr>
          <a:xfrm>
            <a:off x="8302752" y="2157984"/>
            <a:ext cx="3118104" cy="676656"/>
          </a:xfrm>
          <a:prstGeom prst="rect">
            <a:avLst/>
          </a:prstGeom>
          <a:noFill/>
          <a:ln/>
        </p:spPr>
        <p:txBody>
          <a:bodyPr wrap="square" lIns="0" tIns="0" rIns="0" bIns="0" rtlCol="0" anchor="t"/>
          <a:lstStyle/>
          <a:p>
            <a:pPr marL="0" indent="0">
              <a:buNone/>
            </a:pPr>
            <a:r>
              <a:rPr lang="en-US" sz="1400" dirty="0">
                <a:solidFill>
                  <a:srgbClr val="1A1F36"/>
                </a:solidFill>
                <a:latin typeface="Calibri" pitchFamily="34" charset="0"/>
                <a:ea typeface="Calibri" pitchFamily="34" charset="-122"/>
                <a:cs typeface="Calibri" pitchFamily="34" charset="-120"/>
              </a:rPr>
              <a:t>of tags from one 10 m telescope at 32 bits each; 10 Gb/s from a 1 m telescope</a:t>
            </a:r>
            <a:endParaRPr lang="en-US" sz="1400" dirty="0"/>
          </a:p>
        </p:txBody>
      </p:sp>
      <p:sp>
        <p:nvSpPr>
          <p:cNvPr id="17" name="Text 14"/>
          <p:cNvSpPr txBox="1"/>
          <p:nvPr/>
        </p:nvSpPr>
        <p:spPr>
          <a:xfrm>
            <a:off x="548640" y="3291840"/>
            <a:ext cx="11094415" cy="256032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Today: analog photomultiplier streams are correlated in real time (MAGIC, on a GPU) or offline (VERITAS). Photon-counting arrays time-tag and correlate offline (LinoSPAD2, SPAD Lambda).</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Route 1, short baselines: fibre both telescopes to one sensor and count coincidences in its FPGA, so only histograms leave.</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Route 2, any baseline: detectors synchronized by White Rabbit stream tags over fast links to a central FPGA or GPU correlator (the QUASAR and EON approach).</a:t>
            </a:r>
            <a:endParaRPr lang="en-US" sz="1600" dirty="0"/>
          </a:p>
          <a:p>
            <a:pPr marL="342900" indent="-342900">
              <a:spcAft>
                <a:spcPts val="900"/>
              </a:spcAft>
              <a:buSzPct val="100000"/>
              <a:buChar char="•"/>
            </a:pPr>
            <a:r>
              <a:rPr lang="en-US" sz="1600" dirty="0">
                <a:solidFill>
                  <a:srgbClr val="1A1F36"/>
                </a:solidFill>
                <a:latin typeface="Calibri" pitchFamily="34" charset="0"/>
                <a:ea typeface="Calibri" pitchFamily="34" charset="-122"/>
                <a:cs typeface="Calibri" pitchFamily="34" charset="-120"/>
              </a:rPr>
              <a:t>Also needed on 10 m telescopes: several pixels per channel (10 ns dead time). A cheaper step: tag only the channels that carry the signal.</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271455" cy="868680"/>
          </a:xfrm>
          <a:prstGeom prst="rect">
            <a:avLst/>
          </a:prstGeom>
          <a:noFill/>
          <a:ln/>
        </p:spPr>
        <p:txBody>
          <a:bodyPr wrap="square" lIns="0" tIns="0" rIns="0" bIns="0" rtlCol="0" anchor="ctr"/>
          <a:lstStyle/>
          <a:p>
            <a:pPr marL="0" indent="0">
              <a:buNone/>
            </a:pPr>
            <a:r>
              <a:rPr lang="en-US" sz="3000" b="1" dirty="0">
                <a:solidFill>
                  <a:srgbClr val="1B2A5C"/>
                </a:solidFill>
                <a:latin typeface="Cambria" pitchFamily="34" charset="0"/>
                <a:ea typeface="Cambria" pitchFamily="34" charset="-122"/>
                <a:cs typeface="Cambria" pitchFamily="34" charset="-120"/>
              </a:rPr>
              <a:t>Where I would like to work with you</a:t>
            </a:r>
            <a:endParaRPr lang="en-US" sz="3000" dirty="0"/>
          </a:p>
        </p:txBody>
      </p:sp>
      <p:sp>
        <p:nvSpPr>
          <p:cNvPr id="3" name="Shape 1"/>
          <p:cNvSpPr/>
          <p:nvPr/>
        </p:nvSpPr>
        <p:spPr>
          <a:xfrm>
            <a:off x="11076127" y="566928"/>
            <a:ext cx="310896" cy="310896"/>
          </a:xfrm>
          <a:prstGeom prst="ellipse">
            <a:avLst/>
          </a:prstGeom>
          <a:solidFill>
            <a:srgbClr val="D99A2B"/>
          </a:solidFill>
          <a:ln w="12700">
            <a:solidFill>
              <a:srgbClr val="D99A2B"/>
            </a:solidFill>
            <a:prstDash val="solid"/>
          </a:ln>
        </p:spPr>
        <p:txBody>
          <a:bodyPr/>
          <a:lstStyle/>
          <a:p>
            <a:endParaRPr lang="en-US"/>
          </a:p>
        </p:txBody>
      </p:sp>
      <p:sp>
        <p:nvSpPr>
          <p:cNvPr id="4" name="Shape 2"/>
          <p:cNvSpPr/>
          <p:nvPr/>
        </p:nvSpPr>
        <p:spPr>
          <a:xfrm>
            <a:off x="11460175" y="685800"/>
            <a:ext cx="182880" cy="182880"/>
          </a:xfrm>
          <a:prstGeom prst="ellipse">
            <a:avLst/>
          </a:prstGeom>
          <a:solidFill>
            <a:srgbClr val="4F7FD1"/>
          </a:solidFill>
          <a:ln w="12700">
            <a:solidFill>
              <a:srgbClr val="4F7FD1"/>
            </a:solidFill>
            <a:prstDash val="solid"/>
          </a:ln>
        </p:spPr>
        <p:txBody>
          <a:bodyPr/>
          <a:lstStyle/>
          <a:p>
            <a:endParaRPr lang="en-US"/>
          </a:p>
        </p:txBody>
      </p:sp>
      <p:sp>
        <p:nvSpPr>
          <p:cNvPr id="5" name="Text 3"/>
          <p:cNvSpPr txBox="1"/>
          <p:nvPr/>
        </p:nvSpPr>
        <p:spPr>
          <a:xfrm>
            <a:off x="548640" y="6473952"/>
            <a:ext cx="5486400" cy="228600"/>
          </a:xfrm>
          <a:prstGeom prst="rect">
            <a:avLst/>
          </a:prstGeom>
          <a:noFill/>
          <a:ln/>
        </p:spPr>
        <p:txBody>
          <a:bodyPr wrap="square" lIns="0" tIns="0" rIns="0" bIns="0" rtlCol="0" anchor="ctr"/>
          <a:lstStyle/>
          <a:p>
            <a:pPr marL="0" indent="0">
              <a:buNone/>
            </a:pPr>
            <a:r>
              <a:rPr lang="en-US" sz="1000" dirty="0">
                <a:solidFill>
                  <a:srgbClr val="5F6780"/>
                </a:solidFill>
                <a:latin typeface="Calibri" pitchFamily="34" charset="0"/>
                <a:ea typeface="Calibri" pitchFamily="34" charset="-122"/>
                <a:cs typeface="Calibri" pitchFamily="34" charset="-120"/>
              </a:rPr>
              <a:t>P. Nugent  ·  hbtsim  ·  SII Workshop 2026</a:t>
            </a:r>
            <a:endParaRPr lang="en-US" sz="1000" dirty="0"/>
          </a:p>
        </p:txBody>
      </p:sp>
      <p:sp>
        <p:nvSpPr>
          <p:cNvPr id="6" name="Text 4"/>
          <p:cNvSpPr txBox="1"/>
          <p:nvPr/>
        </p:nvSpPr>
        <p:spPr>
          <a:xfrm>
            <a:off x="11094415" y="6473952"/>
            <a:ext cx="548640" cy="228600"/>
          </a:xfrm>
          <a:prstGeom prst="rect">
            <a:avLst/>
          </a:prstGeom>
          <a:noFill/>
          <a:ln/>
        </p:spPr>
        <p:txBody>
          <a:bodyPr wrap="square" lIns="0" tIns="0" rIns="0" bIns="0" rtlCol="0" anchor="ctr"/>
          <a:lstStyle/>
          <a:p>
            <a:pPr marL="0" indent="0" algn="r">
              <a:buNone/>
            </a:pPr>
            <a:r>
              <a:rPr lang="en-US" sz="1000" dirty="0">
                <a:solidFill>
                  <a:srgbClr val="5F6780"/>
                </a:solidFill>
                <a:latin typeface="Calibri" pitchFamily="34" charset="0"/>
                <a:ea typeface="Calibri" pitchFamily="34" charset="-122"/>
                <a:cs typeface="Calibri" pitchFamily="34" charset="-120"/>
              </a:rPr>
              <a:t>17</a:t>
            </a:r>
            <a:endParaRPr lang="en-US" sz="1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4334256"/>
        </p:xfrm>
        <a:graphic>
          <a:graphicData uri="http://schemas.openxmlformats.org/drawingml/2006/table">
            <a:tbl>
              <a:tblPr/>
              <a:tblGrid>
                <a:gridCol w="192024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566160">
                  <a:extLst>
                    <a:ext uri="{9D8B030D-6E8A-4147-A177-3AD203B41FA5}">
                      <a16:colId xmlns:a16="http://schemas.microsoft.com/office/drawing/2014/main" val="20002"/>
                    </a:ext>
                  </a:extLst>
                </a:gridCol>
                <a:gridCol w="1950415">
                  <a:extLst>
                    <a:ext uri="{9D8B030D-6E8A-4147-A177-3AD203B41FA5}">
                      <a16:colId xmlns:a16="http://schemas.microsoft.com/office/drawing/2014/main" val="20003"/>
                    </a:ext>
                  </a:extLst>
                </a:gridCol>
              </a:tblGrid>
              <a:tr h="384048">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Topic</a:t>
                      </a:r>
                      <a:endParaRPr lang="en-US" sz="13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hbtsim offers</a:t>
                      </a:r>
                      <a:endParaRPr lang="en-US" sz="13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It needs</a:t>
                      </a:r>
                      <a:endParaRPr lang="en-US" sz="13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tc>
                  <a:txBody>
                    <a:bodyPr/>
                    <a:lstStyle/>
                    <a:p>
                      <a:pPr marL="0" indent="0">
                        <a:buNone/>
                      </a:pPr>
                      <a:r>
                        <a:rPr lang="en-US" sz="1350" b="1" dirty="0">
                          <a:solidFill>
                            <a:srgbClr val="FFFFFF"/>
                          </a:solidFill>
                          <a:latin typeface="Calibri" pitchFamily="34" charset="0"/>
                          <a:ea typeface="Calibri" pitchFamily="34" charset="-122"/>
                          <a:cs typeface="Calibri" pitchFamily="34" charset="-120"/>
                        </a:rPr>
                        <a:t>Talks here</a:t>
                      </a:r>
                      <a:endParaRPr lang="en-US" sz="13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1B2A5C"/>
                    </a:solidFill>
                  </a:tcPr>
                </a:tc>
                <a:extLst>
                  <a:ext uri="{0D108BD9-81ED-4DB2-BD59-A6C34878D82A}">
                    <a16:rowId xmlns:a16="http://schemas.microsoft.com/office/drawing/2014/main" val="10000"/>
                  </a:ext>
                </a:extLst>
              </a:tr>
              <a:tr h="658368">
                <a:tc>
                  <a:txBody>
                    <a:bodyPr/>
                    <a:lstStyle/>
                    <a:p>
                      <a:pPr marL="0" indent="0">
                        <a:buNone/>
                      </a:pPr>
                      <a:r>
                        <a:rPr lang="en-US" sz="1250" b="1" dirty="0">
                          <a:solidFill>
                            <a:srgbClr val="1B2A5C"/>
                          </a:solidFill>
                          <a:latin typeface="Calibri" pitchFamily="34" charset="0"/>
                          <a:ea typeface="Calibri" pitchFamily="34" charset="-122"/>
                          <a:cs typeface="Calibri" pitchFamily="34" charset="-120"/>
                        </a:rPr>
                        <a:t>Binaries on sky</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Orbit-resolved |V|²(λ) and closure-phase predictions for Spica, β Aur, Algol, δ Vel</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Real data to confront; tidal distortion and SPH surfaces in place of static disks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Lisa, Raiola, Rai</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buNone/>
                      </a:pPr>
                      <a:r>
                        <a:rPr lang="en-US" sz="1250" b="1" dirty="0">
                          <a:solidFill>
                            <a:srgbClr val="1B2A5C"/>
                          </a:solidFill>
                          <a:latin typeface="Calibri" pitchFamily="34" charset="0"/>
                          <a:ea typeface="Calibri" pitchFamily="34" charset="-122"/>
                          <a:cs typeface="Calibri" pitchFamily="34" charset="-120"/>
                        </a:rPr>
                        <a:t>Multiplexed detectors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Photon budgets for any channel count, jitter, PDE and readout; channel-subset strategies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Measured PDE, jitter, cross-talk and link limits; kernel calibration to 10⁻³</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Walter, Sliusar, Kulkov, Mozdzen, Tolila</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58368">
                <a:tc>
                  <a:txBody>
                    <a:bodyPr/>
                    <a:lstStyle/>
                    <a:p>
                      <a:pPr marL="0" indent="0">
                        <a:buNone/>
                      </a:pPr>
                      <a:r>
                        <a:rPr lang="en-US" sz="1250" b="1" dirty="0">
                          <a:solidFill>
                            <a:srgbClr val="1B2A5C"/>
                          </a:solidFill>
                          <a:latin typeface="Calibri" pitchFamily="34" charset="0"/>
                          <a:ea typeface="Calibri" pitchFamily="34" charset="-122"/>
                          <a:cs typeface="Calibri" pitchFamily="34" charset="-120"/>
                        </a:rPr>
                        <a:t>EON</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EON presets, a three-unit closure-phase campaign, Sirius B Monte Carlo</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Instrument timing and estimator details: our times are longer than the design study's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Schweizer, Izraelevitch-Patitucci</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58368">
                <a:tc>
                  <a:txBody>
                    <a:bodyPr/>
                    <a:lstStyle/>
                    <a:p>
                      <a:pPr marL="0" indent="0">
                        <a:buNone/>
                      </a:pPr>
                      <a:r>
                        <a:rPr lang="en-US" sz="1250" b="1" dirty="0">
                          <a:solidFill>
                            <a:srgbClr val="1B2A5C"/>
                          </a:solidFill>
                          <a:latin typeface="Calibri" pitchFamily="34" charset="0"/>
                          <a:ea typeface="Calibri" pitchFamily="34" charset="-122"/>
                          <a:cs typeface="Calibri" pitchFamily="34" charset="-120"/>
                        </a:rPr>
                        <a:t>Massive and rotating stars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NewEra limb profiles and line-resolved diameters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Gravity darkening and Roche geometry; an NLTE hot-star grid</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Simón-Díaz, Galán Diéguez, Jiménez</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58368">
                <a:tc>
                  <a:txBody>
                    <a:bodyPr/>
                    <a:lstStyle/>
                    <a:p>
                      <a:pPr marL="0" indent="0">
                        <a:buNone/>
                      </a:pPr>
                      <a:r>
                        <a:rPr lang="en-US" sz="1250" b="1" dirty="0">
                          <a:solidFill>
                            <a:srgbClr val="1B2A5C"/>
                          </a:solidFill>
                          <a:latin typeface="Calibri" pitchFamily="34" charset="0"/>
                          <a:ea typeface="Calibri" pitchFamily="34" charset="-122"/>
                          <a:cs typeface="Calibri" pitchFamily="34" charset="-120"/>
                        </a:rPr>
                        <a:t>Arrays and imaging</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N-station arrays with uv tracks; simulated |V|² and cos φc data sets</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Real layouts (CTAO, VERITAS, MAGIC, ASTRI); reconstruction from cos φc</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Biteau, Kieda, Dalal, ESO session</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58368">
                <a:tc>
                  <a:txBody>
                    <a:bodyPr/>
                    <a:lstStyle/>
                    <a:p>
                      <a:pPr marL="0" indent="0">
                        <a:buNone/>
                      </a:pPr>
                      <a:r>
                        <a:rPr lang="en-US" sz="1250" b="1" dirty="0">
                          <a:solidFill>
                            <a:srgbClr val="1B2A5C"/>
                          </a:solidFill>
                          <a:latin typeface="Calibri" pitchFamily="34" charset="0"/>
                          <a:ea typeface="Calibri" pitchFamily="34" charset="-122"/>
                          <a:cs typeface="Calibri" pitchFamily="34" charset="-120"/>
                        </a:rPr>
                        <a:t>Distance scale</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Red-clump precision reproduced; chromatic limb darkening</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Giant models (requested); the PIONIER radius convention</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tc>
                  <a:txBody>
                    <a:bodyPr/>
                    <a:lstStyle/>
                    <a:p>
                      <a:pPr marL="0" indent="0">
                        <a:buNone/>
                      </a:pPr>
                      <a:r>
                        <a:rPr lang="en-US" sz="1250" dirty="0">
                          <a:solidFill>
                            <a:srgbClr val="1A1F36"/>
                          </a:solidFill>
                          <a:latin typeface="Calibri" pitchFamily="34" charset="0"/>
                          <a:ea typeface="Calibri" pitchFamily="34" charset="-122"/>
                          <a:cs typeface="Calibri" pitchFamily="34" charset="-120"/>
                        </a:rPr>
                        <a:t>Kim</a:t>
                      </a:r>
                      <a:endParaRPr lang="en-US" sz="1250" dirty="0">
                        <a:latin typeface="Calibri" charset="0"/>
                        <a:ea typeface="Calibri" charset="0"/>
                        <a:cs typeface="Calibri" charset="0"/>
                      </a:endParaRPr>
                    </a:p>
                  </a:txBody>
                  <a:tcPr anchor="ctr">
                    <a:lnL w="9525" cap="flat" cmpd="sng" algn="ctr">
                      <a:solidFill>
                        <a:srgbClr val="C9CEDD"/>
                      </a:solidFill>
                      <a:prstDash val="solid"/>
                      <a:round/>
                      <a:headEnd type="none" w="med" len="med"/>
                      <a:tailEnd type="none" w="med" len="med"/>
                    </a:lnL>
                    <a:lnR w="9525" cap="flat" cmpd="sng" algn="ctr">
                      <a:solidFill>
                        <a:srgbClr val="C9CEDD"/>
                      </a:solidFill>
                      <a:prstDash val="solid"/>
                      <a:round/>
                      <a:headEnd type="none" w="med" len="med"/>
                      <a:tailEnd type="none" w="med" len="med"/>
                    </a:lnR>
                    <a:lnT w="9525" cap="flat" cmpd="sng" algn="ctr">
                      <a:solidFill>
                        <a:srgbClr val="C9CEDD"/>
                      </a:solidFill>
                      <a:prstDash val="solid"/>
                      <a:round/>
                      <a:headEnd type="none" w="med" len="med"/>
                      <a:tailEnd type="none" w="med" len="med"/>
                    </a:lnT>
                    <a:lnB w="9525" cap="flat" cmpd="sng" algn="ctr">
                      <a:solidFill>
                        <a:srgbClr val="C9CE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1017</TotalTime>
  <Words>7550</Words>
  <Application>Microsoft Macintosh PowerPoint</Application>
  <PresentationFormat>Widescreen</PresentationFormat>
  <Paragraphs>445</Paragraphs>
  <Slides>21</Slides>
  <Notes>21</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HBT and Binary Stars: Spectral Multiplexing and the Path to Closure Phases</dc:title>
  <dc:subject>PptxGenJS Presentation</dc:subject>
  <dc:creator>Peter Nugent</dc:creator>
  <cp:lastModifiedBy>Peter Nugent</cp:lastModifiedBy>
  <cp:revision>15</cp:revision>
  <dcterms:created xsi:type="dcterms:W3CDTF">2026-10-02T17:31:49Z</dcterms:created>
  <dcterms:modified xsi:type="dcterms:W3CDTF">2026-10-06T14:00:32Z</dcterms:modified>
</cp:coreProperties>
</file>