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4" r:id="rId5"/>
    <p:sldId id="268" r:id="rId6"/>
    <p:sldId id="259" r:id="rId7"/>
    <p:sldId id="271" r:id="rId8"/>
    <p:sldId id="265" r:id="rId9"/>
    <p:sldId id="267" r:id="rId10"/>
    <p:sldId id="279" r:id="rId11"/>
    <p:sldId id="263" r:id="rId12"/>
    <p:sldId id="269" r:id="rId13"/>
    <p:sldId id="270" r:id="rId14"/>
    <p:sldId id="28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711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65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3879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65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711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7985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433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20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842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960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114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78C8B-27A6-468D-9EC4-EE81379D3C53}" type="datetimeFigureOut">
              <a:rPr lang="es-ES" smtClean="0"/>
              <a:t>17/09/2026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8F5A6-34C7-4603-A8C8-BBD4208F5F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86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Producción de las cámaras CMS en el CIEMAT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Luciano Romero Barajas</a:t>
            </a:r>
          </a:p>
          <a:p>
            <a:r>
              <a:rPr lang="es-ES" dirty="0" smtClean="0"/>
              <a:t>17 Septiembre 2026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78561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2150" y="276225"/>
            <a:ext cx="10515600" cy="1325563"/>
          </a:xfrm>
        </p:spPr>
        <p:txBody>
          <a:bodyPr/>
          <a:lstStyle/>
          <a:p>
            <a:r>
              <a:rPr lang="es-ES" dirty="0" smtClean="0"/>
              <a:t>Compromiso de CIEMAT en la construcción del detector CMS.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9972" y="2023076"/>
            <a:ext cx="10977777" cy="5118100"/>
          </a:xfrm>
        </p:spPr>
        <p:txBody>
          <a:bodyPr>
            <a:normAutofit/>
          </a:bodyPr>
          <a:lstStyle/>
          <a:p>
            <a:r>
              <a:rPr lang="es-ES" dirty="0" smtClean="0"/>
              <a:t>El grupo de física de partículas del CIEMAT se incorporó en 1995 a la colaboración CMS (Compact Muon </a:t>
            </a:r>
            <a:r>
              <a:rPr lang="es-ES" dirty="0" err="1" smtClean="0"/>
              <a:t>Solenoid</a:t>
            </a:r>
            <a:r>
              <a:rPr lang="es-ES" dirty="0" smtClean="0"/>
              <a:t>). </a:t>
            </a:r>
          </a:p>
          <a:p>
            <a:r>
              <a:rPr lang="es-ES" dirty="0" smtClean="0"/>
              <a:t>Construcción de un cuarto del detector central de muones.</a:t>
            </a:r>
          </a:p>
          <a:p>
            <a:pPr lvl="1"/>
            <a:r>
              <a:rPr lang="es-ES" dirty="0" smtClean="0"/>
              <a:t>70 cámaras</a:t>
            </a:r>
          </a:p>
          <a:p>
            <a:pPr lvl="1"/>
            <a:r>
              <a:rPr lang="es-ES" dirty="0" smtClean="0"/>
              <a:t>60000 hilos sensores</a:t>
            </a:r>
          </a:p>
          <a:p>
            <a:r>
              <a:rPr lang="es-ES" dirty="0" smtClean="0"/>
              <a:t>Experiencia previa en la construcción de las cámaras Z del detector L3</a:t>
            </a:r>
          </a:p>
          <a:p>
            <a:pPr lvl="1"/>
            <a:r>
              <a:rPr lang="es-ES" dirty="0" smtClean="0"/>
              <a:t>100 cámaras</a:t>
            </a:r>
          </a:p>
          <a:p>
            <a:pPr lvl="1"/>
            <a:r>
              <a:rPr lang="es-ES" dirty="0" smtClean="0"/>
              <a:t>12000 hilos sensores</a:t>
            </a:r>
            <a:endParaRPr lang="es-ES" dirty="0"/>
          </a:p>
          <a:p>
            <a:pPr lvl="1"/>
            <a:r>
              <a:rPr lang="es-ES" dirty="0" smtClean="0"/>
              <a:t>Dirigida por Carlos </a:t>
            </a:r>
            <a:r>
              <a:rPr lang="es-ES" dirty="0" err="1" smtClean="0"/>
              <a:t>Willmott</a:t>
            </a:r>
            <a:r>
              <a:rPr lang="es-ES" dirty="0" smtClean="0"/>
              <a:t> </a:t>
            </a:r>
            <a:r>
              <a:rPr lang="es-ES" dirty="0" err="1" smtClean="0"/>
              <a:t>Zappacosta</a:t>
            </a:r>
            <a:endParaRPr lang="es-ES" dirty="0" smtClean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0823" y="86262"/>
            <a:ext cx="10515600" cy="1325563"/>
          </a:xfrm>
        </p:spPr>
        <p:txBody>
          <a:bodyPr>
            <a:normAutofit/>
          </a:bodyPr>
          <a:lstStyle/>
          <a:p>
            <a:r>
              <a:rPr lang="es-ES" sz="4000" dirty="0" smtClean="0"/>
              <a:t>Reparto de la producción de cámaras por rueda</a:t>
            </a:r>
            <a:endParaRPr lang="es-ES" sz="4000" dirty="0"/>
          </a:p>
        </p:txBody>
      </p:sp>
      <p:grpSp>
        <p:nvGrpSpPr>
          <p:cNvPr id="69" name="Grupo 68"/>
          <p:cNvGrpSpPr/>
          <p:nvPr/>
        </p:nvGrpSpPr>
        <p:grpSpPr>
          <a:xfrm>
            <a:off x="289430" y="1136821"/>
            <a:ext cx="8873819" cy="5552737"/>
            <a:chOff x="1338584" y="1223448"/>
            <a:chExt cx="8873819" cy="5552737"/>
          </a:xfrm>
        </p:grpSpPr>
        <p:pic>
          <p:nvPicPr>
            <p:cNvPr id="4" name="Imagen 3" descr="DSCN0326.jpeg - Paint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4" t="21629" r="66562" b="11480"/>
            <a:stretch/>
          </p:blipFill>
          <p:spPr>
            <a:xfrm>
              <a:off x="5004318" y="1223448"/>
              <a:ext cx="5208085" cy="5552737"/>
            </a:xfrm>
            <a:prstGeom prst="rect">
              <a:avLst/>
            </a:prstGeom>
          </p:spPr>
        </p:pic>
        <p:grpSp>
          <p:nvGrpSpPr>
            <p:cNvPr id="10" name="Grupo 9"/>
            <p:cNvGrpSpPr/>
            <p:nvPr/>
          </p:nvGrpSpPr>
          <p:grpSpPr>
            <a:xfrm>
              <a:off x="1338584" y="2706414"/>
              <a:ext cx="4532827" cy="369332"/>
              <a:chOff x="6532605" y="3039762"/>
              <a:chExt cx="4532827" cy="369332"/>
            </a:xfrm>
          </p:grpSpPr>
          <p:sp>
            <p:nvSpPr>
              <p:cNvPr id="5" name="CuadroTexto 4"/>
              <p:cNvSpPr txBox="1"/>
              <p:nvPr/>
            </p:nvSpPr>
            <p:spPr>
              <a:xfrm>
                <a:off x="6532605" y="3039762"/>
                <a:ext cx="16946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8</a:t>
                </a:r>
                <a:r>
                  <a:rPr lang="es-ES" dirty="0" smtClean="0"/>
                  <a:t> MB4 (Bolonia)</a:t>
                </a:r>
                <a:endParaRPr lang="es-ES" dirty="0"/>
              </a:p>
            </p:txBody>
          </p:sp>
          <p:cxnSp>
            <p:nvCxnSpPr>
              <p:cNvPr id="7" name="Conector recto de flecha 6"/>
              <p:cNvCxnSpPr>
                <a:stCxn id="5" idx="3"/>
              </p:cNvCxnSpPr>
              <p:nvPr/>
            </p:nvCxnSpPr>
            <p:spPr>
              <a:xfrm>
                <a:off x="8227300" y="3224428"/>
                <a:ext cx="2838132" cy="18466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upo 10"/>
            <p:cNvGrpSpPr/>
            <p:nvPr/>
          </p:nvGrpSpPr>
          <p:grpSpPr>
            <a:xfrm>
              <a:off x="1338584" y="4368983"/>
              <a:ext cx="5581980" cy="369332"/>
              <a:chOff x="6532605" y="3039762"/>
              <a:chExt cx="5581980" cy="369332"/>
            </a:xfrm>
          </p:grpSpPr>
          <p:sp>
            <p:nvSpPr>
              <p:cNvPr id="12" name="CuadroTexto 11"/>
              <p:cNvSpPr txBox="1"/>
              <p:nvPr/>
            </p:nvSpPr>
            <p:spPr>
              <a:xfrm>
                <a:off x="6532605" y="3039762"/>
                <a:ext cx="17663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12 MB2 (</a:t>
                </a:r>
                <a:r>
                  <a:rPr lang="es-ES" dirty="0" err="1" smtClean="0"/>
                  <a:t>Ciemat</a:t>
                </a:r>
                <a:r>
                  <a:rPr lang="es-ES" dirty="0" smtClean="0"/>
                  <a:t>)</a:t>
                </a:r>
                <a:endParaRPr lang="es-ES" dirty="0"/>
              </a:p>
            </p:txBody>
          </p:sp>
          <p:cxnSp>
            <p:nvCxnSpPr>
              <p:cNvPr id="13" name="Conector recto de flecha 12"/>
              <p:cNvCxnSpPr>
                <a:stCxn id="12" idx="3"/>
              </p:cNvCxnSpPr>
              <p:nvPr/>
            </p:nvCxnSpPr>
            <p:spPr>
              <a:xfrm>
                <a:off x="8298922" y="3224428"/>
                <a:ext cx="3815663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upo 16"/>
            <p:cNvGrpSpPr/>
            <p:nvPr/>
          </p:nvGrpSpPr>
          <p:grpSpPr>
            <a:xfrm>
              <a:off x="1338584" y="3406325"/>
              <a:ext cx="5803361" cy="699911"/>
              <a:chOff x="6532605" y="3039762"/>
              <a:chExt cx="5803361" cy="699911"/>
            </a:xfrm>
          </p:grpSpPr>
          <p:sp>
            <p:nvSpPr>
              <p:cNvPr id="18" name="CuadroTexto 17"/>
              <p:cNvSpPr txBox="1"/>
              <p:nvPr/>
            </p:nvSpPr>
            <p:spPr>
              <a:xfrm>
                <a:off x="6532605" y="3039762"/>
                <a:ext cx="1805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12 MB1 (</a:t>
                </a:r>
                <a:r>
                  <a:rPr lang="es-ES" dirty="0" err="1" smtClean="0"/>
                  <a:t>Aachen</a:t>
                </a:r>
                <a:r>
                  <a:rPr lang="es-ES" dirty="0" smtClean="0"/>
                  <a:t>)</a:t>
                </a:r>
                <a:endParaRPr lang="es-ES" dirty="0"/>
              </a:p>
            </p:txBody>
          </p:sp>
          <p:cxnSp>
            <p:nvCxnSpPr>
              <p:cNvPr id="19" name="Conector recto de flecha 18"/>
              <p:cNvCxnSpPr>
                <a:stCxn id="18" idx="3"/>
              </p:cNvCxnSpPr>
              <p:nvPr/>
            </p:nvCxnSpPr>
            <p:spPr>
              <a:xfrm>
                <a:off x="8337907" y="3224428"/>
                <a:ext cx="3998059" cy="51524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o 22"/>
            <p:cNvGrpSpPr/>
            <p:nvPr/>
          </p:nvGrpSpPr>
          <p:grpSpPr>
            <a:xfrm>
              <a:off x="1338584" y="5170007"/>
              <a:ext cx="5658982" cy="369332"/>
              <a:chOff x="6532605" y="3039762"/>
              <a:chExt cx="5658982" cy="369332"/>
            </a:xfrm>
          </p:grpSpPr>
          <p:sp>
            <p:nvSpPr>
              <p:cNvPr id="24" name="CuadroTexto 23"/>
              <p:cNvSpPr txBox="1"/>
              <p:nvPr/>
            </p:nvSpPr>
            <p:spPr>
              <a:xfrm>
                <a:off x="6532605" y="3039762"/>
                <a:ext cx="16833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12 MB3 (Padua)</a:t>
                </a:r>
                <a:endParaRPr lang="es-ES" dirty="0"/>
              </a:p>
            </p:txBody>
          </p:sp>
          <p:cxnSp>
            <p:nvCxnSpPr>
              <p:cNvPr id="25" name="Conector recto de flecha 24"/>
              <p:cNvCxnSpPr>
                <a:stCxn id="24" idx="3"/>
              </p:cNvCxnSpPr>
              <p:nvPr/>
            </p:nvCxnSpPr>
            <p:spPr>
              <a:xfrm flipV="1">
                <a:off x="8215951" y="3223714"/>
                <a:ext cx="3975636" cy="71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o 25"/>
            <p:cNvGrpSpPr/>
            <p:nvPr/>
          </p:nvGrpSpPr>
          <p:grpSpPr>
            <a:xfrm>
              <a:off x="1338584" y="1924055"/>
              <a:ext cx="6751685" cy="443212"/>
              <a:chOff x="6532605" y="2965882"/>
              <a:chExt cx="6751685" cy="443212"/>
            </a:xfrm>
          </p:grpSpPr>
          <p:sp>
            <p:nvSpPr>
              <p:cNvPr id="27" name="CuadroTexto 26"/>
              <p:cNvSpPr txBox="1"/>
              <p:nvPr/>
            </p:nvSpPr>
            <p:spPr>
              <a:xfrm>
                <a:off x="6532605" y="3039762"/>
                <a:ext cx="25181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2</a:t>
                </a:r>
                <a:r>
                  <a:rPr lang="es-ES" dirty="0" smtClean="0"/>
                  <a:t> MB3 en capa 4 (Padua)</a:t>
                </a:r>
                <a:endParaRPr lang="es-ES" dirty="0"/>
              </a:p>
            </p:txBody>
          </p:sp>
          <p:cxnSp>
            <p:nvCxnSpPr>
              <p:cNvPr id="28" name="Conector recto de flecha 27"/>
              <p:cNvCxnSpPr>
                <a:stCxn id="27" idx="3"/>
              </p:cNvCxnSpPr>
              <p:nvPr/>
            </p:nvCxnSpPr>
            <p:spPr>
              <a:xfrm flipV="1">
                <a:off x="9050795" y="2965882"/>
                <a:ext cx="4233495" cy="25854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upo 28"/>
            <p:cNvGrpSpPr/>
            <p:nvPr/>
          </p:nvGrpSpPr>
          <p:grpSpPr>
            <a:xfrm>
              <a:off x="1338584" y="5899542"/>
              <a:ext cx="5658982" cy="369332"/>
              <a:chOff x="6532605" y="3039762"/>
              <a:chExt cx="5658982" cy="369332"/>
            </a:xfrm>
          </p:grpSpPr>
          <p:sp>
            <p:nvSpPr>
              <p:cNvPr id="30" name="CuadroTexto 29"/>
              <p:cNvSpPr txBox="1"/>
              <p:nvPr/>
            </p:nvSpPr>
            <p:spPr>
              <a:xfrm>
                <a:off x="6532605" y="3039762"/>
                <a:ext cx="26930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2</a:t>
                </a:r>
                <a:r>
                  <a:rPr lang="es-ES" dirty="0" smtClean="0"/>
                  <a:t> MB1 en capa 4 (</a:t>
                </a:r>
                <a:r>
                  <a:rPr lang="es-ES" dirty="0" err="1" smtClean="0"/>
                  <a:t>Aachen</a:t>
                </a:r>
                <a:r>
                  <a:rPr lang="es-ES" dirty="0" smtClean="0"/>
                  <a:t>)</a:t>
                </a:r>
                <a:endParaRPr lang="es-ES" dirty="0"/>
              </a:p>
            </p:txBody>
          </p:sp>
          <p:cxnSp>
            <p:nvCxnSpPr>
              <p:cNvPr id="31" name="Conector recto de flecha 30"/>
              <p:cNvCxnSpPr>
                <a:stCxn id="30" idx="3"/>
              </p:cNvCxnSpPr>
              <p:nvPr/>
            </p:nvCxnSpPr>
            <p:spPr>
              <a:xfrm flipV="1">
                <a:off x="9225650" y="3078081"/>
                <a:ext cx="2965937" cy="14634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upo 31"/>
            <p:cNvGrpSpPr/>
            <p:nvPr/>
          </p:nvGrpSpPr>
          <p:grpSpPr>
            <a:xfrm>
              <a:off x="1338584" y="6268874"/>
              <a:ext cx="6601712" cy="369332"/>
              <a:chOff x="6532605" y="3039762"/>
              <a:chExt cx="6601712" cy="369332"/>
            </a:xfrm>
          </p:grpSpPr>
          <p:sp>
            <p:nvSpPr>
              <p:cNvPr id="33" name="CuadroTexto 32"/>
              <p:cNvSpPr txBox="1"/>
              <p:nvPr/>
            </p:nvSpPr>
            <p:spPr>
              <a:xfrm>
                <a:off x="6532605" y="3039762"/>
                <a:ext cx="26011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2</a:t>
                </a:r>
                <a:r>
                  <a:rPr lang="es-ES" dirty="0" smtClean="0"/>
                  <a:t> MB2 en capa 4 (</a:t>
                </a:r>
                <a:r>
                  <a:rPr lang="es-ES" dirty="0" err="1" smtClean="0"/>
                  <a:t>Ciemat</a:t>
                </a:r>
                <a:r>
                  <a:rPr lang="es-ES" dirty="0" smtClean="0"/>
                  <a:t>)</a:t>
                </a:r>
                <a:endParaRPr lang="es-ES" dirty="0"/>
              </a:p>
            </p:txBody>
          </p:sp>
          <p:cxnSp>
            <p:nvCxnSpPr>
              <p:cNvPr id="34" name="Conector recto de flecha 33"/>
              <p:cNvCxnSpPr>
                <a:stCxn id="33" idx="3"/>
              </p:cNvCxnSpPr>
              <p:nvPr/>
            </p:nvCxnSpPr>
            <p:spPr>
              <a:xfrm flipV="1">
                <a:off x="9133766" y="3199573"/>
                <a:ext cx="4000551" cy="2485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CuadroTexto 67"/>
          <p:cNvSpPr txBox="1"/>
          <p:nvPr/>
        </p:nvSpPr>
        <p:spPr>
          <a:xfrm>
            <a:off x="289430" y="1299126"/>
            <a:ext cx="1443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/>
              <a:t>5</a:t>
            </a:r>
            <a:r>
              <a:rPr lang="es-ES" sz="2800" dirty="0" smtClean="0"/>
              <a:t> ruedas</a:t>
            </a:r>
            <a:endParaRPr lang="es-ES" sz="2800" dirty="0"/>
          </a:p>
        </p:txBody>
      </p:sp>
      <p:sp>
        <p:nvSpPr>
          <p:cNvPr id="70" name="CuadroTexto 69"/>
          <p:cNvSpPr txBox="1"/>
          <p:nvPr/>
        </p:nvSpPr>
        <p:spPr>
          <a:xfrm>
            <a:off x="9344309" y="2211702"/>
            <a:ext cx="25632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Totales:</a:t>
            </a:r>
          </a:p>
          <a:p>
            <a:r>
              <a:rPr lang="es-ES" dirty="0" err="1" smtClean="0"/>
              <a:t>Aachen</a:t>
            </a:r>
            <a:r>
              <a:rPr lang="es-ES" dirty="0" smtClean="0"/>
              <a:t> 70 cámaras MB1</a:t>
            </a:r>
          </a:p>
          <a:p>
            <a:r>
              <a:rPr lang="es-ES" dirty="0" err="1" smtClean="0"/>
              <a:t>Ciemat</a:t>
            </a:r>
            <a:r>
              <a:rPr lang="es-ES" dirty="0" smtClean="0"/>
              <a:t>: 70 cámaras MB2</a:t>
            </a:r>
          </a:p>
          <a:p>
            <a:r>
              <a:rPr lang="es-ES" dirty="0" smtClean="0"/>
              <a:t>Padua: 70 cámaras MB3</a:t>
            </a:r>
          </a:p>
          <a:p>
            <a:r>
              <a:rPr lang="es-ES" dirty="0" smtClean="0"/>
              <a:t>Bolonia: 40 cámaras MB4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60381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 una cámara CMS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1" y="1400432"/>
            <a:ext cx="5471984" cy="5074509"/>
          </a:xfrm>
        </p:spPr>
        <p:txBody>
          <a:bodyPr>
            <a:normAutofit fontScale="85000" lnSpcReduction="10000"/>
          </a:bodyPr>
          <a:lstStyle/>
          <a:p>
            <a:r>
              <a:rPr lang="es-ES" dirty="0" smtClean="0"/>
              <a:t>La cámara está constituida por celdas alargadas (280 x 4 x 1 cm)</a:t>
            </a:r>
          </a:p>
          <a:p>
            <a:pPr lvl="1"/>
            <a:r>
              <a:rPr lang="es-ES" dirty="0" smtClean="0"/>
              <a:t>Con un hilo centrado de acero de 50 </a:t>
            </a:r>
            <a:r>
              <a:rPr lang="es-ES" dirty="0" err="1"/>
              <a:t>μ</a:t>
            </a:r>
            <a:r>
              <a:rPr lang="es-ES" dirty="0" err="1" smtClean="0"/>
              <a:t>m</a:t>
            </a:r>
            <a:r>
              <a:rPr lang="es-ES" dirty="0" smtClean="0"/>
              <a:t> a lo largo</a:t>
            </a:r>
          </a:p>
          <a:p>
            <a:pPr lvl="1"/>
            <a:r>
              <a:rPr lang="es-ES" dirty="0" smtClean="0"/>
              <a:t>Electrodos enfrentados al hilo en la parte superior e inferior</a:t>
            </a:r>
          </a:p>
          <a:p>
            <a:pPr lvl="1"/>
            <a:r>
              <a:rPr lang="es-ES" dirty="0" smtClean="0"/>
              <a:t>Vigas laterales provistas de electrodos a AT</a:t>
            </a:r>
          </a:p>
          <a:p>
            <a:r>
              <a:rPr lang="es-ES" dirty="0" smtClean="0"/>
              <a:t>Las celdas están agrupadas, una junto a otra, en capas de 70 celdas</a:t>
            </a:r>
          </a:p>
          <a:p>
            <a:r>
              <a:rPr lang="es-ES" dirty="0" smtClean="0"/>
              <a:t>4 capas constituyen una </a:t>
            </a:r>
            <a:r>
              <a:rPr lang="es-ES" dirty="0" err="1" smtClean="0"/>
              <a:t>supercapa</a:t>
            </a:r>
            <a:endParaRPr lang="es-ES" dirty="0" smtClean="0"/>
          </a:p>
          <a:p>
            <a:r>
              <a:rPr lang="es-ES" dirty="0" smtClean="0"/>
              <a:t>La cámara CMS está compuesta de:</a:t>
            </a:r>
          </a:p>
          <a:p>
            <a:pPr lvl="1"/>
            <a:r>
              <a:rPr lang="es-ES" dirty="0"/>
              <a:t>2 </a:t>
            </a:r>
            <a:r>
              <a:rPr lang="es-ES" dirty="0" err="1"/>
              <a:t>supercapas</a:t>
            </a:r>
            <a:r>
              <a:rPr lang="es-ES" dirty="0"/>
              <a:t> más externas para la medida de la coordenada </a:t>
            </a:r>
            <a:r>
              <a:rPr lang="el-GR" dirty="0" smtClean="0"/>
              <a:t>φ</a:t>
            </a:r>
            <a:endParaRPr lang="es-ES" dirty="0"/>
          </a:p>
          <a:p>
            <a:pPr lvl="1"/>
            <a:r>
              <a:rPr lang="es-ES" dirty="0" smtClean="0"/>
              <a:t>1 </a:t>
            </a:r>
            <a:r>
              <a:rPr lang="es-ES" dirty="0" err="1" smtClean="0"/>
              <a:t>supercapa</a:t>
            </a:r>
            <a:r>
              <a:rPr lang="es-ES" dirty="0" smtClean="0"/>
              <a:t> para </a:t>
            </a:r>
            <a:r>
              <a:rPr lang="es-ES" dirty="0"/>
              <a:t>la medida de la coordenada θ</a:t>
            </a:r>
            <a:endParaRPr lang="es-ES" dirty="0" smtClean="0"/>
          </a:p>
          <a:p>
            <a:pPr lvl="1"/>
            <a:r>
              <a:rPr lang="es-ES" dirty="0" smtClean="0"/>
              <a:t>1 </a:t>
            </a:r>
            <a:r>
              <a:rPr lang="es-ES" dirty="0" err="1" smtClean="0"/>
              <a:t>estrutura</a:t>
            </a:r>
            <a:r>
              <a:rPr lang="es-ES" dirty="0" smtClean="0"/>
              <a:t> de separación</a:t>
            </a:r>
            <a:endParaRPr lang="es-ES" dirty="0"/>
          </a:p>
          <a:p>
            <a:endParaRPr lang="es-ES" dirty="0" smtClean="0"/>
          </a:p>
        </p:txBody>
      </p:sp>
      <p:pic>
        <p:nvPicPr>
          <p:cNvPr id="1026" name="Picture 2" descr="Refer to ca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956" y="1501218"/>
            <a:ext cx="4775155" cy="1788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ketch of the Drift Tube cel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r="59360" b="393"/>
          <a:stretch/>
        </p:blipFill>
        <p:spPr bwMode="auto">
          <a:xfrm>
            <a:off x="7595288" y="3350591"/>
            <a:ext cx="3865360" cy="329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361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0978" y="193952"/>
            <a:ext cx="10515600" cy="1325563"/>
          </a:xfrm>
        </p:spPr>
        <p:txBody>
          <a:bodyPr/>
          <a:lstStyle/>
          <a:p>
            <a:r>
              <a:rPr lang="es-ES" dirty="0" smtClean="0"/>
              <a:t>Estructura de una cámara CMS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1520" y="1799924"/>
            <a:ext cx="5578664" cy="4493784"/>
          </a:xfrm>
        </p:spPr>
        <p:txBody>
          <a:bodyPr>
            <a:normAutofit/>
          </a:bodyPr>
          <a:lstStyle/>
          <a:p>
            <a:r>
              <a:rPr lang="es-ES" dirty="0" smtClean="0"/>
              <a:t>Mecánicamente, las </a:t>
            </a:r>
            <a:r>
              <a:rPr lang="es-ES" dirty="0" err="1" smtClean="0"/>
              <a:t>supercapas</a:t>
            </a:r>
            <a:r>
              <a:rPr lang="es-ES" dirty="0" smtClean="0"/>
              <a:t> se montaban pegando capas de vigas a planchas de aluminio</a:t>
            </a:r>
          </a:p>
          <a:p>
            <a:pPr lvl="1"/>
            <a:r>
              <a:rPr lang="es-ES" dirty="0" smtClean="0"/>
              <a:t>Tanto las chapas como las vigas tenían ya incorporado el electrodo</a:t>
            </a:r>
          </a:p>
          <a:p>
            <a:r>
              <a:rPr lang="es-ES" dirty="0" smtClean="0"/>
              <a:t>Se necesita unas 24 horas para el fraguado del pegamento </a:t>
            </a:r>
            <a:r>
              <a:rPr lang="es-ES" dirty="0" err="1" smtClean="0"/>
              <a:t>epoxy</a:t>
            </a:r>
            <a:endParaRPr lang="es-ES" dirty="0" smtClean="0"/>
          </a:p>
          <a:p>
            <a:r>
              <a:rPr lang="es-ES" dirty="0" smtClean="0"/>
              <a:t>Este pegado determinaba el ritmo de producción de las cámaras</a:t>
            </a:r>
            <a:endParaRPr lang="es-ES" dirty="0"/>
          </a:p>
          <a:p>
            <a:endParaRPr lang="es-ES" dirty="0" smtClean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366" y="3793316"/>
            <a:ext cx="4425148" cy="28175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514" y="418057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20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076" y="0"/>
            <a:ext cx="8543524" cy="1325563"/>
          </a:xfrm>
        </p:spPr>
        <p:txBody>
          <a:bodyPr/>
          <a:lstStyle/>
          <a:p>
            <a:r>
              <a:rPr lang="es-ES" dirty="0" smtClean="0"/>
              <a:t>Instalación de la nave de montaje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6100" y="1422400"/>
            <a:ext cx="7416800" cy="5067300"/>
          </a:xfrm>
        </p:spPr>
        <p:txBody>
          <a:bodyPr>
            <a:normAutofit/>
          </a:bodyPr>
          <a:lstStyle/>
          <a:p>
            <a:r>
              <a:rPr lang="es-ES" dirty="0" smtClean="0"/>
              <a:t>Se puso a punto en el CIEMAT la nave 75, anteriormente usada para la producción de las cámaras de L3</a:t>
            </a:r>
          </a:p>
          <a:p>
            <a:r>
              <a:rPr lang="es-ES" dirty="0" smtClean="0"/>
              <a:t>Se instalaron 4 grandes mesas para el pegado de las chapas y de los planos de vigas entre sí</a:t>
            </a:r>
          </a:p>
          <a:p>
            <a:pPr lvl="1"/>
            <a:r>
              <a:rPr lang="es-ES" dirty="0" smtClean="0"/>
              <a:t>2 mesas para el pegado de </a:t>
            </a:r>
            <a:r>
              <a:rPr lang="es-ES" dirty="0" err="1" smtClean="0"/>
              <a:t>supercapas</a:t>
            </a:r>
            <a:r>
              <a:rPr lang="es-ES" dirty="0" smtClean="0"/>
              <a:t> </a:t>
            </a:r>
            <a:r>
              <a:rPr lang="el-GR" dirty="0" smtClean="0"/>
              <a:t>φ</a:t>
            </a:r>
            <a:endParaRPr lang="es-ES" dirty="0" smtClean="0"/>
          </a:p>
          <a:p>
            <a:pPr lvl="1"/>
            <a:r>
              <a:rPr lang="es-ES" dirty="0" smtClean="0"/>
              <a:t>1 </a:t>
            </a:r>
            <a:r>
              <a:rPr lang="es-ES" dirty="0"/>
              <a:t>mesa para el pegado de </a:t>
            </a:r>
            <a:r>
              <a:rPr lang="es-ES" dirty="0" err="1"/>
              <a:t>supercapas</a:t>
            </a:r>
            <a:r>
              <a:rPr lang="es-ES" dirty="0"/>
              <a:t> </a:t>
            </a:r>
            <a:r>
              <a:rPr lang="el-GR" dirty="0" smtClean="0"/>
              <a:t>θ</a:t>
            </a:r>
            <a:endParaRPr lang="es-ES" dirty="0" smtClean="0"/>
          </a:p>
          <a:p>
            <a:pPr lvl="1"/>
            <a:r>
              <a:rPr lang="es-ES" dirty="0" smtClean="0"/>
              <a:t>1 mesa para el pegado de la cámara</a:t>
            </a:r>
          </a:p>
          <a:p>
            <a:r>
              <a:rPr lang="es-ES" dirty="0" smtClean="0"/>
              <a:t>Cada mesa disponía de un dispensador de pegamento</a:t>
            </a:r>
            <a:endParaRPr lang="es-ES" dirty="0"/>
          </a:p>
          <a:p>
            <a:endParaRPr lang="es-ES" dirty="0" smtClean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6</a:t>
            </a:fld>
            <a:endParaRPr lang="en-US"/>
          </a:p>
        </p:txBody>
      </p:sp>
      <p:pic>
        <p:nvPicPr>
          <p:cNvPr id="7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71" y="882375"/>
            <a:ext cx="3877358" cy="293494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70" y="3888605"/>
            <a:ext cx="3891929" cy="291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2011" y="0"/>
            <a:ext cx="10515600" cy="1325563"/>
          </a:xfrm>
        </p:spPr>
        <p:txBody>
          <a:bodyPr/>
          <a:lstStyle/>
          <a:p>
            <a:r>
              <a:rPr lang="es-ES" dirty="0" smtClean="0"/>
              <a:t>Instalación de la nave de montaje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6100" y="1422400"/>
            <a:ext cx="7416800" cy="5067300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Se diseñaron bastidores </a:t>
            </a:r>
            <a:r>
              <a:rPr lang="es-ES" dirty="0" err="1" smtClean="0"/>
              <a:t>volteables</a:t>
            </a:r>
            <a:r>
              <a:rPr lang="es-ES" dirty="0" smtClean="0"/>
              <a:t> para la sujeción de planos de vigas y los soportes de los hilos</a:t>
            </a:r>
          </a:p>
          <a:p>
            <a:r>
              <a:rPr lang="es-ES" dirty="0" smtClean="0"/>
              <a:t>Se diseñaron </a:t>
            </a:r>
            <a:r>
              <a:rPr lang="es-ES" dirty="0" err="1" smtClean="0"/>
              <a:t>utiles</a:t>
            </a:r>
            <a:r>
              <a:rPr lang="es-ES" dirty="0" smtClean="0"/>
              <a:t> para el manejo de chapas</a:t>
            </a:r>
          </a:p>
          <a:p>
            <a:r>
              <a:rPr lang="es-ES" dirty="0" smtClean="0"/>
              <a:t>Las mesas de </a:t>
            </a:r>
            <a:r>
              <a:rPr lang="es-ES" dirty="0" err="1" smtClean="0"/>
              <a:t>supercapas</a:t>
            </a:r>
            <a:r>
              <a:rPr lang="es-ES" dirty="0" smtClean="0"/>
              <a:t> tenían un sistema de medida de la posición de los hilos</a:t>
            </a:r>
          </a:p>
          <a:p>
            <a:r>
              <a:rPr lang="es-ES" dirty="0" smtClean="0"/>
              <a:t>La mesa de cámaras tenía un </a:t>
            </a:r>
            <a:r>
              <a:rPr lang="es-ES" dirty="0"/>
              <a:t>sistema de medida de </a:t>
            </a:r>
            <a:r>
              <a:rPr lang="es-ES" dirty="0" smtClean="0"/>
              <a:t> la </a:t>
            </a:r>
            <a:r>
              <a:rPr lang="es-ES" dirty="0" err="1" smtClean="0"/>
              <a:t>planaridad</a:t>
            </a:r>
            <a:endParaRPr lang="es-ES" dirty="0" smtClean="0"/>
          </a:p>
          <a:p>
            <a:r>
              <a:rPr lang="es-ES" dirty="0" smtClean="0"/>
              <a:t>Dado </a:t>
            </a:r>
            <a:r>
              <a:rPr lang="es-ES" dirty="0"/>
              <a:t>el volumen de trabajo, se automatizó la </a:t>
            </a:r>
            <a:r>
              <a:rPr lang="es-ES" dirty="0" smtClean="0"/>
              <a:t>producción </a:t>
            </a:r>
            <a:endParaRPr lang="es-ES" dirty="0"/>
          </a:p>
          <a:p>
            <a:r>
              <a:rPr lang="es-ES" dirty="0"/>
              <a:t>Diseño de los útiles de montaje</a:t>
            </a:r>
          </a:p>
          <a:p>
            <a:pPr lvl="1"/>
            <a:r>
              <a:rPr lang="es-ES" dirty="0"/>
              <a:t>Manuel Daniel Leal</a:t>
            </a:r>
          </a:p>
          <a:p>
            <a:pPr lvl="1"/>
            <a:r>
              <a:rPr lang="es-ES" dirty="0"/>
              <a:t>Juan José Martinez Morales</a:t>
            </a:r>
          </a:p>
          <a:p>
            <a:pPr lvl="1"/>
            <a:r>
              <a:rPr lang="es-ES" dirty="0"/>
              <a:t>Francisco Martín</a:t>
            </a:r>
          </a:p>
          <a:p>
            <a:r>
              <a:rPr lang="es-ES" dirty="0"/>
              <a:t>Sistema informático de supervisión y control</a:t>
            </a:r>
          </a:p>
          <a:p>
            <a:pPr lvl="1"/>
            <a:r>
              <a:rPr lang="es-ES" dirty="0"/>
              <a:t>Jesús </a:t>
            </a:r>
            <a:r>
              <a:rPr lang="es-ES" dirty="0" err="1"/>
              <a:t>Salicio</a:t>
            </a:r>
            <a:r>
              <a:rPr lang="es-ES" dirty="0"/>
              <a:t> Díez</a:t>
            </a:r>
          </a:p>
          <a:p>
            <a:pPr lvl="1"/>
            <a:r>
              <a:rPr lang="es-ES" dirty="0"/>
              <a:t>Almudena Bailador Ferreras</a:t>
            </a:r>
          </a:p>
          <a:p>
            <a:pPr lvl="1"/>
            <a:r>
              <a:rPr lang="es-ES" dirty="0"/>
              <a:t>Carlos Gonzalez Giralda</a:t>
            </a:r>
          </a:p>
          <a:p>
            <a:endParaRPr lang="es-ES" dirty="0"/>
          </a:p>
          <a:p>
            <a:endParaRPr lang="es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662781"/>
            <a:ext cx="3967424" cy="2975568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7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900" y="3745908"/>
            <a:ext cx="3967424" cy="297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5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2150" y="276225"/>
            <a:ext cx="10515600" cy="1325563"/>
          </a:xfrm>
        </p:spPr>
        <p:txBody>
          <a:bodyPr/>
          <a:lstStyle/>
          <a:p>
            <a:r>
              <a:rPr lang="es-ES" dirty="0" smtClean="0"/>
              <a:t>Procedimiento de construcción de </a:t>
            </a:r>
            <a:r>
              <a:rPr lang="es-ES" dirty="0" err="1" smtClean="0"/>
              <a:t>supercapas</a:t>
            </a:r>
            <a:r>
              <a:rPr lang="es-ES" dirty="0" smtClean="0"/>
              <a:t>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6100" y="1422400"/>
            <a:ext cx="7416800" cy="50673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Las capas de vigas se disponían en el peine de sujeción </a:t>
            </a:r>
            <a:r>
              <a:rPr lang="es-ES" dirty="0" err="1" smtClean="0"/>
              <a:t>volteable</a:t>
            </a:r>
            <a:r>
              <a:rPr lang="es-ES" dirty="0" smtClean="0"/>
              <a:t>. </a:t>
            </a:r>
          </a:p>
          <a:p>
            <a:r>
              <a:rPr lang="es-ES" dirty="0" smtClean="0"/>
              <a:t>Se dispensaba pegamento en la chapa y se ponía el peine de vigas con un peso encima</a:t>
            </a:r>
          </a:p>
          <a:p>
            <a:r>
              <a:rPr lang="es-ES" dirty="0" smtClean="0"/>
              <a:t>Al día siguiente, con el pegamento fraguado, se retiraba el peine y se tendían los hilos a lo largo de las celdas</a:t>
            </a:r>
          </a:p>
          <a:p>
            <a:r>
              <a:rPr lang="es-ES" dirty="0" smtClean="0"/>
              <a:t>Se medía la posición y la tensión mecánica de los hilos</a:t>
            </a:r>
          </a:p>
          <a:p>
            <a:r>
              <a:rPr lang="es-ES" dirty="0" smtClean="0"/>
              <a:t>Se dispensaba pegamento en las vigas y se pegaba encima una nueva chapa, así hasta completar la </a:t>
            </a:r>
            <a:r>
              <a:rPr lang="es-ES" dirty="0" err="1" smtClean="0"/>
              <a:t>supercapa</a:t>
            </a:r>
            <a:endParaRPr lang="es-ES" dirty="0" smtClean="0"/>
          </a:p>
          <a:p>
            <a:pPr lvl="1"/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1295400"/>
            <a:ext cx="3492500" cy="2643629"/>
          </a:xfrm>
          <a:prstGeom prst="rect">
            <a:avLst/>
          </a:prstGeom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8</a:t>
            </a:fld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118047"/>
            <a:ext cx="3511296" cy="265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6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2150" y="276225"/>
            <a:ext cx="10515600" cy="1325563"/>
          </a:xfrm>
        </p:spPr>
        <p:txBody>
          <a:bodyPr/>
          <a:lstStyle/>
          <a:p>
            <a:r>
              <a:rPr lang="es-ES" dirty="0" smtClean="0"/>
              <a:t>Procedimiento de construcción de cámaras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6100" y="1422400"/>
            <a:ext cx="7416800" cy="5067300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Las cámaras se pegaban en una mesa aparte</a:t>
            </a:r>
          </a:p>
          <a:p>
            <a:pPr lvl="1"/>
            <a:r>
              <a:rPr lang="es-ES" dirty="0" smtClean="0"/>
              <a:t>Se </a:t>
            </a:r>
            <a:r>
              <a:rPr lang="es-ES" dirty="0" err="1" smtClean="0"/>
              <a:t>ponia</a:t>
            </a:r>
            <a:r>
              <a:rPr lang="es-ES" dirty="0" smtClean="0"/>
              <a:t> en la mesa una </a:t>
            </a:r>
            <a:r>
              <a:rPr lang="es-ES" dirty="0" err="1" smtClean="0"/>
              <a:t>supercapa</a:t>
            </a:r>
            <a:r>
              <a:rPr lang="es-ES" dirty="0" smtClean="0"/>
              <a:t> </a:t>
            </a:r>
            <a:r>
              <a:rPr lang="el-GR" dirty="0" smtClean="0"/>
              <a:t>φ</a:t>
            </a:r>
            <a:endParaRPr lang="es-ES" dirty="0" smtClean="0"/>
          </a:p>
          <a:p>
            <a:pPr lvl="1"/>
            <a:r>
              <a:rPr lang="es-ES" dirty="0" smtClean="0"/>
              <a:t>Se dispensaba pegamento y se pegaba una </a:t>
            </a:r>
            <a:r>
              <a:rPr lang="es-ES" dirty="0" err="1" smtClean="0"/>
              <a:t>supercapa</a:t>
            </a:r>
            <a:r>
              <a:rPr lang="es-ES" dirty="0" smtClean="0"/>
              <a:t> </a:t>
            </a:r>
            <a:r>
              <a:rPr lang="el-GR" dirty="0" smtClean="0"/>
              <a:t>θ</a:t>
            </a:r>
            <a:endParaRPr lang="es-ES" dirty="0" smtClean="0"/>
          </a:p>
          <a:p>
            <a:pPr lvl="1"/>
            <a:r>
              <a:rPr lang="es-ES" dirty="0" smtClean="0"/>
              <a:t>Al día siguiente se pegaba la estructura de separación</a:t>
            </a:r>
          </a:p>
          <a:p>
            <a:pPr lvl="1"/>
            <a:r>
              <a:rPr lang="es-ES" dirty="0" smtClean="0"/>
              <a:t>Por ultimo se pegaba otra </a:t>
            </a:r>
            <a:r>
              <a:rPr lang="es-ES" dirty="0" err="1" smtClean="0"/>
              <a:t>supercapa</a:t>
            </a:r>
            <a:r>
              <a:rPr lang="es-ES" dirty="0" smtClean="0"/>
              <a:t> </a:t>
            </a:r>
            <a:r>
              <a:rPr lang="el-GR" dirty="0" smtClean="0"/>
              <a:t>φ</a:t>
            </a:r>
            <a:endParaRPr lang="es-ES" dirty="0" smtClean="0"/>
          </a:p>
          <a:p>
            <a:r>
              <a:rPr lang="es-ES" dirty="0" smtClean="0"/>
              <a:t>Se medía la </a:t>
            </a:r>
            <a:r>
              <a:rPr lang="es-ES" dirty="0" err="1" smtClean="0"/>
              <a:t>planaridad</a:t>
            </a:r>
            <a:r>
              <a:rPr lang="es-ES" dirty="0" smtClean="0"/>
              <a:t> después de cada uno de los pegados</a:t>
            </a:r>
          </a:p>
          <a:p>
            <a:r>
              <a:rPr lang="es-ES" dirty="0" smtClean="0"/>
              <a:t>Las cámaras fabricadas se guardaban en una estructura para su transporte al CERN por carretera</a:t>
            </a:r>
          </a:p>
          <a:p>
            <a:pPr lvl="1"/>
            <a:r>
              <a:rPr lang="es-ES" dirty="0" smtClean="0"/>
              <a:t>Diseño de la estructura de transporte: Begoña </a:t>
            </a:r>
            <a:r>
              <a:rPr lang="es-ES" dirty="0" err="1" smtClean="0"/>
              <a:t>Ahedo</a:t>
            </a:r>
            <a:r>
              <a:rPr lang="es-ES" dirty="0" smtClean="0"/>
              <a:t> Santamaría</a:t>
            </a:r>
          </a:p>
          <a:p>
            <a:pPr lvl="1"/>
            <a:endParaRPr lang="es-ES" dirty="0" smtClean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9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219429"/>
            <a:ext cx="3644900" cy="275898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796" y="4107488"/>
            <a:ext cx="3633704" cy="275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2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2150" y="276225"/>
            <a:ext cx="10515600" cy="1325563"/>
          </a:xfrm>
        </p:spPr>
        <p:txBody>
          <a:bodyPr/>
          <a:lstStyle/>
          <a:p>
            <a:r>
              <a:rPr lang="es-ES" dirty="0" smtClean="0"/>
              <a:t>Participación del taller general del CIEMAT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6100" y="1422400"/>
            <a:ext cx="7416800" cy="2284627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El taller general produjo </a:t>
            </a:r>
            <a:r>
              <a:rPr lang="es-ES" dirty="0" err="1" smtClean="0"/>
              <a:t>multiples</a:t>
            </a:r>
            <a:r>
              <a:rPr lang="es-ES" dirty="0" smtClean="0"/>
              <a:t> componentes mecánicos del detector CMS</a:t>
            </a:r>
          </a:p>
          <a:p>
            <a:r>
              <a:rPr lang="es-ES" dirty="0" smtClean="0"/>
              <a:t>Construyó los útiles usados en la producción de cámaras</a:t>
            </a:r>
          </a:p>
          <a:p>
            <a:r>
              <a:rPr lang="es-ES" dirty="0" smtClean="0"/>
              <a:t>Pero sobre todo, su experiencia y sus consejos permitieron la consecución del proyecto.</a:t>
            </a:r>
          </a:p>
          <a:p>
            <a:pPr lvl="1"/>
            <a:endParaRPr lang="es-ES" dirty="0" smtClean="0"/>
          </a:p>
          <a:p>
            <a:endParaRPr lang="es-ES" dirty="0" smtClean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10</a:t>
            </a:fld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552" y="1209669"/>
            <a:ext cx="3647948" cy="276129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04" y="4063619"/>
            <a:ext cx="3511296" cy="2657856"/>
          </a:xfrm>
          <a:prstGeom prst="rect">
            <a:avLst/>
          </a:prstGeom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154460" y="3970962"/>
            <a:ext cx="3544329" cy="23853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 dirty="0" smtClean="0"/>
              <a:t>Francisco </a:t>
            </a:r>
            <a:r>
              <a:rPr lang="es-ES" dirty="0" err="1" smtClean="0"/>
              <a:t>Cerisola</a:t>
            </a:r>
            <a:endParaRPr lang="es-ES" dirty="0" smtClean="0"/>
          </a:p>
          <a:p>
            <a:pPr lvl="1"/>
            <a:r>
              <a:rPr lang="es-ES" dirty="0" smtClean="0"/>
              <a:t>Alfonso Casado</a:t>
            </a:r>
          </a:p>
          <a:p>
            <a:pPr lvl="1"/>
            <a:r>
              <a:rPr lang="es-ES" dirty="0" smtClean="0"/>
              <a:t>José Gonzalez Cuellar</a:t>
            </a:r>
          </a:p>
          <a:p>
            <a:pPr lvl="1"/>
            <a:r>
              <a:rPr lang="es-ES" dirty="0" smtClean="0"/>
              <a:t>José Luis Gutiérrez</a:t>
            </a:r>
          </a:p>
          <a:p>
            <a:pPr lvl="1"/>
            <a:r>
              <a:rPr lang="es-ES" dirty="0" smtClean="0"/>
              <a:t>Francisco Verdugo</a:t>
            </a:r>
          </a:p>
          <a:p>
            <a:pPr lvl="1"/>
            <a:r>
              <a:rPr lang="es-ES" dirty="0" err="1" smtClean="0"/>
              <a:t>Juán</a:t>
            </a:r>
            <a:r>
              <a:rPr lang="es-ES" dirty="0" smtClean="0"/>
              <a:t> José </a:t>
            </a:r>
            <a:r>
              <a:rPr lang="es-ES" dirty="0" smtClean="0"/>
              <a:t>Vidriales</a:t>
            </a:r>
          </a:p>
          <a:p>
            <a:pPr lvl="1"/>
            <a:r>
              <a:rPr lang="es-ES" dirty="0" smtClean="0"/>
              <a:t>Adrián Gonzalez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8" name="Marcador de contenido 3"/>
          <p:cNvSpPr txBox="1">
            <a:spLocks/>
          </p:cNvSpPr>
          <p:nvPr/>
        </p:nvSpPr>
        <p:spPr>
          <a:xfrm>
            <a:off x="3756454" y="3970964"/>
            <a:ext cx="2823540" cy="238538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s-ES" dirty="0" smtClean="0"/>
              <a:t>Jose Luis Pascual</a:t>
            </a:r>
          </a:p>
          <a:p>
            <a:pPr lvl="1"/>
            <a:r>
              <a:rPr lang="es-ES" dirty="0" smtClean="0"/>
              <a:t>Mariano Morón</a:t>
            </a:r>
          </a:p>
          <a:p>
            <a:pPr lvl="1"/>
            <a:r>
              <a:rPr lang="es-ES" dirty="0" smtClean="0"/>
              <a:t>José Luis Alonso</a:t>
            </a:r>
          </a:p>
          <a:p>
            <a:pPr lvl="1"/>
            <a:r>
              <a:rPr lang="es-ES" dirty="0" smtClean="0"/>
              <a:t>Francisco Amaro</a:t>
            </a:r>
          </a:p>
          <a:p>
            <a:pPr lvl="1"/>
            <a:r>
              <a:rPr lang="es-ES" dirty="0" smtClean="0"/>
              <a:t>Paco Menor</a:t>
            </a:r>
          </a:p>
          <a:p>
            <a:pPr lvl="1"/>
            <a:r>
              <a:rPr lang="es-ES" dirty="0" smtClean="0"/>
              <a:t>Gabriel Borrajo</a:t>
            </a:r>
          </a:p>
          <a:p>
            <a:pPr lvl="1"/>
            <a:r>
              <a:rPr lang="es-ES" dirty="0" smtClean="0"/>
              <a:t>Antonio Torres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02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2924" y="325698"/>
            <a:ext cx="10515600" cy="1325563"/>
          </a:xfrm>
        </p:spPr>
        <p:txBody>
          <a:bodyPr/>
          <a:lstStyle/>
          <a:p>
            <a:r>
              <a:rPr lang="es-ES" dirty="0" smtClean="0"/>
              <a:t> </a:t>
            </a:r>
            <a:r>
              <a:rPr lang="es-ES" dirty="0"/>
              <a:t>C</a:t>
            </a:r>
            <a:r>
              <a:rPr lang="es-ES" dirty="0" smtClean="0"/>
              <a:t>onstrucción de prototipos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2924" y="1746422"/>
            <a:ext cx="6731000" cy="3789405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Se probaron versiones previas de los útiles de montaje</a:t>
            </a:r>
          </a:p>
          <a:p>
            <a:r>
              <a:rPr lang="es-ES" dirty="0" smtClean="0"/>
              <a:t>Se construyó un prototipo pequeño, probado satisfactoriamente en un haz del CERN en Junio de 1996</a:t>
            </a:r>
            <a:endParaRPr lang="es-ES" dirty="0"/>
          </a:p>
          <a:p>
            <a:pPr lvl="1"/>
            <a:r>
              <a:rPr lang="es-ES" dirty="0" smtClean="0"/>
              <a:t>Miguel Angel Ariza </a:t>
            </a:r>
            <a:r>
              <a:rPr lang="es-ES" dirty="0" err="1" smtClean="0"/>
              <a:t>Brigidano</a:t>
            </a:r>
            <a:endParaRPr lang="es-ES" dirty="0" smtClean="0"/>
          </a:p>
          <a:p>
            <a:pPr lvl="1"/>
            <a:r>
              <a:rPr lang="es-ES" dirty="0" smtClean="0"/>
              <a:t>Jorge </a:t>
            </a:r>
            <a:r>
              <a:rPr lang="es-ES" dirty="0" err="1" smtClean="0"/>
              <a:t>Mocholí</a:t>
            </a:r>
            <a:r>
              <a:rPr lang="es-ES" dirty="0" smtClean="0"/>
              <a:t> </a:t>
            </a:r>
            <a:r>
              <a:rPr lang="es-ES" dirty="0" err="1" smtClean="0"/>
              <a:t>Moncholí</a:t>
            </a:r>
            <a:endParaRPr lang="es-ES" dirty="0" smtClean="0"/>
          </a:p>
          <a:p>
            <a:r>
              <a:rPr lang="es-ES" dirty="0"/>
              <a:t>En 1999, en la nave terminada, construimos </a:t>
            </a:r>
            <a:r>
              <a:rPr lang="es-ES" dirty="0" smtClean="0"/>
              <a:t>un nuevo </a:t>
            </a:r>
            <a:r>
              <a:rPr lang="es-ES" dirty="0"/>
              <a:t>prototipo a tamaño real que </a:t>
            </a:r>
            <a:r>
              <a:rPr lang="es-ES" dirty="0" smtClean="0"/>
              <a:t>también pusimos </a:t>
            </a:r>
            <a:r>
              <a:rPr lang="es-ES" dirty="0"/>
              <a:t>a prueba en el CERN</a:t>
            </a:r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575" y="161842"/>
            <a:ext cx="4561245" cy="3111517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11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576" y="3376093"/>
            <a:ext cx="4561246" cy="318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2150" y="276225"/>
            <a:ext cx="10515600" cy="1325563"/>
          </a:xfrm>
        </p:spPr>
        <p:txBody>
          <a:bodyPr/>
          <a:lstStyle/>
          <a:p>
            <a:r>
              <a:rPr lang="es-ES" dirty="0" smtClean="0"/>
              <a:t>Ritmo de montaje de cámaras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6100" y="1422400"/>
            <a:ext cx="7416800" cy="5067300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Los pegados de gran superficie determinaban </a:t>
            </a:r>
            <a:r>
              <a:rPr lang="es-ES" dirty="0"/>
              <a:t>el ritmo de producción de las cámaras</a:t>
            </a:r>
          </a:p>
          <a:p>
            <a:r>
              <a:rPr lang="es-ES" dirty="0" smtClean="0"/>
              <a:t>Cada cámara requería 28 pegados</a:t>
            </a:r>
          </a:p>
          <a:p>
            <a:r>
              <a:rPr lang="es-ES" dirty="0" smtClean="0"/>
              <a:t>Con 3 pegados diarios se montaba una cámara en 10 días laborables, dos semanas</a:t>
            </a:r>
          </a:p>
          <a:p>
            <a:r>
              <a:rPr lang="es-ES" dirty="0" smtClean="0"/>
              <a:t>Este ritmo frenético se alcanzó al cabo de varios meses de producción y se mantuvo durante años</a:t>
            </a:r>
          </a:p>
          <a:p>
            <a:r>
              <a:rPr lang="es-ES" dirty="0" smtClean="0"/>
              <a:t>Fue posible gracias a la disciplina espartana del equipo de montaje:</a:t>
            </a:r>
          </a:p>
          <a:p>
            <a:pPr lvl="1"/>
            <a:r>
              <a:rPr lang="es-ES" dirty="0" smtClean="0"/>
              <a:t>Jose </a:t>
            </a:r>
            <a:r>
              <a:rPr lang="es-ES" dirty="0"/>
              <a:t>M</a:t>
            </a:r>
            <a:r>
              <a:rPr lang="es-ES" dirty="0" smtClean="0"/>
              <a:t>iguel Ahijado Muñoz</a:t>
            </a:r>
          </a:p>
          <a:p>
            <a:pPr lvl="1"/>
            <a:r>
              <a:rPr lang="es-ES" dirty="0" smtClean="0"/>
              <a:t>Javier Andrade</a:t>
            </a:r>
          </a:p>
          <a:p>
            <a:pPr lvl="1"/>
            <a:r>
              <a:rPr lang="es-ES" dirty="0"/>
              <a:t>Carlos Blanco Ramos</a:t>
            </a:r>
          </a:p>
          <a:p>
            <a:pPr lvl="1"/>
            <a:r>
              <a:rPr lang="es-ES" dirty="0"/>
              <a:t>Julián García Romero</a:t>
            </a:r>
          </a:p>
          <a:p>
            <a:pPr lvl="1"/>
            <a:r>
              <a:rPr lang="es-ES" dirty="0"/>
              <a:t>Jose Luis Ramírez </a:t>
            </a:r>
            <a:r>
              <a:rPr lang="es-ES" dirty="0" smtClean="0"/>
              <a:t>Perez</a:t>
            </a:r>
          </a:p>
          <a:p>
            <a:r>
              <a:rPr lang="es-ES" dirty="0" smtClean="0"/>
              <a:t>El equipo de montaje estaba coordinado por</a:t>
            </a:r>
          </a:p>
          <a:p>
            <a:pPr lvl="1"/>
            <a:r>
              <a:rPr lang="es-ES" dirty="0" smtClean="0"/>
              <a:t>Juan Carlos Puras Sanchez</a:t>
            </a:r>
            <a:endParaRPr lang="es-ES" dirty="0"/>
          </a:p>
          <a:p>
            <a:pPr lvl="1"/>
            <a:endParaRPr lang="es-ES" dirty="0" smtClean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12</a:t>
            </a:fld>
            <a:endParaRPr lang="en-US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611" y="3830855"/>
            <a:ext cx="3818801" cy="289062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612" y="566241"/>
            <a:ext cx="3816963" cy="288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4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2150" y="276225"/>
            <a:ext cx="10515600" cy="1325563"/>
          </a:xfrm>
        </p:spPr>
        <p:txBody>
          <a:bodyPr/>
          <a:lstStyle/>
          <a:p>
            <a:r>
              <a:rPr lang="es-ES" dirty="0" smtClean="0"/>
              <a:t>Ritmo de montaje de cámaras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2532" y="2518032"/>
            <a:ext cx="7416800" cy="3347308"/>
          </a:xfrm>
        </p:spPr>
        <p:txBody>
          <a:bodyPr>
            <a:normAutofit/>
          </a:bodyPr>
          <a:lstStyle/>
          <a:p>
            <a:r>
              <a:rPr lang="es-ES" dirty="0"/>
              <a:t>La fabricación en serie de las cámaras de deriva de CMS en la nave del CIEMAT duró desde el año 2000 hasta el año 2005. </a:t>
            </a:r>
          </a:p>
          <a:p>
            <a:r>
              <a:rPr lang="es-ES" dirty="0"/>
              <a:t>Cumplimos con el compromiso del CIEMAT, construyendo, en el plazo previsto, un total de 70 unidades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2DBF-6C2A-4E37-B05B-97969B912A89}" type="slidenum">
              <a:rPr lang="en-US" smtClean="0"/>
              <a:t>13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331" y="995992"/>
            <a:ext cx="4057493" cy="536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7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9031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6282</TotalTime>
  <Words>942</Words>
  <Application>Microsoft Office PowerPoint</Application>
  <PresentationFormat>Panorámica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Producción de las cámaras CMS en el CIEMAT</vt:lpstr>
      <vt:lpstr>Compromiso de CIEMAT en la construcción del detector CMS.</vt:lpstr>
      <vt:lpstr>Reparto de la producción de cámaras por rueda</vt:lpstr>
      <vt:lpstr>Estructura de una cámara CMS</vt:lpstr>
      <vt:lpstr>Estructura de una cámara CMS</vt:lpstr>
      <vt:lpstr>Instalación de la nave de montaje</vt:lpstr>
      <vt:lpstr>Instalación de la nave de montaje</vt:lpstr>
      <vt:lpstr>Procedimiento de construcción de supercapas </vt:lpstr>
      <vt:lpstr>Procedimiento de construcción de cámaras </vt:lpstr>
      <vt:lpstr>Participación del taller general del CIEMAT</vt:lpstr>
      <vt:lpstr> Construcción de prototipos</vt:lpstr>
      <vt:lpstr>Ritmo de montaje de cámaras </vt:lpstr>
      <vt:lpstr>Ritmo de montaje de cámaras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Producción de camaras CMS en el CIEMAT</dc:title>
  <dc:creator>Romero Barajas, Luciano</dc:creator>
  <cp:lastModifiedBy>Romero Barajas, Luciano</cp:lastModifiedBy>
  <cp:revision>56</cp:revision>
  <dcterms:created xsi:type="dcterms:W3CDTF">2026-08-05T09:56:38Z</dcterms:created>
  <dcterms:modified xsi:type="dcterms:W3CDTF">2026-09-17T07:44:58Z</dcterms:modified>
</cp:coreProperties>
</file>