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43808" y="2014389"/>
            <a:ext cx="32501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3200" b="1" dirty="0" smtClean="0"/>
              <a:t>Primeros cálculos </a:t>
            </a:r>
          </a:p>
          <a:p>
            <a:pPr algn="ctr"/>
            <a:r>
              <a:rPr lang="es-ES_tradnl" sz="3200" b="1" dirty="0" smtClean="0"/>
              <a:t>de activación </a:t>
            </a:r>
          </a:p>
          <a:p>
            <a:pPr algn="ctr"/>
            <a:r>
              <a:rPr lang="es-ES_tradnl" sz="3200" b="1" dirty="0" smtClean="0"/>
              <a:t>por protones</a:t>
            </a:r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r>
              <a:rPr lang="es-ES_tradnl" dirty="0" smtClean="0"/>
              <a:t>22 Febrero 2013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887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0196" y="188640"/>
            <a:ext cx="86963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Realizado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_tradnl" dirty="0" smtClean="0"/>
              <a:t>- Activación de la ventana de HAVAR y de la </a:t>
            </a:r>
            <a:r>
              <a:rPr lang="es-ES_tradnl" dirty="0" err="1" smtClean="0"/>
              <a:t>grid</a:t>
            </a:r>
            <a:r>
              <a:rPr lang="es-ES_tradnl" dirty="0" smtClean="0"/>
              <a:t> de “Al-real” en condiciones normales de operación</a:t>
            </a:r>
          </a:p>
          <a:p>
            <a:r>
              <a:rPr lang="es-ES_tradnl" dirty="0" smtClean="0"/>
              <a:t>	*resultados en EXCEL</a:t>
            </a:r>
          </a:p>
          <a:p>
            <a:endParaRPr lang="es-ES_tradnl" dirty="0"/>
          </a:p>
          <a:p>
            <a:r>
              <a:rPr lang="es-ES_tradnl" dirty="0" smtClean="0"/>
              <a:t>- Identificación de </a:t>
            </a:r>
            <a:r>
              <a:rPr lang="es-ES_tradnl" dirty="0" err="1" smtClean="0"/>
              <a:t>radionucleidos</a:t>
            </a:r>
            <a:r>
              <a:rPr lang="es-ES_tradnl" dirty="0" smtClean="0"/>
              <a:t> críticos a dosis residual para el caso del “Al-real”</a:t>
            </a:r>
          </a:p>
          <a:p>
            <a:r>
              <a:rPr lang="es-ES_tradnl" dirty="0" smtClean="0"/>
              <a:t>	*resultados en EXCEL</a:t>
            </a:r>
          </a:p>
          <a:p>
            <a:r>
              <a:rPr lang="es-ES_tradnl" dirty="0"/>
              <a:t>	</a:t>
            </a:r>
            <a:r>
              <a:rPr lang="es-ES_tradnl" dirty="0" smtClean="0"/>
              <a:t>Co56, V48, Zn65, Mn52, Ga 66, Zn63, Ga68, Mn52m, V47, Cu61</a:t>
            </a:r>
          </a:p>
          <a:p>
            <a:r>
              <a:rPr lang="es-ES_tradnl" dirty="0"/>
              <a:t>	</a:t>
            </a:r>
            <a:r>
              <a:rPr lang="es-ES_tradnl" dirty="0" smtClean="0">
                <a:solidFill>
                  <a:srgbClr val="FF0000"/>
                </a:solidFill>
              </a:rPr>
              <a:t>77d    16d   244d    6d       9.5h   38.5m  68m     21m     33m  3.4h  :t1/2</a:t>
            </a:r>
          </a:p>
          <a:p>
            <a:endParaRPr lang="es-ES_tradnl" dirty="0"/>
          </a:p>
          <a:p>
            <a:r>
              <a:rPr lang="es-ES_tradnl" dirty="0" smtClean="0"/>
              <a:t>- </a:t>
            </a:r>
            <a:r>
              <a:rPr lang="es-ES_tradnl" dirty="0"/>
              <a:t>C</a:t>
            </a:r>
            <a:r>
              <a:rPr lang="es-ES_tradnl" dirty="0" smtClean="0"/>
              <a:t>omparación experimental de EAF2007-protones para esa identificación </a:t>
            </a:r>
          </a:p>
          <a:p>
            <a:r>
              <a:rPr lang="es-ES_tradnl" dirty="0" smtClean="0"/>
              <a:t>	*mostrada a continuación</a:t>
            </a:r>
          </a:p>
          <a:p>
            <a:endParaRPr lang="es-ES_tradnl" dirty="0"/>
          </a:p>
          <a:p>
            <a:r>
              <a:rPr lang="es-ES_tradnl" dirty="0" smtClean="0"/>
              <a:t>- Recopilación materiales completada: revisión por Francesc</a:t>
            </a:r>
          </a:p>
          <a:p>
            <a:r>
              <a:rPr lang="es-ES_tradnl" dirty="0" smtClean="0"/>
              <a:t>	*</a:t>
            </a:r>
            <a:r>
              <a:rPr lang="es-ES_tradnl" u="sng" dirty="0" smtClean="0"/>
              <a:t>pendiente</a:t>
            </a:r>
            <a:r>
              <a:rPr lang="es-ES_tradnl" dirty="0" smtClean="0"/>
              <a:t> pasarlo a formato MCNPX </a:t>
            </a:r>
          </a:p>
          <a:p>
            <a:r>
              <a:rPr lang="es-ES_tradnl" dirty="0"/>
              <a:t>	</a:t>
            </a:r>
            <a:r>
              <a:rPr lang="es-ES_tradnl" dirty="0" smtClean="0"/>
              <a:t>*disponibles detalles sobre impurezas: PE, hormigón, SS316L</a:t>
            </a:r>
          </a:p>
          <a:p>
            <a:endParaRPr lang="es-ES_tradnl" dirty="0"/>
          </a:p>
          <a:p>
            <a:endParaRPr lang="es-ES_tradnl" dirty="0" smtClean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783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81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Suposiciones para cálculos de activación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665312" y="1124744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- Condiciones irradiación: 30/10 min 8h/d durante 1 semana, 1 mes y  1 año de funcionamiento</a:t>
            </a:r>
          </a:p>
          <a:p>
            <a:r>
              <a:rPr lang="es-ES_tradnl" dirty="0" smtClean="0"/>
              <a:t>	Protones a 10 </a:t>
            </a:r>
            <a:r>
              <a:rPr lang="es-ES_tradnl" dirty="0" err="1" smtClean="0"/>
              <a:t>MeV</a:t>
            </a:r>
            <a:r>
              <a:rPr lang="es-ES_tradnl" dirty="0" smtClean="0"/>
              <a:t>, 10 </a:t>
            </a:r>
            <a:r>
              <a:rPr lang="es-ES_tradnl" dirty="0" err="1" smtClean="0"/>
              <a:t>uA</a:t>
            </a:r>
            <a:endParaRPr lang="es-ES_tradnl" dirty="0"/>
          </a:p>
          <a:p>
            <a:pPr lvl="0"/>
            <a:r>
              <a:rPr lang="es-ES_tradnl" dirty="0">
                <a:solidFill>
                  <a:prstClr val="black"/>
                </a:solidFill>
              </a:rPr>
              <a:t>	en </a:t>
            </a:r>
            <a:r>
              <a:rPr lang="es-ES_tradnl" dirty="0" smtClean="0">
                <a:solidFill>
                  <a:prstClr val="black"/>
                </a:solidFill>
              </a:rPr>
              <a:t>“ventana” (placa plana 12.5 </a:t>
            </a:r>
            <a:r>
              <a:rPr lang="es-ES_tradnl" dirty="0" err="1" smtClean="0">
                <a:solidFill>
                  <a:prstClr val="black"/>
                </a:solidFill>
              </a:rPr>
              <a:t>um</a:t>
            </a:r>
            <a:r>
              <a:rPr lang="es-ES_tradnl" dirty="0" smtClean="0">
                <a:solidFill>
                  <a:prstClr val="black"/>
                </a:solidFill>
              </a:rPr>
              <a:t> espesor): </a:t>
            </a:r>
            <a:r>
              <a:rPr lang="es-ES_tradnl" dirty="0">
                <a:solidFill>
                  <a:prstClr val="black"/>
                </a:solidFill>
              </a:rPr>
              <a:t>incide el 65% del haz</a:t>
            </a:r>
          </a:p>
          <a:p>
            <a:pPr lvl="0"/>
            <a:r>
              <a:rPr lang="es-ES_tradnl" dirty="0">
                <a:solidFill>
                  <a:prstClr val="black"/>
                </a:solidFill>
              </a:rPr>
              <a:t>	en </a:t>
            </a:r>
            <a:r>
              <a:rPr lang="es-ES_tradnl" dirty="0" smtClean="0">
                <a:solidFill>
                  <a:prstClr val="black"/>
                </a:solidFill>
              </a:rPr>
              <a:t>“</a:t>
            </a:r>
            <a:r>
              <a:rPr lang="es-ES_tradnl" dirty="0" err="1">
                <a:solidFill>
                  <a:prstClr val="black"/>
                </a:solidFill>
              </a:rPr>
              <a:t>g</a:t>
            </a:r>
            <a:r>
              <a:rPr lang="es-ES_tradnl" dirty="0" err="1" smtClean="0">
                <a:solidFill>
                  <a:prstClr val="black"/>
                </a:solidFill>
              </a:rPr>
              <a:t>rid</a:t>
            </a:r>
            <a:r>
              <a:rPr lang="es-ES_tradnl" dirty="0" smtClean="0">
                <a:solidFill>
                  <a:prstClr val="black"/>
                </a:solidFill>
              </a:rPr>
              <a:t>” (placa plana 1 mm espesor):  </a:t>
            </a:r>
            <a:r>
              <a:rPr lang="es-ES_tradnl" dirty="0">
                <a:solidFill>
                  <a:prstClr val="black"/>
                </a:solidFill>
              </a:rPr>
              <a:t>incide el 35% del haz</a:t>
            </a:r>
          </a:p>
          <a:p>
            <a:r>
              <a:rPr lang="es-ES_tradnl" dirty="0" smtClean="0"/>
              <a:t>	</a:t>
            </a:r>
          </a:p>
          <a:p>
            <a:endParaRPr lang="es-ES_tradnl" dirty="0" smtClean="0"/>
          </a:p>
          <a:p>
            <a:r>
              <a:rPr lang="es-ES_tradnl" dirty="0"/>
              <a:t>	</a:t>
            </a:r>
            <a:r>
              <a:rPr lang="es-ES_tradnl" dirty="0" smtClean="0"/>
              <a:t>usado: ACAB + EAF2007, escenario pulsado real</a:t>
            </a:r>
            <a:endParaRPr lang="es-ES_tradnl" dirty="0"/>
          </a:p>
          <a:p>
            <a:endParaRPr lang="es-ES_tradnl" dirty="0"/>
          </a:p>
          <a:p>
            <a:r>
              <a:rPr lang="es-ES_tradnl" dirty="0" smtClean="0"/>
              <a:t>-Tiempos enfriamiento: ½, 1, 2, 4, 8, 16 horas después de la última irradiación de cada día (para cada día de L-V)</a:t>
            </a:r>
          </a:p>
          <a:p>
            <a:endParaRPr lang="es-ES_tradnl" dirty="0"/>
          </a:p>
          <a:p>
            <a:r>
              <a:rPr lang="es-ES_tradnl" dirty="0" smtClean="0"/>
              <a:t>	Mes=5 semanas</a:t>
            </a:r>
          </a:p>
          <a:p>
            <a:r>
              <a:rPr lang="es-ES_tradnl" dirty="0" smtClean="0"/>
              <a:t>	Año=52 semanas</a:t>
            </a:r>
          </a:p>
          <a:p>
            <a:endParaRPr lang="es-ES_tradnl" dirty="0"/>
          </a:p>
          <a:p>
            <a:r>
              <a:rPr lang="es-ES_tradnl" dirty="0" smtClean="0"/>
              <a:t>-Escenario </a:t>
            </a:r>
            <a:r>
              <a:rPr lang="es-ES_tradnl" dirty="0" smtClean="0"/>
              <a:t>calibrado/ajuste: </a:t>
            </a:r>
            <a:r>
              <a:rPr lang="es-ES_tradnl" dirty="0" smtClean="0"/>
              <a:t>haz incide en Al, SS, Cu</a:t>
            </a:r>
          </a:p>
          <a:p>
            <a:r>
              <a:rPr lang="es-ES_tradnl" dirty="0"/>
              <a:t>	*</a:t>
            </a:r>
            <a:r>
              <a:rPr lang="es-ES_tradnl" u="sng" dirty="0" smtClean="0"/>
              <a:t>pendiente</a:t>
            </a:r>
            <a:r>
              <a:rPr lang="es-ES_tradnl" dirty="0" smtClean="0"/>
              <a:t>: definición/confirmación</a:t>
            </a:r>
          </a:p>
          <a:p>
            <a:r>
              <a:rPr lang="es-ES_tradnl" dirty="0"/>
              <a:t>	</a:t>
            </a:r>
            <a:r>
              <a:rPr lang="es-ES_tradnl" dirty="0" smtClean="0"/>
              <a:t>	</a:t>
            </a:r>
            <a:endParaRPr lang="es-ES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6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prstClr val="black"/>
                </a:solidFill>
              </a:rPr>
              <a:t>Comparación EAF2007 vs Experimentos</a:t>
            </a:r>
            <a:endParaRPr lang="es-ES" b="1" dirty="0"/>
          </a:p>
        </p:txBody>
      </p:sp>
      <p:cxnSp>
        <p:nvCxnSpPr>
          <p:cNvPr id="3" name="2 Conector recto"/>
          <p:cNvCxnSpPr/>
          <p:nvPr/>
        </p:nvCxnSpPr>
        <p:spPr>
          <a:xfrm>
            <a:off x="107504" y="620688"/>
            <a:ext cx="8820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539552" y="1052736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- Identificación de </a:t>
            </a:r>
            <a:r>
              <a:rPr lang="es-ES_tradnl" dirty="0" err="1" smtClean="0"/>
              <a:t>radionucleidos</a:t>
            </a:r>
            <a:r>
              <a:rPr lang="es-ES_tradnl" dirty="0" smtClean="0"/>
              <a:t> críticos a dosis residual en “Al-real”: la mayor parte de los productos vienen por reacciones (</a:t>
            </a:r>
            <a:r>
              <a:rPr lang="es-ES_tradnl" dirty="0" err="1" smtClean="0"/>
              <a:t>p,n</a:t>
            </a:r>
            <a:r>
              <a:rPr lang="es-ES_tradnl" dirty="0" smtClean="0"/>
              <a:t>), resto/otros por (</a:t>
            </a:r>
            <a:r>
              <a:rPr lang="es-ES_tradnl" dirty="0" err="1" smtClean="0"/>
              <a:t>p,g</a:t>
            </a:r>
            <a:r>
              <a:rPr lang="es-ES_tradnl" dirty="0" smtClean="0"/>
              <a:t>) y (</a:t>
            </a:r>
            <a:r>
              <a:rPr lang="es-ES_tradnl" dirty="0" err="1" smtClean="0"/>
              <a:t>p,a</a:t>
            </a:r>
            <a:r>
              <a:rPr lang="es-ES_tradnl" dirty="0" smtClean="0"/>
              <a:t>)</a:t>
            </a:r>
          </a:p>
          <a:p>
            <a:endParaRPr lang="es-ES_tradnl" dirty="0" smtClean="0"/>
          </a:p>
          <a:p>
            <a:r>
              <a:rPr lang="es-ES_tradnl" dirty="0" smtClean="0"/>
              <a:t>- Ver también “JANIS </a:t>
            </a:r>
            <a:r>
              <a:rPr lang="es-ES_tradnl" dirty="0" err="1" smtClean="0"/>
              <a:t>book</a:t>
            </a:r>
            <a:r>
              <a:rPr lang="es-ES_tradnl" dirty="0" smtClean="0"/>
              <a:t>” en web de la NEA para otras reacciones, aunque EAF no viene como tal en el caso de protones. Se puede considerar TENDL en ese caso (con cuidado!)</a:t>
            </a:r>
          </a:p>
          <a:p>
            <a:endParaRPr lang="es-ES_tradnl" dirty="0" smtClean="0"/>
          </a:p>
          <a:p>
            <a:r>
              <a:rPr lang="es-ES_tradnl" dirty="0" smtClean="0"/>
              <a:t>- Tras la breve comparación, se comprueba que el estado de la librería es aceptable para las reacciones consideradas (hasta 10 </a:t>
            </a:r>
            <a:r>
              <a:rPr lang="es-ES_tradnl" dirty="0" err="1" smtClean="0"/>
              <a:t>MeV</a:t>
            </a:r>
            <a:r>
              <a:rPr lang="es-ES_tradnl" dirty="0" smtClean="0"/>
              <a:t>), ¿opinión?</a:t>
            </a:r>
          </a:p>
          <a:p>
            <a:r>
              <a:rPr lang="es-ES_tradnl" dirty="0" smtClean="0"/>
              <a:t>	quizás sea necesario mas comparaciones en el futuro para otros 	</a:t>
            </a:r>
            <a:r>
              <a:rPr lang="es-ES_tradnl" dirty="0" err="1" smtClean="0"/>
              <a:t>radionucleidos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- Gráficas rápidas a continuación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844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4" y="529084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699" y="529084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4" y="386104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699" y="386104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2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8" y="332656"/>
            <a:ext cx="457835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201" y="332656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804" y="362542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8" y="362542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67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6672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6672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646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157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Daniel</cp:lastModifiedBy>
  <cp:revision>63</cp:revision>
  <dcterms:modified xsi:type="dcterms:W3CDTF">2013-02-22T12:00:24Z</dcterms:modified>
</cp:coreProperties>
</file>