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0168583X87901054" TargetMode="External"/><Relationship Id="rId2" Type="http://schemas.openxmlformats.org/officeDocument/2006/relationships/hyperlink" Target="http://www.sciencedirect.com/science/article/pii/S0020708X81810058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ciencedirect.com/science/article/pii/0029554X80912409" TargetMode="External"/><Relationship Id="rId4" Type="http://schemas.openxmlformats.org/officeDocument/2006/relationships/hyperlink" Target="http://www.sciencedirect.com/science/article/pii/S0168900203010076#&#231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3115" y="1844824"/>
            <a:ext cx="872936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 smtClean="0"/>
              <a:t>Comentarios a los primeros cálculos de activación y comparaciones entre librerías para la producción de </a:t>
            </a:r>
            <a:r>
              <a:rPr lang="es-ES_tradnl" sz="3200" b="1" dirty="0" err="1" smtClean="0"/>
              <a:t>radionucleidos</a:t>
            </a:r>
            <a:endParaRPr lang="es-ES_tradnl" sz="3200" b="1" dirty="0" smtClean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8 Marzo 2013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88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INDICE</a:t>
            </a:r>
            <a:endParaRPr lang="es-ES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618725" y="1412776"/>
            <a:ext cx="79137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-Explicación de las tablas realizadas para los resultados de activación: Al, HAVAR, “perdidas por </a:t>
            </a:r>
            <a:r>
              <a:rPr lang="es-ES_tradnl" dirty="0" err="1" smtClean="0"/>
              <a:t>stripping</a:t>
            </a:r>
            <a:r>
              <a:rPr lang="es-ES_tradnl" dirty="0" smtClean="0"/>
              <a:t>” en Cu</a:t>
            </a:r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-Comparación de producción de </a:t>
            </a:r>
            <a:r>
              <a:rPr lang="es-ES_tradnl" dirty="0" err="1" smtClean="0"/>
              <a:t>radionucleidos</a:t>
            </a:r>
            <a:r>
              <a:rPr lang="es-ES_tradnl" dirty="0" smtClean="0"/>
              <a:t> con diversas librerías</a:t>
            </a:r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-Revisión sobre producción de neutrones y fotones en varios materiales de interés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49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0196" y="188640"/>
            <a:ext cx="85508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Explicación de la información contenida en las tablas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_tradnl" dirty="0" smtClean="0"/>
              <a:t>Para cada tiempo de enfriamiento considerado tras el último pulso de cada día de irradiación </a:t>
            </a:r>
            <a:r>
              <a:rPr lang="es-ES_tradnl" dirty="0"/>
              <a:t>( ½ hora, 1 h, 2 h, 4 h, 8 h, 16 h) </a:t>
            </a:r>
            <a:r>
              <a:rPr lang="es-ES_tradnl" dirty="0" smtClean="0"/>
              <a:t>para los 3 tiempos de operación considerados: 1 semana de funcionamiento (incluye toda la semana), 1 mes (datos para la ultima semana, la 5ª) y 1 año (datos para la ultima semana, la52ª):</a:t>
            </a:r>
          </a:p>
          <a:p>
            <a:endParaRPr lang="es-ES_tradnl" dirty="0"/>
          </a:p>
          <a:p>
            <a:r>
              <a:rPr lang="es-ES_tradnl" u="sng" dirty="0" smtClean="0"/>
              <a:t>Tabla izquierda</a:t>
            </a:r>
            <a:r>
              <a:rPr lang="es-ES_tradnl" dirty="0" smtClean="0"/>
              <a:t>: </a:t>
            </a:r>
            <a:r>
              <a:rPr lang="es-ES_tradnl" dirty="0" err="1" smtClean="0"/>
              <a:t>Radionucleido</a:t>
            </a:r>
            <a:r>
              <a:rPr lang="es-ES_tradnl" dirty="0" smtClean="0"/>
              <a:t>, %  de contribución a dosis total, fotones/100desinteg, Actividad (Bq)</a:t>
            </a:r>
          </a:p>
          <a:p>
            <a:endParaRPr lang="es-ES_tradnl" dirty="0"/>
          </a:p>
          <a:p>
            <a:r>
              <a:rPr lang="es-ES_tradnl" u="sng" dirty="0" smtClean="0"/>
              <a:t>Tabla derecha</a:t>
            </a:r>
            <a:r>
              <a:rPr lang="es-ES_tradnl" dirty="0" smtClean="0"/>
              <a:t>: </a:t>
            </a:r>
            <a:r>
              <a:rPr lang="es-ES_tradnl" dirty="0" err="1" smtClean="0"/>
              <a:t>Radionucleido</a:t>
            </a:r>
            <a:r>
              <a:rPr lang="es-ES_tradnl" dirty="0" smtClean="0"/>
              <a:t>, % de contribución a actividad total, Actividad (Bq)</a:t>
            </a:r>
          </a:p>
          <a:p>
            <a:endParaRPr lang="es-ES_tradnl" dirty="0"/>
          </a:p>
          <a:p>
            <a:endParaRPr lang="es-ES_tradnl" dirty="0" smtClean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783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680" b="31680"/>
          <a:stretch/>
        </p:blipFill>
        <p:spPr bwMode="auto">
          <a:xfrm>
            <a:off x="1830512" y="2204864"/>
            <a:ext cx="5189760" cy="452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8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Comparación de producción Zn65</a:t>
            </a:r>
            <a:endParaRPr lang="es-ES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66128" y="6458309"/>
            <a:ext cx="919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XS efectiva (b): </a:t>
            </a:r>
            <a:r>
              <a:rPr lang="es-ES_tradnl" dirty="0" smtClean="0"/>
              <a:t>EAF 0.139, ENDF/B-VII.1 0.181, PADF2007 0.119, TENDL2011 0.177    (30% </a:t>
            </a:r>
            <a:r>
              <a:rPr lang="es-ES_tradnl" dirty="0" err="1" smtClean="0"/>
              <a:t>max</a:t>
            </a:r>
            <a:r>
              <a:rPr lang="es-ES_tradnl" dirty="0" smtClean="0"/>
              <a:t>)</a:t>
            </a:r>
            <a:endParaRPr lang="es-E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58" y="745579"/>
            <a:ext cx="7639050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003" y="1858266"/>
            <a:ext cx="3162243" cy="190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Comparación de producción Co56</a:t>
            </a:r>
            <a:endParaRPr lang="es-ES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41328" y="6453336"/>
            <a:ext cx="9067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XS efectiva (b): </a:t>
            </a:r>
            <a:r>
              <a:rPr lang="es-ES_tradnl" dirty="0" smtClean="0"/>
              <a:t>EAF 0.155, ENDF/B-VII.1 0.135,  PADF2007 0.119,  TENDL2011 0.183  (18% </a:t>
            </a:r>
            <a:r>
              <a:rPr lang="es-ES_tradnl" dirty="0" err="1" smtClean="0"/>
              <a:t>max</a:t>
            </a:r>
            <a:r>
              <a:rPr lang="es-ES_tradnl" dirty="0" smtClean="0"/>
              <a:t>)</a:t>
            </a:r>
            <a:endParaRPr lang="es-E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09613"/>
            <a:ext cx="7648575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157" y="3892822"/>
            <a:ext cx="3752347" cy="225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0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Comparación de producción V48</a:t>
            </a:r>
            <a:endParaRPr lang="es-ES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-2642" y="6453336"/>
            <a:ext cx="914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XS efectiva (b): </a:t>
            </a:r>
            <a:r>
              <a:rPr lang="es-ES_tradnl" dirty="0" smtClean="0"/>
              <a:t>EAF 0.237, JENDL-HE2007 0.321, PADF2007 0.264, TENDL2011 0.341  (44% </a:t>
            </a:r>
            <a:r>
              <a:rPr lang="es-ES_tradnl" dirty="0" err="1" smtClean="0"/>
              <a:t>max</a:t>
            </a:r>
            <a:r>
              <a:rPr lang="es-ES_tradnl" dirty="0" smtClean="0"/>
              <a:t>)</a:t>
            </a:r>
            <a:endParaRPr lang="es-E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17004"/>
            <a:ext cx="76390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485" y="3284984"/>
            <a:ext cx="383334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5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Producción de neutrones y fotones para varios materiales</a:t>
            </a:r>
            <a:endParaRPr lang="es-ES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22102"/>
              </p:ext>
            </p:extLst>
          </p:nvPr>
        </p:nvGraphicFramePr>
        <p:xfrm>
          <a:off x="1043608" y="1700808"/>
          <a:ext cx="7200800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006313"/>
                <a:gridCol w="1062126"/>
                <a:gridCol w="3332161"/>
              </a:tblGrid>
              <a:tr h="27603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n/p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6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H@10 </a:t>
                      </a:r>
                      <a:r>
                        <a:rPr lang="es-ES_tradnl" sz="1600" dirty="0" err="1" smtClean="0">
                          <a:effectLst/>
                        </a:rPr>
                        <a:t>MeV</a:t>
                      </a:r>
                      <a:r>
                        <a:rPr lang="es-ES_tradnl" sz="1600" dirty="0" smtClean="0">
                          <a:effectLst/>
                        </a:rPr>
                        <a:t> (TT)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MCNPX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NCRP-144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 err="1">
                          <a:effectLst/>
                        </a:rPr>
                        <a:t>Papers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Al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1e-4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3e-4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Cu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5.6e-4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1e-3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 err="1">
                          <a:effectLst/>
                        </a:rPr>
                        <a:t>Yegorov</a:t>
                      </a:r>
                      <a:r>
                        <a:rPr lang="es-ES_tradnl" sz="1600" dirty="0">
                          <a:effectLst/>
                        </a:rPr>
                        <a:t>: (10 </a:t>
                      </a:r>
                      <a:r>
                        <a:rPr lang="es-ES_tradnl" sz="1600" dirty="0" err="1">
                          <a:effectLst/>
                        </a:rPr>
                        <a:t>MeV</a:t>
                      </a:r>
                      <a:r>
                        <a:rPr lang="es-ES_tradnl" sz="1600" dirty="0">
                          <a:effectLst/>
                        </a:rPr>
                        <a:t>) 3.5 (±1) e-3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Fe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2.6e-4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1e-3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C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1.25e-5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&lt; 4e-5 (¿?)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 err="1">
                          <a:effectLst/>
                        </a:rPr>
                        <a:t>Daruga</a:t>
                      </a:r>
                      <a:r>
                        <a:rPr lang="es-ES_tradnl" sz="1600" dirty="0">
                          <a:effectLst/>
                        </a:rPr>
                        <a:t>: (11.5MeV)  0.88e-5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1520" y="980728"/>
            <a:ext cx="83424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Revisión bibliográfica y cálculos con MCNPX: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_tradnl" dirty="0" smtClean="0"/>
              <a:t>En EXFOR no parece haber XS doble-diferenciales</a:t>
            </a:r>
            <a:endParaRPr lang="es-ES_tradnl" dirty="0"/>
          </a:p>
          <a:p>
            <a:endParaRPr lang="es-ES_tradnl" dirty="0"/>
          </a:p>
          <a:p>
            <a:r>
              <a:rPr lang="es-ES_tradnl" dirty="0" smtClean="0"/>
              <a:t>Referencias de artículos “de pago ” que pueden ser interesantes, alguno con espectros:</a:t>
            </a:r>
          </a:p>
          <a:p>
            <a:endParaRPr lang="es-ES_tradnl" dirty="0"/>
          </a:p>
          <a:p>
            <a:r>
              <a:rPr lang="es-ES" u="sng" dirty="0" err="1" smtClean="0">
                <a:hlinkClick r:id="rId2"/>
              </a:rPr>
              <a:t>Neutr</a:t>
            </a:r>
            <a:r>
              <a:rPr lang="es-ES" u="sng" dirty="0" smtClean="0">
                <a:hlinkClick r:id="rId2"/>
              </a:rPr>
              <a:t>.: http</a:t>
            </a:r>
            <a:r>
              <a:rPr lang="es-ES" u="sng" dirty="0">
                <a:hlinkClick r:id="rId2"/>
              </a:rPr>
              <a:t>://</a:t>
            </a:r>
            <a:r>
              <a:rPr lang="es-ES" u="sng" dirty="0" smtClean="0">
                <a:hlinkClick r:id="rId2"/>
              </a:rPr>
              <a:t>www.sciencedirect.com/science/article/pii/S0020708X81810058</a:t>
            </a:r>
            <a:endParaRPr lang="es-ES" u="sng" dirty="0" smtClean="0"/>
          </a:p>
          <a:p>
            <a:endParaRPr lang="es-ES" u="sng" dirty="0"/>
          </a:p>
          <a:p>
            <a:r>
              <a:rPr lang="es-ES" u="sng" dirty="0" err="1" smtClean="0">
                <a:hlinkClick r:id="rId3"/>
              </a:rPr>
              <a:t>Fot</a:t>
            </a:r>
            <a:r>
              <a:rPr lang="es-ES" u="sng" dirty="0" smtClean="0">
                <a:hlinkClick r:id="rId3"/>
              </a:rPr>
              <a:t>.:  http</a:t>
            </a:r>
            <a:r>
              <a:rPr lang="es-ES" u="sng" dirty="0">
                <a:hlinkClick r:id="rId3"/>
              </a:rPr>
              <a:t>://</a:t>
            </a:r>
            <a:r>
              <a:rPr lang="es-ES" u="sng" dirty="0" smtClean="0">
                <a:hlinkClick r:id="rId3"/>
              </a:rPr>
              <a:t>www.sciencedirect.com/science/article/pii/0168583X87901054</a:t>
            </a:r>
            <a:endParaRPr lang="es-ES" u="sng" dirty="0" smtClean="0"/>
          </a:p>
          <a:p>
            <a:endParaRPr lang="es-ES" u="sng" dirty="0"/>
          </a:p>
          <a:p>
            <a:r>
              <a:rPr lang="es-ES" u="sng" dirty="0" err="1" smtClean="0">
                <a:hlinkClick r:id="rId4"/>
              </a:rPr>
              <a:t>Fot</a:t>
            </a:r>
            <a:r>
              <a:rPr lang="es-ES" u="sng" dirty="0" smtClean="0">
                <a:hlinkClick r:id="rId4"/>
              </a:rPr>
              <a:t>.:  http</a:t>
            </a:r>
            <a:r>
              <a:rPr lang="es-ES" u="sng" dirty="0">
                <a:hlinkClick r:id="rId4"/>
              </a:rPr>
              <a:t>://</a:t>
            </a:r>
            <a:r>
              <a:rPr lang="es-ES" u="sng" dirty="0" smtClean="0">
                <a:hlinkClick r:id="rId4"/>
              </a:rPr>
              <a:t>www.sciencedirect.com/</a:t>
            </a:r>
            <a:r>
              <a:rPr lang="es-ES" u="sng" dirty="0" err="1" smtClean="0">
                <a:hlinkClick r:id="rId4"/>
              </a:rPr>
              <a:t>science</a:t>
            </a:r>
            <a:r>
              <a:rPr lang="es-ES" u="sng" dirty="0" smtClean="0">
                <a:hlinkClick r:id="rId4"/>
              </a:rPr>
              <a:t>/</a:t>
            </a:r>
            <a:r>
              <a:rPr lang="es-ES" u="sng" dirty="0" err="1" smtClean="0">
                <a:hlinkClick r:id="rId4"/>
              </a:rPr>
              <a:t>article</a:t>
            </a:r>
            <a:r>
              <a:rPr lang="es-ES" u="sng" dirty="0" smtClean="0">
                <a:hlinkClick r:id="rId4"/>
              </a:rPr>
              <a:t>/</a:t>
            </a:r>
            <a:r>
              <a:rPr lang="es-ES" u="sng" dirty="0" err="1" smtClean="0">
                <a:hlinkClick r:id="rId4"/>
              </a:rPr>
              <a:t>pii</a:t>
            </a:r>
            <a:r>
              <a:rPr lang="es-ES" u="sng" dirty="0" smtClean="0">
                <a:hlinkClick r:id="rId4"/>
              </a:rPr>
              <a:t>/S0168900203010076#ç</a:t>
            </a:r>
            <a:endParaRPr lang="es-ES" u="sng" dirty="0" smtClean="0"/>
          </a:p>
          <a:p>
            <a:endParaRPr lang="es-ES" u="sng" dirty="0"/>
          </a:p>
          <a:p>
            <a:r>
              <a:rPr lang="es-ES" u="sng" dirty="0" err="1" smtClean="0">
                <a:hlinkClick r:id="rId5"/>
              </a:rPr>
              <a:t>Fot</a:t>
            </a:r>
            <a:r>
              <a:rPr lang="es-ES" u="sng" dirty="0" smtClean="0">
                <a:hlinkClick r:id="rId5"/>
              </a:rPr>
              <a:t>.:  http</a:t>
            </a:r>
            <a:r>
              <a:rPr lang="es-ES" u="sng" dirty="0">
                <a:hlinkClick r:id="rId5"/>
              </a:rPr>
              <a:t>://www.sciencedirect.com/science/article/pii/0029554X80912409</a:t>
            </a:r>
            <a:r>
              <a:rPr lang="es-ES_tradnl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21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356</Words>
  <Application>Microsoft Office PowerPoint</Application>
  <PresentationFormat>Presentación en pantalla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Administrador</cp:lastModifiedBy>
  <cp:revision>102</cp:revision>
  <dcterms:modified xsi:type="dcterms:W3CDTF">2013-03-08T11:11:10Z</dcterms:modified>
</cp:coreProperties>
</file>