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2" r:id="rId6"/>
    <p:sldId id="260" r:id="rId7"/>
    <p:sldId id="259" r:id="rId8"/>
    <p:sldId id="264" r:id="rId9"/>
    <p:sldId id="267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02" y="-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E705-BA7E-4FE1-AADC-18A9D32B32C0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34BB-FCBB-4AD1-8543-EFB60D77BC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723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E705-BA7E-4FE1-AADC-18A9D32B32C0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34BB-FCBB-4AD1-8543-EFB60D77BC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324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E705-BA7E-4FE1-AADC-18A9D32B32C0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34BB-FCBB-4AD1-8543-EFB60D77BC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6020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E705-BA7E-4FE1-AADC-18A9D32B32C0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34BB-FCBB-4AD1-8543-EFB60D77BC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294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E705-BA7E-4FE1-AADC-18A9D32B32C0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34BB-FCBB-4AD1-8543-EFB60D77BC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0371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E705-BA7E-4FE1-AADC-18A9D32B32C0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34BB-FCBB-4AD1-8543-EFB60D77BC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2139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E705-BA7E-4FE1-AADC-18A9D32B32C0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34BB-FCBB-4AD1-8543-EFB60D77BC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97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E705-BA7E-4FE1-AADC-18A9D32B32C0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34BB-FCBB-4AD1-8543-EFB60D77BC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5947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E705-BA7E-4FE1-AADC-18A9D32B32C0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34BB-FCBB-4AD1-8543-EFB60D77BC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7802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E705-BA7E-4FE1-AADC-18A9D32B32C0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34BB-FCBB-4AD1-8543-EFB60D77BC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3174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E705-BA7E-4FE1-AADC-18A9D32B32C0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34BB-FCBB-4AD1-8543-EFB60D77BC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665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9000"/>
            <a:lum/>
          </a:blip>
          <a:srcRect/>
          <a:stretch>
            <a:fillRect l="-66000" r="-6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3E705-BA7E-4FE1-AADC-18A9D32B32C0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134BB-FCBB-4AD1-8543-EFB60D77BC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20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71600" y="980728"/>
            <a:ext cx="712879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4000" b="1" dirty="0" smtClean="0"/>
              <a:t>GRAFAGEN</a:t>
            </a:r>
            <a:r>
              <a:rPr lang="en-US" sz="4000" b="1" dirty="0" smtClean="0"/>
              <a:t> </a:t>
            </a:r>
            <a:r>
              <a:rPr lang="en-US" sz="4000" b="1" dirty="0" smtClean="0"/>
              <a:t>PROJECT</a:t>
            </a:r>
            <a:endParaRPr lang="es-ES" sz="4000" b="1" dirty="0" smtClean="0"/>
          </a:p>
          <a:p>
            <a:pPr algn="ctr"/>
            <a:r>
              <a:rPr lang="es-ES" sz="3600" b="1" i="1" dirty="0" smtClean="0"/>
              <a:t>SYNTHESIS AND CHARACTERIZATION OF GRAPHENE-BASED MATERIALS FOR </a:t>
            </a:r>
            <a:r>
              <a:rPr lang="en-US" sz="3600" b="1" i="1" dirty="0" smtClean="0"/>
              <a:t>HYDROGEN STORAGE</a:t>
            </a:r>
            <a:endParaRPr lang="es-ES" sz="3600" b="1" i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611560" y="57332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rgbClr val="002060"/>
                </a:solidFill>
              </a:rPr>
              <a:t>Alberto J. Quejido  - M. Isabel Rucandio - </a:t>
            </a:r>
            <a:r>
              <a:rPr lang="es-ES" b="1" dirty="0" smtClean="0">
                <a:solidFill>
                  <a:srgbClr val="002060"/>
                </a:solidFill>
              </a:rPr>
              <a:t>Rodolfo </a:t>
            </a:r>
            <a:r>
              <a:rPr lang="es-ES" b="1" dirty="0" smtClean="0">
                <a:solidFill>
                  <a:srgbClr val="002060"/>
                </a:solidFill>
              </a:rPr>
              <a:t>Fernández </a:t>
            </a:r>
            <a:r>
              <a:rPr lang="es-ES" b="1" dirty="0" smtClean="0">
                <a:solidFill>
                  <a:srgbClr val="002060"/>
                </a:solidFill>
              </a:rPr>
              <a:t> - M. Belén Gómez</a:t>
            </a:r>
          </a:p>
          <a:p>
            <a:pPr algn="ctr"/>
            <a:r>
              <a:rPr lang="es-ES" b="1" dirty="0" err="1" smtClean="0">
                <a:solidFill>
                  <a:srgbClr val="002060"/>
                </a:solidFill>
              </a:rPr>
              <a:t>Chemistry</a:t>
            </a:r>
            <a:r>
              <a:rPr lang="es-ES" b="1" dirty="0" smtClean="0">
                <a:solidFill>
                  <a:srgbClr val="002060"/>
                </a:solidFill>
              </a:rPr>
              <a:t> </a:t>
            </a:r>
            <a:r>
              <a:rPr lang="es-ES" b="1" dirty="0" err="1" smtClean="0">
                <a:solidFill>
                  <a:srgbClr val="002060"/>
                </a:solidFill>
              </a:rPr>
              <a:t>Division</a:t>
            </a:r>
            <a:r>
              <a:rPr lang="es-ES" b="1" dirty="0" smtClean="0">
                <a:solidFill>
                  <a:srgbClr val="002060"/>
                </a:solidFill>
              </a:rPr>
              <a:t> of CIEMAT</a:t>
            </a:r>
            <a:endParaRPr lang="es-ES" b="1" dirty="0">
              <a:solidFill>
                <a:srgbClr val="00206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129" y="0"/>
            <a:ext cx="1819871" cy="336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712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129" y="0"/>
            <a:ext cx="1819871" cy="336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1"/>
          <p:cNvSpPr/>
          <p:nvPr/>
        </p:nvSpPr>
        <p:spPr>
          <a:xfrm>
            <a:off x="122551" y="188640"/>
            <a:ext cx="2423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ea typeface="黑体" pitchFamily="49" charset="-122"/>
                <a:cs typeface="Times New Roman" panose="02020603050405020304" pitchFamily="18" charset="0"/>
              </a:rPr>
              <a:t>4</a:t>
            </a:r>
            <a:r>
              <a:rPr lang="en-US" altLang="zh-CN" sz="2400" b="1" dirty="0" smtClean="0">
                <a:solidFill>
                  <a:srgbClr val="FF0000"/>
                </a:solidFill>
                <a:ea typeface="黑体" pitchFamily="49" charset="-122"/>
                <a:cs typeface="Times New Roman" panose="02020603050405020304" pitchFamily="18" charset="0"/>
              </a:rPr>
              <a:t>. Further </a:t>
            </a:r>
            <a:r>
              <a:rPr lang="en-US" altLang="zh-CN" sz="2400" b="1" dirty="0" smtClean="0">
                <a:solidFill>
                  <a:srgbClr val="FF0000"/>
                </a:solidFill>
                <a:ea typeface="黑体" pitchFamily="49" charset="-122"/>
                <a:cs typeface="Times New Roman" panose="02020603050405020304" pitchFamily="18" charset="0"/>
              </a:rPr>
              <a:t>studies</a:t>
            </a:r>
            <a:endParaRPr lang="en-US" altLang="zh-CN" sz="2400" b="1" dirty="0">
              <a:solidFill>
                <a:srgbClr val="FF0000"/>
              </a:solidFill>
              <a:ea typeface="黑体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矩形 40"/>
          <p:cNvSpPr/>
          <p:nvPr/>
        </p:nvSpPr>
        <p:spPr>
          <a:xfrm>
            <a:off x="323528" y="1012666"/>
            <a:ext cx="856895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b="1" dirty="0" smtClean="0">
                <a:ea typeface="黑体" pitchFamily="49" charset="-122"/>
                <a:cs typeface="Times New Roman" panose="02020603050405020304" pitchFamily="18" charset="0"/>
              </a:rPr>
              <a:t>Test GO obtained by improved Hummers method as starting material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ea typeface="黑体" pitchFamily="49" charset="-122"/>
                <a:cs typeface="Times New Roman" panose="02020603050405020304" pitchFamily="18" charset="0"/>
              </a:rPr>
              <a:t>Increase the efficiency of graphite oxidation</a:t>
            </a:r>
          </a:p>
          <a:p>
            <a:endParaRPr lang="en-US" altLang="zh-CN" sz="2000" b="1" dirty="0" smtClean="0">
              <a:ea typeface="黑体" pitchFamily="49" charset="-122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b="1" dirty="0" smtClean="0">
                <a:ea typeface="黑体" pitchFamily="49" charset="-122"/>
                <a:cs typeface="Times New Roman" panose="02020603050405020304" pitchFamily="18" charset="0"/>
              </a:rPr>
              <a:t>Test different weight ratios among GO - </a:t>
            </a:r>
            <a:r>
              <a:rPr lang="es-ES" sz="2400" b="1" dirty="0" smtClean="0"/>
              <a:t>Zn(NO</a:t>
            </a:r>
            <a:r>
              <a:rPr lang="es-ES" sz="2400" b="1" baseline="-25000" dirty="0" smtClean="0"/>
              <a:t>3</a:t>
            </a:r>
            <a:r>
              <a:rPr lang="es-ES" sz="2400" b="1" dirty="0" smtClean="0"/>
              <a:t>)</a:t>
            </a:r>
            <a:r>
              <a:rPr lang="es-ES" sz="2400" b="1" baseline="-25000" dirty="0" smtClean="0"/>
              <a:t>2</a:t>
            </a:r>
            <a:r>
              <a:rPr lang="es-ES" sz="2400" b="1" dirty="0" smtClean="0"/>
              <a:t> </a:t>
            </a:r>
            <a:r>
              <a:rPr lang="es-ES" sz="2400" b="1" dirty="0" smtClean="0"/>
              <a:t>- </a:t>
            </a:r>
            <a:r>
              <a:rPr lang="es-ES" sz="2400" b="1" dirty="0" smtClean="0"/>
              <a:t>Ni(NO</a:t>
            </a:r>
            <a:r>
              <a:rPr lang="es-ES" sz="2400" b="1" baseline="-25000" dirty="0" smtClean="0"/>
              <a:t>3</a:t>
            </a:r>
            <a:r>
              <a:rPr lang="es-ES" sz="2400" b="1" dirty="0" smtClean="0"/>
              <a:t>)</a:t>
            </a:r>
            <a:r>
              <a:rPr lang="es-ES" sz="2400" b="1" baseline="-25000" dirty="0" smtClean="0"/>
              <a:t>2</a:t>
            </a:r>
            <a:r>
              <a:rPr lang="es-ES" sz="2400" b="1" dirty="0" smtClean="0"/>
              <a:t> </a:t>
            </a:r>
            <a:endParaRPr lang="es-ES" sz="24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s-ES" sz="2400" b="1" dirty="0"/>
          </a:p>
          <a:p>
            <a:endParaRPr lang="en-US" altLang="zh-CN" sz="2000" b="1" dirty="0" smtClean="0">
              <a:ea typeface="黑体" pitchFamily="49" charset="-122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b="1" dirty="0" smtClean="0">
                <a:ea typeface="黑体" pitchFamily="49" charset="-122"/>
                <a:cs typeface="Times New Roman" panose="02020603050405020304" pitchFamily="18" charset="0"/>
              </a:rPr>
              <a:t>Test different calcination temperatures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000" b="1" dirty="0" smtClean="0">
              <a:ea typeface="黑体" pitchFamily="49" charset="-122"/>
              <a:cs typeface="Times New Roman" panose="02020603050405020304" pitchFamily="18" charset="0"/>
            </a:endParaRPr>
          </a:p>
          <a:p>
            <a:pPr lvl="1"/>
            <a:r>
              <a:rPr lang="en-US" altLang="zh-CN" sz="2000" b="1" dirty="0" smtClean="0">
                <a:ea typeface="黑体" pitchFamily="49" charset="-122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471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129" y="0"/>
            <a:ext cx="1819871" cy="336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1"/>
          <p:cNvSpPr/>
          <p:nvPr/>
        </p:nvSpPr>
        <p:spPr>
          <a:xfrm>
            <a:off x="122551" y="188640"/>
            <a:ext cx="66362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ea typeface="黑体" pitchFamily="49" charset="-122"/>
                <a:cs typeface="Times New Roman" panose="02020603050405020304" pitchFamily="18" charset="0"/>
              </a:rPr>
              <a:t>5. Capabilities of the Chemistry Division of CIEMAT</a:t>
            </a:r>
            <a:endParaRPr lang="en-US" altLang="zh-CN" sz="2400" b="1" dirty="0">
              <a:solidFill>
                <a:srgbClr val="FF0000"/>
              </a:solidFill>
              <a:ea typeface="黑体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矩形 40"/>
          <p:cNvSpPr/>
          <p:nvPr/>
        </p:nvSpPr>
        <p:spPr>
          <a:xfrm>
            <a:off x="323528" y="1012666"/>
            <a:ext cx="8568951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b="1" dirty="0" smtClean="0">
                <a:ea typeface="黑体" pitchFamily="49" charset="-122"/>
                <a:cs typeface="Times New Roman" panose="02020603050405020304" pitchFamily="18" charset="0"/>
              </a:rPr>
              <a:t>Chemical synthesis of different graphene-based materials (doping, structural modifications or prepared in different forms – powder, sheets, ribbons-).</a:t>
            </a:r>
            <a:endParaRPr lang="en-US" altLang="zh-CN" sz="2000" b="1" dirty="0" smtClean="0">
              <a:ea typeface="黑体" pitchFamily="49" charset="-122"/>
              <a:cs typeface="Times New Roman" panose="02020603050405020304" pitchFamily="18" charset="0"/>
            </a:endParaRPr>
          </a:p>
          <a:p>
            <a:endParaRPr lang="en-US" altLang="zh-CN" sz="2000" b="1" dirty="0" smtClean="0">
              <a:ea typeface="黑体" pitchFamily="49" charset="-122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ES" altLang="zh-CN" sz="2400" b="1" dirty="0" err="1" smtClean="0">
                <a:ea typeface="黑体" pitchFamily="49" charset="-122"/>
                <a:cs typeface="Times New Roman" panose="02020603050405020304" pitchFamily="18" charset="0"/>
              </a:rPr>
              <a:t>Structural</a:t>
            </a:r>
            <a:r>
              <a:rPr lang="es-ES" altLang="zh-CN" sz="2400" b="1" dirty="0" smtClean="0">
                <a:ea typeface="黑体" pitchFamily="49" charset="-122"/>
                <a:cs typeface="Times New Roman" panose="02020603050405020304" pitchFamily="18" charset="0"/>
              </a:rPr>
              <a:t> </a:t>
            </a:r>
            <a:r>
              <a:rPr lang="es-ES" altLang="zh-CN" sz="2400" b="1" dirty="0" err="1" smtClean="0">
                <a:ea typeface="黑体" pitchFamily="49" charset="-122"/>
                <a:cs typeface="Times New Roman" panose="02020603050405020304" pitchFamily="18" charset="0"/>
              </a:rPr>
              <a:t>characterization</a:t>
            </a:r>
            <a:r>
              <a:rPr lang="es-ES" altLang="zh-CN" sz="2400" b="1" dirty="0" smtClean="0">
                <a:ea typeface="黑体" pitchFamily="49" charset="-122"/>
                <a:cs typeface="Times New Roman" panose="02020603050405020304" pitchFamily="18" charset="0"/>
              </a:rPr>
              <a:t> and </a:t>
            </a:r>
            <a:r>
              <a:rPr lang="es-ES" altLang="zh-CN" sz="2400" b="1" dirty="0" err="1" smtClean="0">
                <a:ea typeface="黑体" pitchFamily="49" charset="-122"/>
                <a:cs typeface="Times New Roman" panose="02020603050405020304" pitchFamily="18" charset="0"/>
              </a:rPr>
              <a:t>chemical</a:t>
            </a:r>
            <a:r>
              <a:rPr lang="es-ES" altLang="zh-CN" sz="2400" b="1" dirty="0" smtClean="0">
                <a:ea typeface="黑体" pitchFamily="49" charset="-122"/>
                <a:cs typeface="Times New Roman" panose="02020603050405020304" pitchFamily="18" charset="0"/>
              </a:rPr>
              <a:t> </a:t>
            </a:r>
            <a:r>
              <a:rPr lang="es-ES" altLang="zh-CN" sz="2400" b="1" dirty="0" err="1" smtClean="0">
                <a:ea typeface="黑体" pitchFamily="49" charset="-122"/>
                <a:cs typeface="Times New Roman" panose="02020603050405020304" pitchFamily="18" charset="0"/>
              </a:rPr>
              <a:t>purity</a:t>
            </a:r>
            <a:r>
              <a:rPr lang="es-ES" altLang="zh-CN" sz="2400" b="1" dirty="0" smtClean="0">
                <a:ea typeface="黑体" pitchFamily="49" charset="-122"/>
                <a:cs typeface="Times New Roman" panose="02020603050405020304" pitchFamily="18" charset="0"/>
              </a:rPr>
              <a:t>.</a:t>
            </a:r>
            <a:endParaRPr lang="es-ES" sz="2400" b="1" dirty="0"/>
          </a:p>
          <a:p>
            <a:endParaRPr lang="en-US" altLang="zh-CN" sz="2000" b="1" dirty="0" smtClean="0">
              <a:ea typeface="黑体" pitchFamily="49" charset="-122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b="1" dirty="0" smtClean="0">
                <a:ea typeface="黑体" pitchFamily="49" charset="-122"/>
                <a:cs typeface="Times New Roman" panose="02020603050405020304" pitchFamily="18" charset="0"/>
              </a:rPr>
              <a:t>To check electrical properties of prepared materials.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400" b="1" dirty="0">
              <a:ea typeface="黑体" pitchFamily="49" charset="-122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b="1" dirty="0" smtClean="0">
                <a:ea typeface="黑体" pitchFamily="49" charset="-122"/>
                <a:cs typeface="Times New Roman" panose="02020603050405020304" pitchFamily="18" charset="0"/>
              </a:rPr>
              <a:t>To build specifically designed devices for different applications.</a:t>
            </a:r>
            <a:endParaRPr lang="en-US" altLang="zh-CN" sz="2400" b="1" dirty="0" smtClean="0">
              <a:ea typeface="黑体" pitchFamily="49" charset="-122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000" b="1" dirty="0" smtClean="0">
              <a:ea typeface="黑体" pitchFamily="49" charset="-122"/>
              <a:cs typeface="Times New Roman" panose="02020603050405020304" pitchFamily="18" charset="0"/>
            </a:endParaRPr>
          </a:p>
          <a:p>
            <a:pPr lvl="1"/>
            <a:r>
              <a:rPr lang="en-US" altLang="zh-CN" sz="2000" b="1" dirty="0" smtClean="0">
                <a:ea typeface="黑体" pitchFamily="49" charset="-122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599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129" y="0"/>
            <a:ext cx="1819871" cy="336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1"/>
          <p:cNvSpPr/>
          <p:nvPr/>
        </p:nvSpPr>
        <p:spPr>
          <a:xfrm>
            <a:off x="908444" y="1772816"/>
            <a:ext cx="748883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400" b="1" dirty="0" smtClean="0">
                <a:solidFill>
                  <a:srgbClr val="FF0000"/>
                </a:solidFill>
                <a:ea typeface="黑体" pitchFamily="49" charset="-122"/>
                <a:cs typeface="Times New Roman" panose="02020603050405020304" pitchFamily="18" charset="0"/>
              </a:rPr>
              <a:t>Thanks for your kind attention and we are ready for your questions or suggestions!!</a:t>
            </a:r>
            <a:endParaRPr lang="en-US" altLang="zh-CN" sz="4400" b="1" dirty="0">
              <a:solidFill>
                <a:srgbClr val="FF0000"/>
              </a:solidFill>
              <a:ea typeface="黑体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82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1475656" y="1628800"/>
            <a:ext cx="748883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Blip>
                <a:blip r:embed="rId2"/>
              </a:buBlip>
            </a:pPr>
            <a:r>
              <a:rPr lang="en-US" altLang="zh-CN" sz="3400" b="1" dirty="0" smtClean="0">
                <a:solidFill>
                  <a:srgbClr val="002060"/>
                </a:solidFill>
                <a:ea typeface="黑体" pitchFamily="49" charset="-122"/>
                <a:cs typeface="Times New Roman" panose="02020603050405020304" pitchFamily="18" charset="0"/>
              </a:rPr>
              <a:t>Objectives</a:t>
            </a:r>
          </a:p>
          <a:p>
            <a:pPr marL="571500" indent="-571500">
              <a:buBlip>
                <a:blip r:embed="rId2"/>
              </a:buBlip>
            </a:pPr>
            <a:r>
              <a:rPr lang="en-US" altLang="zh-CN" sz="3400" b="1" dirty="0" smtClean="0">
                <a:solidFill>
                  <a:srgbClr val="002060"/>
                </a:solidFill>
                <a:ea typeface="黑体" pitchFamily="49" charset="-122"/>
                <a:cs typeface="Times New Roman" panose="02020603050405020304" pitchFamily="18" charset="0"/>
              </a:rPr>
              <a:t>Introduction</a:t>
            </a:r>
            <a:endParaRPr lang="en-US" altLang="zh-CN" sz="3400" b="1" dirty="0" smtClean="0">
              <a:solidFill>
                <a:srgbClr val="002060"/>
              </a:solidFill>
              <a:ea typeface="黑体" pitchFamily="49" charset="-122"/>
              <a:cs typeface="Times New Roman" panose="02020603050405020304" pitchFamily="18" charset="0"/>
            </a:endParaRPr>
          </a:p>
          <a:p>
            <a:pPr marL="571500" indent="-571500">
              <a:buBlip>
                <a:blip r:embed="rId2"/>
              </a:buBlip>
            </a:pPr>
            <a:r>
              <a:rPr lang="en-US" altLang="zh-CN" sz="3400" b="1" dirty="0" smtClean="0">
                <a:solidFill>
                  <a:srgbClr val="002060"/>
                </a:solidFill>
                <a:ea typeface="黑体" pitchFamily="49" charset="-122"/>
                <a:cs typeface="Times New Roman" panose="02020603050405020304" pitchFamily="18" charset="0"/>
              </a:rPr>
              <a:t>Proposed Method</a:t>
            </a:r>
          </a:p>
          <a:p>
            <a:pPr marL="571500" indent="-571500">
              <a:buBlip>
                <a:blip r:embed="rId2"/>
              </a:buBlip>
            </a:pPr>
            <a:r>
              <a:rPr lang="en-US" altLang="zh-CN" sz="3400" b="1" dirty="0" smtClean="0">
                <a:solidFill>
                  <a:srgbClr val="002060"/>
                </a:solidFill>
                <a:ea typeface="黑体" pitchFamily="49" charset="-122"/>
                <a:cs typeface="Times New Roman" panose="02020603050405020304" pitchFamily="18" charset="0"/>
              </a:rPr>
              <a:t>Further </a:t>
            </a:r>
            <a:r>
              <a:rPr lang="en-US" altLang="zh-CN" sz="3400" b="1" dirty="0" smtClean="0">
                <a:solidFill>
                  <a:srgbClr val="002060"/>
                </a:solidFill>
                <a:ea typeface="黑体" pitchFamily="49" charset="-122"/>
                <a:cs typeface="Times New Roman" panose="02020603050405020304" pitchFamily="18" charset="0"/>
              </a:rPr>
              <a:t>study</a:t>
            </a:r>
          </a:p>
          <a:p>
            <a:pPr marL="571500" indent="-571500">
              <a:buBlip>
                <a:blip r:embed="rId2"/>
              </a:buBlip>
            </a:pPr>
            <a:r>
              <a:rPr lang="en-US" altLang="zh-CN" sz="3400" b="1" dirty="0" smtClean="0">
                <a:solidFill>
                  <a:srgbClr val="002060"/>
                </a:solidFill>
                <a:ea typeface="黑体" pitchFamily="49" charset="-122"/>
                <a:cs typeface="Times New Roman" panose="02020603050405020304" pitchFamily="18" charset="0"/>
              </a:rPr>
              <a:t>Capabilities</a:t>
            </a:r>
            <a:endParaRPr lang="en-US" altLang="zh-CN" sz="3400" b="1" dirty="0" smtClean="0">
              <a:solidFill>
                <a:srgbClr val="002060"/>
              </a:solidFill>
              <a:ea typeface="黑体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755576" y="476672"/>
            <a:ext cx="6923112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b="1" dirty="0" smtClean="0">
                <a:solidFill>
                  <a:srgbClr val="FF0000"/>
                </a:solidFill>
                <a:latin typeface="+mn-lt"/>
                <a:ea typeface="黑体" pitchFamily="49" charset="-122"/>
                <a:cs typeface="Times New Roman" panose="02020603050405020304" pitchFamily="18" charset="0"/>
              </a:rPr>
              <a:t>Outline</a:t>
            </a:r>
            <a:endParaRPr lang="zh-CN" altLang="en-US" b="1" dirty="0">
              <a:solidFill>
                <a:srgbClr val="FF0000"/>
              </a:solidFill>
              <a:latin typeface="+mn-lt"/>
              <a:ea typeface="黑体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129" y="0"/>
            <a:ext cx="1819871" cy="336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678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129" y="0"/>
            <a:ext cx="1819871" cy="336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1"/>
          <p:cNvSpPr/>
          <p:nvPr/>
        </p:nvSpPr>
        <p:spPr>
          <a:xfrm>
            <a:off x="323528" y="332656"/>
            <a:ext cx="5111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FF0000"/>
                </a:solidFill>
                <a:ea typeface="黑体" pitchFamily="49" charset="-122"/>
                <a:cs typeface="Times New Roman" panose="02020603050405020304" pitchFamily="18" charset="0"/>
              </a:rPr>
              <a:t>1</a:t>
            </a:r>
            <a:r>
              <a:rPr lang="en-US" altLang="zh-CN" sz="2400" b="1" dirty="0" smtClean="0">
                <a:solidFill>
                  <a:srgbClr val="FF0000"/>
                </a:solidFill>
                <a:ea typeface="黑体" pitchFamily="49" charset="-122"/>
                <a:cs typeface="Times New Roman" panose="02020603050405020304" pitchFamily="18" charset="0"/>
              </a:rPr>
              <a:t>. Objectives of the GRAFAGEN project</a:t>
            </a:r>
            <a:endParaRPr lang="en-US" altLang="zh-CN" sz="2400" b="1" dirty="0">
              <a:solidFill>
                <a:srgbClr val="FF0000"/>
              </a:solidFill>
              <a:ea typeface="黑体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矩形 2"/>
          <p:cNvSpPr/>
          <p:nvPr/>
        </p:nvSpPr>
        <p:spPr>
          <a:xfrm>
            <a:off x="311746" y="2492896"/>
            <a:ext cx="849694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solidFill>
                  <a:srgbClr val="7030A0"/>
                </a:solidFill>
                <a:ea typeface="黑体" pitchFamily="49" charset="-122"/>
                <a:cs typeface="Times New Roman" panose="02020603050405020304" pitchFamily="18" charset="0"/>
              </a:rPr>
              <a:t>Synthesis of a different </a:t>
            </a:r>
            <a:r>
              <a:rPr lang="en-US" altLang="zh-CN" sz="2000" b="1" dirty="0" smtClean="0">
                <a:solidFill>
                  <a:srgbClr val="7030A0"/>
                </a:solidFill>
                <a:ea typeface="黑体" pitchFamily="49" charset="-122"/>
                <a:cs typeface="Times New Roman" panose="02020603050405020304" pitchFamily="18" charset="0"/>
              </a:rPr>
              <a:t>graphene-based materials </a:t>
            </a:r>
            <a:r>
              <a:rPr lang="en-US" altLang="zh-CN" sz="2000" b="1" dirty="0" smtClean="0">
                <a:solidFill>
                  <a:srgbClr val="7030A0"/>
                </a:solidFill>
                <a:ea typeface="黑体" pitchFamily="49" charset="-122"/>
                <a:cs typeface="Times New Roman" panose="02020603050405020304" pitchFamily="18" charset="0"/>
              </a:rPr>
              <a:t>hydrothermal processing of Graphene Oxide, previously prepared by Hummers method, with transition metals salts followed by calcination. </a:t>
            </a:r>
            <a:endParaRPr lang="en-US" altLang="zh-CN" sz="2000" b="1" dirty="0" smtClean="0">
              <a:solidFill>
                <a:srgbClr val="7030A0"/>
              </a:solidFill>
              <a:ea typeface="黑体" pitchFamily="49" charset="-122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solidFill>
                  <a:srgbClr val="7030A0"/>
                </a:solidFill>
                <a:ea typeface="黑体" pitchFamily="49" charset="-122"/>
                <a:cs typeface="Times New Roman" panose="02020603050405020304" pitchFamily="18" charset="0"/>
              </a:rPr>
              <a:t>Characterization of synthetized materials by different macro-, micro- and </a:t>
            </a:r>
            <a:r>
              <a:rPr lang="en-US" altLang="zh-CN" sz="2000" b="1" dirty="0" err="1" smtClean="0">
                <a:solidFill>
                  <a:srgbClr val="7030A0"/>
                </a:solidFill>
                <a:ea typeface="黑体" pitchFamily="49" charset="-122"/>
                <a:cs typeface="Times New Roman" panose="02020603050405020304" pitchFamily="18" charset="0"/>
              </a:rPr>
              <a:t>nano</a:t>
            </a:r>
            <a:r>
              <a:rPr lang="en-US" altLang="zh-CN" sz="2000" b="1" dirty="0" err="1" smtClean="0">
                <a:solidFill>
                  <a:srgbClr val="7030A0"/>
                </a:solidFill>
                <a:ea typeface="黑体" pitchFamily="49" charset="-122"/>
                <a:cs typeface="Times New Roman" panose="02020603050405020304" pitchFamily="18" charset="0"/>
              </a:rPr>
              <a:t>estructural</a:t>
            </a:r>
            <a:r>
              <a:rPr lang="en-US" altLang="zh-CN" sz="2000" b="1" dirty="0" smtClean="0">
                <a:solidFill>
                  <a:srgbClr val="7030A0"/>
                </a:solidFill>
                <a:ea typeface="黑体" pitchFamily="49" charset="-122"/>
                <a:cs typeface="Times New Roman" panose="02020603050405020304" pitchFamily="18" charset="0"/>
              </a:rPr>
              <a:t> techniques</a:t>
            </a:r>
            <a:r>
              <a:rPr lang="en-US" altLang="zh-CN" sz="2000" b="1" dirty="0" smtClean="0">
                <a:solidFill>
                  <a:srgbClr val="7030A0"/>
                </a:solidFill>
                <a:ea typeface="黑体" pitchFamily="49" charset="-122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solidFill>
                  <a:srgbClr val="7030A0"/>
                </a:solidFill>
                <a:ea typeface="黑体" pitchFamily="49" charset="-122"/>
                <a:cs typeface="Times New Roman" panose="02020603050405020304" pitchFamily="18" charset="0"/>
              </a:rPr>
              <a:t>Study of adsorption/absorption and desorption of hydrogen in the prepared materials-</a:t>
            </a:r>
            <a:endParaRPr lang="zh-CN" altLang="en-US" sz="2000" b="1" dirty="0">
              <a:solidFill>
                <a:srgbClr val="7030A0"/>
              </a:solidFill>
            </a:endParaRPr>
          </a:p>
        </p:txBody>
      </p:sp>
      <p:sp>
        <p:nvSpPr>
          <p:cNvPr id="7" name="矩形 40"/>
          <p:cNvSpPr/>
          <p:nvPr/>
        </p:nvSpPr>
        <p:spPr>
          <a:xfrm>
            <a:off x="395536" y="980728"/>
            <a:ext cx="73442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rgbClr val="FFFF00"/>
                </a:solidFill>
                <a:ea typeface="黑体" pitchFamily="49" charset="-122"/>
                <a:cs typeface="Times New Roman" panose="02020603050405020304" pitchFamily="18" charset="0"/>
              </a:rPr>
              <a:t>1.1 Preparation of graphene </a:t>
            </a:r>
            <a:r>
              <a:rPr lang="en-US" altLang="zh-CN" sz="2000" b="1" dirty="0" smtClean="0">
                <a:solidFill>
                  <a:srgbClr val="FFFF00"/>
                </a:solidFill>
                <a:ea typeface="黑体" pitchFamily="49" charset="-122"/>
                <a:cs typeface="Times New Roman" panose="02020603050405020304" pitchFamily="18" charset="0"/>
              </a:rPr>
              <a:t>supported in different material by CVD</a:t>
            </a:r>
            <a:endParaRPr lang="en-US" altLang="zh-CN" sz="2000" b="1" dirty="0">
              <a:solidFill>
                <a:srgbClr val="FFFF00"/>
              </a:solidFill>
              <a:ea typeface="黑体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矩形 40"/>
          <p:cNvSpPr/>
          <p:nvPr/>
        </p:nvSpPr>
        <p:spPr>
          <a:xfrm>
            <a:off x="441207" y="1484784"/>
            <a:ext cx="5282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rgbClr val="FFFF00"/>
                </a:solidFill>
                <a:ea typeface="黑体" pitchFamily="49" charset="-122"/>
                <a:cs typeface="Times New Roman" panose="02020603050405020304" pitchFamily="18" charset="0"/>
              </a:rPr>
              <a:t>1.2 Applications of graphene for PV applications</a:t>
            </a:r>
            <a:endParaRPr lang="en-US" altLang="zh-CN" sz="2000" b="1" dirty="0">
              <a:solidFill>
                <a:srgbClr val="FFFF00"/>
              </a:solidFill>
              <a:ea typeface="黑体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矩形 40"/>
          <p:cNvSpPr/>
          <p:nvPr/>
        </p:nvSpPr>
        <p:spPr>
          <a:xfrm>
            <a:off x="395536" y="1948770"/>
            <a:ext cx="72685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rgbClr val="FFFF00"/>
                </a:solidFill>
                <a:ea typeface="黑体" pitchFamily="49" charset="-122"/>
                <a:cs typeface="Times New Roman" panose="02020603050405020304" pitchFamily="18" charset="0"/>
              </a:rPr>
              <a:t>1.3 Synthesis of different graphene bases materials for H</a:t>
            </a:r>
            <a:r>
              <a:rPr lang="en-US" altLang="zh-CN" sz="2000" b="1" baseline="-25000" dirty="0" smtClean="0">
                <a:solidFill>
                  <a:srgbClr val="FFFF00"/>
                </a:solidFill>
                <a:ea typeface="黑体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000" b="1" dirty="0" smtClean="0">
                <a:solidFill>
                  <a:srgbClr val="FFFF00"/>
                </a:solidFill>
                <a:ea typeface="黑体" pitchFamily="49" charset="-122"/>
                <a:cs typeface="Times New Roman" panose="02020603050405020304" pitchFamily="18" charset="0"/>
              </a:rPr>
              <a:t> storage</a:t>
            </a:r>
            <a:endParaRPr lang="en-US" altLang="zh-CN" sz="2000" b="1" dirty="0">
              <a:solidFill>
                <a:srgbClr val="FFFF00"/>
              </a:solidFill>
              <a:ea typeface="黑体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0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1"/>
          <p:cNvSpPr/>
          <p:nvPr/>
        </p:nvSpPr>
        <p:spPr>
          <a:xfrm>
            <a:off x="64033" y="51523"/>
            <a:ext cx="20839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FF0000"/>
                </a:solidFill>
                <a:ea typeface="黑体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400" b="1" dirty="0" smtClean="0">
                <a:solidFill>
                  <a:srgbClr val="FF0000"/>
                </a:solidFill>
                <a:ea typeface="黑体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sz="2400" b="1" dirty="0" smtClean="0">
                <a:solidFill>
                  <a:srgbClr val="FF0000"/>
                </a:solidFill>
                <a:ea typeface="黑体" pitchFamily="49" charset="-122"/>
                <a:cs typeface="Times New Roman" panose="02020603050405020304" pitchFamily="18" charset="0"/>
              </a:rPr>
              <a:t>Introduction</a:t>
            </a:r>
            <a:endParaRPr lang="en-US" altLang="zh-CN" sz="2400" b="1" dirty="0">
              <a:solidFill>
                <a:srgbClr val="FF0000"/>
              </a:solidFill>
              <a:ea typeface="黑体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5" name="组合 37"/>
          <p:cNvGrpSpPr/>
          <p:nvPr/>
        </p:nvGrpSpPr>
        <p:grpSpPr>
          <a:xfrm>
            <a:off x="627153" y="1054870"/>
            <a:ext cx="7979053" cy="1649978"/>
            <a:chOff x="553387" y="836711"/>
            <a:chExt cx="8090414" cy="1673007"/>
          </a:xfrm>
        </p:grpSpPr>
        <p:pic>
          <p:nvPicPr>
            <p:cNvPr id="6" name="图片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3387" y="836711"/>
              <a:ext cx="1498334" cy="1392473"/>
            </a:xfrm>
            <a:prstGeom prst="rect">
              <a:avLst/>
            </a:prstGeom>
          </p:spPr>
        </p:pic>
        <p:pic>
          <p:nvPicPr>
            <p:cNvPr id="7" name="图片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7537" y="1245716"/>
              <a:ext cx="2376264" cy="810992"/>
            </a:xfrm>
            <a:prstGeom prst="rect">
              <a:avLst/>
            </a:prstGeom>
          </p:spPr>
        </p:pic>
        <p:cxnSp>
          <p:nvCxnSpPr>
            <p:cNvPr id="8" name="直接箭头连接符 5"/>
            <p:cNvCxnSpPr/>
            <p:nvPr/>
          </p:nvCxnSpPr>
          <p:spPr>
            <a:xfrm>
              <a:off x="2483768" y="1651212"/>
              <a:ext cx="3384376" cy="0"/>
            </a:xfrm>
            <a:prstGeom prst="straightConnector1">
              <a:avLst/>
            </a:prstGeom>
            <a:ln w="254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矩形 18"/>
            <p:cNvSpPr/>
            <p:nvPr/>
          </p:nvSpPr>
          <p:spPr>
            <a:xfrm>
              <a:off x="657680" y="2135231"/>
              <a:ext cx="1409655" cy="3744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dirty="0" smtClean="0">
                  <a:ea typeface="黑体" pitchFamily="49" charset="-122"/>
                  <a:cs typeface="Times New Roman" panose="02020603050405020304" pitchFamily="18" charset="0"/>
                </a:rPr>
                <a:t>Graphite(Gt)</a:t>
              </a:r>
              <a:endParaRPr lang="zh-CN" altLang="en-US" b="1" dirty="0"/>
            </a:p>
          </p:txBody>
        </p:sp>
        <p:sp>
          <p:nvSpPr>
            <p:cNvPr id="10" name="矩形 19"/>
            <p:cNvSpPr/>
            <p:nvPr/>
          </p:nvSpPr>
          <p:spPr>
            <a:xfrm>
              <a:off x="6883183" y="2018650"/>
              <a:ext cx="1139453" cy="3744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dirty="0" smtClean="0">
                  <a:ea typeface="黑体" pitchFamily="49" charset="-122"/>
                  <a:cs typeface="Times New Roman" panose="02020603050405020304" pitchFamily="18" charset="0"/>
                </a:rPr>
                <a:t>Graphene</a:t>
              </a:r>
              <a:endParaRPr lang="zh-CN" altLang="en-US" b="1" dirty="0"/>
            </a:p>
          </p:txBody>
        </p:sp>
        <p:sp>
          <p:nvSpPr>
            <p:cNvPr id="11" name="矩形 33"/>
            <p:cNvSpPr/>
            <p:nvPr/>
          </p:nvSpPr>
          <p:spPr>
            <a:xfrm>
              <a:off x="2105438" y="1048507"/>
              <a:ext cx="4302694" cy="3432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600" dirty="0" smtClean="0">
                  <a:ea typeface="黑体" pitchFamily="49" charset="-122"/>
                  <a:cs typeface="Times New Roman" panose="02020603050405020304" pitchFamily="18" charset="0"/>
                </a:rPr>
                <a:t>Mechanical exfoliation(adhesive tape technique),</a:t>
              </a:r>
            </a:p>
          </p:txBody>
        </p:sp>
      </p:grpSp>
      <p:grpSp>
        <p:nvGrpSpPr>
          <p:cNvPr id="12" name="组合 38"/>
          <p:cNvGrpSpPr/>
          <p:nvPr/>
        </p:nvGrpSpPr>
        <p:grpSpPr>
          <a:xfrm>
            <a:off x="419615" y="2729117"/>
            <a:ext cx="8656250" cy="1749026"/>
            <a:chOff x="175314" y="2754086"/>
            <a:chExt cx="8926586" cy="1803648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314" y="3104181"/>
              <a:ext cx="1650755" cy="1106006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4435" y="2923030"/>
              <a:ext cx="2018323" cy="1287157"/>
            </a:xfrm>
            <a:prstGeom prst="rect">
              <a:avLst/>
            </a:prstGeom>
          </p:spPr>
        </p:pic>
        <p:cxnSp>
          <p:nvCxnSpPr>
            <p:cNvPr id="15" name="直接箭头连接符 14"/>
            <p:cNvCxnSpPr/>
            <p:nvPr/>
          </p:nvCxnSpPr>
          <p:spPr>
            <a:xfrm>
              <a:off x="1909803" y="3657184"/>
              <a:ext cx="1582077" cy="0"/>
            </a:xfrm>
            <a:prstGeom prst="straightConnector1">
              <a:avLst/>
            </a:prstGeom>
            <a:ln w="254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" name="图片 1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12096" y="2754086"/>
              <a:ext cx="1284820" cy="1306414"/>
            </a:xfrm>
            <a:prstGeom prst="rect">
              <a:avLst/>
            </a:prstGeom>
          </p:spPr>
        </p:pic>
        <p:cxnSp>
          <p:nvCxnSpPr>
            <p:cNvPr id="17" name="直接箭头连接符 17"/>
            <p:cNvCxnSpPr/>
            <p:nvPr/>
          </p:nvCxnSpPr>
          <p:spPr>
            <a:xfrm>
              <a:off x="5919831" y="3657184"/>
              <a:ext cx="1582077" cy="0"/>
            </a:xfrm>
            <a:prstGeom prst="straightConnector1">
              <a:avLst/>
            </a:prstGeom>
            <a:ln w="254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21"/>
            <p:cNvSpPr/>
            <p:nvPr/>
          </p:nvSpPr>
          <p:spPr>
            <a:xfrm>
              <a:off x="365004" y="4176868"/>
              <a:ext cx="1433670" cy="3808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dirty="0" smtClean="0">
                  <a:ea typeface="黑体" pitchFamily="49" charset="-122"/>
                  <a:cs typeface="Times New Roman" panose="02020603050405020304" pitchFamily="18" charset="0"/>
                </a:rPr>
                <a:t>Graphite(Gt)</a:t>
              </a:r>
              <a:endParaRPr lang="zh-CN" altLang="en-US" b="1" dirty="0"/>
            </a:p>
          </p:txBody>
        </p:sp>
        <p:sp>
          <p:nvSpPr>
            <p:cNvPr id="19" name="矩形 22"/>
            <p:cNvSpPr/>
            <p:nvPr/>
          </p:nvSpPr>
          <p:spPr>
            <a:xfrm>
              <a:off x="3834435" y="4146175"/>
              <a:ext cx="2184361" cy="3808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dirty="0" smtClean="0">
                  <a:ea typeface="黑体" pitchFamily="49" charset="-122"/>
                  <a:cs typeface="Times New Roman" panose="02020603050405020304" pitchFamily="18" charset="0"/>
                </a:rPr>
                <a:t>Graphite oxide(</a:t>
              </a:r>
              <a:r>
                <a:rPr lang="en-US" altLang="zh-CN" b="1" dirty="0" err="1" smtClean="0">
                  <a:ea typeface="黑体" pitchFamily="49" charset="-122"/>
                  <a:cs typeface="Times New Roman" panose="02020603050405020304" pitchFamily="18" charset="0"/>
                </a:rPr>
                <a:t>GtO</a:t>
              </a:r>
              <a:r>
                <a:rPr lang="en-US" altLang="zh-CN" b="1" dirty="0" smtClean="0">
                  <a:ea typeface="黑体" pitchFamily="49" charset="-122"/>
                  <a:cs typeface="Times New Roman" panose="02020603050405020304" pitchFamily="18" charset="0"/>
                </a:rPr>
                <a:t>)</a:t>
              </a:r>
              <a:endParaRPr lang="zh-CN" altLang="en-US" b="1" dirty="0"/>
            </a:p>
          </p:txBody>
        </p:sp>
        <p:sp>
          <p:nvSpPr>
            <p:cNvPr id="20" name="矩形 23"/>
            <p:cNvSpPr/>
            <p:nvPr/>
          </p:nvSpPr>
          <p:spPr>
            <a:xfrm>
              <a:off x="6891487" y="4112990"/>
              <a:ext cx="2210413" cy="3808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dirty="0" smtClean="0">
                  <a:ea typeface="黑体" pitchFamily="49" charset="-122"/>
                  <a:cs typeface="Times New Roman" panose="02020603050405020304" pitchFamily="18" charset="0"/>
                </a:rPr>
                <a:t>Graphene oxide(GO)</a:t>
              </a:r>
              <a:endParaRPr lang="zh-CN" altLang="en-US" b="1" dirty="0"/>
            </a:p>
          </p:txBody>
        </p:sp>
        <p:sp>
          <p:nvSpPr>
            <p:cNvPr id="21" name="矩形 34"/>
            <p:cNvSpPr/>
            <p:nvPr/>
          </p:nvSpPr>
          <p:spPr>
            <a:xfrm>
              <a:off x="1758331" y="3061488"/>
              <a:ext cx="1885023" cy="60303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600" dirty="0" smtClean="0">
                  <a:ea typeface="黑体" pitchFamily="49" charset="-122"/>
                  <a:cs typeface="Times New Roman" panose="02020603050405020304" pitchFamily="18" charset="0"/>
                </a:rPr>
                <a:t>Oxidation</a:t>
              </a:r>
            </a:p>
            <a:p>
              <a:pPr algn="ctr"/>
              <a:r>
                <a:rPr lang="en-US" altLang="zh-CN" sz="1600" dirty="0" smtClean="0">
                  <a:ea typeface="黑体" pitchFamily="49" charset="-122"/>
                  <a:cs typeface="Times New Roman" panose="02020603050405020304" pitchFamily="18" charset="0"/>
                </a:rPr>
                <a:t>(Hummers method)</a:t>
              </a:r>
              <a:endParaRPr lang="zh-CN" altLang="en-US" sz="1600" dirty="0"/>
            </a:p>
          </p:txBody>
        </p:sp>
        <p:sp>
          <p:nvSpPr>
            <p:cNvPr id="22" name="矩形 35"/>
            <p:cNvSpPr/>
            <p:nvPr/>
          </p:nvSpPr>
          <p:spPr>
            <a:xfrm>
              <a:off x="5749630" y="3043849"/>
              <a:ext cx="1926151" cy="6030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600" dirty="0" smtClean="0">
                  <a:ea typeface="黑体" pitchFamily="49" charset="-122"/>
                  <a:cs typeface="Times New Roman" panose="02020603050405020304" pitchFamily="18" charset="0"/>
                </a:rPr>
                <a:t>Exfoliation</a:t>
              </a:r>
            </a:p>
            <a:p>
              <a:pPr algn="ctr"/>
              <a:r>
                <a:rPr lang="en-US" altLang="zh-CN" sz="1600" dirty="0" smtClean="0">
                  <a:ea typeface="黑体" pitchFamily="49" charset="-122"/>
                  <a:cs typeface="Times New Roman" panose="02020603050405020304" pitchFamily="18" charset="0"/>
                </a:rPr>
                <a:t>(sonication, stirring)</a:t>
              </a:r>
              <a:endParaRPr lang="zh-CN" altLang="en-US" sz="1600" dirty="0"/>
            </a:p>
          </p:txBody>
        </p:sp>
      </p:grpSp>
      <p:pic>
        <p:nvPicPr>
          <p:cNvPr id="24" name="图片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53" y="4901447"/>
            <a:ext cx="1480441" cy="1220462"/>
          </a:xfrm>
          <a:prstGeom prst="rect">
            <a:avLst/>
          </a:prstGeom>
        </p:spPr>
      </p:pic>
      <p:pic>
        <p:nvPicPr>
          <p:cNvPr id="25" name="图片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026" y="5121159"/>
            <a:ext cx="1320447" cy="1001719"/>
          </a:xfrm>
          <a:prstGeom prst="rect">
            <a:avLst/>
          </a:prstGeom>
        </p:spPr>
      </p:pic>
      <p:cxnSp>
        <p:nvCxnSpPr>
          <p:cNvPr id="26" name="直接箭头连接符 10"/>
          <p:cNvCxnSpPr/>
          <p:nvPr/>
        </p:nvCxnSpPr>
        <p:spPr>
          <a:xfrm>
            <a:off x="2530963" y="5566464"/>
            <a:ext cx="3985253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4"/>
          <p:cNvSpPr/>
          <p:nvPr/>
        </p:nvSpPr>
        <p:spPr>
          <a:xfrm>
            <a:off x="203034" y="6088135"/>
            <a:ext cx="21434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a typeface="黑体" pitchFamily="49" charset="-122"/>
                <a:cs typeface="Times New Roman" panose="02020603050405020304" pitchFamily="18" charset="0"/>
              </a:rPr>
              <a:t>Graphene oxide(GO)</a:t>
            </a:r>
            <a:endParaRPr lang="zh-CN" altLang="en-US" b="1" dirty="0"/>
          </a:p>
        </p:txBody>
      </p:sp>
      <p:sp>
        <p:nvSpPr>
          <p:cNvPr id="28" name="矩形 25"/>
          <p:cNvSpPr/>
          <p:nvPr/>
        </p:nvSpPr>
        <p:spPr>
          <a:xfrm>
            <a:off x="5945324" y="6121585"/>
            <a:ext cx="3063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a typeface="黑体" pitchFamily="49" charset="-122"/>
                <a:cs typeface="Times New Roman" panose="02020603050405020304" pitchFamily="18" charset="0"/>
              </a:rPr>
              <a:t>Reduced graphene oxide(</a:t>
            </a:r>
            <a:r>
              <a:rPr lang="en-US" altLang="zh-CN" b="1" dirty="0" err="1" smtClean="0">
                <a:ea typeface="黑体" pitchFamily="49" charset="-122"/>
                <a:cs typeface="Times New Roman" panose="02020603050405020304" pitchFamily="18" charset="0"/>
              </a:rPr>
              <a:t>rGO</a:t>
            </a:r>
            <a:r>
              <a:rPr lang="en-US" altLang="zh-CN" b="1" dirty="0" smtClean="0">
                <a:ea typeface="黑体" pitchFamily="49" charset="-122"/>
                <a:cs typeface="Times New Roman" panose="02020603050405020304" pitchFamily="18" charset="0"/>
              </a:rPr>
              <a:t>)</a:t>
            </a:r>
            <a:endParaRPr lang="zh-CN" altLang="en-US" b="1" dirty="0"/>
          </a:p>
        </p:txBody>
      </p:sp>
      <p:sp>
        <p:nvSpPr>
          <p:cNvPr id="29" name="矩形 36"/>
          <p:cNvSpPr/>
          <p:nvPr/>
        </p:nvSpPr>
        <p:spPr>
          <a:xfrm>
            <a:off x="2361278" y="5255427"/>
            <a:ext cx="43749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dirty="0" smtClean="0">
                <a:ea typeface="黑体" pitchFamily="49" charset="-122"/>
                <a:cs typeface="Times New Roman" panose="02020603050405020304" pitchFamily="18" charset="0"/>
              </a:rPr>
              <a:t>Reduction (chemical reduction, thermal annealing)</a:t>
            </a:r>
            <a:endParaRPr lang="zh-CN" altLang="en-US" sz="1600" dirty="0"/>
          </a:p>
        </p:txBody>
      </p:sp>
      <p:sp>
        <p:nvSpPr>
          <p:cNvPr id="30" name="矩形 40"/>
          <p:cNvSpPr/>
          <p:nvPr/>
        </p:nvSpPr>
        <p:spPr>
          <a:xfrm>
            <a:off x="103405" y="533455"/>
            <a:ext cx="33843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FFFF00"/>
                </a:solidFill>
                <a:ea typeface="黑体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000" b="1" dirty="0" smtClean="0">
                <a:solidFill>
                  <a:srgbClr val="FFFF00"/>
                </a:solidFill>
                <a:ea typeface="黑体" pitchFamily="49" charset="-122"/>
                <a:cs typeface="Times New Roman" panose="02020603050405020304" pitchFamily="18" charset="0"/>
              </a:rPr>
              <a:t>.1 </a:t>
            </a:r>
            <a:r>
              <a:rPr lang="en-US" altLang="zh-CN" sz="2000" b="1" dirty="0" smtClean="0">
                <a:solidFill>
                  <a:srgbClr val="FFFF00"/>
                </a:solidFill>
                <a:ea typeface="黑体" pitchFamily="49" charset="-122"/>
                <a:cs typeface="Times New Roman" panose="02020603050405020304" pitchFamily="18" charset="0"/>
              </a:rPr>
              <a:t>Graphene-based materials</a:t>
            </a:r>
            <a:endParaRPr lang="en-US" altLang="zh-CN" sz="2000" b="1" dirty="0">
              <a:solidFill>
                <a:srgbClr val="FFFF00"/>
              </a:solidFill>
              <a:ea typeface="黑体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129" y="0"/>
            <a:ext cx="1819871" cy="336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300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129" y="0"/>
            <a:ext cx="1819871" cy="336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1"/>
          <p:cNvSpPr/>
          <p:nvPr/>
        </p:nvSpPr>
        <p:spPr>
          <a:xfrm>
            <a:off x="64033" y="51523"/>
            <a:ext cx="20839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ea typeface="黑体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400" b="1" dirty="0" smtClean="0">
                <a:solidFill>
                  <a:srgbClr val="FF0000"/>
                </a:solidFill>
                <a:ea typeface="黑体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sz="2400" b="1" dirty="0" smtClean="0">
                <a:solidFill>
                  <a:srgbClr val="FF0000"/>
                </a:solidFill>
                <a:ea typeface="黑体" pitchFamily="49" charset="-122"/>
                <a:cs typeface="Times New Roman" panose="02020603050405020304" pitchFamily="18" charset="0"/>
              </a:rPr>
              <a:t>Introduction</a:t>
            </a:r>
            <a:endParaRPr lang="en-US" altLang="zh-CN" sz="2400" b="1" dirty="0">
              <a:solidFill>
                <a:srgbClr val="FF0000"/>
              </a:solidFill>
              <a:ea typeface="黑体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矩形 40"/>
          <p:cNvSpPr/>
          <p:nvPr/>
        </p:nvSpPr>
        <p:spPr>
          <a:xfrm>
            <a:off x="63362" y="533455"/>
            <a:ext cx="46170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 smtClean="0">
                <a:solidFill>
                  <a:srgbClr val="FFFF00"/>
                </a:solidFill>
                <a:ea typeface="黑体" pitchFamily="49" charset="-122"/>
                <a:cs typeface="Times New Roman" panose="02020603050405020304" pitchFamily="18" charset="0"/>
              </a:rPr>
              <a:t>2.2 </a:t>
            </a:r>
            <a:r>
              <a:rPr lang="en-US" altLang="zh-CN" sz="2000" b="1" dirty="0" smtClean="0">
                <a:solidFill>
                  <a:srgbClr val="FFFF00"/>
                </a:solidFill>
                <a:ea typeface="黑体" pitchFamily="49" charset="-122"/>
                <a:cs typeface="Times New Roman" panose="02020603050405020304" pitchFamily="18" charset="0"/>
              </a:rPr>
              <a:t>Graphene-based materials: Properties</a:t>
            </a:r>
            <a:endParaRPr lang="en-US" altLang="zh-CN" sz="2000" b="1" dirty="0">
              <a:solidFill>
                <a:srgbClr val="FFFF00"/>
              </a:solidFill>
              <a:ea typeface="黑体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矩形 40"/>
          <p:cNvSpPr/>
          <p:nvPr/>
        </p:nvSpPr>
        <p:spPr>
          <a:xfrm>
            <a:off x="323528" y="1012666"/>
            <a:ext cx="8741560" cy="5324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b="1" dirty="0" smtClean="0">
                <a:ea typeface="黑体" pitchFamily="49" charset="-122"/>
                <a:cs typeface="Times New Roman" panose="02020603050405020304" pitchFamily="18" charset="0"/>
              </a:rPr>
              <a:t>Electrical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ea typeface="黑体" pitchFamily="49" charset="-122"/>
                <a:cs typeface="Times New Roman" panose="02020603050405020304" pitchFamily="18" charset="0"/>
              </a:rPr>
              <a:t>Zero-</a:t>
            </a:r>
            <a:r>
              <a:rPr lang="en-US" altLang="zh-CN" sz="2000" b="1" dirty="0" err="1">
                <a:ea typeface="黑体" pitchFamily="49" charset="-122"/>
                <a:cs typeface="Times New Roman" panose="02020603050405020304" pitchFamily="18" charset="0"/>
              </a:rPr>
              <a:t>o</a:t>
            </a:r>
            <a:r>
              <a:rPr lang="en-US" altLang="zh-CN" sz="2000" b="1" dirty="0" err="1" smtClean="0">
                <a:ea typeface="黑体" pitchFamily="49" charset="-122"/>
                <a:cs typeface="Times New Roman" panose="02020603050405020304" pitchFamily="18" charset="0"/>
              </a:rPr>
              <a:t>verLap</a:t>
            </a:r>
            <a:r>
              <a:rPr lang="en-US" altLang="zh-CN" sz="2000" b="1" dirty="0" smtClean="0">
                <a:ea typeface="黑体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>
                <a:ea typeface="黑体" pitchFamily="49" charset="-122"/>
                <a:cs typeface="Times New Roman" panose="02020603050405020304" pitchFamily="18" charset="0"/>
              </a:rPr>
              <a:t>semimetal with both holes and electrons as charge carriers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000" b="1" dirty="0">
                <a:ea typeface="黑体" pitchFamily="49" charset="-122"/>
                <a:cs typeface="Times New Roman" panose="02020603050405020304" pitchFamily="18" charset="0"/>
              </a:rPr>
              <a:t>Very high electrical conductivity (depending on the quality of graphene)</a:t>
            </a:r>
          </a:p>
          <a:p>
            <a:endParaRPr lang="en-US" altLang="zh-CN" sz="2000" b="1" dirty="0" smtClean="0">
              <a:ea typeface="黑体" pitchFamily="49" charset="-122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b="1" dirty="0" smtClean="0">
                <a:ea typeface="黑体" pitchFamily="49" charset="-122"/>
                <a:cs typeface="Times New Roman" panose="02020603050405020304" pitchFamily="18" charset="0"/>
              </a:rPr>
              <a:t>Mechanical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altLang="zh-CN" sz="2000" b="1" dirty="0">
                <a:ea typeface="黑体" pitchFamily="49" charset="-122"/>
                <a:cs typeface="Times New Roman" panose="02020603050405020304" pitchFamily="18" charset="0"/>
              </a:rPr>
              <a:t>Young’s modulus ~ 1TPa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000" b="1" dirty="0" smtClean="0">
              <a:ea typeface="黑体" pitchFamily="49" charset="-122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b="1" dirty="0" smtClean="0">
                <a:ea typeface="黑体" pitchFamily="49" charset="-122"/>
                <a:cs typeface="Times New Roman" panose="02020603050405020304" pitchFamily="18" charset="0"/>
              </a:rPr>
              <a:t>Optical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altLang="zh-CN" sz="2000" b="1" dirty="0">
                <a:ea typeface="黑体" pitchFamily="49" charset="-122"/>
                <a:cs typeface="Times New Roman" panose="02020603050405020304" pitchFamily="18" charset="0"/>
              </a:rPr>
              <a:t>Transmittance ~ 97,7%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000" b="1" dirty="0" smtClean="0">
              <a:ea typeface="黑体" pitchFamily="49" charset="-122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b="1" dirty="0" smtClean="0">
                <a:ea typeface="黑体" pitchFamily="49" charset="-122"/>
                <a:cs typeface="Times New Roman" panose="02020603050405020304" pitchFamily="18" charset="0"/>
              </a:rPr>
              <a:t>Thermal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000" b="1" dirty="0">
                <a:ea typeface="黑体" pitchFamily="49" charset="-122"/>
                <a:cs typeface="Times New Roman" panose="02020603050405020304" pitchFamily="18" charset="0"/>
              </a:rPr>
              <a:t>Conductivity Above 3000 W.m.K</a:t>
            </a:r>
            <a:r>
              <a:rPr lang="en-US" altLang="zh-CN" sz="2000" b="1" baseline="30000" dirty="0">
                <a:ea typeface="黑体" pitchFamily="49" charset="-122"/>
                <a:cs typeface="Times New Roman" panose="02020603050405020304" pitchFamily="18" charset="0"/>
              </a:rPr>
              <a:t>-1</a:t>
            </a:r>
            <a:endParaRPr lang="en-US" altLang="zh-CN" sz="2000" b="1" dirty="0">
              <a:ea typeface="黑体" pitchFamily="49" charset="-122"/>
              <a:cs typeface="Times New Roman" panose="02020603050405020304" pitchFamily="18" charset="0"/>
            </a:endParaRPr>
          </a:p>
          <a:p>
            <a:pPr lvl="1"/>
            <a:endParaRPr lang="en-US" altLang="zh-CN" sz="2000" b="1" dirty="0" smtClean="0">
              <a:ea typeface="黑体" pitchFamily="49" charset="-122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b="1" dirty="0" smtClean="0">
                <a:ea typeface="黑体" pitchFamily="49" charset="-122"/>
                <a:cs typeface="Times New Roman" panose="02020603050405020304" pitchFamily="18" charset="0"/>
              </a:rPr>
              <a:t>High Specific Surface Area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ea typeface="黑体" pitchFamily="49" charset="-122"/>
                <a:cs typeface="Times New Roman" panose="02020603050405020304" pitchFamily="18" charset="0"/>
              </a:rPr>
              <a:t>Theoretically ~ 2620 m</a:t>
            </a:r>
            <a:r>
              <a:rPr lang="en-US" altLang="zh-CN" sz="2000" b="1" baseline="30000" dirty="0" smtClean="0">
                <a:ea typeface="黑体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000" b="1" dirty="0" smtClean="0">
                <a:ea typeface="黑体" pitchFamily="49" charset="-122"/>
                <a:cs typeface="Times New Roman" panose="02020603050405020304" pitchFamily="18" charset="0"/>
              </a:rPr>
              <a:t>.g</a:t>
            </a:r>
            <a:r>
              <a:rPr lang="en-US" altLang="zh-CN" sz="2000" b="1" baseline="30000" dirty="0" smtClean="0">
                <a:ea typeface="黑体" pitchFamily="49" charset="-122"/>
                <a:cs typeface="Times New Roman" panose="02020603050405020304" pitchFamily="18" charset="0"/>
              </a:rPr>
              <a:t>-1</a:t>
            </a:r>
            <a:endParaRPr lang="en-US" altLang="zh-CN" sz="2000" b="1" dirty="0" smtClean="0">
              <a:ea typeface="黑体" pitchFamily="49" charset="-122"/>
              <a:cs typeface="Times New Roman" panose="02020603050405020304" pitchFamily="18" charset="0"/>
            </a:endParaRPr>
          </a:p>
          <a:p>
            <a:pPr lvl="1"/>
            <a:r>
              <a:rPr lang="en-US" altLang="zh-CN" sz="2000" b="1" dirty="0" smtClean="0">
                <a:ea typeface="黑体" pitchFamily="49" charset="-122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46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:\Privada\PROYECTOS\ECOS-GAS\c1jm13626g-s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77" y="1095028"/>
            <a:ext cx="6958607" cy="5446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129" y="0"/>
            <a:ext cx="1819871" cy="336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矩形 1"/>
          <p:cNvSpPr/>
          <p:nvPr/>
        </p:nvSpPr>
        <p:spPr>
          <a:xfrm>
            <a:off x="64034" y="51523"/>
            <a:ext cx="20839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rgbClr val="FF0000"/>
                </a:solidFill>
                <a:ea typeface="黑体" pitchFamily="49" charset="-122"/>
                <a:cs typeface="Times New Roman" panose="02020603050405020304" pitchFamily="18" charset="0"/>
              </a:rPr>
              <a:t>2. </a:t>
            </a:r>
            <a:r>
              <a:rPr lang="en-US" altLang="zh-CN" sz="2400" b="1" dirty="0" smtClean="0">
                <a:solidFill>
                  <a:srgbClr val="FF0000"/>
                </a:solidFill>
                <a:ea typeface="黑体" pitchFamily="49" charset="-122"/>
                <a:cs typeface="Times New Roman" panose="02020603050405020304" pitchFamily="18" charset="0"/>
              </a:rPr>
              <a:t>Introduction</a:t>
            </a:r>
            <a:endParaRPr lang="en-US" altLang="zh-CN" sz="2400" b="1" dirty="0">
              <a:solidFill>
                <a:srgbClr val="FF0000"/>
              </a:solidFill>
              <a:ea typeface="黑体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矩形 40"/>
          <p:cNvSpPr/>
          <p:nvPr/>
        </p:nvSpPr>
        <p:spPr>
          <a:xfrm>
            <a:off x="338480" y="513188"/>
            <a:ext cx="65401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rgbClr val="FFFF00"/>
                </a:solidFill>
                <a:ea typeface="黑体" pitchFamily="49" charset="-122"/>
                <a:cs typeface="Times New Roman" panose="02020603050405020304" pitchFamily="18" charset="0"/>
              </a:rPr>
              <a:t>2.3 </a:t>
            </a:r>
            <a:r>
              <a:rPr lang="en-US" altLang="zh-CN" sz="2000" b="1" dirty="0" smtClean="0">
                <a:solidFill>
                  <a:srgbClr val="FFFF00"/>
                </a:solidFill>
                <a:ea typeface="黑体" pitchFamily="49" charset="-122"/>
                <a:cs typeface="Times New Roman" panose="02020603050405020304" pitchFamily="18" charset="0"/>
              </a:rPr>
              <a:t>Metal Oxide-</a:t>
            </a:r>
            <a:r>
              <a:rPr lang="en-US" altLang="zh-CN" sz="2000" b="1" dirty="0" err="1" smtClean="0">
                <a:solidFill>
                  <a:srgbClr val="FFFF00"/>
                </a:solidFill>
                <a:ea typeface="黑体" pitchFamily="49" charset="-122"/>
                <a:cs typeface="Times New Roman" panose="02020603050405020304" pitchFamily="18" charset="0"/>
              </a:rPr>
              <a:t>rGO</a:t>
            </a:r>
            <a:r>
              <a:rPr lang="en-US" altLang="zh-CN" sz="2000" b="1" dirty="0" smtClean="0">
                <a:solidFill>
                  <a:srgbClr val="FFFF00"/>
                </a:solidFill>
                <a:ea typeface="黑体" pitchFamily="49" charset="-122"/>
                <a:cs typeface="Times New Roman" panose="02020603050405020304" pitchFamily="18" charset="0"/>
              </a:rPr>
              <a:t> nanocomposites by </a:t>
            </a:r>
            <a:r>
              <a:rPr lang="en-US" altLang="zh-CN" sz="2000" b="1" dirty="0" smtClean="0">
                <a:solidFill>
                  <a:srgbClr val="FFFF00"/>
                </a:solidFill>
                <a:ea typeface="黑体" pitchFamily="49" charset="-122"/>
                <a:cs typeface="Times New Roman" panose="02020603050405020304" pitchFamily="18" charset="0"/>
              </a:rPr>
              <a:t>hydrogen storage</a:t>
            </a:r>
            <a:endParaRPr lang="en-US" altLang="zh-CN" sz="2000" b="1" dirty="0">
              <a:solidFill>
                <a:srgbClr val="FFFF00"/>
              </a:solidFill>
              <a:ea typeface="黑体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298908" y="5805264"/>
            <a:ext cx="344457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 err="1" smtClean="0"/>
              <a:t>Graphite</a:t>
            </a:r>
            <a:r>
              <a:rPr lang="es-ES" dirty="0" smtClean="0"/>
              <a:t> Oxide/Metal Salt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84877" y="5860955"/>
            <a:ext cx="344457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Metal Oxide-</a:t>
            </a:r>
            <a:r>
              <a:rPr lang="es-ES" dirty="0" err="1" smtClean="0"/>
              <a:t>rGO</a:t>
            </a:r>
            <a:endParaRPr lang="es-ES" dirty="0" smtClean="0"/>
          </a:p>
          <a:p>
            <a:pPr algn="ctr"/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059832" y="4873550"/>
            <a:ext cx="1684721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 err="1" smtClean="0"/>
              <a:t>Hydrothermal</a:t>
            </a:r>
            <a:endParaRPr lang="es-ES" dirty="0" smtClean="0"/>
          </a:p>
          <a:p>
            <a:pPr algn="ctr"/>
            <a:r>
              <a:rPr lang="es-ES" dirty="0" smtClean="0"/>
              <a:t> </a:t>
            </a:r>
            <a:r>
              <a:rPr lang="es-ES" dirty="0" err="1" smtClean="0"/>
              <a:t>treatment</a:t>
            </a:r>
            <a:endParaRPr lang="es-ES" dirty="0" smtClean="0"/>
          </a:p>
          <a:p>
            <a:pPr algn="ctr"/>
            <a:r>
              <a:rPr lang="es-ES" dirty="0" smtClean="0"/>
              <a:t> and </a:t>
            </a:r>
            <a:r>
              <a:rPr lang="es-ES" dirty="0" err="1" smtClean="0"/>
              <a:t>Calcination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902192" y="3210548"/>
            <a:ext cx="230425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Metal Salt </a:t>
            </a:r>
            <a:r>
              <a:rPr lang="es-ES" dirty="0" err="1" smtClean="0"/>
              <a:t>mixing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GO. </a:t>
            </a:r>
            <a:r>
              <a:rPr lang="es-ES" dirty="0" err="1" smtClean="0"/>
              <a:t>Sonication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131840" y="2204864"/>
            <a:ext cx="174246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 err="1" smtClean="0"/>
              <a:t>Oxidation</a:t>
            </a:r>
            <a:endParaRPr lang="es-ES" dirty="0" smtClean="0"/>
          </a:p>
          <a:p>
            <a:pPr algn="ctr"/>
            <a:r>
              <a:rPr lang="es-ES" dirty="0" smtClean="0"/>
              <a:t> (</a:t>
            </a:r>
            <a:r>
              <a:rPr lang="es-ES" dirty="0" err="1" smtClean="0"/>
              <a:t>Hummers</a:t>
            </a:r>
            <a:endParaRPr lang="es-ES" dirty="0" smtClean="0"/>
          </a:p>
          <a:p>
            <a:pPr algn="ctr"/>
            <a:r>
              <a:rPr lang="es-ES" dirty="0" smtClean="0"/>
              <a:t> </a:t>
            </a:r>
            <a:r>
              <a:rPr lang="es-ES" dirty="0" err="1" smtClean="0"/>
              <a:t>Method</a:t>
            </a:r>
            <a:r>
              <a:rPr lang="es-ES" dirty="0" smtClean="0"/>
              <a:t>)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791692" y="1081544"/>
            <a:ext cx="224184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 err="1" smtClean="0"/>
              <a:t>Graphite</a:t>
            </a:r>
            <a:r>
              <a:rPr lang="es-ES" dirty="0" smtClean="0"/>
              <a:t> </a:t>
            </a:r>
            <a:r>
              <a:rPr lang="es-ES" dirty="0" err="1" smtClean="0"/>
              <a:t>Powder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4970140" y="1115452"/>
            <a:ext cx="24197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 err="1" smtClean="0"/>
              <a:t>Graphite</a:t>
            </a:r>
            <a:r>
              <a:rPr lang="es-ES" dirty="0" smtClean="0"/>
              <a:t> Oxide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7251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129" y="0"/>
            <a:ext cx="1819871" cy="336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1"/>
          <p:cNvSpPr/>
          <p:nvPr/>
        </p:nvSpPr>
        <p:spPr>
          <a:xfrm>
            <a:off x="122551" y="188640"/>
            <a:ext cx="27932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ea typeface="黑体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2400" b="1" dirty="0" smtClean="0">
                <a:solidFill>
                  <a:srgbClr val="FF0000"/>
                </a:solidFill>
                <a:ea typeface="黑体" pitchFamily="49" charset="-122"/>
                <a:cs typeface="Times New Roman" panose="02020603050405020304" pitchFamily="18" charset="0"/>
              </a:rPr>
              <a:t>. Proposed Method</a:t>
            </a:r>
            <a:endParaRPr lang="en-US" altLang="zh-CN" sz="2400" b="1" dirty="0">
              <a:solidFill>
                <a:srgbClr val="FF0000"/>
              </a:solidFill>
              <a:ea typeface="黑体" pitchFamily="49" charset="-122"/>
              <a:cs typeface="Times New Roman" panose="02020603050405020304" pitchFamily="18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95536" y="1196752"/>
            <a:ext cx="8568952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sz="2000" b="1" dirty="0" err="1" smtClean="0"/>
              <a:t>Starting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approach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based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on</a:t>
            </a:r>
            <a:r>
              <a:rPr lang="es-ES" sz="2000" b="1" dirty="0" smtClean="0"/>
              <a:t>: </a:t>
            </a:r>
            <a:r>
              <a:rPr lang="es-ES" sz="2000" b="1" i="1" dirty="0" smtClean="0"/>
              <a:t>“</a:t>
            </a:r>
            <a:r>
              <a:rPr lang="en-US" sz="2000" b="1" i="1" dirty="0" smtClean="0"/>
              <a:t>Effect </a:t>
            </a:r>
            <a:r>
              <a:rPr lang="en-US" sz="2000" b="1" i="1" dirty="0"/>
              <a:t>of calcination temperatures on the electrochemical performances of nickel oxide/reduction graphene oxide (</a:t>
            </a:r>
            <a:r>
              <a:rPr lang="en-US" sz="2000" b="1" i="1" dirty="0" err="1"/>
              <a:t>NiO</a:t>
            </a:r>
            <a:r>
              <a:rPr lang="en-US" sz="2000" b="1" i="1" dirty="0"/>
              <a:t>/RGO) composites synthesized by hydrothermal </a:t>
            </a:r>
            <a:r>
              <a:rPr lang="en-US" sz="2000" b="1" i="1" dirty="0" smtClean="0"/>
              <a:t>method” </a:t>
            </a:r>
            <a:r>
              <a:rPr lang="en-US" sz="2000" b="1" dirty="0" smtClean="0"/>
              <a:t>Chen et al. (2016) </a:t>
            </a:r>
            <a:r>
              <a:rPr lang="es-ES" sz="2000" b="1" dirty="0"/>
              <a:t>Journal </a:t>
            </a:r>
            <a:r>
              <a:rPr lang="es-ES" sz="2000" b="1" dirty="0" smtClean="0"/>
              <a:t>of </a:t>
            </a:r>
            <a:r>
              <a:rPr lang="es-ES" sz="2000" b="1" dirty="0" err="1" smtClean="0"/>
              <a:t>Physics</a:t>
            </a:r>
            <a:r>
              <a:rPr lang="es-ES" sz="2000" b="1" dirty="0" smtClean="0"/>
              <a:t> and </a:t>
            </a:r>
            <a:r>
              <a:rPr lang="es-ES" sz="2000" b="1" dirty="0" err="1" smtClean="0"/>
              <a:t>Chemistryof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Solids</a:t>
            </a:r>
            <a:r>
              <a:rPr lang="es-ES" sz="2000" b="1" dirty="0" smtClean="0"/>
              <a:t> 98 209–219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2000" b="1" dirty="0" err="1" smtClean="0"/>
              <a:t>Easy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implementation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with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our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capabilities</a:t>
            </a:r>
            <a:r>
              <a:rPr lang="es-ES" sz="2000" b="1" dirty="0" smtClean="0"/>
              <a:t> : Basic </a:t>
            </a:r>
            <a:r>
              <a:rPr lang="es-ES" sz="2000" b="1" dirty="0" err="1" smtClean="0"/>
              <a:t>laboratory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operations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such</a:t>
            </a:r>
            <a:r>
              <a:rPr lang="es-ES" sz="2000" b="1" dirty="0" smtClean="0"/>
              <a:t> as </a:t>
            </a:r>
            <a:r>
              <a:rPr lang="es-ES" sz="2000" b="1" dirty="0" err="1" smtClean="0"/>
              <a:t>ultrasonic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sonication</a:t>
            </a:r>
            <a:r>
              <a:rPr lang="es-ES" sz="2000" b="1" dirty="0" smtClean="0"/>
              <a:t>, </a:t>
            </a:r>
            <a:r>
              <a:rPr lang="es-ES" sz="2000" b="1" dirty="0" err="1" smtClean="0"/>
              <a:t>hydrothermal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treatment</a:t>
            </a:r>
            <a:r>
              <a:rPr lang="es-ES" sz="2000" b="1" dirty="0" smtClean="0"/>
              <a:t>, </a:t>
            </a:r>
            <a:r>
              <a:rPr lang="es-ES" sz="2000" b="1" dirty="0" err="1" smtClean="0"/>
              <a:t>filtration</a:t>
            </a:r>
            <a:r>
              <a:rPr lang="es-ES" sz="2000" b="1" dirty="0" smtClean="0"/>
              <a:t>, </a:t>
            </a:r>
            <a:r>
              <a:rPr lang="es-ES" sz="2000" b="1" dirty="0" err="1" smtClean="0"/>
              <a:t>centrifugation</a:t>
            </a:r>
            <a:r>
              <a:rPr lang="es-ES" sz="2000" b="1" dirty="0" smtClean="0"/>
              <a:t>…                      </a:t>
            </a:r>
          </a:p>
          <a:p>
            <a:pPr lvl="1" algn="just"/>
            <a:r>
              <a:rPr lang="es-ES" sz="2000" b="1" dirty="0" smtClean="0"/>
              <a:t> </a:t>
            </a:r>
          </a:p>
          <a:p>
            <a:pPr lvl="1" algn="ctr"/>
            <a:r>
              <a:rPr lang="es-ES" sz="2000" b="1" dirty="0" smtClean="0"/>
              <a:t>No </a:t>
            </a:r>
            <a:r>
              <a:rPr lang="es-ES" sz="2000" b="1" dirty="0" err="1" smtClean="0"/>
              <a:t>highly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sophisticated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instrumentation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is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required</a:t>
            </a:r>
            <a:r>
              <a:rPr lang="es-ES" sz="2000" b="1" dirty="0" smtClean="0"/>
              <a:t>. </a:t>
            </a:r>
          </a:p>
          <a:p>
            <a:pPr lvl="1" algn="just"/>
            <a:endParaRPr lang="es-ES" sz="2000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2000" b="1" dirty="0" err="1" smtClean="0"/>
              <a:t>Cost-effective</a:t>
            </a:r>
            <a:r>
              <a:rPr lang="es-ES" sz="2000" b="1" dirty="0" smtClean="0"/>
              <a:t>: </a:t>
            </a:r>
            <a:r>
              <a:rPr lang="es-ES" sz="2000" b="1" dirty="0" err="1" smtClean="0"/>
              <a:t>minimum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organic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solvents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consumption</a:t>
            </a:r>
            <a:endParaRPr lang="es-ES" sz="2000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sz="2000" b="1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sz="2000" b="1" dirty="0" err="1" smtClean="0"/>
              <a:t>Adaptation</a:t>
            </a:r>
            <a:r>
              <a:rPr lang="es-ES" sz="2000" b="1" dirty="0" smtClean="0"/>
              <a:t> of </a:t>
            </a:r>
            <a:r>
              <a:rPr lang="es-ES" sz="2000" b="1" dirty="0" err="1" smtClean="0"/>
              <a:t>ZnO</a:t>
            </a:r>
            <a:r>
              <a:rPr lang="es-ES" sz="2000" b="1" dirty="0" smtClean="0"/>
              <a:t> and </a:t>
            </a:r>
            <a:r>
              <a:rPr lang="es-ES" sz="2000" b="1" dirty="0" err="1" smtClean="0"/>
              <a:t>NiO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proportions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according</a:t>
            </a:r>
            <a:r>
              <a:rPr lang="es-ES" sz="2000" b="1" dirty="0" smtClean="0"/>
              <a:t> to </a:t>
            </a:r>
            <a:r>
              <a:rPr lang="es-ES" sz="2000" b="1" dirty="0" err="1" smtClean="0"/>
              <a:t>those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from</a:t>
            </a:r>
            <a:r>
              <a:rPr lang="es-ES" sz="2000" b="1" dirty="0" smtClean="0"/>
              <a:t> Z-</a:t>
            </a:r>
            <a:r>
              <a:rPr lang="es-ES" sz="2000" b="1" dirty="0" err="1" smtClean="0"/>
              <a:t>Sorb</a:t>
            </a:r>
            <a:r>
              <a:rPr lang="es-ES" sz="2000" b="1" dirty="0" smtClean="0"/>
              <a:t> III </a:t>
            </a:r>
            <a:r>
              <a:rPr lang="es-ES" sz="2000" b="1" dirty="0" err="1" smtClean="0"/>
              <a:t>sorbent</a:t>
            </a:r>
            <a:r>
              <a:rPr lang="es-ES" sz="2000" b="1" dirty="0" smtClean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2000" b="1" dirty="0" err="1" smtClean="0"/>
              <a:t>ZnO</a:t>
            </a:r>
            <a:r>
              <a:rPr lang="es-ES" sz="2000" b="1" dirty="0" smtClean="0"/>
              <a:t> 42,5% w/w and </a:t>
            </a:r>
            <a:r>
              <a:rPr lang="es-ES" sz="2000" b="1" dirty="0" err="1" smtClean="0"/>
              <a:t>NiO</a:t>
            </a:r>
            <a:r>
              <a:rPr lang="es-ES" sz="2000" b="1" dirty="0" smtClean="0"/>
              <a:t> 6,6% w/w are </a:t>
            </a:r>
            <a:r>
              <a:rPr lang="es-ES" sz="2000" b="1" dirty="0" err="1" smtClean="0"/>
              <a:t>normalised</a:t>
            </a:r>
            <a:r>
              <a:rPr lang="es-ES" sz="2000" b="1" dirty="0" smtClean="0"/>
              <a:t> to </a:t>
            </a:r>
            <a:r>
              <a:rPr lang="es-ES" sz="2000" b="1" dirty="0" err="1" smtClean="0"/>
              <a:t>ZnO</a:t>
            </a:r>
            <a:r>
              <a:rPr lang="es-ES" sz="2000" b="1" dirty="0" smtClean="0"/>
              <a:t> 86,5% w/w and </a:t>
            </a:r>
            <a:r>
              <a:rPr lang="es-ES" sz="2000" b="1" dirty="0" err="1" smtClean="0"/>
              <a:t>NiO</a:t>
            </a:r>
            <a:r>
              <a:rPr lang="es-ES" sz="2000" b="1" dirty="0" smtClean="0"/>
              <a:t> 13,5% w/w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ES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ES" dirty="0" smtClean="0"/>
          </a:p>
          <a:p>
            <a:pPr algn="just"/>
            <a:r>
              <a:rPr lang="en-US" dirty="0" smtClean="0"/>
              <a:t> </a:t>
            </a:r>
            <a:endParaRPr lang="es-ES" dirty="0"/>
          </a:p>
        </p:txBody>
      </p:sp>
      <p:sp>
        <p:nvSpPr>
          <p:cNvPr id="6" name="5 Flecha abajo"/>
          <p:cNvSpPr/>
          <p:nvPr/>
        </p:nvSpPr>
        <p:spPr>
          <a:xfrm>
            <a:off x="4139952" y="3356992"/>
            <a:ext cx="72008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矩形 40"/>
          <p:cNvSpPr/>
          <p:nvPr/>
        </p:nvSpPr>
        <p:spPr>
          <a:xfrm>
            <a:off x="107504" y="692696"/>
            <a:ext cx="31953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 smtClean="0">
                <a:solidFill>
                  <a:srgbClr val="FFFF00"/>
                </a:solidFill>
                <a:ea typeface="黑体" pitchFamily="49" charset="-122"/>
                <a:cs typeface="Times New Roman" panose="02020603050405020304" pitchFamily="18" charset="0"/>
              </a:rPr>
              <a:t>3.1 Starting point conditions</a:t>
            </a:r>
            <a:endParaRPr lang="en-US" altLang="zh-CN" sz="2000" b="1" dirty="0">
              <a:solidFill>
                <a:srgbClr val="FFFF00"/>
              </a:solidFill>
              <a:ea typeface="黑体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21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129" y="0"/>
            <a:ext cx="1819871" cy="336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矩形 1"/>
          <p:cNvSpPr/>
          <p:nvPr/>
        </p:nvSpPr>
        <p:spPr>
          <a:xfrm>
            <a:off x="122551" y="188640"/>
            <a:ext cx="27932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ea typeface="黑体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2400" b="1" dirty="0" smtClean="0">
                <a:solidFill>
                  <a:srgbClr val="FF0000"/>
                </a:solidFill>
                <a:ea typeface="黑体" pitchFamily="49" charset="-122"/>
                <a:cs typeface="Times New Roman" panose="02020603050405020304" pitchFamily="18" charset="0"/>
              </a:rPr>
              <a:t>. Proposed Method</a:t>
            </a:r>
            <a:endParaRPr lang="en-US" altLang="zh-CN" sz="2400" b="1" dirty="0">
              <a:solidFill>
                <a:srgbClr val="FF0000"/>
              </a:solidFill>
              <a:ea typeface="黑体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矩形 40"/>
          <p:cNvSpPr/>
          <p:nvPr/>
        </p:nvSpPr>
        <p:spPr>
          <a:xfrm>
            <a:off x="107504" y="692696"/>
            <a:ext cx="25478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 smtClean="0">
                <a:solidFill>
                  <a:srgbClr val="FFFF00"/>
                </a:solidFill>
                <a:ea typeface="黑体" pitchFamily="49" charset="-122"/>
                <a:cs typeface="Times New Roman" panose="02020603050405020304" pitchFamily="18" charset="0"/>
              </a:rPr>
              <a:t>3.2 Applied procedure</a:t>
            </a:r>
            <a:endParaRPr lang="en-US" altLang="zh-CN" sz="2000" b="1" dirty="0">
              <a:solidFill>
                <a:srgbClr val="FFFF00"/>
              </a:solidFill>
              <a:ea typeface="黑体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23528" y="1513072"/>
            <a:ext cx="1368152" cy="824026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Graphite</a:t>
            </a:r>
            <a:r>
              <a:rPr lang="es-ES" dirty="0" smtClean="0"/>
              <a:t> </a:t>
            </a:r>
            <a:r>
              <a:rPr lang="es-ES" dirty="0" err="1" smtClean="0"/>
              <a:t>Powder</a:t>
            </a:r>
            <a:r>
              <a:rPr lang="es-ES" dirty="0" smtClean="0"/>
              <a:t> (0,3g)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1835696" y="2098948"/>
            <a:ext cx="187220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1835696" y="1450876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Hummers</a:t>
            </a:r>
            <a:r>
              <a:rPr lang="es-ES" dirty="0" smtClean="0"/>
              <a:t> </a:t>
            </a:r>
            <a:r>
              <a:rPr lang="es-ES" dirty="0" err="1" smtClean="0"/>
              <a:t>method</a:t>
            </a:r>
            <a:endParaRPr lang="es-ES" dirty="0" smtClean="0"/>
          </a:p>
          <a:p>
            <a:r>
              <a:rPr lang="es-ES" dirty="0" smtClean="0"/>
              <a:t>  (KMnO</a:t>
            </a:r>
            <a:r>
              <a:rPr lang="es-ES" baseline="-25000" dirty="0" smtClean="0"/>
              <a:t>4</a:t>
            </a:r>
            <a:r>
              <a:rPr lang="es-ES" dirty="0" smtClean="0"/>
              <a:t>, H</a:t>
            </a:r>
            <a:r>
              <a:rPr lang="es-ES" baseline="-25000" dirty="0" smtClean="0"/>
              <a:t>2</a:t>
            </a:r>
            <a:r>
              <a:rPr lang="es-ES" dirty="0" smtClean="0"/>
              <a:t>SO</a:t>
            </a:r>
            <a:r>
              <a:rPr lang="es-ES" baseline="-25000" dirty="0" smtClean="0"/>
              <a:t>4</a:t>
            </a:r>
            <a:r>
              <a:rPr lang="es-ES" dirty="0" smtClean="0"/>
              <a:t>)</a:t>
            </a:r>
            <a:endParaRPr lang="es-ES" dirty="0"/>
          </a:p>
        </p:txBody>
      </p:sp>
      <p:sp>
        <p:nvSpPr>
          <p:cNvPr id="11" name="10 Rectángulo"/>
          <p:cNvSpPr/>
          <p:nvPr/>
        </p:nvSpPr>
        <p:spPr>
          <a:xfrm>
            <a:off x="3851920" y="1524854"/>
            <a:ext cx="1368152" cy="824026"/>
          </a:xfrm>
          <a:prstGeom prst="rect">
            <a:avLst/>
          </a:prstGeom>
          <a:solidFill>
            <a:srgbClr val="CC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Graphite</a:t>
            </a:r>
            <a:r>
              <a:rPr lang="es-ES" dirty="0" smtClean="0"/>
              <a:t> Oxide</a:t>
            </a:r>
          </a:p>
        </p:txBody>
      </p:sp>
      <p:sp>
        <p:nvSpPr>
          <p:cNvPr id="12" name="11 Flecha derecha"/>
          <p:cNvSpPr/>
          <p:nvPr/>
        </p:nvSpPr>
        <p:spPr>
          <a:xfrm>
            <a:off x="5364088" y="2098948"/>
            <a:ext cx="20882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/>
        </p:nvSpPr>
        <p:spPr>
          <a:xfrm>
            <a:off x="7524328" y="1522884"/>
            <a:ext cx="1368152" cy="824026"/>
          </a:xfrm>
          <a:prstGeom prst="rect">
            <a:avLst/>
          </a:prstGeom>
          <a:solidFill>
            <a:srgbClr val="9966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Graphene</a:t>
            </a:r>
            <a:r>
              <a:rPr lang="es-ES" dirty="0" smtClean="0"/>
              <a:t> Oxide</a:t>
            </a:r>
          </a:p>
          <a:p>
            <a:pPr algn="ctr"/>
            <a:r>
              <a:rPr lang="es-ES" dirty="0" smtClean="0"/>
              <a:t>(GO)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5220072" y="1450876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Mechanical</a:t>
            </a:r>
            <a:r>
              <a:rPr lang="es-ES" dirty="0" smtClean="0"/>
              <a:t> </a:t>
            </a:r>
            <a:r>
              <a:rPr lang="es-ES" dirty="0" err="1" smtClean="0"/>
              <a:t>exfoliation</a:t>
            </a:r>
            <a:endParaRPr lang="es-ES" dirty="0" smtClean="0"/>
          </a:p>
          <a:p>
            <a:r>
              <a:rPr lang="es-ES" dirty="0" smtClean="0"/>
              <a:t>     (</a:t>
            </a:r>
            <a:r>
              <a:rPr lang="es-ES" dirty="0" err="1" smtClean="0"/>
              <a:t>Ultrasonication</a:t>
            </a:r>
            <a:r>
              <a:rPr lang="es-ES" dirty="0" smtClean="0"/>
              <a:t>)</a:t>
            </a:r>
            <a:endParaRPr lang="es-ES" dirty="0"/>
          </a:p>
        </p:txBody>
      </p:sp>
      <p:sp>
        <p:nvSpPr>
          <p:cNvPr id="15" name="矩形 40"/>
          <p:cNvSpPr/>
          <p:nvPr/>
        </p:nvSpPr>
        <p:spPr>
          <a:xfrm>
            <a:off x="107504" y="1084674"/>
            <a:ext cx="21737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 smtClean="0">
                <a:ea typeface="黑体" pitchFamily="49" charset="-122"/>
                <a:cs typeface="Times New Roman" panose="02020603050405020304" pitchFamily="18" charset="0"/>
              </a:rPr>
              <a:t>Graphite oxidation</a:t>
            </a:r>
            <a:endParaRPr lang="en-US" altLang="zh-CN" sz="2000" b="1" dirty="0">
              <a:ea typeface="黑体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19672" y="2906049"/>
            <a:ext cx="19745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err="1" smtClean="0"/>
              <a:t>Slow</a:t>
            </a:r>
            <a:r>
              <a:rPr lang="es-ES" dirty="0" smtClean="0"/>
              <a:t> </a:t>
            </a:r>
            <a:r>
              <a:rPr lang="es-ES" dirty="0" err="1" smtClean="0"/>
              <a:t>addition</a:t>
            </a:r>
            <a:r>
              <a:rPr lang="es-ES" dirty="0" smtClean="0"/>
              <a:t> of </a:t>
            </a:r>
          </a:p>
          <a:p>
            <a:pPr algn="just"/>
            <a:r>
              <a:rPr lang="es-ES" dirty="0" smtClean="0"/>
              <a:t>5.8 g Zn(NO </a:t>
            </a:r>
            <a:r>
              <a:rPr lang="es-ES" baseline="-25000" dirty="0" smtClean="0"/>
              <a:t>3</a:t>
            </a:r>
            <a:r>
              <a:rPr lang="es-ES" dirty="0" smtClean="0"/>
              <a:t>)</a:t>
            </a:r>
            <a:r>
              <a:rPr lang="es-ES" baseline="-25000" dirty="0" smtClean="0"/>
              <a:t>2</a:t>
            </a:r>
            <a:r>
              <a:rPr lang="es-ES" dirty="0" smtClean="0"/>
              <a:t> </a:t>
            </a:r>
          </a:p>
          <a:p>
            <a:pPr algn="just"/>
            <a:r>
              <a:rPr lang="es-ES" dirty="0" smtClean="0"/>
              <a:t>+ 0.9 g Ni(NO </a:t>
            </a:r>
            <a:r>
              <a:rPr lang="es-ES" baseline="-25000" dirty="0"/>
              <a:t>3</a:t>
            </a:r>
            <a:r>
              <a:rPr lang="es-ES" dirty="0"/>
              <a:t>)</a:t>
            </a:r>
            <a:r>
              <a:rPr lang="es-ES" baseline="-25000" dirty="0"/>
              <a:t>2</a:t>
            </a:r>
            <a:r>
              <a:rPr lang="es-ES" dirty="0"/>
              <a:t> </a:t>
            </a:r>
            <a:endParaRPr lang="es-ES" dirty="0" smtClean="0"/>
          </a:p>
          <a:p>
            <a:pPr algn="just"/>
            <a:r>
              <a:rPr lang="es-ES" dirty="0" smtClean="0"/>
              <a:t>+1 g Urea </a:t>
            </a:r>
            <a:endParaRPr lang="es-ES" dirty="0"/>
          </a:p>
        </p:txBody>
      </p:sp>
      <p:grpSp>
        <p:nvGrpSpPr>
          <p:cNvPr id="19" name="18 Grupo"/>
          <p:cNvGrpSpPr/>
          <p:nvPr/>
        </p:nvGrpSpPr>
        <p:grpSpPr>
          <a:xfrm>
            <a:off x="3779912" y="3436576"/>
            <a:ext cx="695113" cy="1069068"/>
            <a:chOff x="3563888" y="4426117"/>
            <a:chExt cx="792088" cy="1153573"/>
          </a:xfrm>
        </p:grpSpPr>
        <p:sp>
          <p:nvSpPr>
            <p:cNvPr id="16" name="15 Disco magnético"/>
            <p:cNvSpPr/>
            <p:nvPr/>
          </p:nvSpPr>
          <p:spPr>
            <a:xfrm>
              <a:off x="3676861" y="4499570"/>
              <a:ext cx="576064" cy="1080120"/>
            </a:xfrm>
            <a:prstGeom prst="flowChartMagneticDisk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16 Disco magnético"/>
            <p:cNvSpPr/>
            <p:nvPr/>
          </p:nvSpPr>
          <p:spPr>
            <a:xfrm>
              <a:off x="3563888" y="4464303"/>
              <a:ext cx="792088" cy="437661"/>
            </a:xfrm>
            <a:prstGeom prst="flowChartMagneticDisk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3856881" y="4426117"/>
              <a:ext cx="216024" cy="13932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0" name="19 CuadroTexto"/>
          <p:cNvSpPr txBox="1"/>
          <p:nvPr/>
        </p:nvSpPr>
        <p:spPr>
          <a:xfrm>
            <a:off x="4713763" y="3231234"/>
            <a:ext cx="16584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err="1" smtClean="0"/>
              <a:t>Hydrothermal</a:t>
            </a:r>
            <a:endParaRPr lang="es-ES" dirty="0" smtClean="0"/>
          </a:p>
          <a:p>
            <a:pPr algn="just"/>
            <a:r>
              <a:rPr lang="es-ES" dirty="0" smtClean="0"/>
              <a:t> </a:t>
            </a:r>
            <a:r>
              <a:rPr lang="es-ES" dirty="0" err="1" smtClean="0"/>
              <a:t>treatment</a:t>
            </a:r>
            <a:r>
              <a:rPr lang="es-ES" dirty="0" smtClean="0"/>
              <a:t>: </a:t>
            </a:r>
          </a:p>
          <a:p>
            <a:pPr algn="just"/>
            <a:r>
              <a:rPr lang="es-ES" dirty="0" smtClean="0"/>
              <a:t>120 ˚C, 24h</a:t>
            </a:r>
            <a:endParaRPr lang="es-ES" dirty="0"/>
          </a:p>
        </p:txBody>
      </p:sp>
      <p:grpSp>
        <p:nvGrpSpPr>
          <p:cNvPr id="34" name="33 Grupo"/>
          <p:cNvGrpSpPr/>
          <p:nvPr/>
        </p:nvGrpSpPr>
        <p:grpSpPr>
          <a:xfrm>
            <a:off x="6516216" y="3756918"/>
            <a:ext cx="371133" cy="795291"/>
            <a:chOff x="-2104034" y="1426986"/>
            <a:chExt cx="371133" cy="795291"/>
          </a:xfrm>
        </p:grpSpPr>
        <p:sp>
          <p:nvSpPr>
            <p:cNvPr id="21" name="20 Rectángulo"/>
            <p:cNvSpPr/>
            <p:nvPr/>
          </p:nvSpPr>
          <p:spPr>
            <a:xfrm>
              <a:off x="-2104034" y="1426986"/>
              <a:ext cx="371133" cy="59908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" name="22 Retraso"/>
            <p:cNvSpPr/>
            <p:nvPr/>
          </p:nvSpPr>
          <p:spPr>
            <a:xfrm rot="5400000">
              <a:off x="-2113588" y="1841590"/>
              <a:ext cx="392404" cy="368970"/>
            </a:xfrm>
            <a:prstGeom prst="flowChartDelay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5" name="24 CuadroTexto"/>
          <p:cNvSpPr txBox="1"/>
          <p:nvPr/>
        </p:nvSpPr>
        <p:spPr>
          <a:xfrm>
            <a:off x="6847681" y="3220610"/>
            <a:ext cx="23688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Transfer to </a:t>
            </a:r>
            <a:r>
              <a:rPr lang="es-ES" dirty="0" err="1" smtClean="0"/>
              <a:t>centrifuge</a:t>
            </a:r>
            <a:r>
              <a:rPr lang="es-ES" dirty="0" smtClean="0"/>
              <a:t> </a:t>
            </a:r>
            <a:r>
              <a:rPr lang="es-ES" dirty="0" err="1" smtClean="0"/>
              <a:t>tubes</a:t>
            </a:r>
            <a:r>
              <a:rPr lang="es-ES" dirty="0" smtClean="0"/>
              <a:t>: </a:t>
            </a:r>
            <a:r>
              <a:rPr lang="es-ES" dirty="0" err="1" smtClean="0"/>
              <a:t>Centrifugation</a:t>
            </a:r>
            <a:r>
              <a:rPr lang="es-ES" dirty="0" smtClean="0"/>
              <a:t>  </a:t>
            </a:r>
            <a:r>
              <a:rPr lang="es-ES" dirty="0" err="1" smtClean="0"/>
              <a:t>Washing</a:t>
            </a:r>
            <a:r>
              <a:rPr lang="es-ES" dirty="0" smtClean="0"/>
              <a:t> </a:t>
            </a:r>
            <a:r>
              <a:rPr lang="es-ES" dirty="0" err="1" smtClean="0"/>
              <a:t>repeteadly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DI </a:t>
            </a:r>
            <a:r>
              <a:rPr lang="es-ES" dirty="0" err="1" smtClean="0"/>
              <a:t>water</a:t>
            </a:r>
            <a:r>
              <a:rPr lang="es-ES" dirty="0" smtClean="0"/>
              <a:t> and </a:t>
            </a:r>
            <a:r>
              <a:rPr lang="es-ES" dirty="0" err="1" smtClean="0"/>
              <a:t>Ethanol</a:t>
            </a:r>
            <a:endParaRPr lang="es-E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8943" y="5187839"/>
            <a:ext cx="1025185" cy="1076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349" y="5191659"/>
            <a:ext cx="1012619" cy="954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2" name="31 Grupo"/>
          <p:cNvGrpSpPr/>
          <p:nvPr/>
        </p:nvGrpSpPr>
        <p:grpSpPr>
          <a:xfrm>
            <a:off x="395536" y="3177394"/>
            <a:ext cx="1152128" cy="1182681"/>
            <a:chOff x="491745" y="3158107"/>
            <a:chExt cx="1152128" cy="1182681"/>
          </a:xfrm>
        </p:grpSpPr>
        <p:grpSp>
          <p:nvGrpSpPr>
            <p:cNvPr id="29" name="28 Grupo"/>
            <p:cNvGrpSpPr/>
            <p:nvPr/>
          </p:nvGrpSpPr>
          <p:grpSpPr>
            <a:xfrm>
              <a:off x="723792" y="3158107"/>
              <a:ext cx="688034" cy="876655"/>
              <a:chOff x="984770" y="3573142"/>
              <a:chExt cx="1068826" cy="1210526"/>
            </a:xfrm>
          </p:grpSpPr>
          <p:pic>
            <p:nvPicPr>
              <p:cNvPr id="1030" name="Picture 6" descr="\\cendat\u4801\w2000\Escritorio\beaker-20clip-20art-MTLRKrGTa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84770" y="3573142"/>
                <a:ext cx="1068826" cy="121052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8" name="27 Rectángulo"/>
              <p:cNvSpPr/>
              <p:nvPr/>
            </p:nvSpPr>
            <p:spPr>
              <a:xfrm>
                <a:off x="1134666" y="4150937"/>
                <a:ext cx="792088" cy="559350"/>
              </a:xfrm>
              <a:prstGeom prst="rect">
                <a:avLst/>
              </a:prstGeom>
              <a:solidFill>
                <a:srgbClr val="99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30" name="29 Operación manual"/>
            <p:cNvSpPr/>
            <p:nvPr/>
          </p:nvSpPr>
          <p:spPr>
            <a:xfrm rot="10800000">
              <a:off x="491745" y="4017623"/>
              <a:ext cx="1152128" cy="323165"/>
            </a:xfrm>
            <a:prstGeom prst="flowChartManualOperatio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1" name="30 Elipse"/>
            <p:cNvSpPr/>
            <p:nvPr/>
          </p:nvSpPr>
          <p:spPr>
            <a:xfrm>
              <a:off x="820284" y="4108430"/>
              <a:ext cx="126564" cy="11817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6" name="35 Elipse"/>
            <p:cNvSpPr/>
            <p:nvPr/>
          </p:nvSpPr>
          <p:spPr>
            <a:xfrm>
              <a:off x="1194372" y="4108430"/>
              <a:ext cx="126564" cy="11817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3" name="32 Flecha derecha"/>
          <p:cNvSpPr/>
          <p:nvPr/>
        </p:nvSpPr>
        <p:spPr>
          <a:xfrm>
            <a:off x="1691680" y="4074033"/>
            <a:ext cx="1889185" cy="411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Flecha abajo"/>
          <p:cNvSpPr/>
          <p:nvPr/>
        </p:nvSpPr>
        <p:spPr>
          <a:xfrm>
            <a:off x="7208310" y="4725144"/>
            <a:ext cx="488019" cy="360040"/>
          </a:xfrm>
          <a:prstGeom prst="downArrow">
            <a:avLst>
              <a:gd name="adj1" fmla="val 50000"/>
              <a:gd name="adj2" fmla="val 288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Flecha izquierda"/>
          <p:cNvSpPr/>
          <p:nvPr/>
        </p:nvSpPr>
        <p:spPr>
          <a:xfrm>
            <a:off x="5836426" y="5480739"/>
            <a:ext cx="895814" cy="42373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6597222" y="6167045"/>
            <a:ext cx="2345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err="1" smtClean="0"/>
              <a:t>Drying</a:t>
            </a:r>
            <a:r>
              <a:rPr lang="es-ES" dirty="0" smtClean="0"/>
              <a:t> </a:t>
            </a:r>
            <a:r>
              <a:rPr lang="es-ES" dirty="0" err="1" smtClean="0"/>
              <a:t>under</a:t>
            </a:r>
            <a:r>
              <a:rPr lang="es-ES" dirty="0" smtClean="0"/>
              <a:t> </a:t>
            </a:r>
            <a:r>
              <a:rPr lang="es-ES" dirty="0" err="1" smtClean="0"/>
              <a:t>vacuum</a:t>
            </a:r>
            <a:r>
              <a:rPr lang="es-ES" dirty="0" smtClean="0"/>
              <a:t>:</a:t>
            </a:r>
          </a:p>
          <a:p>
            <a:pPr algn="just"/>
            <a:r>
              <a:rPr lang="es-ES" dirty="0" smtClean="0"/>
              <a:t> 60 ˚C, 24h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4560404" y="6272961"/>
            <a:ext cx="1409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err="1" smtClean="0"/>
              <a:t>Calcination</a:t>
            </a:r>
            <a:r>
              <a:rPr lang="es-ES" dirty="0" smtClean="0"/>
              <a:t>:</a:t>
            </a:r>
          </a:p>
          <a:p>
            <a:pPr algn="just"/>
            <a:r>
              <a:rPr lang="es-ES" dirty="0" smtClean="0"/>
              <a:t> 250 ˚C, 24h</a:t>
            </a:r>
            <a:endParaRPr lang="es-ES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629" y="5315834"/>
            <a:ext cx="1094251" cy="8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46 CuadroTexto"/>
          <p:cNvSpPr txBox="1"/>
          <p:nvPr/>
        </p:nvSpPr>
        <p:spPr>
          <a:xfrm>
            <a:off x="2201570" y="6150896"/>
            <a:ext cx="1578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err="1" smtClean="0"/>
              <a:t>NiO</a:t>
            </a:r>
            <a:r>
              <a:rPr lang="es-ES" dirty="0" smtClean="0"/>
              <a:t>/</a:t>
            </a:r>
            <a:r>
              <a:rPr lang="es-ES" dirty="0" err="1" smtClean="0"/>
              <a:t>ZnO-rGO</a:t>
            </a:r>
            <a:r>
              <a:rPr lang="es-ES" dirty="0" smtClean="0"/>
              <a:t> </a:t>
            </a:r>
            <a:r>
              <a:rPr lang="es-ES" dirty="0" err="1" smtClean="0"/>
              <a:t>powder</a:t>
            </a:r>
            <a:endParaRPr lang="es-ES" dirty="0"/>
          </a:p>
        </p:txBody>
      </p:sp>
      <p:sp>
        <p:nvSpPr>
          <p:cNvPr id="48" name="47 Flecha derecha"/>
          <p:cNvSpPr/>
          <p:nvPr/>
        </p:nvSpPr>
        <p:spPr>
          <a:xfrm>
            <a:off x="4572000" y="4062766"/>
            <a:ext cx="1889185" cy="411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Flecha izquierda"/>
          <p:cNvSpPr/>
          <p:nvPr/>
        </p:nvSpPr>
        <p:spPr>
          <a:xfrm>
            <a:off x="3640182" y="5514308"/>
            <a:ext cx="895814" cy="42373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矩形 40"/>
          <p:cNvSpPr/>
          <p:nvPr/>
        </p:nvSpPr>
        <p:spPr>
          <a:xfrm>
            <a:off x="107504" y="2596842"/>
            <a:ext cx="26268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 smtClean="0">
                <a:ea typeface="黑体" pitchFamily="49" charset="-122"/>
                <a:cs typeface="Times New Roman" panose="02020603050405020304" pitchFamily="18" charset="0"/>
              </a:rPr>
              <a:t>Synthesis of composite</a:t>
            </a:r>
            <a:endParaRPr lang="en-US" altLang="zh-CN" sz="2000" b="1" dirty="0">
              <a:ea typeface="黑体" pitchFamily="49" charset="-122"/>
              <a:cs typeface="Times New Roman" panose="02020603050405020304" pitchFamily="18" charset="0"/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35496" y="4366845"/>
            <a:ext cx="1874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GO </a:t>
            </a:r>
            <a:r>
              <a:rPr lang="es-ES" dirty="0" err="1" smtClean="0"/>
              <a:t>solution</a:t>
            </a:r>
            <a:r>
              <a:rPr lang="es-ES" dirty="0" smtClean="0"/>
              <a:t> in DI </a:t>
            </a:r>
            <a:r>
              <a:rPr lang="es-ES" dirty="0" err="1" smtClean="0"/>
              <a:t>water</a:t>
            </a:r>
            <a:r>
              <a:rPr lang="es-ES" dirty="0" smtClean="0"/>
              <a:t>: 5 mg.L</a:t>
            </a:r>
            <a:r>
              <a:rPr lang="es-ES" baseline="30000" dirty="0" smtClean="0"/>
              <a:t>-1</a:t>
            </a:r>
            <a:endParaRPr lang="es-ES" baseline="30000" dirty="0"/>
          </a:p>
        </p:txBody>
      </p:sp>
    </p:spTree>
    <p:extLst>
      <p:ext uri="{BB962C8B-B14F-4D97-AF65-F5344CB8AC3E}">
        <p14:creationId xmlns:p14="http://schemas.microsoft.com/office/powerpoint/2010/main" val="351000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129" y="0"/>
            <a:ext cx="1819871" cy="336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矩形 1"/>
          <p:cNvSpPr/>
          <p:nvPr/>
        </p:nvSpPr>
        <p:spPr>
          <a:xfrm>
            <a:off x="122551" y="188640"/>
            <a:ext cx="27932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ea typeface="黑体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2400" b="1" dirty="0" smtClean="0">
                <a:solidFill>
                  <a:srgbClr val="FF0000"/>
                </a:solidFill>
                <a:ea typeface="黑体" pitchFamily="49" charset="-122"/>
                <a:cs typeface="Times New Roman" panose="02020603050405020304" pitchFamily="18" charset="0"/>
              </a:rPr>
              <a:t>. Proposed Method</a:t>
            </a:r>
            <a:endParaRPr lang="en-US" altLang="zh-CN" sz="2400" b="1" dirty="0">
              <a:solidFill>
                <a:srgbClr val="FF0000"/>
              </a:solidFill>
              <a:ea typeface="黑体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矩形 40"/>
          <p:cNvSpPr/>
          <p:nvPr/>
        </p:nvSpPr>
        <p:spPr>
          <a:xfrm>
            <a:off x="107504" y="692696"/>
            <a:ext cx="60043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 smtClean="0">
                <a:solidFill>
                  <a:srgbClr val="FFFF00"/>
                </a:solidFill>
                <a:ea typeface="黑体" pitchFamily="49" charset="-122"/>
                <a:cs typeface="Times New Roman" panose="02020603050405020304" pitchFamily="18" charset="0"/>
              </a:rPr>
              <a:t>3.3 Scheme of the device for H</a:t>
            </a:r>
            <a:r>
              <a:rPr lang="en-US" altLang="zh-CN" sz="2000" b="1" baseline="-25000" dirty="0" smtClean="0">
                <a:solidFill>
                  <a:srgbClr val="FFFF00"/>
                </a:solidFill>
                <a:ea typeface="黑体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000" b="1" dirty="0" smtClean="0">
                <a:solidFill>
                  <a:srgbClr val="FFFF00"/>
                </a:solidFill>
                <a:ea typeface="黑体" pitchFamily="49" charset="-122"/>
                <a:cs typeface="Times New Roman" panose="02020603050405020304" pitchFamily="18" charset="0"/>
              </a:rPr>
              <a:t> adsorption/desorption</a:t>
            </a:r>
            <a:endParaRPr lang="en-US" altLang="zh-CN" sz="2000" b="1" dirty="0">
              <a:solidFill>
                <a:srgbClr val="FFFF00"/>
              </a:solidFill>
              <a:ea typeface="黑体" pitchFamily="49" charset="-122"/>
              <a:cs typeface="Times New Roman" panose="02020603050405020304" pitchFamily="18" charset="0"/>
            </a:endParaRPr>
          </a:p>
        </p:txBody>
      </p:sp>
      <p:cxnSp>
        <p:nvCxnSpPr>
          <p:cNvPr id="43" name="42 Conector recto"/>
          <p:cNvCxnSpPr/>
          <p:nvPr/>
        </p:nvCxnSpPr>
        <p:spPr>
          <a:xfrm>
            <a:off x="703497" y="3567529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>
            <a:off x="775505" y="4719657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>
            <a:off x="2143657" y="3567529"/>
            <a:ext cx="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Llamada de flecha a la derecha"/>
          <p:cNvSpPr/>
          <p:nvPr/>
        </p:nvSpPr>
        <p:spPr>
          <a:xfrm>
            <a:off x="2070837" y="4035581"/>
            <a:ext cx="216024" cy="216024"/>
          </a:xfrm>
          <a:prstGeom prst="rightArrowCallou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Y"/>
          <p:cNvSpPr/>
          <p:nvPr/>
        </p:nvSpPr>
        <p:spPr>
          <a:xfrm>
            <a:off x="1495585" y="4611645"/>
            <a:ext cx="216024" cy="216024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398" y="3445291"/>
            <a:ext cx="2444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5" name="54 Conector recto"/>
          <p:cNvCxnSpPr>
            <a:stCxn id="52" idx="3"/>
          </p:cNvCxnSpPr>
          <p:nvPr/>
        </p:nvCxnSpPr>
        <p:spPr>
          <a:xfrm>
            <a:off x="2286861" y="4143593"/>
            <a:ext cx="9369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Cruz"/>
          <p:cNvSpPr/>
          <p:nvPr/>
        </p:nvSpPr>
        <p:spPr>
          <a:xfrm>
            <a:off x="3119313" y="4035581"/>
            <a:ext cx="288032" cy="216024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7" name="56 Conector recto"/>
          <p:cNvCxnSpPr>
            <a:stCxn id="56" idx="0"/>
          </p:cNvCxnSpPr>
          <p:nvPr/>
        </p:nvCxnSpPr>
        <p:spPr>
          <a:xfrm flipV="1">
            <a:off x="3263329" y="2229886"/>
            <a:ext cx="8191" cy="1805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>
            <a:stCxn id="56" idx="2"/>
          </p:cNvCxnSpPr>
          <p:nvPr/>
        </p:nvCxnSpPr>
        <p:spPr>
          <a:xfrm>
            <a:off x="3263329" y="4251605"/>
            <a:ext cx="8191" cy="1789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191" y="3323053"/>
            <a:ext cx="2444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59 Intercalar"/>
          <p:cNvSpPr/>
          <p:nvPr/>
        </p:nvSpPr>
        <p:spPr>
          <a:xfrm>
            <a:off x="3159374" y="4917679"/>
            <a:ext cx="224292" cy="234026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61" name="60 CuadroTexto"/>
          <p:cNvSpPr txBox="1"/>
          <p:nvPr/>
        </p:nvSpPr>
        <p:spPr>
          <a:xfrm>
            <a:off x="283731" y="3416131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H</a:t>
            </a:r>
            <a:r>
              <a:rPr lang="es-ES" baseline="-25000" dirty="0" smtClean="0"/>
              <a:t>2</a:t>
            </a:r>
            <a:endParaRPr lang="es-ES" baseline="-25000" dirty="0"/>
          </a:p>
        </p:txBody>
      </p:sp>
      <p:sp>
        <p:nvSpPr>
          <p:cNvPr id="62" name="61 CuadroTexto"/>
          <p:cNvSpPr txBox="1"/>
          <p:nvPr/>
        </p:nvSpPr>
        <p:spPr>
          <a:xfrm>
            <a:off x="122551" y="4366004"/>
            <a:ext cx="10482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He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system</a:t>
            </a:r>
            <a:r>
              <a:rPr lang="es-ES" dirty="0" smtClean="0"/>
              <a:t> </a:t>
            </a:r>
            <a:r>
              <a:rPr lang="es-ES" dirty="0" err="1" smtClean="0"/>
              <a:t>purge</a:t>
            </a:r>
            <a:endParaRPr lang="es-ES" dirty="0"/>
          </a:p>
        </p:txBody>
      </p:sp>
      <p:cxnSp>
        <p:nvCxnSpPr>
          <p:cNvPr id="63" name="62 Conector recto"/>
          <p:cNvCxnSpPr>
            <a:stCxn id="56" idx="3"/>
          </p:cNvCxnSpPr>
          <p:nvPr/>
        </p:nvCxnSpPr>
        <p:spPr>
          <a:xfrm>
            <a:off x="3407345" y="4143593"/>
            <a:ext cx="2984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451" y="4035581"/>
            <a:ext cx="210210" cy="275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5" name="64 Flecha izquierda, derecha y arriba"/>
          <p:cNvSpPr/>
          <p:nvPr/>
        </p:nvSpPr>
        <p:spPr>
          <a:xfrm rot="16200000">
            <a:off x="6318840" y="3979974"/>
            <a:ext cx="434610" cy="288032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6" name="65 Conector recto"/>
          <p:cNvCxnSpPr>
            <a:stCxn id="65" idx="1"/>
          </p:cNvCxnSpPr>
          <p:nvPr/>
        </p:nvCxnSpPr>
        <p:spPr>
          <a:xfrm flipH="1">
            <a:off x="6588224" y="4341295"/>
            <a:ext cx="19929" cy="12424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3048" y="4827669"/>
            <a:ext cx="210210" cy="275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" name="67 Rectángulo redondeado"/>
          <p:cNvSpPr/>
          <p:nvPr/>
        </p:nvSpPr>
        <p:spPr>
          <a:xfrm>
            <a:off x="6531162" y="5583753"/>
            <a:ext cx="134051" cy="4572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9" name="68 Conector recto"/>
          <p:cNvCxnSpPr>
            <a:stCxn id="65" idx="3"/>
          </p:cNvCxnSpPr>
          <p:nvPr/>
        </p:nvCxnSpPr>
        <p:spPr>
          <a:xfrm flipV="1">
            <a:off x="6608153" y="2981885"/>
            <a:ext cx="0" cy="92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531162" y="2558007"/>
            <a:ext cx="3111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006" y="3247744"/>
            <a:ext cx="212725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969" y="2634947"/>
            <a:ext cx="212725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3" name="72 Conector recto"/>
          <p:cNvCxnSpPr>
            <a:stCxn id="70" idx="1"/>
          </p:cNvCxnSpPr>
          <p:nvPr/>
        </p:nvCxnSpPr>
        <p:spPr>
          <a:xfrm>
            <a:off x="6842312" y="2789782"/>
            <a:ext cx="898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>
            <a:stCxn id="70" idx="2"/>
          </p:cNvCxnSpPr>
          <p:nvPr/>
        </p:nvCxnSpPr>
        <p:spPr>
          <a:xfrm flipV="1">
            <a:off x="6686737" y="1901765"/>
            <a:ext cx="0" cy="6562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 flipH="1">
            <a:off x="5004048" y="1901765"/>
            <a:ext cx="17326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>
            <a:off x="5004048" y="1901765"/>
            <a:ext cx="0" cy="6562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76 Elipse"/>
          <p:cNvSpPr/>
          <p:nvPr/>
        </p:nvSpPr>
        <p:spPr>
          <a:xfrm>
            <a:off x="4860032" y="2558007"/>
            <a:ext cx="288032" cy="8581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8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664" y="1761271"/>
            <a:ext cx="212725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9" name="78 Rectángulo"/>
          <p:cNvSpPr/>
          <p:nvPr/>
        </p:nvSpPr>
        <p:spPr>
          <a:xfrm>
            <a:off x="7740352" y="2627480"/>
            <a:ext cx="914400" cy="350461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M1</a:t>
            </a:r>
            <a:endParaRPr lang="es-ES" dirty="0"/>
          </a:p>
        </p:txBody>
      </p:sp>
      <p:sp>
        <p:nvSpPr>
          <p:cNvPr id="80" name="79 CuadroTexto"/>
          <p:cNvSpPr txBox="1"/>
          <p:nvPr/>
        </p:nvSpPr>
        <p:spPr>
          <a:xfrm>
            <a:off x="2587358" y="6058355"/>
            <a:ext cx="1313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Gas </a:t>
            </a:r>
            <a:r>
              <a:rPr lang="es-ES" dirty="0" err="1"/>
              <a:t>exhaust</a:t>
            </a:r>
            <a:endParaRPr lang="es-ES" dirty="0"/>
          </a:p>
        </p:txBody>
      </p:sp>
      <p:sp>
        <p:nvSpPr>
          <p:cNvPr id="81" name="80 CuadroTexto"/>
          <p:cNvSpPr txBox="1"/>
          <p:nvPr/>
        </p:nvSpPr>
        <p:spPr>
          <a:xfrm>
            <a:off x="5870389" y="6011415"/>
            <a:ext cx="21203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Output </a:t>
            </a:r>
            <a:r>
              <a:rPr lang="es-ES" dirty="0" err="1" smtClean="0"/>
              <a:t>for</a:t>
            </a:r>
            <a:r>
              <a:rPr lang="es-ES" dirty="0" smtClean="0"/>
              <a:t> gas </a:t>
            </a:r>
            <a:r>
              <a:rPr lang="es-ES" dirty="0" err="1" smtClean="0"/>
              <a:t>sampling</a:t>
            </a:r>
            <a:r>
              <a:rPr lang="es-ES" dirty="0" smtClean="0"/>
              <a:t> and </a:t>
            </a:r>
            <a:r>
              <a:rPr lang="es-ES" dirty="0" err="1" smtClean="0"/>
              <a:t>analysis</a:t>
            </a:r>
            <a:r>
              <a:rPr lang="es-ES" dirty="0" smtClean="0"/>
              <a:t> (µGC)</a:t>
            </a:r>
            <a:endParaRPr lang="es-ES" dirty="0"/>
          </a:p>
        </p:txBody>
      </p:sp>
      <p:sp>
        <p:nvSpPr>
          <p:cNvPr id="82" name="81 Trapecio"/>
          <p:cNvSpPr/>
          <p:nvPr/>
        </p:nvSpPr>
        <p:spPr>
          <a:xfrm>
            <a:off x="4860032" y="3450475"/>
            <a:ext cx="288032" cy="156512"/>
          </a:xfrm>
          <a:prstGeom prst="trapezoid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Pentágono regular"/>
          <p:cNvSpPr/>
          <p:nvPr/>
        </p:nvSpPr>
        <p:spPr>
          <a:xfrm>
            <a:off x="3033777" y="1772686"/>
            <a:ext cx="524756" cy="4572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CuadroTexto"/>
          <p:cNvSpPr txBox="1"/>
          <p:nvPr/>
        </p:nvSpPr>
        <p:spPr>
          <a:xfrm>
            <a:off x="1459581" y="1868951"/>
            <a:ext cx="154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Vacuum</a:t>
            </a:r>
            <a:r>
              <a:rPr lang="es-ES" dirty="0" smtClean="0"/>
              <a:t> </a:t>
            </a:r>
            <a:r>
              <a:rPr lang="es-ES" dirty="0" err="1" smtClean="0"/>
              <a:t>pump</a:t>
            </a:r>
            <a:endParaRPr lang="es-ES" dirty="0"/>
          </a:p>
        </p:txBody>
      </p:sp>
      <p:sp>
        <p:nvSpPr>
          <p:cNvPr id="85" name="84 CuadroTexto"/>
          <p:cNvSpPr txBox="1"/>
          <p:nvPr/>
        </p:nvSpPr>
        <p:spPr>
          <a:xfrm>
            <a:off x="3579497" y="2315769"/>
            <a:ext cx="14835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Cylinder</a:t>
            </a:r>
            <a:r>
              <a:rPr lang="es-ES" dirty="0" smtClean="0"/>
              <a:t> </a:t>
            </a:r>
            <a:r>
              <a:rPr lang="es-ES" dirty="0" err="1" smtClean="0"/>
              <a:t>containing</a:t>
            </a:r>
            <a:r>
              <a:rPr lang="es-ES" dirty="0" smtClean="0"/>
              <a:t> </a:t>
            </a:r>
            <a:r>
              <a:rPr lang="es-ES" dirty="0" err="1" smtClean="0"/>
              <a:t>graphene</a:t>
            </a:r>
            <a:r>
              <a:rPr lang="es-ES" dirty="0" smtClean="0"/>
              <a:t> </a:t>
            </a:r>
            <a:r>
              <a:rPr lang="es-ES" dirty="0" err="1" smtClean="0"/>
              <a:t>sample</a:t>
            </a:r>
            <a:endParaRPr lang="es-ES" dirty="0"/>
          </a:p>
        </p:txBody>
      </p:sp>
      <p:sp>
        <p:nvSpPr>
          <p:cNvPr id="86" name="85 CuadroTexto"/>
          <p:cNvSpPr txBox="1"/>
          <p:nvPr/>
        </p:nvSpPr>
        <p:spPr>
          <a:xfrm>
            <a:off x="5124770" y="3393291"/>
            <a:ext cx="926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Stopper</a:t>
            </a:r>
            <a:endParaRPr lang="es-ES" dirty="0"/>
          </a:p>
        </p:txBody>
      </p:sp>
      <p:cxnSp>
        <p:nvCxnSpPr>
          <p:cNvPr id="87" name="86 Conector recto"/>
          <p:cNvCxnSpPr>
            <a:stCxn id="83" idx="0"/>
          </p:cNvCxnSpPr>
          <p:nvPr/>
        </p:nvCxnSpPr>
        <p:spPr>
          <a:xfrm flipH="1" flipV="1">
            <a:off x="3280075" y="1253693"/>
            <a:ext cx="16080" cy="5189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CuadroTexto"/>
          <p:cNvSpPr txBox="1"/>
          <p:nvPr/>
        </p:nvSpPr>
        <p:spPr>
          <a:xfrm>
            <a:off x="3223777" y="1258155"/>
            <a:ext cx="1313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Gas </a:t>
            </a:r>
            <a:r>
              <a:rPr lang="es-ES" dirty="0" err="1" smtClean="0"/>
              <a:t>exhaust</a:t>
            </a:r>
            <a:endParaRPr lang="es-ES" dirty="0"/>
          </a:p>
        </p:txBody>
      </p:sp>
      <p:sp>
        <p:nvSpPr>
          <p:cNvPr id="89" name="88 Cheurón"/>
          <p:cNvSpPr/>
          <p:nvPr/>
        </p:nvSpPr>
        <p:spPr>
          <a:xfrm>
            <a:off x="1749515" y="3445291"/>
            <a:ext cx="242316" cy="2279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90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515" y="4611645"/>
            <a:ext cx="29210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1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167481" y="4600333"/>
            <a:ext cx="29210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203485" y="3450475"/>
            <a:ext cx="29210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3" name="Picture 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856875" y="2298330"/>
            <a:ext cx="29210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4" name="Picture 1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37382">
            <a:off x="3113841" y="3004212"/>
            <a:ext cx="29210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5" name="Picture 1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65206">
            <a:off x="3113947" y="3532617"/>
            <a:ext cx="29210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6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60" y="4031577"/>
            <a:ext cx="29210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899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8105</TotalTime>
  <Words>636</Words>
  <Application>Microsoft Office PowerPoint</Application>
  <PresentationFormat>Presentación en pantalla (4:3)</PresentationFormat>
  <Paragraphs>135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Fernandez Martinez, Rodolfo</dc:creator>
  <cp:lastModifiedBy>Quejido Cabezas, Alberto Jose</cp:lastModifiedBy>
  <cp:revision>63</cp:revision>
  <dcterms:created xsi:type="dcterms:W3CDTF">2017-10-24T10:02:39Z</dcterms:created>
  <dcterms:modified xsi:type="dcterms:W3CDTF">2017-11-13T11:07:31Z</dcterms:modified>
</cp:coreProperties>
</file>